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7" r:id="rId5"/>
    <p:sldId id="258" r:id="rId6"/>
    <p:sldId id="259" r:id="rId7"/>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2254"/>
    <a:srgbClr val="CC99FF"/>
    <a:srgbClr val="33CC33"/>
    <a:srgbClr val="009900"/>
    <a:srgbClr val="CCFF99"/>
    <a:srgbClr val="FFFF99"/>
    <a:srgbClr val="FFAB1B"/>
    <a:srgbClr val="FFFF66"/>
    <a:srgbClr val="FFB21C"/>
    <a:srgbClr val="3663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B0AE48-A7A1-30F1-7993-69F28798FC1B}" v="37" dt="2023-02-01T16:32:11.479"/>
    <p1510:client id="{610AF6DA-388B-CF21-CAB0-9294E3761BA7}" v="419" dt="2023-02-01T11:43:15.997"/>
    <p1510:client id="{AA5A4A53-0984-C3C6-AE88-73C811B1DBD7}" v="39" dt="2023-01-31T16:09:04.937"/>
    <p1510:client id="{EBDA5C21-96A8-B9E0-BC01-5F6BB0E7B3AD}" v="473" dt="2023-02-02T11:33:00.6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9" d="100"/>
          <a:sy n="69" d="100"/>
        </p:scale>
        <p:origin x="190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 McGregor" userId="S::k.mcgregor@xaviercet.org.uk::9081d5c0-f1d2-47c5-8094-d251e0f8781c" providerId="AD" clId="Web-{40B0AE48-A7A1-30F1-7993-69F28798FC1B}"/>
    <pc:docChg chg="modSld">
      <pc:chgData name="K McGregor" userId="S::k.mcgregor@xaviercet.org.uk::9081d5c0-f1d2-47c5-8094-d251e0f8781c" providerId="AD" clId="Web-{40B0AE48-A7A1-30F1-7993-69F28798FC1B}" dt="2023-02-01T16:32:11.479" v="36" actId="20577"/>
      <pc:docMkLst>
        <pc:docMk/>
      </pc:docMkLst>
      <pc:sldChg chg="modSp">
        <pc:chgData name="K McGregor" userId="S::k.mcgregor@xaviercet.org.uk::9081d5c0-f1d2-47c5-8094-d251e0f8781c" providerId="AD" clId="Web-{40B0AE48-A7A1-30F1-7993-69F28798FC1B}" dt="2023-02-01T16:32:11.479" v="36" actId="20577"/>
        <pc:sldMkLst>
          <pc:docMk/>
          <pc:sldMk cId="1056686704" sldId="257"/>
        </pc:sldMkLst>
        <pc:spChg chg="mod">
          <ac:chgData name="K McGregor" userId="S::k.mcgregor@xaviercet.org.uk::9081d5c0-f1d2-47c5-8094-d251e0f8781c" providerId="AD" clId="Web-{40B0AE48-A7A1-30F1-7993-69F28798FC1B}" dt="2023-02-01T16:32:11.479" v="36" actId="20577"/>
          <ac:spMkLst>
            <pc:docMk/>
            <pc:sldMk cId="1056686704" sldId="257"/>
            <ac:spMk id="28" creationId="{DD6CF046-03D6-4BE3-A29D-440F4D0548E5}"/>
          </ac:spMkLst>
        </pc:spChg>
      </pc:sldChg>
    </pc:docChg>
  </pc:docChgLst>
  <pc:docChgLst>
    <pc:chgData name="J Keating" userId="S::j.keating@xaviercet.org.uk::808df2ce-9829-445b-ae67-ae255666b6da" providerId="AD" clId="Web-{EBDA5C21-96A8-B9E0-BC01-5F6BB0E7B3AD}"/>
    <pc:docChg chg="modSld">
      <pc:chgData name="J Keating" userId="S::j.keating@xaviercet.org.uk::808df2ce-9829-445b-ae67-ae255666b6da" providerId="AD" clId="Web-{EBDA5C21-96A8-B9E0-BC01-5F6BB0E7B3AD}" dt="2023-02-02T11:33:00.602" v="471" actId="20577"/>
      <pc:docMkLst>
        <pc:docMk/>
      </pc:docMkLst>
      <pc:sldChg chg="modSp">
        <pc:chgData name="J Keating" userId="S::j.keating@xaviercet.org.uk::808df2ce-9829-445b-ae67-ae255666b6da" providerId="AD" clId="Web-{EBDA5C21-96A8-B9E0-BC01-5F6BB0E7B3AD}" dt="2023-02-02T11:27:30.766" v="234" actId="20577"/>
        <pc:sldMkLst>
          <pc:docMk/>
          <pc:sldMk cId="1056686704" sldId="257"/>
        </pc:sldMkLst>
        <pc:spChg chg="mod">
          <ac:chgData name="J Keating" userId="S::j.keating@xaviercet.org.uk::808df2ce-9829-445b-ae67-ae255666b6da" providerId="AD" clId="Web-{EBDA5C21-96A8-B9E0-BC01-5F6BB0E7B3AD}" dt="2023-02-02T11:26:14.452" v="231" actId="14100"/>
          <ac:spMkLst>
            <pc:docMk/>
            <pc:sldMk cId="1056686704" sldId="257"/>
            <ac:spMk id="25" creationId="{CE043836-EA50-4838-9650-EE0E66B9E62A}"/>
          </ac:spMkLst>
        </pc:spChg>
        <pc:spChg chg="mod">
          <ac:chgData name="J Keating" userId="S::j.keating@xaviercet.org.uk::808df2ce-9829-445b-ae67-ae255666b6da" providerId="AD" clId="Web-{EBDA5C21-96A8-B9E0-BC01-5F6BB0E7B3AD}" dt="2023-02-02T11:27:30.766" v="234" actId="20577"/>
          <ac:spMkLst>
            <pc:docMk/>
            <pc:sldMk cId="1056686704" sldId="257"/>
            <ac:spMk id="75" creationId="{CE043836-EA50-4838-9650-EE0E66B9E62A}"/>
          </ac:spMkLst>
        </pc:spChg>
      </pc:sldChg>
      <pc:sldChg chg="modSp">
        <pc:chgData name="J Keating" userId="S::j.keating@xaviercet.org.uk::808df2ce-9829-445b-ae67-ae255666b6da" providerId="AD" clId="Web-{EBDA5C21-96A8-B9E0-BC01-5F6BB0E7B3AD}" dt="2023-02-02T11:33:00.602" v="471" actId="20577"/>
        <pc:sldMkLst>
          <pc:docMk/>
          <pc:sldMk cId="4264698637" sldId="258"/>
        </pc:sldMkLst>
        <pc:spChg chg="mod">
          <ac:chgData name="J Keating" userId="S::j.keating@xaviercet.org.uk::808df2ce-9829-445b-ae67-ae255666b6da" providerId="AD" clId="Web-{EBDA5C21-96A8-B9E0-BC01-5F6BB0E7B3AD}" dt="2023-02-02T11:33:00.602" v="471" actId="20577"/>
          <ac:spMkLst>
            <pc:docMk/>
            <pc:sldMk cId="4264698637" sldId="258"/>
            <ac:spMk id="16" creationId="{56A3D3C0-15F5-435B-86C5-19F2FA956F7E}"/>
          </ac:spMkLst>
        </pc:spChg>
      </pc:sldChg>
    </pc:docChg>
  </pc:docChgLst>
  <pc:docChgLst>
    <pc:chgData name="Jan Keating" userId="808df2ce-9829-445b-ae67-ae255666b6da" providerId="ADAL" clId="{643C8292-DF0B-457B-AFE2-EC905B9A6A3C}"/>
    <pc:docChg chg="modSld">
      <pc:chgData name="Jan Keating" userId="808df2ce-9829-445b-ae67-ae255666b6da" providerId="ADAL" clId="{643C8292-DF0B-457B-AFE2-EC905B9A6A3C}" dt="2023-01-26T07:55:37.537" v="38" actId="20577"/>
      <pc:docMkLst>
        <pc:docMk/>
      </pc:docMkLst>
      <pc:sldChg chg="modSp">
        <pc:chgData name="Jan Keating" userId="808df2ce-9829-445b-ae67-ae255666b6da" providerId="ADAL" clId="{643C8292-DF0B-457B-AFE2-EC905B9A6A3C}" dt="2023-01-26T07:55:37.537" v="38" actId="20577"/>
        <pc:sldMkLst>
          <pc:docMk/>
          <pc:sldMk cId="1056686704" sldId="257"/>
        </pc:sldMkLst>
        <pc:spChg chg="mod">
          <ac:chgData name="Jan Keating" userId="808df2ce-9829-445b-ae67-ae255666b6da" providerId="ADAL" clId="{643C8292-DF0B-457B-AFE2-EC905B9A6A3C}" dt="2023-01-25T13:43:10.783" v="0" actId="1076"/>
          <ac:spMkLst>
            <pc:docMk/>
            <pc:sldMk cId="1056686704" sldId="257"/>
            <ac:spMk id="21" creationId="{11E191F3-E33E-419D-B08D-2297D1E6EC8C}"/>
          </ac:spMkLst>
        </pc:spChg>
        <pc:spChg chg="mod">
          <ac:chgData name="Jan Keating" userId="808df2ce-9829-445b-ae67-ae255666b6da" providerId="ADAL" clId="{643C8292-DF0B-457B-AFE2-EC905B9A6A3C}" dt="2023-01-26T07:55:37.537" v="38" actId="20577"/>
          <ac:spMkLst>
            <pc:docMk/>
            <pc:sldMk cId="1056686704" sldId="257"/>
            <ac:spMk id="25" creationId="{CE043836-EA50-4838-9650-EE0E66B9E62A}"/>
          </ac:spMkLst>
        </pc:spChg>
        <pc:spChg chg="mod">
          <ac:chgData name="Jan Keating" userId="808df2ce-9829-445b-ae67-ae255666b6da" providerId="ADAL" clId="{643C8292-DF0B-457B-AFE2-EC905B9A6A3C}" dt="2023-01-25T13:43:45.812" v="14" actId="20577"/>
          <ac:spMkLst>
            <pc:docMk/>
            <pc:sldMk cId="1056686704" sldId="257"/>
            <ac:spMk id="28" creationId="{DD6CF046-03D6-4BE3-A29D-440F4D0548E5}"/>
          </ac:spMkLst>
        </pc:spChg>
        <pc:grpChg chg="mod">
          <ac:chgData name="Jan Keating" userId="808df2ce-9829-445b-ae67-ae255666b6da" providerId="ADAL" clId="{643C8292-DF0B-457B-AFE2-EC905B9A6A3C}" dt="2023-01-25T13:43:52.667" v="15" actId="1076"/>
          <ac:grpSpMkLst>
            <pc:docMk/>
            <pc:sldMk cId="1056686704" sldId="257"/>
            <ac:grpSpMk id="23" creationId="{F5FF47FA-2BC8-4811-AEDC-CC3CCFE00AB0}"/>
          </ac:grpSpMkLst>
        </pc:grpChg>
        <pc:picChg chg="mod">
          <ac:chgData name="Jan Keating" userId="808df2ce-9829-445b-ae67-ae255666b6da" providerId="ADAL" clId="{643C8292-DF0B-457B-AFE2-EC905B9A6A3C}" dt="2023-01-25T13:43:58.509" v="16" actId="1076"/>
          <ac:picMkLst>
            <pc:docMk/>
            <pc:sldMk cId="1056686704" sldId="257"/>
            <ac:picMk id="29" creationId="{64B71495-EA61-4E41-B8C4-D239195A9D96}"/>
          </ac:picMkLst>
        </pc:picChg>
        <pc:picChg chg="mod">
          <ac:chgData name="Jan Keating" userId="808df2ce-9829-445b-ae67-ae255666b6da" providerId="ADAL" clId="{643C8292-DF0B-457B-AFE2-EC905B9A6A3C}" dt="2023-01-25T13:44:01.796" v="17" actId="1076"/>
          <ac:picMkLst>
            <pc:docMk/>
            <pc:sldMk cId="1056686704" sldId="257"/>
            <ac:picMk id="30" creationId="{FCC9A73D-A48B-49D9-BED6-C128DA9F51E6}"/>
          </ac:picMkLst>
        </pc:picChg>
      </pc:sldChg>
    </pc:docChg>
  </pc:docChgLst>
  <pc:docChgLst>
    <pc:chgData name="Jan Keating" userId="808df2ce-9829-445b-ae67-ae255666b6da" providerId="ADAL" clId="{87D0FCBB-F5BA-42A3-9C9E-1391196A9F37}"/>
    <pc:docChg chg="undo custSel modSld">
      <pc:chgData name="Jan Keating" userId="808df2ce-9829-445b-ae67-ae255666b6da" providerId="ADAL" clId="{87D0FCBB-F5BA-42A3-9C9E-1391196A9F37}" dt="2023-01-23T08:00:35.331" v="1379" actId="20577"/>
      <pc:docMkLst>
        <pc:docMk/>
      </pc:docMkLst>
      <pc:sldChg chg="addSp delSp modSp">
        <pc:chgData name="Jan Keating" userId="808df2ce-9829-445b-ae67-ae255666b6da" providerId="ADAL" clId="{87D0FCBB-F5BA-42A3-9C9E-1391196A9F37}" dt="2023-01-23T08:00:35.331" v="1379" actId="20577"/>
        <pc:sldMkLst>
          <pc:docMk/>
          <pc:sldMk cId="1056686704" sldId="257"/>
        </pc:sldMkLst>
        <pc:spChg chg="add del">
          <ac:chgData name="Jan Keating" userId="808df2ce-9829-445b-ae67-ae255666b6da" providerId="ADAL" clId="{87D0FCBB-F5BA-42A3-9C9E-1391196A9F37}" dt="2023-01-23T07:51:05.345" v="82"/>
          <ac:spMkLst>
            <pc:docMk/>
            <pc:sldMk cId="1056686704" sldId="257"/>
            <ac:spMk id="4" creationId="{5A43F51A-EF28-41AF-A6BD-87FE162EE4EF}"/>
          </ac:spMkLst>
        </pc:spChg>
        <pc:spChg chg="mod">
          <ac:chgData name="Jan Keating" userId="808df2ce-9829-445b-ae67-ae255666b6da" providerId="ADAL" clId="{87D0FCBB-F5BA-42A3-9C9E-1391196A9F37}" dt="2023-01-23T08:00:10.487" v="1335" actId="20577"/>
          <ac:spMkLst>
            <pc:docMk/>
            <pc:sldMk cId="1056686704" sldId="257"/>
            <ac:spMk id="20" creationId="{00000000-0000-0000-0000-000000000000}"/>
          </ac:spMkLst>
        </pc:spChg>
        <pc:spChg chg="add del mod">
          <ac:chgData name="Jan Keating" userId="808df2ce-9829-445b-ae67-ae255666b6da" providerId="ADAL" clId="{87D0FCBB-F5BA-42A3-9C9E-1391196A9F37}" dt="2023-01-23T07:56:39.474" v="662" actId="14100"/>
          <ac:spMkLst>
            <pc:docMk/>
            <pc:sldMk cId="1056686704" sldId="257"/>
            <ac:spMk id="21" creationId="{11E191F3-E33E-419D-B08D-2297D1E6EC8C}"/>
          </ac:spMkLst>
        </pc:spChg>
        <pc:spChg chg="mod">
          <ac:chgData name="Jan Keating" userId="808df2ce-9829-445b-ae67-ae255666b6da" providerId="ADAL" clId="{87D0FCBB-F5BA-42A3-9C9E-1391196A9F37}" dt="2023-01-23T08:00:35.331" v="1379" actId="20577"/>
          <ac:spMkLst>
            <pc:docMk/>
            <pc:sldMk cId="1056686704" sldId="257"/>
            <ac:spMk id="25" creationId="{CE043836-EA50-4838-9650-EE0E66B9E62A}"/>
          </ac:spMkLst>
        </pc:spChg>
        <pc:spChg chg="mod">
          <ac:chgData name="Jan Keating" userId="808df2ce-9829-445b-ae67-ae255666b6da" providerId="ADAL" clId="{87D0FCBB-F5BA-42A3-9C9E-1391196A9F37}" dt="2023-01-23T07:58:58.542" v="1214" actId="14100"/>
          <ac:spMkLst>
            <pc:docMk/>
            <pc:sldMk cId="1056686704" sldId="257"/>
            <ac:spMk id="28" creationId="{DD6CF046-03D6-4BE3-A29D-440F4D0548E5}"/>
          </ac:spMkLst>
        </pc:spChg>
        <pc:spChg chg="mod">
          <ac:chgData name="Jan Keating" userId="808df2ce-9829-445b-ae67-ae255666b6da" providerId="ADAL" clId="{87D0FCBB-F5BA-42A3-9C9E-1391196A9F37}" dt="2023-01-23T07:52:20.301" v="84" actId="14100"/>
          <ac:spMkLst>
            <pc:docMk/>
            <pc:sldMk cId="1056686704" sldId="257"/>
            <ac:spMk id="75" creationId="{CE043836-EA50-4838-9650-EE0E66B9E62A}"/>
          </ac:spMkLst>
        </pc:spChg>
      </pc:sldChg>
      <pc:sldChg chg="delSp modSp">
        <pc:chgData name="Jan Keating" userId="808df2ce-9829-445b-ae67-ae255666b6da" providerId="ADAL" clId="{87D0FCBB-F5BA-42A3-9C9E-1391196A9F37}" dt="2023-01-23T08:00:05.911" v="1333" actId="20577"/>
        <pc:sldMkLst>
          <pc:docMk/>
          <pc:sldMk cId="4264698637" sldId="258"/>
        </pc:sldMkLst>
        <pc:spChg chg="mod">
          <ac:chgData name="Jan Keating" userId="808df2ce-9829-445b-ae67-ae255666b6da" providerId="ADAL" clId="{87D0FCBB-F5BA-42A3-9C9E-1391196A9F37}" dt="2023-01-23T08:00:05.911" v="1333" actId="20577"/>
          <ac:spMkLst>
            <pc:docMk/>
            <pc:sldMk cId="4264698637" sldId="258"/>
            <ac:spMk id="20" creationId="{00000000-0000-0000-0000-000000000000}"/>
          </ac:spMkLst>
        </pc:spChg>
        <pc:spChg chg="del">
          <ac:chgData name="Jan Keating" userId="808df2ce-9829-445b-ae67-ae255666b6da" providerId="ADAL" clId="{87D0FCBB-F5BA-42A3-9C9E-1391196A9F37}" dt="2023-01-23T07:59:03.203" v="1215" actId="478"/>
          <ac:spMkLst>
            <pc:docMk/>
            <pc:sldMk cId="4264698637" sldId="258"/>
            <ac:spMk id="30" creationId="{A26EC00A-8EBA-4454-AA8D-D37AFCF11D33}"/>
          </ac:spMkLst>
        </pc:spChg>
        <pc:spChg chg="del">
          <ac:chgData name="Jan Keating" userId="808df2ce-9829-445b-ae67-ae255666b6da" providerId="ADAL" clId="{87D0FCBB-F5BA-42A3-9C9E-1391196A9F37}" dt="2023-01-23T07:59:04.337" v="1216" actId="478"/>
          <ac:spMkLst>
            <pc:docMk/>
            <pc:sldMk cId="4264698637" sldId="258"/>
            <ac:spMk id="31" creationId="{DD5FF103-514E-41F9-851E-BD8A2842415C}"/>
          </ac:spMkLst>
        </pc:spChg>
        <pc:spChg chg="del">
          <ac:chgData name="Jan Keating" userId="808df2ce-9829-445b-ae67-ae255666b6da" providerId="ADAL" clId="{87D0FCBB-F5BA-42A3-9C9E-1391196A9F37}" dt="2023-01-23T07:59:06.328" v="1218" actId="478"/>
          <ac:spMkLst>
            <pc:docMk/>
            <pc:sldMk cId="4264698637" sldId="258"/>
            <ac:spMk id="33" creationId="{71DBBBE8-506D-4006-99E2-1BAE1BB347E5}"/>
          </ac:spMkLst>
        </pc:spChg>
        <pc:picChg chg="del">
          <ac:chgData name="Jan Keating" userId="808df2ce-9829-445b-ae67-ae255666b6da" providerId="ADAL" clId="{87D0FCBB-F5BA-42A3-9C9E-1391196A9F37}" dt="2023-01-23T07:59:05.441" v="1217" actId="478"/>
          <ac:picMkLst>
            <pc:docMk/>
            <pc:sldMk cId="4264698637" sldId="258"/>
            <ac:picMk id="32" creationId="{5AF409E3-A2EC-453A-9E3C-696C06F6A524}"/>
          </ac:picMkLst>
        </pc:picChg>
      </pc:sldChg>
    </pc:docChg>
  </pc:docChgLst>
  <pc:docChgLst>
    <pc:chgData name="S Hunter" userId="S::s.hunter@xaviercet.org.uk::49930659-e164-4d1d-8b7b-bd0110c17c72" providerId="AD" clId="Web-{AA5A4A53-0984-C3C6-AE88-73C811B1DBD7}"/>
    <pc:docChg chg="modSld">
      <pc:chgData name="S Hunter" userId="S::s.hunter@xaviercet.org.uk::49930659-e164-4d1d-8b7b-bd0110c17c72" providerId="AD" clId="Web-{AA5A4A53-0984-C3C6-AE88-73C811B1DBD7}" dt="2023-01-31T16:09:04.937" v="39" actId="20577"/>
      <pc:docMkLst>
        <pc:docMk/>
      </pc:docMkLst>
      <pc:sldChg chg="modSp">
        <pc:chgData name="S Hunter" userId="S::s.hunter@xaviercet.org.uk::49930659-e164-4d1d-8b7b-bd0110c17c72" providerId="AD" clId="Web-{AA5A4A53-0984-C3C6-AE88-73C811B1DBD7}" dt="2023-01-31T16:09:04.937" v="39" actId="20577"/>
        <pc:sldMkLst>
          <pc:docMk/>
          <pc:sldMk cId="4264698637" sldId="258"/>
        </pc:sldMkLst>
        <pc:spChg chg="mod">
          <ac:chgData name="S Hunter" userId="S::s.hunter@xaviercet.org.uk::49930659-e164-4d1d-8b7b-bd0110c17c72" providerId="AD" clId="Web-{AA5A4A53-0984-C3C6-AE88-73C811B1DBD7}" dt="2023-01-31T16:09:04.937" v="39" actId="20577"/>
          <ac:spMkLst>
            <pc:docMk/>
            <pc:sldMk cId="4264698637" sldId="258"/>
            <ac:spMk id="16" creationId="{56A3D3C0-15F5-435B-86C5-19F2FA956F7E}"/>
          </ac:spMkLst>
        </pc:spChg>
      </pc:sldChg>
    </pc:docChg>
  </pc:docChgLst>
  <pc:docChgLst>
    <pc:chgData name="S Hunter" userId="S::s.hunter@xaviercet.org.uk::49930659-e164-4d1d-8b7b-bd0110c17c72" providerId="AD" clId="Web-{610AF6DA-388B-CF21-CAB0-9294E3761BA7}"/>
    <pc:docChg chg="modSld">
      <pc:chgData name="S Hunter" userId="S::s.hunter@xaviercet.org.uk::49930659-e164-4d1d-8b7b-bd0110c17c72" providerId="AD" clId="Web-{610AF6DA-388B-CF21-CAB0-9294E3761BA7}" dt="2023-02-01T11:43:15.997" v="418" actId="20577"/>
      <pc:docMkLst>
        <pc:docMk/>
      </pc:docMkLst>
      <pc:sldChg chg="modSp">
        <pc:chgData name="S Hunter" userId="S::s.hunter@xaviercet.org.uk::49930659-e164-4d1d-8b7b-bd0110c17c72" providerId="AD" clId="Web-{610AF6DA-388B-CF21-CAB0-9294E3761BA7}" dt="2023-02-01T11:43:15.997" v="418" actId="20577"/>
        <pc:sldMkLst>
          <pc:docMk/>
          <pc:sldMk cId="4264698637" sldId="258"/>
        </pc:sldMkLst>
        <pc:spChg chg="mod">
          <ac:chgData name="S Hunter" userId="S::s.hunter@xaviercet.org.uk::49930659-e164-4d1d-8b7b-bd0110c17c72" providerId="AD" clId="Web-{610AF6DA-388B-CF21-CAB0-9294E3761BA7}" dt="2023-02-01T11:43:15.997" v="418" actId="20577"/>
          <ac:spMkLst>
            <pc:docMk/>
            <pc:sldMk cId="4264698637" sldId="258"/>
            <ac:spMk id="16" creationId="{56A3D3C0-15F5-435B-86C5-19F2FA956F7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4B00F-4B9F-4A34-BCF3-CE3B6E2A7E68}" type="datetimeFigureOut">
              <a:rPr lang="en-GB" smtClean="0"/>
              <a:t>02/02/2023</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553589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3</a:t>
            </a:fld>
            <a:endParaRPr lang="en-GB"/>
          </a:p>
        </p:txBody>
      </p:sp>
    </p:spTree>
    <p:extLst>
      <p:ext uri="{BB962C8B-B14F-4D97-AF65-F5344CB8AC3E}">
        <p14:creationId xmlns:p14="http://schemas.microsoft.com/office/powerpoint/2010/main" val="1737087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3BADC27-88BD-4EC2-A127-C9442C2D30E0}"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BADC27-88BD-4EC2-A127-C9442C2D30E0}"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BADC27-88BD-4EC2-A127-C9442C2D30E0}" type="datetimeFigureOut">
              <a:rPr lang="en-GB" smtClean="0"/>
              <a:t>02/02/2023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ADC27-88BD-4EC2-A127-C9442C2D30E0}" type="datetimeFigureOut">
              <a:rPr lang="en-GB" smtClean="0"/>
              <a:t>02/02/2023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02/02/2023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02/02/2023</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jpeg"/><Relationship Id="rId9" Type="http://schemas.openxmlformats.org/officeDocument/2006/relationships/hyperlink" Target="https://www.youtube.com/watch?v=pvTqawVGqNY"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mailto:xavierecf@xavier.org.uk" TargetMode="External"/><Relationship Id="rId3" Type="http://schemas.openxmlformats.org/officeDocument/2006/relationships/image" Target="../media/image1.jpeg"/><Relationship Id="rId7" Type="http://schemas.openxmlformats.org/officeDocument/2006/relationships/hyperlink" Target="mailto:s.hunter@xaviercet.org.uk"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mailto:a.maingard@xaviercet.org.uk" TargetMode="External"/><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hyperlink" Target="mailto:tseinfo@xaviercet.org.uk" TargetMode="Externa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1981188" y="470688"/>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rgbClr val="002060"/>
                </a:solidFill>
              </a:rPr>
              <a:t>ECT Week 19 bulletin </a:t>
            </a:r>
          </a:p>
          <a:p>
            <a:pPr algn="ctr"/>
            <a:r>
              <a:rPr lang="en-GB" sz="1100" dirty="0">
                <a:solidFill>
                  <a:srgbClr val="002060"/>
                </a:solidFill>
              </a:rPr>
              <a:t>w/b Monday 6</a:t>
            </a:r>
            <a:r>
              <a:rPr lang="en-GB" sz="1100" baseline="30000" dirty="0">
                <a:solidFill>
                  <a:srgbClr val="002060"/>
                </a:solidFill>
              </a:rPr>
              <a:t>th</a:t>
            </a:r>
            <a:r>
              <a:rPr lang="en-GB" sz="1100" dirty="0">
                <a:solidFill>
                  <a:srgbClr val="002060"/>
                </a:solidFill>
              </a:rPr>
              <a:t> February 2023</a:t>
            </a:r>
          </a:p>
          <a:p>
            <a:pPr algn="ctr"/>
            <a:r>
              <a:rPr lang="en-GB" sz="1100" b="1" dirty="0">
                <a:solidFill>
                  <a:srgbClr val="002060"/>
                </a:solidFill>
              </a:rPr>
              <a:t>ECF focus of the week:</a:t>
            </a:r>
          </a:p>
          <a:p>
            <a:pPr algn="ctr"/>
            <a:r>
              <a:rPr lang="en-GB" sz="1100" i="1" dirty="0">
                <a:solidFill>
                  <a:srgbClr val="002060"/>
                </a:solidFill>
              </a:rPr>
              <a:t>Planning effective questions</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1008883" y="1249967"/>
            <a:ext cx="5635553" cy="1224364"/>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lgn="just">
              <a:buFont typeface="Arial" panose="020B0604020202020204" pitchFamily="34" charset="0"/>
              <a:buChar char="•"/>
            </a:pPr>
            <a:r>
              <a:rPr lang="en-GB" sz="1050" dirty="0">
                <a:solidFill>
                  <a:srgbClr val="002060"/>
                </a:solidFill>
              </a:rPr>
              <a:t>Welcome to Week 19! </a:t>
            </a:r>
            <a:endParaRPr lang="en-GB" sz="1050" dirty="0">
              <a:solidFill>
                <a:srgbClr val="002060"/>
              </a:solidFill>
              <a:cs typeface="Calibri" panose="020F0502020204030204"/>
            </a:endParaRPr>
          </a:p>
          <a:p>
            <a:pPr marL="171450" indent="-171450" algn="just">
              <a:buFont typeface="Arial" panose="020B0604020202020204" pitchFamily="34" charset="0"/>
              <a:buChar char="•"/>
            </a:pPr>
            <a:r>
              <a:rPr lang="en-GB" sz="1050" dirty="0">
                <a:solidFill>
                  <a:srgbClr val="002060"/>
                </a:solidFill>
              </a:rPr>
              <a:t>First of all, a huge thank you to those of you who participated in the 30</a:t>
            </a:r>
            <a:r>
              <a:rPr lang="en-GB" sz="1050" baseline="30000" dirty="0">
                <a:solidFill>
                  <a:srgbClr val="002060"/>
                </a:solidFill>
              </a:rPr>
              <a:t>th</a:t>
            </a:r>
            <a:r>
              <a:rPr lang="en-GB" sz="1050" dirty="0">
                <a:solidFill>
                  <a:srgbClr val="002060"/>
                </a:solidFill>
              </a:rPr>
              <a:t> January focus groups. </a:t>
            </a:r>
            <a:r>
              <a:rPr lang="en-GB" sz="1050" dirty="0">
                <a:solidFill>
                  <a:srgbClr val="002060"/>
                </a:solidFill>
                <a:cs typeface="Calibri"/>
              </a:rPr>
              <a:t> Your feedback is invaluable and all the points raised will be followed up.</a:t>
            </a:r>
          </a:p>
          <a:p>
            <a:pPr marL="171450" indent="-171450" algn="just">
              <a:buFont typeface="Arial" panose="020B0604020202020204" pitchFamily="34" charset="0"/>
              <a:buChar char="•"/>
            </a:pPr>
            <a:r>
              <a:rPr lang="en-GB" sz="1050" dirty="0">
                <a:solidFill>
                  <a:srgbClr val="002060"/>
                </a:solidFill>
                <a:cs typeface="Calibri"/>
              </a:rPr>
              <a:t>Just to make you aware that in Week 19, Xavier Teach South East (our ITT arm within the Xavier MAT) are being visited by Ofsted for four days.  If it takes us a little longer to respond to your queries, please be assured we will get back to you as soon as we possibly can.</a:t>
            </a:r>
          </a:p>
        </p:txBody>
      </p:sp>
      <p:grpSp>
        <p:nvGrpSpPr>
          <p:cNvPr id="61" name="Group 60"/>
          <p:cNvGrpSpPr/>
          <p:nvPr/>
        </p:nvGrpSpPr>
        <p:grpSpPr>
          <a:xfrm>
            <a:off x="59226" y="1342061"/>
            <a:ext cx="804972" cy="994457"/>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59226" y="2593233"/>
            <a:ext cx="803170" cy="992230"/>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Self 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1008075" y="2593183"/>
            <a:ext cx="5686606" cy="1513243"/>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D51F3D"/>
                </a:solidFill>
              </a:rPr>
              <a:t>ECTs’ self-directed study: Module 3: Guided practice</a:t>
            </a:r>
          </a:p>
          <a:p>
            <a:pPr marL="171450" indent="-171450" algn="just">
              <a:buFont typeface="Arial" panose="020B0604020202020204" pitchFamily="34" charset="0"/>
              <a:buChar char="•"/>
            </a:pPr>
            <a:r>
              <a:rPr lang="en-GB" sz="1050" dirty="0">
                <a:solidFill>
                  <a:srgbClr val="002060"/>
                </a:solidFill>
              </a:rPr>
              <a:t>In Week 19, please complete the Module 3 section entitled </a:t>
            </a:r>
            <a:r>
              <a:rPr lang="en-GB" sz="1050" b="1" i="1" dirty="0">
                <a:solidFill>
                  <a:srgbClr val="002060"/>
                </a:solidFill>
              </a:rPr>
              <a:t>Questioning, </a:t>
            </a:r>
            <a:r>
              <a:rPr lang="en-GB" sz="1050" dirty="0">
                <a:solidFill>
                  <a:srgbClr val="002060"/>
                </a:solidFill>
              </a:rPr>
              <a:t>which</a:t>
            </a:r>
            <a:r>
              <a:rPr lang="en-GB" sz="1050" b="1" i="1" dirty="0">
                <a:solidFill>
                  <a:srgbClr val="002060"/>
                </a:solidFill>
              </a:rPr>
              <a:t> </a:t>
            </a:r>
            <a:r>
              <a:rPr lang="en-GB" sz="1050" dirty="0">
                <a:solidFill>
                  <a:srgbClr val="002060"/>
                </a:solidFill>
              </a:rPr>
              <a:t>will take a maximum of 60 minutes to complete.  </a:t>
            </a:r>
          </a:p>
          <a:p>
            <a:pPr marL="171450" indent="-171450" algn="just">
              <a:buFont typeface="Arial" panose="020B0604020202020204" pitchFamily="34" charset="0"/>
              <a:buChar char="•"/>
            </a:pPr>
            <a:r>
              <a:rPr lang="en-GB" sz="1050" dirty="0">
                <a:solidFill>
                  <a:srgbClr val="002060"/>
                </a:solidFill>
              </a:rPr>
              <a:t>Questioning is a vital teacher tool for two main reasons (</a:t>
            </a:r>
            <a:r>
              <a:rPr lang="en-GB" sz="1050" dirty="0" err="1">
                <a:solidFill>
                  <a:srgbClr val="002060"/>
                </a:solidFill>
              </a:rPr>
              <a:t>Rosenshine</a:t>
            </a:r>
            <a:r>
              <a:rPr lang="en-GB" sz="1050" dirty="0">
                <a:solidFill>
                  <a:srgbClr val="002060"/>
                </a:solidFill>
              </a:rPr>
              <a:t>, 2012):</a:t>
            </a:r>
          </a:p>
          <a:p>
            <a:pPr marL="628650" lvl="1" indent="-171450" algn="just">
              <a:buFont typeface="Arial" panose="020B0604020202020204" pitchFamily="34" charset="0"/>
              <a:buChar char="•"/>
            </a:pPr>
            <a:r>
              <a:rPr lang="en-GB" sz="1050" dirty="0">
                <a:solidFill>
                  <a:srgbClr val="002060"/>
                </a:solidFill>
              </a:rPr>
              <a:t>It enables you to assess pupils’ understanding to determine whether there is a need for additional instruction.</a:t>
            </a:r>
          </a:p>
          <a:p>
            <a:pPr marL="628650" lvl="1" indent="-171450" algn="just">
              <a:buFont typeface="Arial" panose="020B0604020202020204" pitchFamily="34" charset="0"/>
              <a:buChar char="•"/>
            </a:pPr>
            <a:r>
              <a:rPr lang="en-GB" sz="1050" dirty="0">
                <a:solidFill>
                  <a:srgbClr val="002060"/>
                </a:solidFill>
              </a:rPr>
              <a:t>It enables you to provide pupils with the opportunity to practise what is being taught, consolidating and extending learning.</a:t>
            </a:r>
          </a:p>
          <a:p>
            <a:pPr marL="171450" indent="-171450" algn="just">
              <a:spcAft>
                <a:spcPts val="400"/>
              </a:spcAft>
              <a:buFont typeface="Arial" panose="020B0604020202020204" pitchFamily="34" charset="0"/>
              <a:buChar char="•"/>
            </a:pPr>
            <a:endParaRPr lang="en-GB" sz="1050" dirty="0">
              <a:solidFill>
                <a:srgbClr val="002060"/>
              </a:solidFill>
            </a:endParaRPr>
          </a:p>
        </p:txBody>
      </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21" name="Rounded Rectangle 20">
            <a:extLst>
              <a:ext uri="{FF2B5EF4-FFF2-40B4-BE49-F238E27FC236}">
                <a16:creationId xmlns:a16="http://schemas.microsoft.com/office/drawing/2014/main" id="{11E191F3-E33E-419D-B08D-2297D1E6EC8C}"/>
              </a:ext>
            </a:extLst>
          </p:cNvPr>
          <p:cNvSpPr/>
          <p:nvPr/>
        </p:nvSpPr>
        <p:spPr>
          <a:xfrm>
            <a:off x="1008883" y="4245535"/>
            <a:ext cx="5739679" cy="1853312"/>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Mentor interaction</a:t>
            </a:r>
          </a:p>
          <a:p>
            <a:pPr marL="171450" indent="-171450" algn="just">
              <a:buFont typeface="Arial" panose="020B0604020202020204" pitchFamily="34" charset="0"/>
              <a:buChar char="•"/>
            </a:pPr>
            <a:r>
              <a:rPr lang="en-GB" sz="1050" dirty="0">
                <a:solidFill>
                  <a:srgbClr val="002060"/>
                </a:solidFill>
              </a:rPr>
              <a:t>In Week 19 you will have your usual </a:t>
            </a:r>
            <a:r>
              <a:rPr lang="en-GB" sz="1050" b="1" dirty="0">
                <a:solidFill>
                  <a:srgbClr val="002060"/>
                </a:solidFill>
              </a:rPr>
              <a:t>weekly meeting</a:t>
            </a:r>
            <a:r>
              <a:rPr lang="en-GB" sz="1050" dirty="0">
                <a:solidFill>
                  <a:srgbClr val="002060"/>
                </a:solidFill>
              </a:rPr>
              <a:t> with your mentor. </a:t>
            </a:r>
          </a:p>
          <a:p>
            <a:pPr marL="171450" indent="-171450" algn="just">
              <a:buFont typeface="Arial" panose="020B0604020202020204" pitchFamily="34" charset="0"/>
              <a:buChar char="•"/>
            </a:pPr>
            <a:r>
              <a:rPr lang="en-GB" sz="1050" dirty="0">
                <a:solidFill>
                  <a:srgbClr val="002060"/>
                </a:solidFill>
              </a:rPr>
              <a:t>In Week 19 there is no observation.  Rather you will have a </a:t>
            </a:r>
            <a:r>
              <a:rPr lang="en-GB" sz="1050" b="1" dirty="0">
                <a:solidFill>
                  <a:srgbClr val="002060"/>
                </a:solidFill>
              </a:rPr>
              <a:t>professional discussion </a:t>
            </a:r>
            <a:r>
              <a:rPr lang="en-GB" sz="1050" dirty="0">
                <a:solidFill>
                  <a:srgbClr val="002060"/>
                </a:solidFill>
              </a:rPr>
              <a:t>with your mentor.  In your Brightspace study this week you will be asked to consider an upcoming lesson and explicitly plan the questions you will ask pupils, and at which points.  Your mentor will want to discuss the quality of the questions you have planned:</a:t>
            </a:r>
          </a:p>
          <a:p>
            <a:pPr marL="628650" lvl="1" indent="-171450" algn="just">
              <a:buFont typeface="Arial" panose="020B0604020202020204" pitchFamily="34" charset="0"/>
              <a:buChar char="•"/>
            </a:pPr>
            <a:r>
              <a:rPr lang="en-GB" sz="1050" dirty="0">
                <a:solidFill>
                  <a:srgbClr val="002060"/>
                </a:solidFill>
              </a:rPr>
              <a:t>Have you avoided self-report questions?</a:t>
            </a:r>
          </a:p>
          <a:p>
            <a:pPr marL="628650" lvl="1" indent="-171450" algn="just">
              <a:buFont typeface="Arial" panose="020B0604020202020204" pitchFamily="34" charset="0"/>
              <a:buChar char="•"/>
            </a:pPr>
            <a:r>
              <a:rPr lang="en-GB" sz="1050" dirty="0">
                <a:solidFill>
                  <a:srgbClr val="002060"/>
                </a:solidFill>
              </a:rPr>
              <a:t>Where do you check for whole-class understanding?</a:t>
            </a:r>
          </a:p>
          <a:p>
            <a:pPr marL="628650" lvl="1" indent="-171450" algn="just">
              <a:buFont typeface="Arial" panose="020B0604020202020204" pitchFamily="34" charset="0"/>
              <a:buChar char="•"/>
            </a:pPr>
            <a:r>
              <a:rPr lang="en-GB" sz="1050" dirty="0">
                <a:solidFill>
                  <a:srgbClr val="002060"/>
                </a:solidFill>
              </a:rPr>
              <a:t>Are you clear on the exact answer you are looking for?</a:t>
            </a:r>
          </a:p>
          <a:p>
            <a:pPr marL="628650" lvl="1" indent="-171450" algn="just">
              <a:buFont typeface="Arial" panose="020B0604020202020204" pitchFamily="34" charset="0"/>
              <a:buChar char="•"/>
            </a:pPr>
            <a:r>
              <a:rPr lang="en-GB" sz="1050" dirty="0">
                <a:solidFill>
                  <a:srgbClr val="002060"/>
                </a:solidFill>
              </a:rPr>
              <a:t>Have you planned questions to extend and challenge pupils’ thinking?</a:t>
            </a:r>
          </a:p>
        </p:txBody>
      </p:sp>
      <p:grpSp>
        <p:nvGrpSpPr>
          <p:cNvPr id="23" name="Group 22">
            <a:extLst>
              <a:ext uri="{FF2B5EF4-FFF2-40B4-BE49-F238E27FC236}">
                <a16:creationId xmlns:a16="http://schemas.microsoft.com/office/drawing/2014/main" id="{F5FF47FA-2BC8-4811-AEDC-CC3CCFE00AB0}"/>
              </a:ext>
            </a:extLst>
          </p:cNvPr>
          <p:cNvGrpSpPr/>
          <p:nvPr/>
        </p:nvGrpSpPr>
        <p:grpSpPr>
          <a:xfrm>
            <a:off x="59226" y="4245535"/>
            <a:ext cx="840480" cy="919929"/>
            <a:chOff x="5048571" y="563945"/>
            <a:chExt cx="2340854" cy="2757312"/>
          </a:xfrm>
        </p:grpSpPr>
        <p:sp>
          <p:nvSpPr>
            <p:cNvPr id="24" name="Oval 23">
              <a:extLst>
                <a:ext uri="{FF2B5EF4-FFF2-40B4-BE49-F238E27FC236}">
                  <a16:creationId xmlns:a16="http://schemas.microsoft.com/office/drawing/2014/main" id="{96CCD22B-980F-4D0B-8191-818ECB078A71}"/>
                </a:ext>
              </a:extLst>
            </p:cNvPr>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26" name="Picture 6" descr="mentoring Icon 2514129">
              <a:extLst>
                <a:ext uri="{FF2B5EF4-FFF2-40B4-BE49-F238E27FC236}">
                  <a16:creationId xmlns:a16="http://schemas.microsoft.com/office/drawing/2014/main" id="{7C901FF5-50F0-49EF-AB7B-964C618DA05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27" name="Rounded Rectangle 78">
              <a:extLst>
                <a:ext uri="{FF2B5EF4-FFF2-40B4-BE49-F238E27FC236}">
                  <a16:creationId xmlns:a16="http://schemas.microsoft.com/office/drawing/2014/main" id="{C41765B9-874A-4029-A33B-4983535D69C5}"/>
                </a:ext>
              </a:extLst>
            </p:cNvPr>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Your mentor</a:t>
              </a:r>
            </a:p>
          </p:txBody>
        </p:sp>
      </p:grpSp>
      <p:sp>
        <p:nvSpPr>
          <p:cNvPr id="28" name="Rounded Rectangle 20">
            <a:extLst>
              <a:ext uri="{FF2B5EF4-FFF2-40B4-BE49-F238E27FC236}">
                <a16:creationId xmlns:a16="http://schemas.microsoft.com/office/drawing/2014/main" id="{DD6CF046-03D6-4BE3-A29D-440F4D0548E5}"/>
              </a:ext>
            </a:extLst>
          </p:cNvPr>
          <p:cNvSpPr/>
          <p:nvPr/>
        </p:nvSpPr>
        <p:spPr>
          <a:xfrm>
            <a:off x="965699" y="6261970"/>
            <a:ext cx="5732035" cy="3070289"/>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Message to your mentor</a:t>
            </a:r>
          </a:p>
          <a:p>
            <a:pPr marL="171450" indent="-171450" algn="just">
              <a:buFont typeface="Arial" panose="020B0604020202020204" pitchFamily="34" charset="0"/>
              <a:buChar char="•"/>
            </a:pPr>
            <a:r>
              <a:rPr lang="en-GB" sz="1050" dirty="0">
                <a:solidFill>
                  <a:srgbClr val="002060"/>
                </a:solidFill>
              </a:rPr>
              <a:t>In Week 19, your ECT will be focusing on </a:t>
            </a:r>
            <a:r>
              <a:rPr lang="en-GB" sz="1050" b="1" dirty="0">
                <a:solidFill>
                  <a:srgbClr val="002060"/>
                </a:solidFill>
              </a:rPr>
              <a:t>effective questioning. </a:t>
            </a:r>
            <a:r>
              <a:rPr lang="en-GB" sz="1050" dirty="0">
                <a:solidFill>
                  <a:srgbClr val="002060"/>
                </a:solidFill>
              </a:rPr>
              <a:t>Please see </a:t>
            </a:r>
            <a:r>
              <a:rPr lang="en-GB" sz="1050" b="1" dirty="0">
                <a:solidFill>
                  <a:srgbClr val="002060"/>
                </a:solidFill>
              </a:rPr>
              <a:t>page 54</a:t>
            </a:r>
            <a:r>
              <a:rPr lang="en-GB" sz="1050" dirty="0">
                <a:solidFill>
                  <a:srgbClr val="002060"/>
                </a:solidFill>
              </a:rPr>
              <a:t> of your </a:t>
            </a:r>
            <a:r>
              <a:rPr lang="en-GB" sz="1050">
                <a:solidFill>
                  <a:srgbClr val="002060"/>
                </a:solidFill>
              </a:rPr>
              <a:t>mentor handbook for a full explanation. Supporting resource video </a:t>
            </a:r>
            <a:r>
              <a:rPr lang="en-GB" sz="1050" dirty="0">
                <a:solidFill>
                  <a:srgbClr val="002060"/>
                </a:solidFill>
                <a:hlinkClick r:id="rId9"/>
              </a:rPr>
              <a:t>Link</a:t>
            </a:r>
            <a:r>
              <a:rPr lang="en-GB" sz="1050" dirty="0">
                <a:solidFill>
                  <a:srgbClr val="002060"/>
                </a:solidFill>
              </a:rPr>
              <a:t> </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In Week 19, there is no observation.  Rather, you will hold a </a:t>
            </a:r>
            <a:r>
              <a:rPr lang="en-GB" sz="1050" b="1" dirty="0">
                <a:solidFill>
                  <a:srgbClr val="002060"/>
                </a:solidFill>
              </a:rPr>
              <a:t>professional discussion </a:t>
            </a:r>
            <a:r>
              <a:rPr lang="en-GB" sz="1050" dirty="0">
                <a:solidFill>
                  <a:srgbClr val="002060"/>
                </a:solidFill>
              </a:rPr>
              <a:t>with your ECT around the quality of the questions they use in the classroom (see above).  You might like to use the following discussion prompts:</a:t>
            </a:r>
          </a:p>
          <a:p>
            <a:pPr marL="628650" lvl="1" indent="-171450" algn="just">
              <a:buFont typeface="Arial" panose="020B0604020202020204" pitchFamily="34" charset="0"/>
              <a:buChar char="•"/>
            </a:pPr>
            <a:r>
              <a:rPr lang="pt-BR" sz="1050" dirty="0">
                <a:solidFill>
                  <a:srgbClr val="002060"/>
                </a:solidFill>
              </a:rPr>
              <a:t>When should you check for pupil understanding?</a:t>
            </a:r>
          </a:p>
          <a:p>
            <a:pPr marL="628650" lvl="1" indent="-171450" algn="just">
              <a:buFont typeface="Arial" panose="020B0604020202020204" pitchFamily="34" charset="0"/>
              <a:buChar char="•"/>
            </a:pPr>
            <a:r>
              <a:rPr lang="pt-BR" sz="1050" dirty="0">
                <a:solidFill>
                  <a:srgbClr val="002060"/>
                </a:solidFill>
              </a:rPr>
              <a:t>What are the different ways in which you can check for pupil understanding?</a:t>
            </a:r>
          </a:p>
          <a:p>
            <a:pPr marL="628650" lvl="1" indent="-171450" algn="just">
              <a:buFont typeface="Arial" panose="020B0604020202020204" pitchFamily="34" charset="0"/>
              <a:buChar char="•"/>
            </a:pPr>
            <a:r>
              <a:rPr lang="pt-BR" sz="1050" dirty="0">
                <a:solidFill>
                  <a:srgbClr val="002060"/>
                </a:solidFill>
              </a:rPr>
              <a:t>How have you adapted your questioning to engage </a:t>
            </a:r>
            <a:r>
              <a:rPr lang="pt-BR" sz="1050" b="1" dirty="0">
                <a:solidFill>
                  <a:srgbClr val="002060"/>
                </a:solidFill>
              </a:rPr>
              <a:t>all </a:t>
            </a:r>
            <a:r>
              <a:rPr lang="pt-BR" sz="1050" dirty="0">
                <a:solidFill>
                  <a:srgbClr val="002060"/>
                </a:solidFill>
              </a:rPr>
              <a:t>pupils in the lesson?</a:t>
            </a:r>
            <a:endParaRPr lang="en-GB" sz="1050" dirty="0">
              <a:solidFill>
                <a:srgbClr val="002060"/>
              </a:solidFill>
              <a:cs typeface="Calibri"/>
            </a:endParaRPr>
          </a:p>
          <a:p>
            <a:pPr marL="171450" indent="-171450" algn="just">
              <a:buFont typeface="Arial"/>
              <a:buChar char="•"/>
            </a:pPr>
            <a:r>
              <a:rPr lang="en-GB" sz="1050" dirty="0">
                <a:solidFill>
                  <a:srgbClr val="002060"/>
                </a:solidFill>
                <a:cs typeface="Calibri"/>
              </a:rPr>
              <a:t>Teach First has notified us that their </a:t>
            </a:r>
            <a:r>
              <a:rPr lang="en-GB" sz="1050" b="1" dirty="0">
                <a:solidFill>
                  <a:srgbClr val="002060"/>
                </a:solidFill>
                <a:cs typeface="Calibri"/>
              </a:rPr>
              <a:t>annual mentor survey</a:t>
            </a:r>
            <a:r>
              <a:rPr lang="en-GB" sz="1050" dirty="0">
                <a:solidFill>
                  <a:srgbClr val="002060"/>
                </a:solidFill>
                <a:cs typeface="Calibri"/>
              </a:rPr>
              <a:t> will be live from 10</a:t>
            </a:r>
            <a:r>
              <a:rPr lang="en-GB" sz="1050" baseline="30000" dirty="0">
                <a:solidFill>
                  <a:srgbClr val="002060"/>
                </a:solidFill>
                <a:cs typeface="Calibri"/>
              </a:rPr>
              <a:t>th</a:t>
            </a:r>
            <a:r>
              <a:rPr lang="en-GB" sz="1050" dirty="0">
                <a:solidFill>
                  <a:srgbClr val="002060"/>
                </a:solidFill>
                <a:cs typeface="Calibri"/>
              </a:rPr>
              <a:t> February – 31</a:t>
            </a:r>
            <a:r>
              <a:rPr lang="en-GB" sz="1050" baseline="30000" dirty="0">
                <a:solidFill>
                  <a:srgbClr val="002060"/>
                </a:solidFill>
                <a:cs typeface="Calibri"/>
              </a:rPr>
              <a:t>st</a:t>
            </a:r>
            <a:r>
              <a:rPr lang="en-GB" sz="1050" dirty="0">
                <a:solidFill>
                  <a:srgbClr val="002060"/>
                </a:solidFill>
                <a:cs typeface="Calibri"/>
              </a:rPr>
              <a:t> March.  It will be at the start of Module 4 (for Year 1 mentors) or Development Cycle 4 (Year 2 mentors).  Until you have completed or opted out of the survey, you will not be able to access the rest of the content.  If you have begun to engage with one of the above modules before 10</a:t>
            </a:r>
            <a:r>
              <a:rPr lang="en-GB" sz="1050" baseline="30000" dirty="0">
                <a:solidFill>
                  <a:srgbClr val="002060"/>
                </a:solidFill>
                <a:cs typeface="Calibri"/>
              </a:rPr>
              <a:t>th</a:t>
            </a:r>
            <a:r>
              <a:rPr lang="en-GB" sz="1050" dirty="0">
                <a:solidFill>
                  <a:srgbClr val="002060"/>
                </a:solidFill>
                <a:cs typeface="Calibri"/>
              </a:rPr>
              <a:t> February, you will need to complete or opt out of the survey in order to get back into the content.  Any progress you have made will have been saved.  Teach First has created a brief one-page guide for mentors on how to access the survey on Brightspace, a copy of which is attached to this bulletin.</a:t>
            </a:r>
          </a:p>
          <a:p>
            <a:pPr marL="628650" lvl="1" indent="-171450" algn="just">
              <a:buFont typeface="Arial" panose="020B0604020202020204" pitchFamily="34" charset="0"/>
              <a:buChar char="•"/>
            </a:pPr>
            <a:endParaRPr lang="pt-BR" sz="1050" dirty="0">
              <a:solidFill>
                <a:srgbClr val="002060"/>
              </a:solidFill>
            </a:endParaRPr>
          </a:p>
          <a:p>
            <a:pPr algn="just"/>
            <a:endParaRPr lang="en-GB" sz="1050" b="1" dirty="0">
              <a:solidFill>
                <a:srgbClr val="FFAB1B"/>
              </a:solidFill>
              <a:cs typeface="Calibri"/>
            </a:endParaRPr>
          </a:p>
        </p:txBody>
      </p:sp>
      <p:pic>
        <p:nvPicPr>
          <p:cNvPr id="29" name="Picture 28" descr="A picture containing text, clipart&#10;&#10;Description automatically generated">
            <a:extLst>
              <a:ext uri="{FF2B5EF4-FFF2-40B4-BE49-F238E27FC236}">
                <a16:creationId xmlns:a16="http://schemas.microsoft.com/office/drawing/2014/main" id="{64B71495-EA61-4E41-B8C4-D239195A9D96}"/>
              </a:ext>
            </a:extLst>
          </p:cNvPr>
          <p:cNvPicPr>
            <a:picLocks noChangeAspect="1"/>
          </p:cNvPicPr>
          <p:nvPr/>
        </p:nvPicPr>
        <p:blipFill>
          <a:blip r:embed="rId10"/>
          <a:stretch>
            <a:fillRect/>
          </a:stretch>
        </p:blipFill>
        <p:spPr>
          <a:xfrm>
            <a:off x="84206" y="6261970"/>
            <a:ext cx="758439" cy="927167"/>
          </a:xfrm>
          <a:prstGeom prst="rect">
            <a:avLst/>
          </a:prstGeom>
        </p:spPr>
      </p:pic>
      <p:pic>
        <p:nvPicPr>
          <p:cNvPr id="30" name="Picture 29">
            <a:extLst>
              <a:ext uri="{FF2B5EF4-FFF2-40B4-BE49-F238E27FC236}">
                <a16:creationId xmlns:a16="http://schemas.microsoft.com/office/drawing/2014/main" id="{FCC9A73D-A48B-49D9-BED6-C128DA9F51E6}"/>
              </a:ext>
            </a:extLst>
          </p:cNvPr>
          <p:cNvPicPr>
            <a:picLocks noChangeAspect="1"/>
          </p:cNvPicPr>
          <p:nvPr/>
        </p:nvPicPr>
        <p:blipFill>
          <a:blip r:embed="rId11"/>
          <a:stretch>
            <a:fillRect/>
          </a:stretch>
        </p:blipFill>
        <p:spPr>
          <a:xfrm>
            <a:off x="143605" y="6317203"/>
            <a:ext cx="554784" cy="560881"/>
          </a:xfrm>
          <a:prstGeom prst="rect">
            <a:avLst/>
          </a:prstGeom>
        </p:spPr>
      </p:pic>
    </p:spTree>
    <p:extLst>
      <p:ext uri="{BB962C8B-B14F-4D97-AF65-F5344CB8AC3E}">
        <p14:creationId xmlns:p14="http://schemas.microsoft.com/office/powerpoint/2010/main" val="1056686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571454"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rgbClr val="002060"/>
                </a:solidFill>
              </a:rPr>
              <a:t>ECT Week 19 bulletin </a:t>
            </a:r>
          </a:p>
          <a:p>
            <a:pPr algn="ctr"/>
            <a:r>
              <a:rPr lang="en-GB" sz="1100" dirty="0">
                <a:solidFill>
                  <a:srgbClr val="002060"/>
                </a:solidFill>
              </a:rPr>
              <a:t>w/b Monday 6</a:t>
            </a:r>
            <a:r>
              <a:rPr lang="en-GB" sz="1100" baseline="30000" dirty="0">
                <a:solidFill>
                  <a:srgbClr val="002060"/>
                </a:solidFill>
              </a:rPr>
              <a:t>th</a:t>
            </a:r>
            <a:r>
              <a:rPr lang="en-GB" sz="1100" dirty="0">
                <a:solidFill>
                  <a:srgbClr val="002060"/>
                </a:solidFill>
              </a:rPr>
              <a:t> February 2023</a:t>
            </a:r>
          </a:p>
          <a:p>
            <a:pPr algn="ctr"/>
            <a:r>
              <a:rPr lang="en-GB" sz="1100" b="1" dirty="0">
                <a:solidFill>
                  <a:srgbClr val="002060"/>
                </a:solidFill>
              </a:rPr>
              <a:t>ECF focus of the week:</a:t>
            </a:r>
          </a:p>
          <a:p>
            <a:pPr algn="ctr"/>
            <a:r>
              <a:rPr lang="en-GB" sz="1100" i="1" dirty="0">
                <a:solidFill>
                  <a:srgbClr val="002060"/>
                </a:solidFill>
              </a:rPr>
              <a:t>Planning effective questions</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16" name="Rounded Rectangle 20">
            <a:extLst>
              <a:ext uri="{FF2B5EF4-FFF2-40B4-BE49-F238E27FC236}">
                <a16:creationId xmlns:a16="http://schemas.microsoft.com/office/drawing/2014/main" id="{56A3D3C0-15F5-435B-86C5-19F2FA956F7E}"/>
              </a:ext>
            </a:extLst>
          </p:cNvPr>
          <p:cNvSpPr/>
          <p:nvPr/>
        </p:nvSpPr>
        <p:spPr>
          <a:xfrm>
            <a:off x="1259934" y="1678566"/>
            <a:ext cx="5449051" cy="3577573"/>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33CC33"/>
                </a:solidFill>
              </a:rPr>
              <a:t>Message to your induction tutor</a:t>
            </a:r>
          </a:p>
          <a:p>
            <a:pPr marL="171450" indent="-171450" algn="just">
              <a:buFont typeface="Arial"/>
              <a:buChar char="•"/>
            </a:pPr>
            <a:r>
              <a:rPr lang="en-GB" sz="1050" dirty="0">
                <a:solidFill>
                  <a:srgbClr val="132254"/>
                </a:solidFill>
                <a:cs typeface="Calibri"/>
              </a:rPr>
              <a:t>We are delighted to welcome</a:t>
            </a:r>
            <a:r>
              <a:rPr lang="en-GB" sz="1050" b="1" dirty="0">
                <a:solidFill>
                  <a:srgbClr val="132254"/>
                </a:solidFill>
                <a:cs typeface="Calibri"/>
              </a:rPr>
              <a:t> Alison Maingard </a:t>
            </a:r>
            <a:r>
              <a:rPr lang="en-GB" sz="1050" dirty="0">
                <a:solidFill>
                  <a:srgbClr val="132254"/>
                </a:solidFill>
                <a:cs typeface="Calibri"/>
              </a:rPr>
              <a:t>to the ECF tea</a:t>
            </a:r>
            <a:r>
              <a:rPr lang="en-GB" sz="1050" b="1" dirty="0">
                <a:solidFill>
                  <a:srgbClr val="132254"/>
                </a:solidFill>
                <a:cs typeface="Calibri"/>
              </a:rPr>
              <a:t>m, </a:t>
            </a:r>
            <a:r>
              <a:rPr lang="en-GB" sz="1050" dirty="0">
                <a:solidFill>
                  <a:srgbClr val="132254"/>
                </a:solidFill>
                <a:cs typeface="Calibri"/>
              </a:rPr>
              <a:t>her email is </a:t>
            </a:r>
            <a:r>
              <a:rPr lang="en-GB" sz="1050" dirty="0">
                <a:solidFill>
                  <a:srgbClr val="132254"/>
                </a:solidFill>
                <a:cs typeface="Calibri"/>
                <a:hlinkClick r:id="rId6"/>
              </a:rPr>
              <a:t>a.maingard@xaviercet.org.uk</a:t>
            </a:r>
            <a:r>
              <a:rPr lang="en-GB" sz="1050" dirty="0">
                <a:solidFill>
                  <a:srgbClr val="132254"/>
                </a:solidFill>
                <a:cs typeface="Calibri"/>
              </a:rPr>
              <a:t>. Please direct any ECT Manager issues to Alison, who will be able to help.</a:t>
            </a:r>
          </a:p>
          <a:p>
            <a:pPr marL="171450" indent="-171450" algn="just">
              <a:spcAft>
                <a:spcPts val="400"/>
              </a:spcAft>
              <a:buFont typeface="Arial" panose="020B0604020202020204" pitchFamily="34" charset="0"/>
              <a:buChar char="•"/>
            </a:pPr>
            <a:r>
              <a:rPr lang="en-GB" sz="1050" b="1" dirty="0">
                <a:solidFill>
                  <a:srgbClr val="002060"/>
                </a:solidFill>
                <a:cs typeface="Calibri" panose="020F0502020204030204"/>
              </a:rPr>
              <a:t>Strike Action </a:t>
            </a:r>
            <a:r>
              <a:rPr lang="en-GB" sz="1050" dirty="0">
                <a:solidFill>
                  <a:srgbClr val="002060"/>
                </a:solidFill>
                <a:cs typeface="Calibri" panose="020F0502020204030204"/>
              </a:rPr>
              <a:t>- We have had some enquiries regarding strike action and ECTs. We have received the following guidance from the TRA: </a:t>
            </a:r>
            <a:r>
              <a:rPr lang="en-US" sz="1050" i="1" dirty="0">
                <a:solidFill>
                  <a:srgbClr val="002060"/>
                </a:solidFill>
                <a:ea typeface="+mn-lt"/>
                <a:cs typeface="+mn-lt"/>
              </a:rPr>
              <a:t>If the ECT is absent for more than 30 days, then the induction period must be automatically extended unless the exceptions set out in section 3.7 of the Statutory Induction Guidance apply. Strike action is not referred to as an exception and so this absence will count towards the absence total.</a:t>
            </a:r>
            <a:endParaRPr lang="en-GB" sz="1050" i="1" dirty="0">
              <a:solidFill>
                <a:srgbClr val="002060"/>
              </a:solidFill>
              <a:cs typeface="Calibri" panose="020F0502020204030204"/>
            </a:endParaRPr>
          </a:p>
          <a:p>
            <a:pPr marL="171450" indent="-171450" algn="just">
              <a:spcAft>
                <a:spcPts val="400"/>
              </a:spcAft>
              <a:buFont typeface="Arial" panose="020B0604020202020204" pitchFamily="34" charset="0"/>
              <a:buChar char="•"/>
            </a:pPr>
            <a:r>
              <a:rPr lang="en-US" sz="1050" b="1" dirty="0">
                <a:solidFill>
                  <a:srgbClr val="002060"/>
                </a:solidFill>
                <a:cs typeface="Calibri" panose="020F0502020204030204"/>
              </a:rPr>
              <a:t>ECTs leaving midway through induction </a:t>
            </a:r>
            <a:r>
              <a:rPr lang="en-US" sz="1050" dirty="0">
                <a:solidFill>
                  <a:srgbClr val="002060"/>
                </a:solidFill>
                <a:cs typeface="Calibri" panose="020F0502020204030204"/>
              </a:rPr>
              <a:t>- If an ECT leaves at any point during induction, the employing school is responsible for completing an interim assessment on ECT Manager against the Teachers' Standards. This assessment is held by the Appropriate Body and sent to their new employing school. Please also inform </a:t>
            </a:r>
            <a:r>
              <a:rPr lang="en-US" sz="1050" dirty="0">
                <a:solidFill>
                  <a:srgbClr val="002060"/>
                </a:solidFill>
                <a:cs typeface="Calibri" panose="020F0502020204030204"/>
                <a:hlinkClick r:id="rId7"/>
              </a:rPr>
              <a:t>s.hunter@xaviercet.org.uk</a:t>
            </a:r>
            <a:r>
              <a:rPr lang="en-US" sz="1050">
                <a:solidFill>
                  <a:srgbClr val="002060"/>
                </a:solidFill>
                <a:cs typeface="Calibri" panose="020F0502020204030204"/>
              </a:rPr>
              <a:t>.  Many thanks. </a:t>
            </a:r>
            <a:endParaRPr lang="en-US" sz="1050" b="1" i="1" dirty="0">
              <a:solidFill>
                <a:srgbClr val="002060"/>
              </a:solidFill>
              <a:cs typeface="Calibri" panose="020F0502020204030204"/>
            </a:endParaRPr>
          </a:p>
          <a:p>
            <a:pPr marL="171450" indent="-171450" algn="just">
              <a:spcAft>
                <a:spcPts val="400"/>
              </a:spcAft>
              <a:buFont typeface="Arial" panose="020B0604020202020204" pitchFamily="34" charset="0"/>
              <a:buChar char="•"/>
            </a:pPr>
            <a:r>
              <a:rPr lang="en-US" sz="1050">
                <a:solidFill>
                  <a:srgbClr val="002060"/>
                </a:solidFill>
                <a:cs typeface="Calibri" panose="020F0502020204030204"/>
              </a:rPr>
              <a:t>Please remember that there is a wealth </a:t>
            </a:r>
            <a:r>
              <a:rPr lang="en-US" sz="1050" dirty="0">
                <a:solidFill>
                  <a:srgbClr val="002060"/>
                </a:solidFill>
                <a:cs typeface="Calibri" panose="020F0502020204030204"/>
              </a:rPr>
              <a:t>of information on the secure Members' Area of our website, including all previous bulletins, Cause for Concern and Support Plan documentation.</a:t>
            </a:r>
            <a:endParaRPr lang="en-US" sz="1050" b="1" i="1">
              <a:solidFill>
                <a:srgbClr val="002060"/>
              </a:solidFill>
              <a:cs typeface="Calibri" panose="020F0502020204030204"/>
            </a:endParaRPr>
          </a:p>
          <a:p>
            <a:pPr lvl="1" algn="just"/>
            <a:r>
              <a:rPr lang="en-US" sz="1050" dirty="0">
                <a:solidFill>
                  <a:srgbClr val="002060"/>
                </a:solidFill>
                <a:cs typeface="Calibri" panose="020F0502020204030204"/>
              </a:rPr>
              <a:t>Username – </a:t>
            </a:r>
            <a:r>
              <a:rPr lang="en-US" sz="1050" dirty="0">
                <a:solidFill>
                  <a:srgbClr val="002060"/>
                </a:solidFill>
                <a:cs typeface="Calibri" panose="020F0502020204030204"/>
                <a:hlinkClick r:id="rId8">
                  <a:extLst>
                    <a:ext uri="{A12FA001-AC4F-418D-AE19-62706E023703}">
                      <ahyp:hlinkClr xmlns:ahyp="http://schemas.microsoft.com/office/drawing/2018/hyperlinkcolor" val="tx"/>
                    </a:ext>
                  </a:extLst>
                </a:hlinkClick>
              </a:rPr>
              <a:t>xavierecf@xavier.org.uk</a:t>
            </a:r>
            <a:endParaRPr lang="en-US" sz="1050">
              <a:solidFill>
                <a:srgbClr val="002060"/>
              </a:solidFill>
              <a:cs typeface="Calibri" panose="020F0502020204030204"/>
            </a:endParaRPr>
          </a:p>
          <a:p>
            <a:pPr lvl="1" algn="just">
              <a:spcAft>
                <a:spcPts val="400"/>
              </a:spcAft>
            </a:pPr>
            <a:r>
              <a:rPr lang="en-US" sz="1050" dirty="0">
                <a:solidFill>
                  <a:srgbClr val="002060"/>
                </a:solidFill>
                <a:cs typeface="Calibri" panose="020F0502020204030204"/>
              </a:rPr>
              <a:t>Password - </a:t>
            </a:r>
            <a:r>
              <a:rPr lang="en-US" sz="1050" dirty="0" err="1">
                <a:solidFill>
                  <a:srgbClr val="002060"/>
                </a:solidFill>
                <a:cs typeface="Calibri" panose="020F0502020204030204"/>
              </a:rPr>
              <a:t>xaviertsh</a:t>
            </a:r>
            <a:endParaRPr lang="en-US" sz="1050" dirty="0">
              <a:solidFill>
                <a:srgbClr val="002060"/>
              </a:solidFill>
              <a:cs typeface="Calibri" panose="020F0502020204030204"/>
            </a:endParaRPr>
          </a:p>
        </p:txBody>
      </p:sp>
      <p:grpSp>
        <p:nvGrpSpPr>
          <p:cNvPr id="17" name="Group 16">
            <a:extLst>
              <a:ext uri="{FF2B5EF4-FFF2-40B4-BE49-F238E27FC236}">
                <a16:creationId xmlns:a16="http://schemas.microsoft.com/office/drawing/2014/main" id="{6205AE9D-D59F-4DCB-A839-BBD42ECA9997}"/>
              </a:ext>
            </a:extLst>
          </p:cNvPr>
          <p:cNvGrpSpPr/>
          <p:nvPr/>
        </p:nvGrpSpPr>
        <p:grpSpPr>
          <a:xfrm>
            <a:off x="189512" y="1675393"/>
            <a:ext cx="967018" cy="977189"/>
            <a:chOff x="97231" y="5055904"/>
            <a:chExt cx="2677821" cy="2771897"/>
          </a:xfrm>
        </p:grpSpPr>
        <p:sp>
          <p:nvSpPr>
            <p:cNvPr id="18" name="Oval 17">
              <a:extLst>
                <a:ext uri="{FF2B5EF4-FFF2-40B4-BE49-F238E27FC236}">
                  <a16:creationId xmlns:a16="http://schemas.microsoft.com/office/drawing/2014/main" id="{A843938B-FCA7-4046-B33C-29CCA4E25A02}"/>
                </a:ext>
              </a:extLst>
            </p:cNvPr>
            <p:cNvSpPr/>
            <p:nvPr/>
          </p:nvSpPr>
          <p:spPr>
            <a:xfrm>
              <a:off x="320912" y="5055904"/>
              <a:ext cx="2214630" cy="221462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28" name="Rounded Rectangle 73">
              <a:extLst>
                <a:ext uri="{FF2B5EF4-FFF2-40B4-BE49-F238E27FC236}">
                  <a16:creationId xmlns:a16="http://schemas.microsoft.com/office/drawing/2014/main" id="{D05A1FE7-0C7E-47CE-AC74-3952337A1EBD}"/>
                </a:ext>
              </a:extLst>
            </p:cNvPr>
            <p:cNvSpPr/>
            <p:nvPr/>
          </p:nvSpPr>
          <p:spPr>
            <a:xfrm>
              <a:off x="97231" y="7184721"/>
              <a:ext cx="2677821" cy="643080"/>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Induction tutors</a:t>
              </a:r>
            </a:p>
          </p:txBody>
        </p:sp>
      </p:grpSp>
      <p:pic>
        <p:nvPicPr>
          <p:cNvPr id="29" name="Picture 12" descr="lesson Icon 2812537">
            <a:extLst>
              <a:ext uri="{FF2B5EF4-FFF2-40B4-BE49-F238E27FC236}">
                <a16:creationId xmlns:a16="http://schemas.microsoft.com/office/drawing/2014/main" id="{9B5228F4-6035-42E0-BC53-6AFAADBC6B4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03459" y="1772302"/>
            <a:ext cx="515892" cy="515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4698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571454"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rgbClr val="002060"/>
                </a:solidFill>
              </a:rPr>
              <a:t>ECT Week 17 bulletin </a:t>
            </a:r>
          </a:p>
          <a:p>
            <a:pPr algn="ctr"/>
            <a:r>
              <a:rPr lang="en-GB" sz="1100" dirty="0">
                <a:solidFill>
                  <a:srgbClr val="002060"/>
                </a:solidFill>
              </a:rPr>
              <a:t>w/b Monday  23rd January 2023</a:t>
            </a:r>
          </a:p>
          <a:p>
            <a:pPr algn="ctr"/>
            <a:r>
              <a:rPr lang="en-GB" sz="1100" b="1" dirty="0">
                <a:solidFill>
                  <a:srgbClr val="002060"/>
                </a:solidFill>
              </a:rPr>
              <a:t>ECF focus of the week:</a:t>
            </a:r>
          </a:p>
          <a:p>
            <a:pPr algn="ctr"/>
            <a:r>
              <a:rPr lang="en-GB" sz="1100" i="1" dirty="0">
                <a:solidFill>
                  <a:srgbClr val="002060"/>
                </a:solidFill>
              </a:rPr>
              <a:t>Planning guided practice to build pupil independence</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4" name="TextBox 3">
            <a:extLst>
              <a:ext uri="{FF2B5EF4-FFF2-40B4-BE49-F238E27FC236}">
                <a16:creationId xmlns:a16="http://schemas.microsoft.com/office/drawing/2014/main" id="{2805F57F-643B-468D-BB8D-ED310408D367}"/>
              </a:ext>
            </a:extLst>
          </p:cNvPr>
          <p:cNvSpPr txBox="1"/>
          <p:nvPr/>
        </p:nvSpPr>
        <p:spPr>
          <a:xfrm>
            <a:off x="596366" y="1359335"/>
            <a:ext cx="5907641" cy="5940088"/>
          </a:xfrm>
          <a:prstGeom prst="rect">
            <a:avLst/>
          </a:prstGeom>
          <a:ln>
            <a:prstDash val="lgDash"/>
          </a:ln>
        </p:spPr>
        <p:style>
          <a:lnRef idx="2">
            <a:schemeClr val="dk1"/>
          </a:lnRef>
          <a:fillRef idx="1">
            <a:schemeClr val="lt1"/>
          </a:fillRef>
          <a:effectRef idx="0">
            <a:schemeClr val="dk1"/>
          </a:effectRef>
          <a:fontRef idx="minor">
            <a:schemeClr val="dk1"/>
          </a:fontRef>
        </p:style>
        <p:txBody>
          <a:bodyPr wrap="square" rtlCol="0">
            <a:spAutoFit/>
          </a:bodyPr>
          <a:lstStyle/>
          <a:p>
            <a:endParaRPr lang="en-GB"/>
          </a:p>
          <a:p>
            <a:endParaRPr lang="en-GB"/>
          </a:p>
          <a:p>
            <a:endParaRPr lang="en-GB"/>
          </a:p>
          <a:p>
            <a:endParaRPr lang="en-GB"/>
          </a:p>
          <a:p>
            <a:endParaRPr lang="en-GB"/>
          </a:p>
          <a:p>
            <a:endParaRPr lang="en-GB"/>
          </a:p>
          <a:p>
            <a:r>
              <a:rPr lang="en-GB" sz="1600"/>
              <a:t>At Xavier Teach South East, we want to attract the very best candidates into the teaching profession.  </a:t>
            </a:r>
            <a:r>
              <a:rPr lang="en-GB" sz="1600" b="1"/>
              <a:t>Do you know anyone who you feel would make a great teacher?</a:t>
            </a:r>
            <a:r>
              <a:rPr lang="en-GB" sz="1600"/>
              <a:t> We would love to train them!</a:t>
            </a:r>
          </a:p>
          <a:p>
            <a:endParaRPr lang="en-GB" sz="1600"/>
          </a:p>
          <a:p>
            <a:r>
              <a:rPr lang="en-GB" sz="1600"/>
              <a:t>Until the end of March 2023, Xavier Teach South East will pay you </a:t>
            </a:r>
            <a:r>
              <a:rPr lang="en-GB" sz="1600" b="1">
                <a:solidFill>
                  <a:srgbClr val="FF0000"/>
                </a:solidFill>
              </a:rPr>
              <a:t>£100 (in gift vouchers) for every trainee </a:t>
            </a:r>
            <a:r>
              <a:rPr lang="en-GB" sz="1600"/>
              <a:t>you recommend, who is successfully recruited onto the ITT programme.  There is no maximum amount, so the more people you help to recruit, the more gift vouchers you receive!  </a:t>
            </a:r>
          </a:p>
          <a:p>
            <a:endParaRPr lang="en-GB" sz="1600"/>
          </a:p>
          <a:p>
            <a:r>
              <a:rPr lang="en-GB" sz="1600"/>
              <a:t>To secure your £100 per trainee, you just need you ask whoever you put forward to name you at interview.</a:t>
            </a:r>
          </a:p>
          <a:p>
            <a:r>
              <a:rPr lang="en-GB" sz="1600"/>
              <a:t> </a:t>
            </a:r>
          </a:p>
          <a:p>
            <a:r>
              <a:rPr lang="en-GB" sz="1600"/>
              <a:t>Here's to attracting some fantastic candidates and championing our great profession!  Please signpost your prospective candidates to </a:t>
            </a:r>
            <a:r>
              <a:rPr lang="en-GB" sz="1600">
                <a:hlinkClick r:id="rId6"/>
              </a:rPr>
              <a:t>tseinfo@xaviercet.org.uk</a:t>
            </a:r>
            <a:r>
              <a:rPr lang="en-GB" sz="1600"/>
              <a:t>. </a:t>
            </a:r>
          </a:p>
          <a:p>
            <a:endParaRPr lang="en-GB" sz="1600"/>
          </a:p>
        </p:txBody>
      </p:sp>
      <p:sp>
        <p:nvSpPr>
          <p:cNvPr id="7" name="Rectangle 6">
            <a:extLst>
              <a:ext uri="{FF2B5EF4-FFF2-40B4-BE49-F238E27FC236}">
                <a16:creationId xmlns:a16="http://schemas.microsoft.com/office/drawing/2014/main" id="{792C536F-F01C-419E-B4DD-50A8F5FBDFB4}"/>
              </a:ext>
            </a:extLst>
          </p:cNvPr>
          <p:cNvSpPr/>
          <p:nvPr/>
        </p:nvSpPr>
        <p:spPr>
          <a:xfrm>
            <a:off x="763553" y="1554196"/>
            <a:ext cx="5573265" cy="1439080"/>
          </a:xfrm>
          <a:prstGeom prst="rect">
            <a:avLst/>
          </a:prstGeom>
          <a:noFill/>
        </p:spPr>
        <p:txBody>
          <a:bodyPr wrap="none" lIns="91440" tIns="45720" rIns="91440" bIns="45720">
            <a:prstTxWarp prst="textDeflateInflate">
              <a:avLst/>
            </a:prstTxWarp>
            <a:spAutoFit/>
          </a:bodyPr>
          <a:lstStyle/>
          <a:p>
            <a:pPr algn="ctr"/>
            <a:r>
              <a:rPr lang="en-US" sz="5400" b="1" cap="none" spc="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Are your post-Christmas finances depleted?</a:t>
            </a:r>
          </a:p>
          <a:p>
            <a:pPr algn="ctr"/>
            <a:r>
              <a:rPr lang="en-US" sz="5400" b="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Would £100+ help?</a:t>
            </a:r>
            <a:endParaRPr lang="en-US" sz="5400" b="1" cap="none" spc="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17691382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B9FAA73DC99144E941AF90A18D6D633" ma:contentTypeVersion="16" ma:contentTypeDescription="Create a new document." ma:contentTypeScope="" ma:versionID="12e266e51a0985d77c460d7e2a75f0e1">
  <xsd:schema xmlns:xsd="http://www.w3.org/2001/XMLSchema" xmlns:xs="http://www.w3.org/2001/XMLSchema" xmlns:p="http://schemas.microsoft.com/office/2006/metadata/properties" xmlns:ns2="5570b803-3432-464f-a589-2527bf38808b" xmlns:ns3="b5455e59-a069-4759-a809-d7a87eb911bd" xmlns:ns4="cc79b2d4-f91a-4853-84e7-d134dd74eddd" targetNamespace="http://schemas.microsoft.com/office/2006/metadata/properties" ma:root="true" ma:fieldsID="f9cad25fb6438530ea77718c8a4d2355" ns2:_="" ns3:_="" ns4:_="">
    <xsd:import namespace="5570b803-3432-464f-a589-2527bf38808b"/>
    <xsd:import namespace="b5455e59-a069-4759-a809-d7a87eb911bd"/>
    <xsd:import namespace="cc79b2d4-f91a-4853-84e7-d134dd74edd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70b803-3432-464f-a589-2527bf3880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019bb20-761c-4409-b209-1c75ade4b00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5455e59-a069-4759-a809-d7a87eb911b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79b2d4-f91a-4853-84e7-d134dd74edd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ece920-84ec-41e9-a546-888726f3e42f}" ma:internalName="TaxCatchAll" ma:showField="CatchAllData" ma:web="cc79b2d4-f91a-4853-84e7-d134dd74ed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570b803-3432-464f-a589-2527bf38808b">
      <Terms xmlns="http://schemas.microsoft.com/office/infopath/2007/PartnerControls"/>
    </lcf76f155ced4ddcb4097134ff3c332f>
    <TaxCatchAll xmlns="cc79b2d4-f91a-4853-84e7-d134dd74eddd" xsi:nil="true"/>
  </documentManagement>
</p:properties>
</file>

<file path=customXml/itemProps1.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2.xml><?xml version="1.0" encoding="utf-8"?>
<ds:datastoreItem xmlns:ds="http://schemas.openxmlformats.org/officeDocument/2006/customXml" ds:itemID="{4E9BD1CD-5071-49FA-9A00-8E3CA1A2D2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570b803-3432-464f-a589-2527bf38808b"/>
    <ds:schemaRef ds:uri="b5455e59-a069-4759-a809-d7a87eb911bd"/>
    <ds:schemaRef ds:uri="cc79b2d4-f91a-4853-84e7-d134dd74edd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2A09931-75FB-4F27-905A-4216465D4FC3}">
  <ds:schemaRefs>
    <ds:schemaRef ds:uri="http://schemas.microsoft.com/office/2006/metadata/properties"/>
    <ds:schemaRef ds:uri="http://schemas.openxmlformats.org/package/2006/metadata/core-properties"/>
    <ds:schemaRef ds:uri="http://schemas.microsoft.com/office/infopath/2007/PartnerControls"/>
    <ds:schemaRef ds:uri="http://purl.org/dc/terms/"/>
    <ds:schemaRef ds:uri="http://schemas.microsoft.com/office/2006/documentManagement/types"/>
    <ds:schemaRef ds:uri="http://purl.org/dc/dcmitype/"/>
    <ds:schemaRef ds:uri="1a4f690a-3c21-47b9-b626-ddb63adf0775"/>
    <ds:schemaRef ds:uri="http://purl.org/dc/elements/1.1/"/>
    <ds:schemaRef ds:uri="bb72b056-a597-4370-8ff5-977ebef110a8"/>
    <ds:schemaRef ds:uri="http://www.w3.org/XML/1998/namespace"/>
    <ds:schemaRef ds:uri="5570b803-3432-464f-a589-2527bf38808b"/>
    <ds:schemaRef ds:uri="cc79b2d4-f91a-4853-84e7-d134dd74eddd"/>
  </ds:schemaRefs>
</ds:datastoreItem>
</file>

<file path=docProps/app.xml><?xml version="1.0" encoding="utf-8"?>
<Properties xmlns="http://schemas.openxmlformats.org/officeDocument/2006/extended-properties" xmlns:vt="http://schemas.openxmlformats.org/officeDocument/2006/docPropsVTypes">
  <Template>Office Theme</Template>
  <TotalTime>91</TotalTime>
  <Words>751</Words>
  <Application>Microsoft Office PowerPoint</Application>
  <PresentationFormat>A4 Paper (210x297 mm)</PresentationFormat>
  <Paragraphs>65</Paragraphs>
  <Slides>3</Slides>
  <Notes>3</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PowerPoint Presentation</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lastModifiedBy>Jan Keating</cp:lastModifiedBy>
  <cp:revision>229</cp:revision>
  <dcterms:created xsi:type="dcterms:W3CDTF">2021-06-21T08:59:27Z</dcterms:created>
  <dcterms:modified xsi:type="dcterms:W3CDTF">2023-02-02T11:33:01Z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0x0101003B9FAA73DC99144E941AF90A18D6D633</vt:lpwstr>
  </property>
  <property fmtid="{D5CDD505-2E9C-101B-9397-08002B2CF9AE}" pid="3" name="MediaServiceImageTags">
    <vt:lpwstr/>
  </property>
</Properties>
</file>