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9"/>
  </p:notesMasterIdLst>
  <p:sldIdLst>
    <p:sldId id="257" r:id="rId5"/>
    <p:sldId id="258" r:id="rId6"/>
    <p:sldId id="260" r:id="rId7"/>
    <p:sldId id="259" r:id="rId8"/>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33CC33"/>
    <a:srgbClr val="009900"/>
    <a:srgbClr val="CCFF99"/>
    <a:srgbClr val="FFFF99"/>
    <a:srgbClr val="FFAB1B"/>
    <a:srgbClr val="FFFF66"/>
    <a:srgbClr val="132254"/>
    <a:srgbClr val="FFB21C"/>
    <a:srgbClr val="3663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3D8DB8-239E-237D-582F-63508A9AB604}" v="25" dt="2023-01-09T13:42:40.432"/>
    <p1510:client id="{E01A6D99-9B3E-65CA-840E-B54837507C7E}" v="2" dt="2023-01-09T14:12:22.7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801A934D-F299-4D49-AA83-5A6C28CF089D}"/>
    <pc:docChg chg="custSel modSld">
      <pc:chgData name="Jan Keating" userId="808df2ce-9829-445b-ae67-ae255666b6da" providerId="ADAL" clId="{801A934D-F299-4D49-AA83-5A6C28CF089D}" dt="2022-12-15T10:20:12.494" v="4374" actId="20577"/>
      <pc:docMkLst>
        <pc:docMk/>
      </pc:docMkLst>
      <pc:sldChg chg="modSp">
        <pc:chgData name="Jan Keating" userId="808df2ce-9829-445b-ae67-ae255666b6da" providerId="ADAL" clId="{801A934D-F299-4D49-AA83-5A6C28CF089D}" dt="2022-12-15T10:18:19.168" v="4336" actId="20577"/>
        <pc:sldMkLst>
          <pc:docMk/>
          <pc:sldMk cId="1056686704" sldId="257"/>
        </pc:sldMkLst>
        <pc:spChg chg="mod">
          <ac:chgData name="Jan Keating" userId="808df2ce-9829-445b-ae67-ae255666b6da" providerId="ADAL" clId="{801A934D-F299-4D49-AA83-5A6C28CF089D}" dt="2022-12-15T10:18:19.168" v="4336" actId="20577"/>
          <ac:spMkLst>
            <pc:docMk/>
            <pc:sldMk cId="1056686704" sldId="257"/>
            <ac:spMk id="25" creationId="{CE043836-EA50-4838-9650-EE0E66B9E62A}"/>
          </ac:spMkLst>
        </pc:spChg>
      </pc:sldChg>
      <pc:sldChg chg="modSp">
        <pc:chgData name="Jan Keating" userId="808df2ce-9829-445b-ae67-ae255666b6da" providerId="ADAL" clId="{801A934D-F299-4D49-AA83-5A6C28CF089D}" dt="2022-12-15T10:20:12.494" v="4374" actId="20577"/>
        <pc:sldMkLst>
          <pc:docMk/>
          <pc:sldMk cId="4264698637" sldId="258"/>
        </pc:sldMkLst>
        <pc:spChg chg="mod">
          <ac:chgData name="Jan Keating" userId="808df2ce-9829-445b-ae67-ae255666b6da" providerId="ADAL" clId="{801A934D-F299-4D49-AA83-5A6C28CF089D}" dt="2022-12-15T10:20:12.494" v="4374" actId="20577"/>
          <ac:spMkLst>
            <pc:docMk/>
            <pc:sldMk cId="4264698637" sldId="258"/>
            <ac:spMk id="26" creationId="{4A46E12D-2450-40BE-A9B9-F0D57CE2FE79}"/>
          </ac:spMkLst>
        </pc:spChg>
      </pc:sldChg>
      <pc:sldChg chg="addSp modSp">
        <pc:chgData name="Jan Keating" userId="808df2ce-9829-445b-ae67-ae255666b6da" providerId="ADAL" clId="{801A934D-F299-4D49-AA83-5A6C28CF089D}" dt="2022-12-15T10:17:38.927" v="4249" actId="6549"/>
        <pc:sldMkLst>
          <pc:docMk/>
          <pc:sldMk cId="176913821" sldId="259"/>
        </pc:sldMkLst>
        <pc:spChg chg="add mod">
          <ac:chgData name="Jan Keating" userId="808df2ce-9829-445b-ae67-ae255666b6da" providerId="ADAL" clId="{801A934D-F299-4D49-AA83-5A6C28CF089D}" dt="2022-12-15T10:17:38.927" v="4249" actId="6549"/>
          <ac:spMkLst>
            <pc:docMk/>
            <pc:sldMk cId="176913821" sldId="259"/>
            <ac:spMk id="4" creationId="{2805F57F-643B-468D-BB8D-ED310408D367}"/>
          </ac:spMkLst>
        </pc:spChg>
        <pc:spChg chg="add mod">
          <ac:chgData name="Jan Keating" userId="808df2ce-9829-445b-ae67-ae255666b6da" providerId="ADAL" clId="{801A934D-F299-4D49-AA83-5A6C28CF089D}" dt="2022-12-15T10:13:06.799" v="4049" actId="14100"/>
          <ac:spMkLst>
            <pc:docMk/>
            <pc:sldMk cId="176913821" sldId="259"/>
            <ac:spMk id="7" creationId="{792C536F-F01C-419E-B4DD-50A8F5FBDFB4}"/>
          </ac:spMkLst>
        </pc:spChg>
        <pc:spChg chg="mod">
          <ac:chgData name="Jan Keating" userId="808df2ce-9829-445b-ae67-ae255666b6da" providerId="ADAL" clId="{801A934D-F299-4D49-AA83-5A6C28CF089D}" dt="2022-12-15T09:52:22.920" v="3084" actId="20577"/>
          <ac:spMkLst>
            <pc:docMk/>
            <pc:sldMk cId="176913821" sldId="259"/>
            <ac:spMk id="41" creationId="{A1AB0B8D-60A2-48BE-80C4-F164F85844C2}"/>
          </ac:spMkLst>
        </pc:spChg>
        <pc:picChg chg="mod">
          <ac:chgData name="Jan Keating" userId="808df2ce-9829-445b-ae67-ae255666b6da" providerId="ADAL" clId="{801A934D-F299-4D49-AA83-5A6C28CF089D}" dt="2022-12-15T09:44:01.476" v="2494" actId="1076"/>
          <ac:picMkLst>
            <pc:docMk/>
            <pc:sldMk cId="176913821" sldId="259"/>
            <ac:picMk id="49" creationId="{32CA72CC-A90E-48F0-8E3B-93B5F5FC2AE5}"/>
          </ac:picMkLst>
        </pc:picChg>
      </pc:sldChg>
      <pc:sldChg chg="addSp delSp modSp">
        <pc:chgData name="Jan Keating" userId="808df2ce-9829-445b-ae67-ae255666b6da" providerId="ADAL" clId="{801A934D-F299-4D49-AA83-5A6C28CF089D}" dt="2022-12-15T10:19:48.992" v="4346" actId="14100"/>
        <pc:sldMkLst>
          <pc:docMk/>
          <pc:sldMk cId="963379805" sldId="260"/>
        </pc:sldMkLst>
        <pc:spChg chg="mod">
          <ac:chgData name="Jan Keating" userId="808df2ce-9829-445b-ae67-ae255666b6da" providerId="ADAL" clId="{801A934D-F299-4D49-AA83-5A6C28CF089D}" dt="2022-12-15T10:19:31.694" v="4341" actId="1076"/>
          <ac:spMkLst>
            <pc:docMk/>
            <pc:sldMk cId="963379805" sldId="260"/>
            <ac:spMk id="7" creationId="{CD4CEEB4-FE4B-3037-8DA5-BAF23EA0E285}"/>
          </ac:spMkLst>
        </pc:spChg>
        <pc:spChg chg="mod">
          <ac:chgData name="Jan Keating" userId="808df2ce-9829-445b-ae67-ae255666b6da" providerId="ADAL" clId="{801A934D-F299-4D49-AA83-5A6C28CF089D}" dt="2022-12-15T10:19:21.951" v="4337" actId="1076"/>
          <ac:spMkLst>
            <pc:docMk/>
            <pc:sldMk cId="963379805" sldId="260"/>
            <ac:spMk id="8" creationId="{460CA4B0-C7B2-2015-4EF9-65A2BA6441D0}"/>
          </ac:spMkLst>
        </pc:spChg>
        <pc:spChg chg="mod">
          <ac:chgData name="Jan Keating" userId="808df2ce-9829-445b-ae67-ae255666b6da" providerId="ADAL" clId="{801A934D-F299-4D49-AA83-5A6C28CF089D}" dt="2022-12-15T10:19:48.992" v="4346" actId="14100"/>
          <ac:spMkLst>
            <pc:docMk/>
            <pc:sldMk cId="963379805" sldId="260"/>
            <ac:spMk id="12" creationId="{680C9BE9-5841-9D68-9A48-3CF649FCFA43}"/>
          </ac:spMkLst>
        </pc:spChg>
        <pc:spChg chg="mod">
          <ac:chgData name="Jan Keating" userId="808df2ce-9829-445b-ae67-ae255666b6da" providerId="ADAL" clId="{801A934D-F299-4D49-AA83-5A6C28CF089D}" dt="2022-12-15T10:19:40.750" v="4343" actId="1076"/>
          <ac:spMkLst>
            <pc:docMk/>
            <pc:sldMk cId="963379805" sldId="260"/>
            <ac:spMk id="13" creationId="{E84D2A92-FDD9-EAEA-EDFE-5BF420A5D612}"/>
          </ac:spMkLst>
        </pc:spChg>
        <pc:spChg chg="add mod">
          <ac:chgData name="Jan Keating" userId="808df2ce-9829-445b-ae67-ae255666b6da" providerId="ADAL" clId="{801A934D-F299-4D49-AA83-5A6C28CF089D}" dt="2022-12-15T08:51:53.796" v="572" actId="14100"/>
          <ac:spMkLst>
            <pc:docMk/>
            <pc:sldMk cId="963379805" sldId="260"/>
            <ac:spMk id="17" creationId="{07773F68-899C-44D6-88E6-48535FE7E208}"/>
          </ac:spMkLst>
        </pc:spChg>
        <pc:spChg chg="del">
          <ac:chgData name="Jan Keating" userId="808df2ce-9829-445b-ae67-ae255666b6da" providerId="ADAL" clId="{801A934D-F299-4D49-AA83-5A6C28CF089D}" dt="2022-12-15T08:47:21.544" v="74" actId="478"/>
          <ac:spMkLst>
            <pc:docMk/>
            <pc:sldMk cId="963379805" sldId="260"/>
            <ac:spMk id="20" creationId="{00000000-0000-0000-0000-000000000000}"/>
          </ac:spMkLst>
        </pc:spChg>
        <pc:picChg chg="del mod">
          <ac:chgData name="Jan Keating" userId="808df2ce-9829-445b-ae67-ae255666b6da" providerId="ADAL" clId="{801A934D-F299-4D49-AA83-5A6C28CF089D}" dt="2022-12-15T10:16:00.194" v="4167" actId="478"/>
          <ac:picMkLst>
            <pc:docMk/>
            <pc:sldMk cId="963379805" sldId="260"/>
            <ac:picMk id="10" creationId="{C030AC0A-CC71-62A1-2B3E-D2C8230D3209}"/>
          </ac:picMkLst>
        </pc:picChg>
        <pc:picChg chg="mod">
          <ac:chgData name="Jan Keating" userId="808df2ce-9829-445b-ae67-ae255666b6da" providerId="ADAL" clId="{801A934D-F299-4D49-AA83-5A6C28CF089D}" dt="2022-12-15T10:19:44.895" v="4345" actId="1076"/>
          <ac:picMkLst>
            <pc:docMk/>
            <pc:sldMk cId="963379805" sldId="260"/>
            <ac:picMk id="16" creationId="{8779878F-8962-DD89-1E89-AC0B6B70BAFB}"/>
          </ac:picMkLst>
        </pc:picChg>
        <pc:picChg chg="mod">
          <ac:chgData name="Jan Keating" userId="808df2ce-9829-445b-ae67-ae255666b6da" providerId="ADAL" clId="{801A934D-F299-4D49-AA83-5A6C28CF089D}" dt="2022-12-15T10:19:24.947" v="4338" actId="1076"/>
          <ac:picMkLst>
            <pc:docMk/>
            <pc:sldMk cId="963379805" sldId="260"/>
            <ac:picMk id="27" creationId="{A79FE1EE-139B-8F9F-04A2-018F390D53E0}"/>
          </ac:picMkLst>
        </pc:picChg>
        <pc:picChg chg="mod">
          <ac:chgData name="Jan Keating" userId="808df2ce-9829-445b-ae67-ae255666b6da" providerId="ADAL" clId="{801A934D-F299-4D49-AA83-5A6C28CF089D}" dt="2022-12-15T10:19:26.962" v="4339" actId="1076"/>
          <ac:picMkLst>
            <pc:docMk/>
            <pc:sldMk cId="963379805" sldId="260"/>
            <ac:picMk id="28" creationId="{14EAF9FC-33D2-8A41-A050-DE4E5BCC5566}"/>
          </ac:picMkLst>
        </pc:picChg>
      </pc:sldChg>
    </pc:docChg>
  </pc:docChgLst>
  <pc:docChgLst>
    <pc:chgData name="K McGregor" userId="S::k.mcgregor@xaviercet.org.uk::9081d5c0-f1d2-47c5-8094-d251e0f8781c" providerId="AD" clId="Web-{023D8DB8-239E-237D-582F-63508A9AB604}"/>
    <pc:docChg chg="modSld">
      <pc:chgData name="K McGregor" userId="S::k.mcgregor@xaviercet.org.uk::9081d5c0-f1d2-47c5-8094-d251e0f8781c" providerId="AD" clId="Web-{023D8DB8-239E-237D-582F-63508A9AB604}" dt="2023-01-09T13:42:40.432" v="24" actId="20577"/>
      <pc:docMkLst>
        <pc:docMk/>
      </pc:docMkLst>
      <pc:sldChg chg="modSp">
        <pc:chgData name="K McGregor" userId="S::k.mcgregor@xaviercet.org.uk::9081d5c0-f1d2-47c5-8094-d251e0f8781c" providerId="AD" clId="Web-{023D8DB8-239E-237D-582F-63508A9AB604}" dt="2023-01-09T13:42:40.432" v="24" actId="20577"/>
        <pc:sldMkLst>
          <pc:docMk/>
          <pc:sldMk cId="963379805" sldId="260"/>
        </pc:sldMkLst>
        <pc:spChg chg="mod">
          <ac:chgData name="K McGregor" userId="S::k.mcgregor@xaviercet.org.uk::9081d5c0-f1d2-47c5-8094-d251e0f8781c" providerId="AD" clId="Web-{023D8DB8-239E-237D-582F-63508A9AB604}" dt="2023-01-09T13:42:40.432" v="24" actId="20577"/>
          <ac:spMkLst>
            <pc:docMk/>
            <pc:sldMk cId="963379805" sldId="260"/>
            <ac:spMk id="7" creationId="{CD4CEEB4-FE4B-3037-8DA5-BAF23EA0E285}"/>
          </ac:spMkLst>
        </pc:spChg>
      </pc:sldChg>
    </pc:docChg>
  </pc:docChgLst>
  <pc:docChgLst>
    <pc:chgData name="J Keating" userId="S::j.keating@xaviercet.org.uk::808df2ce-9829-445b-ae67-ae255666b6da" providerId="AD" clId="Web-{E01A6D99-9B3E-65CA-840E-B54837507C7E}"/>
    <pc:docChg chg="modSld">
      <pc:chgData name="J Keating" userId="S::j.keating@xaviercet.org.uk::808df2ce-9829-445b-ae67-ae255666b6da" providerId="AD" clId="Web-{E01A6D99-9B3E-65CA-840E-B54837507C7E}" dt="2023-01-09T14:12:22.778" v="1" actId="1076"/>
      <pc:docMkLst>
        <pc:docMk/>
      </pc:docMkLst>
      <pc:sldChg chg="modSp">
        <pc:chgData name="J Keating" userId="S::j.keating@xaviercet.org.uk::808df2ce-9829-445b-ae67-ae255666b6da" providerId="AD" clId="Web-{E01A6D99-9B3E-65CA-840E-B54837507C7E}" dt="2023-01-09T14:12:22.778" v="1" actId="1076"/>
        <pc:sldMkLst>
          <pc:docMk/>
          <pc:sldMk cId="1056686704" sldId="257"/>
        </pc:sldMkLst>
        <pc:spChg chg="mod">
          <ac:chgData name="J Keating" userId="S::j.keating@xaviercet.org.uk::808df2ce-9829-445b-ae67-ae255666b6da" providerId="AD" clId="Web-{E01A6D99-9B3E-65CA-840E-B54837507C7E}" dt="2023-01-09T14:12:22.778" v="1" actId="1076"/>
          <ac:spMkLst>
            <pc:docMk/>
            <pc:sldMk cId="1056686704" sldId="257"/>
            <ac:spMk id="25" creationId="{CE043836-EA50-4838-9650-EE0E66B9E62A}"/>
          </ac:spMkLst>
        </pc:spChg>
      </pc:sldChg>
    </pc:docChg>
  </pc:docChgLst>
  <pc:docChgLst>
    <pc:chgData name="Jan Keating" userId="808df2ce-9829-445b-ae67-ae255666b6da" providerId="ADAL" clId="{3900C3E2-AED7-4231-976A-E13486FD67B2}"/>
    <pc:docChg chg="modSld">
      <pc:chgData name="Jan Keating" userId="808df2ce-9829-445b-ae67-ae255666b6da" providerId="ADAL" clId="{3900C3E2-AED7-4231-976A-E13486FD67B2}" dt="2023-01-09T12:47:26.913" v="1" actId="207"/>
      <pc:docMkLst>
        <pc:docMk/>
      </pc:docMkLst>
      <pc:sldChg chg="modSp">
        <pc:chgData name="Jan Keating" userId="808df2ce-9829-445b-ae67-ae255666b6da" providerId="ADAL" clId="{3900C3E2-AED7-4231-976A-E13486FD67B2}" dt="2023-01-09T12:47:26.913" v="1" actId="207"/>
        <pc:sldMkLst>
          <pc:docMk/>
          <pc:sldMk cId="1056686704" sldId="257"/>
        </pc:sldMkLst>
        <pc:spChg chg="mod">
          <ac:chgData name="Jan Keating" userId="808df2ce-9829-445b-ae67-ae255666b6da" providerId="ADAL" clId="{3900C3E2-AED7-4231-976A-E13486FD67B2}" dt="2023-01-09T12:47:26.913" v="1" actId="207"/>
          <ac:spMkLst>
            <pc:docMk/>
            <pc:sldMk cId="1056686704" sldId="257"/>
            <ac:spMk id="25" creationId="{CE043836-EA50-4838-9650-EE0E66B9E62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09/01/2023</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672221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4</a:t>
            </a:fld>
            <a:endParaRPr lang="en-GB"/>
          </a:p>
        </p:txBody>
      </p:sp>
    </p:spTree>
    <p:extLst>
      <p:ext uri="{BB962C8B-B14F-4D97-AF65-F5344CB8AC3E}">
        <p14:creationId xmlns:p14="http://schemas.microsoft.com/office/powerpoint/2010/main" val="17370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09/01/2023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hyperlink" Target="https://linkprotect.cudasvc.com/url?a=https%3a%2f%2fclick.noreply-teachfirst.org.uk%2f%3fqs%3d7e2feefbfc12ca2e3c55c550f8a94b68a8d3abaef27f79752795167ae6e463fc07516f27c565826e58b174ea2ebdb769ea3cdb93f52c1af9&amp;c=E,1,9mDAwPmGhghRakBBn-82-oxmA5vNtX4hnDmk9QNMo7SKH4ptu1CHA5wQkQpMrAdwGK8wQWvfBABj9Jm7XFzTjW2jo8tzmS7nf9sa647t&amp;typo=1"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forms.gle/DcqQsKtCxgRHWWpy6" TargetMode="External"/><Relationship Id="rId5" Type="http://schemas.openxmlformats.org/officeDocument/2006/relationships/image" Target="../media/image3.png"/><Relationship Id="rId10" Type="http://schemas.openxmlformats.org/officeDocument/2006/relationships/image" Target="../media/image6.png"/><Relationship Id="rId4" Type="http://schemas.openxmlformats.org/officeDocument/2006/relationships/image" Target="../media/image2.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hyperlink" Target="https://www.youtube.com/watch?v=OSillNT0-jc"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mailto:tseinfo@xaviercet.org.uk" TargetMode="External"/><Relationship Id="rId3" Type="http://schemas.openxmlformats.org/officeDocument/2006/relationships/image" Target="../media/image1.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mailto:s.hunter@xaviercet.org.uk"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15 bulletin </a:t>
            </a:r>
          </a:p>
          <a:p>
            <a:pPr algn="ctr"/>
            <a:r>
              <a:rPr lang="en-GB" sz="1100">
                <a:solidFill>
                  <a:srgbClr val="002060"/>
                </a:solidFill>
              </a:rPr>
              <a:t>w/b Monday 9</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Review of learning or building knowledge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36003" y="1346821"/>
            <a:ext cx="5721920" cy="3682193"/>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478D73"/>
                </a:solidFill>
              </a:rPr>
              <a:t>A message from the team:</a:t>
            </a:r>
          </a:p>
          <a:p>
            <a:pPr marL="171450" indent="-171450" algn="just">
              <a:spcAft>
                <a:spcPts val="400"/>
              </a:spcAft>
              <a:buFont typeface="Arial" panose="020B0604020202020204" pitchFamily="34" charset="0"/>
              <a:buChar char="•"/>
            </a:pPr>
            <a:r>
              <a:rPr lang="en-GB" sz="1050">
                <a:solidFill>
                  <a:srgbClr val="002060"/>
                </a:solidFill>
              </a:rPr>
              <a:t>Welcome to the first bulletin of 2023!  We hope you all had an enjoyable, safe and restful break and have returned with renewed energy for what we hope will be a really positive Spring term.  Today’s bulletin is a long one, so please do take a moment to read it all.</a:t>
            </a:r>
          </a:p>
          <a:p>
            <a:pPr marL="171450" indent="-171450" algn="just">
              <a:spcAft>
                <a:spcPts val="400"/>
              </a:spcAft>
              <a:buFont typeface="Arial" panose="020B0604020202020204" pitchFamily="34" charset="0"/>
              <a:buChar char="•"/>
            </a:pPr>
            <a:r>
              <a:rPr lang="en-GB" sz="1050">
                <a:solidFill>
                  <a:srgbClr val="002060"/>
                </a:solidFill>
              </a:rPr>
              <a:t>Week 15 sees the start of </a:t>
            </a:r>
            <a:r>
              <a:rPr lang="en-GB" sz="1050" b="1">
                <a:solidFill>
                  <a:srgbClr val="002060"/>
                </a:solidFill>
              </a:rPr>
              <a:t>Module 3 – What makes classroom practice effective?  </a:t>
            </a:r>
            <a:r>
              <a:rPr lang="en-GB" sz="1050">
                <a:solidFill>
                  <a:srgbClr val="002060"/>
                </a:solidFill>
              </a:rPr>
              <a:t>Although it went out in bulletin 13, please find below the overview of what you will be studying on Brightspace and working on with your mentor up until half-term </a:t>
            </a:r>
          </a:p>
          <a:p>
            <a:pPr marL="171450" indent="-171450" algn="just">
              <a:spcAft>
                <a:spcPts val="400"/>
              </a:spcAft>
              <a:buFont typeface="Arial" panose="020B0604020202020204" pitchFamily="34" charset="0"/>
              <a:buChar char="•"/>
            </a:pPr>
            <a:r>
              <a:rPr lang="en-GB" sz="1050">
                <a:solidFill>
                  <a:srgbClr val="002060"/>
                </a:solidFill>
              </a:rPr>
              <a:t>Your first face-to-face seminar for Module 3 takes place in Week 16, </a:t>
            </a:r>
            <a:r>
              <a:rPr lang="en-GB" sz="1050" err="1">
                <a:solidFill>
                  <a:srgbClr val="002060"/>
                </a:solidFill>
              </a:rPr>
              <a:t>ie</a:t>
            </a:r>
            <a:r>
              <a:rPr lang="en-GB" sz="1050">
                <a:solidFill>
                  <a:srgbClr val="002060"/>
                </a:solidFill>
              </a:rPr>
              <a:t> the week beginning Monday 16</a:t>
            </a:r>
            <a:r>
              <a:rPr lang="en-GB" sz="1050" baseline="30000">
                <a:solidFill>
                  <a:srgbClr val="002060"/>
                </a:solidFill>
              </a:rPr>
              <a:t>th</a:t>
            </a:r>
            <a:r>
              <a:rPr lang="en-GB" sz="1050">
                <a:solidFill>
                  <a:srgbClr val="002060"/>
                </a:solidFill>
              </a:rPr>
              <a:t> January, and will focus on </a:t>
            </a:r>
            <a:r>
              <a:rPr lang="en-GB" sz="1050" b="1" i="1">
                <a:solidFill>
                  <a:srgbClr val="002060"/>
                </a:solidFill>
              </a:rPr>
              <a:t>Using examples and non-examples.</a:t>
            </a:r>
          </a:p>
          <a:p>
            <a:pPr marL="171450" indent="-171450" algn="just">
              <a:spcAft>
                <a:spcPts val="400"/>
              </a:spcAft>
              <a:buFont typeface="Arial" panose="020B0604020202020204" pitchFamily="34" charset="0"/>
              <a:buChar char="•"/>
            </a:pPr>
            <a:r>
              <a:rPr lang="en-GB" sz="1050">
                <a:solidFill>
                  <a:srgbClr val="002060"/>
                </a:solidFill>
              </a:rPr>
              <a:t>Thank you to all those who have completed the </a:t>
            </a:r>
            <a:r>
              <a:rPr lang="en-GB" sz="1050" b="1">
                <a:solidFill>
                  <a:srgbClr val="002060"/>
                </a:solidFill>
              </a:rPr>
              <a:t>Autumn Term Feedback </a:t>
            </a:r>
            <a:r>
              <a:rPr lang="en-GB" sz="1050">
                <a:solidFill>
                  <a:srgbClr val="002060"/>
                </a:solidFill>
              </a:rPr>
              <a:t>Google form, sent out in the Week 13 bulletin.  If you have done yet completed the form, please do take a moment to do so, by clicking on this link – </a:t>
            </a:r>
            <a:r>
              <a:rPr lang="en-GB" sz="1050">
                <a:solidFill>
                  <a:srgbClr val="002060"/>
                </a:solidFill>
                <a:cs typeface="Calibri" panose="020F0502020204030204"/>
                <a:hlinkClick r:id="rId6"/>
              </a:rPr>
              <a:t>Autumn Term Feedback</a:t>
            </a:r>
            <a:r>
              <a:rPr lang="en-GB" sz="1050">
                <a:solidFill>
                  <a:srgbClr val="002060"/>
                </a:solidFill>
                <a:cs typeface="Calibri" panose="020F0502020204030204"/>
              </a:rPr>
              <a:t>.  If the link does not automatically open, please try right-clicking on it and selecting 'open link'.  Thank you!</a:t>
            </a:r>
          </a:p>
          <a:p>
            <a:pPr marL="171450" indent="-171450" algn="just">
              <a:spcAft>
                <a:spcPts val="400"/>
              </a:spcAft>
              <a:buFont typeface="Arial" panose="020B0604020202020204" pitchFamily="34" charset="0"/>
              <a:buChar char="•"/>
            </a:pPr>
            <a:r>
              <a:rPr lang="en-GB" sz="1050">
                <a:solidFill>
                  <a:srgbClr val="002060"/>
                </a:solidFill>
                <a:cs typeface="Calibri" panose="020F0502020204030204"/>
              </a:rPr>
              <a:t>At the start of Module 3 on Brightspace, you will be asked to complete the </a:t>
            </a:r>
            <a:r>
              <a:rPr lang="en-GB" sz="1050" b="1">
                <a:solidFill>
                  <a:srgbClr val="002060"/>
                </a:solidFill>
                <a:cs typeface="Calibri" panose="020F0502020204030204"/>
              </a:rPr>
              <a:t>Teach First ECT Winter Survey. </a:t>
            </a:r>
            <a:r>
              <a:rPr lang="en-GB" sz="1050">
                <a:solidFill>
                  <a:srgbClr val="FF0000"/>
                </a:solidFill>
                <a:latin typeface="Calibri"/>
                <a:ea typeface="Calibri" panose="020F0502020204030204" pitchFamily="34" charset="0"/>
                <a:cs typeface="Calibri"/>
              </a:rPr>
              <a:t>Please note that ECTs will need to complete the survey (or opt out) in order to access the rest of the content for this module.  </a:t>
            </a:r>
            <a:r>
              <a:rPr lang="en-GB" sz="1050">
                <a:solidFill>
                  <a:schemeClr val="accent5">
                    <a:lumMod val="50000"/>
                  </a:schemeClr>
                </a:solidFill>
                <a:latin typeface="Calibri"/>
                <a:ea typeface="Calibri" panose="020F0502020204030204" pitchFamily="34" charset="0"/>
                <a:cs typeface="Calibri"/>
              </a:rPr>
              <a:t>Please be aware this only applies to September 2022 starters. By completing the survey, you will be automatically entered into a draw to win one of two £50 Amazon vouchers.  Please click on the link below to access Teach First’s guide:</a:t>
            </a:r>
          </a:p>
          <a:p>
            <a:pPr>
              <a:spcAft>
                <a:spcPts val="0"/>
              </a:spcAft>
            </a:pPr>
            <a:r>
              <a:rPr lang="en-GB" sz="105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r>
              <a:rPr lang="en-GB" sz="1050" u="sng">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How to Access and Submit the Survey on Brightspace - 2022 Cohort</a:t>
            </a:r>
            <a:br>
              <a:rPr lang="en-GB" sz="1050">
                <a:solidFill>
                  <a:srgbClr val="000000"/>
                </a:solidFill>
                <a:latin typeface="Calibri" panose="020F0502020204030204" pitchFamily="34" charset="0"/>
                <a:ea typeface="Calibri" panose="020F0502020204030204" pitchFamily="34" charset="0"/>
                <a:cs typeface="Calibri" panose="020F0502020204030204" pitchFamily="34" charset="0"/>
              </a:rPr>
            </a:br>
            <a:endParaRPr lang="en-GB" sz="1050">
              <a:solidFill>
                <a:srgbClr val="002060"/>
              </a:solidFill>
            </a:endParaRPr>
          </a:p>
        </p:txBody>
      </p:sp>
      <p:grpSp>
        <p:nvGrpSpPr>
          <p:cNvPr id="61" name="Group 60"/>
          <p:cNvGrpSpPr/>
          <p:nvPr/>
        </p:nvGrpSpPr>
        <p:grpSpPr>
          <a:xfrm>
            <a:off x="146997" y="1348089"/>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63882" y="8443083"/>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948541" y="8443083"/>
            <a:ext cx="5721920" cy="992230"/>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D51F3D"/>
                </a:solidFill>
              </a:rPr>
              <a:t>ECTs’ self directed study: Module 3: What makes classroom practice effective?</a:t>
            </a:r>
          </a:p>
          <a:p>
            <a:pPr marL="171450" indent="-171450" algn="just">
              <a:spcAft>
                <a:spcPts val="400"/>
              </a:spcAft>
              <a:buFont typeface="Arial" panose="020B0604020202020204" pitchFamily="34" charset="0"/>
              <a:buChar char="•"/>
            </a:pPr>
            <a:r>
              <a:rPr lang="en-GB" sz="1050">
                <a:solidFill>
                  <a:srgbClr val="002060"/>
                </a:solidFill>
              </a:rPr>
              <a:t>In Week 15, you have a choice to either review your learning from Module 2, or focus on your use of explanations and modelling.  You can, of course, always do both!  The section on Brightspace entitled </a:t>
            </a:r>
            <a:r>
              <a:rPr lang="en-GB" sz="1050" b="1" i="1">
                <a:solidFill>
                  <a:srgbClr val="002060"/>
                </a:solidFill>
              </a:rPr>
              <a:t>Review of previous learning </a:t>
            </a:r>
            <a:r>
              <a:rPr lang="en-GB" sz="1050">
                <a:solidFill>
                  <a:srgbClr val="002060"/>
                </a:solidFill>
              </a:rPr>
              <a:t>only takes 15 minutes.  The section entitled </a:t>
            </a:r>
            <a:r>
              <a:rPr lang="en-GB" sz="1050" b="1" i="1">
                <a:solidFill>
                  <a:srgbClr val="002060"/>
                </a:solidFill>
              </a:rPr>
              <a:t>Explanations and modelling </a:t>
            </a:r>
            <a:r>
              <a:rPr lang="en-GB" sz="1050">
                <a:solidFill>
                  <a:srgbClr val="002060"/>
                </a:solidFill>
              </a:rPr>
              <a:t>will take a maximum of 65 minutes to complete.  </a:t>
            </a:r>
            <a:endParaRPr lang="en-GB" sz="1050" b="1">
              <a:solidFill>
                <a:srgbClr val="002060"/>
              </a:solidFill>
            </a:endParaRPr>
          </a:p>
          <a:p>
            <a:pPr algn="just">
              <a:spcAft>
                <a:spcPts val="400"/>
              </a:spcAft>
            </a:pPr>
            <a:endParaRPr lang="en-GB" sz="105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pic>
        <p:nvPicPr>
          <p:cNvPr id="7" name="Picture 6">
            <a:extLst>
              <a:ext uri="{FF2B5EF4-FFF2-40B4-BE49-F238E27FC236}">
                <a16:creationId xmlns:a16="http://schemas.microsoft.com/office/drawing/2014/main" id="{43A1BCAB-4505-4C9D-BA30-E108EFC63D2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1102" y="5187617"/>
            <a:ext cx="6458170" cy="3205515"/>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15 bulletin (continued)</a:t>
            </a:r>
          </a:p>
          <a:p>
            <a:pPr algn="ctr"/>
            <a:r>
              <a:rPr lang="en-GB" sz="1100">
                <a:solidFill>
                  <a:srgbClr val="002060"/>
                </a:solidFill>
              </a:rPr>
              <a:t>w/b Monday 9</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Review of learning or building knowledge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9" name="Rounded Rectangle 20">
            <a:extLst>
              <a:ext uri="{FF2B5EF4-FFF2-40B4-BE49-F238E27FC236}">
                <a16:creationId xmlns:a16="http://schemas.microsoft.com/office/drawing/2014/main" id="{04792716-55C9-4632-A81E-4E4C907D42C8}"/>
              </a:ext>
            </a:extLst>
          </p:cNvPr>
          <p:cNvSpPr/>
          <p:nvPr/>
        </p:nvSpPr>
        <p:spPr>
          <a:xfrm>
            <a:off x="1100247" y="1450564"/>
            <a:ext cx="5516572" cy="2739677"/>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FFAB1B"/>
                </a:solidFill>
              </a:rPr>
              <a:t>Mentor interaction</a:t>
            </a:r>
          </a:p>
          <a:p>
            <a:pPr marL="171450" indent="-171450" algn="just">
              <a:spcAft>
                <a:spcPts val="400"/>
              </a:spcAft>
              <a:buFont typeface="Arial" panose="020B0604020202020204" pitchFamily="34" charset="0"/>
              <a:buChar char="•"/>
            </a:pPr>
            <a:r>
              <a:rPr lang="en-GB" sz="1050">
                <a:solidFill>
                  <a:srgbClr val="002060"/>
                </a:solidFill>
              </a:rPr>
              <a:t>In Week 15 you will have your usual </a:t>
            </a:r>
            <a:r>
              <a:rPr lang="en-GB" sz="1050" b="1">
                <a:solidFill>
                  <a:srgbClr val="002060"/>
                </a:solidFill>
              </a:rPr>
              <a:t>weekly meeting</a:t>
            </a:r>
            <a:r>
              <a:rPr lang="en-GB" sz="1050">
                <a:solidFill>
                  <a:srgbClr val="002060"/>
                </a:solidFill>
              </a:rPr>
              <a:t> with your mentor and they will also carry out a </a:t>
            </a:r>
            <a:r>
              <a:rPr lang="en-GB" sz="1050" b="1">
                <a:solidFill>
                  <a:srgbClr val="002060"/>
                </a:solidFill>
              </a:rPr>
              <a:t>10-minute drop-in observation.</a:t>
            </a:r>
          </a:p>
          <a:p>
            <a:pPr marL="171450" indent="-171450" algn="just">
              <a:spcAft>
                <a:spcPts val="400"/>
              </a:spcAft>
              <a:buFont typeface="Arial" panose="020B0604020202020204" pitchFamily="34" charset="0"/>
              <a:buChar char="•"/>
            </a:pPr>
            <a:r>
              <a:rPr lang="en-GB" sz="1050">
                <a:solidFill>
                  <a:srgbClr val="002060"/>
                </a:solidFill>
              </a:rPr>
              <a:t>For those of you focusing on </a:t>
            </a:r>
            <a:r>
              <a:rPr lang="en-GB" sz="1050" b="1">
                <a:solidFill>
                  <a:srgbClr val="002060"/>
                </a:solidFill>
              </a:rPr>
              <a:t>reviewing your prior learni</a:t>
            </a:r>
            <a:r>
              <a:rPr lang="en-GB" sz="1050">
                <a:solidFill>
                  <a:srgbClr val="002060"/>
                </a:solidFill>
              </a:rPr>
              <a:t>ng, your mentor might consider: (1) how you are implementing strategies that support the working memory, (2) did you break your explanation down into small enough steps?, (3) if you paired your explanation with a graphical representation, did it have the desired effect, and (4) was your worked example effective?</a:t>
            </a:r>
          </a:p>
          <a:p>
            <a:pPr marL="171450" indent="-171450" algn="just">
              <a:spcAft>
                <a:spcPts val="400"/>
              </a:spcAft>
              <a:buFont typeface="Arial" panose="020B0604020202020204" pitchFamily="34" charset="0"/>
              <a:buChar char="•"/>
            </a:pPr>
            <a:r>
              <a:rPr lang="en-GB" sz="1050">
                <a:solidFill>
                  <a:srgbClr val="002060"/>
                </a:solidFill>
              </a:rPr>
              <a:t>For those of you focusing on </a:t>
            </a:r>
            <a:r>
              <a:rPr lang="en-GB" sz="1050" b="1">
                <a:solidFill>
                  <a:srgbClr val="002060"/>
                </a:solidFill>
              </a:rPr>
              <a:t>how you build your pupils’ knowledge</a:t>
            </a:r>
            <a:r>
              <a:rPr lang="en-GB" sz="1050">
                <a:solidFill>
                  <a:srgbClr val="002060"/>
                </a:solidFill>
              </a:rPr>
              <a:t>, your mentor might consider: (1) whether or not you effectively modelled the concepts and provided enough concrete examples, (2) did you have a plan for how you were going to reduce the amount of support and guidance required by pupils?, (3) the extent to which you confidently faded out levels of support as pupils’ knowledge became more secure, and (4) how you adapt this model so that </a:t>
            </a:r>
            <a:r>
              <a:rPr lang="en-GB" sz="1050" u="sng">
                <a:solidFill>
                  <a:srgbClr val="002060"/>
                </a:solidFill>
              </a:rPr>
              <a:t>all</a:t>
            </a:r>
            <a:r>
              <a:rPr lang="en-GB" sz="1050">
                <a:solidFill>
                  <a:srgbClr val="002060"/>
                </a:solidFill>
              </a:rPr>
              <a:t> learners have access to the support and guidance they need as long as it is required.</a:t>
            </a:r>
          </a:p>
        </p:txBody>
      </p:sp>
      <p:grpSp>
        <p:nvGrpSpPr>
          <p:cNvPr id="21" name="Group 20">
            <a:extLst>
              <a:ext uri="{FF2B5EF4-FFF2-40B4-BE49-F238E27FC236}">
                <a16:creationId xmlns:a16="http://schemas.microsoft.com/office/drawing/2014/main" id="{F55C7334-4319-4123-A71A-40304BE6AA8F}"/>
              </a:ext>
            </a:extLst>
          </p:cNvPr>
          <p:cNvGrpSpPr/>
          <p:nvPr/>
        </p:nvGrpSpPr>
        <p:grpSpPr>
          <a:xfrm>
            <a:off x="164941" y="1450564"/>
            <a:ext cx="799381" cy="985489"/>
            <a:chOff x="5048571" y="563945"/>
            <a:chExt cx="2340854" cy="2757312"/>
          </a:xfrm>
        </p:grpSpPr>
        <p:sp>
          <p:nvSpPr>
            <p:cNvPr id="23" name="Oval 22">
              <a:extLst>
                <a:ext uri="{FF2B5EF4-FFF2-40B4-BE49-F238E27FC236}">
                  <a16:creationId xmlns:a16="http://schemas.microsoft.com/office/drawing/2014/main" id="{8000FF23-8FEA-4AD8-94F0-CDCD1173021C}"/>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4" name="Picture 6" descr="mentoring Icon 2514129">
              <a:extLst>
                <a:ext uri="{FF2B5EF4-FFF2-40B4-BE49-F238E27FC236}">
                  <a16:creationId xmlns:a16="http://schemas.microsoft.com/office/drawing/2014/main" id="{B99D8DC2-645A-4F93-A229-A691B37D890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5" name="Rounded Rectangle 78">
              <a:extLst>
                <a:ext uri="{FF2B5EF4-FFF2-40B4-BE49-F238E27FC236}">
                  <a16:creationId xmlns:a16="http://schemas.microsoft.com/office/drawing/2014/main" id="{1C5D514C-88E4-4D95-9895-B87E23EF4DA9}"/>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26" name="Rounded Rectangle 20">
            <a:extLst>
              <a:ext uri="{FF2B5EF4-FFF2-40B4-BE49-F238E27FC236}">
                <a16:creationId xmlns:a16="http://schemas.microsoft.com/office/drawing/2014/main" id="{4A46E12D-2450-40BE-A9B9-F0D57CE2FE79}"/>
              </a:ext>
            </a:extLst>
          </p:cNvPr>
          <p:cNvSpPr/>
          <p:nvPr/>
        </p:nvSpPr>
        <p:spPr>
          <a:xfrm>
            <a:off x="1100247" y="4447946"/>
            <a:ext cx="5517639" cy="4958068"/>
          </a:xfrm>
          <a:prstGeom prst="roundRect">
            <a:avLst>
              <a:gd name="adj" fmla="val 10435"/>
            </a:avLst>
          </a:prstGeom>
          <a:solidFill>
            <a:schemeClr val="bg1"/>
          </a:solidFill>
          <a:ln>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7030A0"/>
                </a:solidFill>
              </a:rPr>
              <a:t>Additional CPD dates for spring and summer:</a:t>
            </a:r>
          </a:p>
          <a:p>
            <a:pPr algn="just"/>
            <a:endParaRPr lang="en-GB" sz="1050" b="1">
              <a:solidFill>
                <a:srgbClr val="7030A0"/>
              </a:solidFill>
            </a:endParaRPr>
          </a:p>
          <a:p>
            <a:pPr marL="171450" indent="-171450" algn="just">
              <a:buFont typeface="Arial" panose="020B0604020202020204" pitchFamily="34" charset="0"/>
              <a:buChar char="•"/>
            </a:pPr>
            <a:r>
              <a:rPr lang="en-GB" sz="1050">
                <a:solidFill>
                  <a:schemeClr val="accent5">
                    <a:lumMod val="75000"/>
                  </a:schemeClr>
                </a:solidFill>
                <a:latin typeface="Calibri"/>
                <a:cs typeface="Calibri"/>
              </a:rPr>
              <a:t>We are delighted to inform you that we have arranged for two additional CPD sessions to take place in the coming weeks.  Please save the dates!</a:t>
            </a:r>
          </a:p>
          <a:p>
            <a:pPr algn="just"/>
            <a:endParaRPr lang="en-GB" sz="1050" b="1">
              <a:solidFill>
                <a:srgbClr val="7030A0"/>
              </a:solidFill>
            </a:endParaRPr>
          </a:p>
          <a:p>
            <a:pPr lvl="1" algn="just"/>
            <a:r>
              <a:rPr lang="en-GB" sz="1050" b="1" u="sng">
                <a:solidFill>
                  <a:schemeClr val="accent5">
                    <a:lumMod val="75000"/>
                  </a:schemeClr>
                </a:solidFill>
                <a:cs typeface="Calibri"/>
              </a:rPr>
              <a:t>Tuesday 28</a:t>
            </a:r>
            <a:r>
              <a:rPr lang="en-GB" sz="1050" b="1" u="sng" baseline="30000">
                <a:solidFill>
                  <a:schemeClr val="accent5">
                    <a:lumMod val="75000"/>
                  </a:schemeClr>
                </a:solidFill>
                <a:cs typeface="Calibri"/>
              </a:rPr>
              <a:t>th</a:t>
            </a:r>
            <a:r>
              <a:rPr lang="en-GB" sz="1050" b="1" u="sng">
                <a:solidFill>
                  <a:schemeClr val="accent5">
                    <a:lumMod val="75000"/>
                  </a:schemeClr>
                </a:solidFill>
                <a:cs typeface="Calibri"/>
              </a:rPr>
              <a:t> March 2023 </a:t>
            </a:r>
            <a:endParaRPr lang="en-GB" sz="1050" b="1">
              <a:solidFill>
                <a:schemeClr val="accent5">
                  <a:lumMod val="75000"/>
                </a:schemeClr>
              </a:solidFill>
              <a:cs typeface="Calibri"/>
            </a:endParaRPr>
          </a:p>
          <a:p>
            <a:pPr lvl="1" algn="just"/>
            <a:r>
              <a:rPr lang="en-GB" sz="1050" b="1" u="sng">
                <a:solidFill>
                  <a:schemeClr val="accent5">
                    <a:lumMod val="75000"/>
                  </a:schemeClr>
                </a:solidFill>
                <a:cs typeface="Calibri"/>
              </a:rPr>
              <a:t>The balance between teacher led and independent learning</a:t>
            </a:r>
          </a:p>
          <a:p>
            <a:pPr lvl="1" algn="just"/>
            <a:endParaRPr lang="en-GB" sz="1050">
              <a:solidFill>
                <a:schemeClr val="tx2"/>
              </a:solidFill>
              <a:cs typeface="Calibri"/>
            </a:endParaRPr>
          </a:p>
          <a:p>
            <a:pPr lvl="1"/>
            <a:r>
              <a:rPr lang="en-GB" sz="1050">
                <a:solidFill>
                  <a:schemeClr val="accent1">
                    <a:lumMod val="50000"/>
                  </a:schemeClr>
                </a:solidFill>
                <a:cs typeface="Calibri"/>
              </a:rPr>
              <a:t>Guided and independent learning are both vital parts of the education process, and only by finding the right balance between the two can you help students move forward. Evidence shows that putting students at the centre of their learning increases development, intrinsic motivation and creativity.  This CPD will explore ways to provide high-quality experiences for students, striking the balance between teacher-led and independent learning. The session will be run by an outstanding teacher and will provide a number of take-aways for you to use in the classroom.</a:t>
            </a:r>
            <a:endParaRPr lang="en-GB" sz="1050">
              <a:solidFill>
                <a:schemeClr val="accent1">
                  <a:lumMod val="50000"/>
                </a:schemeClr>
              </a:solidFill>
              <a:ea typeface="+mn-lt"/>
              <a:cs typeface="+mn-lt"/>
            </a:endParaRPr>
          </a:p>
          <a:p>
            <a:pPr lvl="1"/>
            <a:endParaRPr lang="en-GB" sz="1050">
              <a:solidFill>
                <a:schemeClr val="accent1">
                  <a:lumMod val="50000"/>
                </a:schemeClr>
              </a:solidFill>
              <a:cs typeface="Calibri"/>
            </a:endParaRPr>
          </a:p>
          <a:p>
            <a:pPr lvl="1" algn="just"/>
            <a:r>
              <a:rPr lang="en-GB" sz="1050" b="1" u="sng">
                <a:solidFill>
                  <a:schemeClr val="accent5">
                    <a:lumMod val="75000"/>
                  </a:schemeClr>
                </a:solidFill>
                <a:cs typeface="Calibri"/>
              </a:rPr>
              <a:t>Tuesday 18</a:t>
            </a:r>
            <a:r>
              <a:rPr lang="en-GB" sz="1050" b="1" u="sng" baseline="30000">
                <a:solidFill>
                  <a:schemeClr val="accent5">
                    <a:lumMod val="75000"/>
                  </a:schemeClr>
                </a:solidFill>
                <a:cs typeface="Calibri"/>
              </a:rPr>
              <a:t>th</a:t>
            </a:r>
            <a:r>
              <a:rPr lang="en-GB" sz="1050" b="1" u="sng">
                <a:solidFill>
                  <a:schemeClr val="accent5">
                    <a:lumMod val="75000"/>
                  </a:schemeClr>
                </a:solidFill>
                <a:cs typeface="Calibri"/>
              </a:rPr>
              <a:t> April 2023</a:t>
            </a:r>
          </a:p>
          <a:p>
            <a:pPr lvl="1" algn="just"/>
            <a:r>
              <a:rPr lang="en-GB" sz="1050" b="1" u="sng">
                <a:solidFill>
                  <a:schemeClr val="accent5">
                    <a:lumMod val="75000"/>
                  </a:schemeClr>
                </a:solidFill>
                <a:cs typeface="Calibri"/>
              </a:rPr>
              <a:t>Understanding Dyslexia in the classroom</a:t>
            </a:r>
          </a:p>
          <a:p>
            <a:pPr lvl="1" algn="just"/>
            <a:endParaRPr lang="en-GB" sz="1050" b="1" u="sng">
              <a:solidFill>
                <a:schemeClr val="accent5">
                  <a:lumMod val="75000"/>
                </a:schemeClr>
              </a:solidFill>
              <a:cs typeface="Calibri"/>
            </a:endParaRPr>
          </a:p>
          <a:p>
            <a:pPr lvl="1"/>
            <a:r>
              <a:rPr lang="en-GB" sz="1050">
                <a:solidFill>
                  <a:schemeClr val="accent5">
                    <a:lumMod val="75000"/>
                  </a:schemeClr>
                </a:solidFill>
                <a:cs typeface="Calibri"/>
              </a:rPr>
              <a:t>This session will be led by Katrina Cochrane.  Katrina is one of the UK's leading experts on dyslexia and learning difficulties, with senior teaching and management experience gained at major dyslexia charities, such as Dyslexia Action and the British Dyslexia Association.  The author of several books and articles on dyslexia and the  founder of Positive Dyslexia, a provider of training and assessment for individuals and companies, Katrina is passionate about helping teachers know how best to identify and meet the needs of their dyslexic pupils.  Katrina is a warm and engaging presenter and we are confident that you will gain a great deal from attending the session.  ( www.positivedyslexia.co.uk)</a:t>
            </a:r>
          </a:p>
        </p:txBody>
      </p:sp>
      <p:pic>
        <p:nvPicPr>
          <p:cNvPr id="27" name="Picture 26">
            <a:extLst>
              <a:ext uri="{FF2B5EF4-FFF2-40B4-BE49-F238E27FC236}">
                <a16:creationId xmlns:a16="http://schemas.microsoft.com/office/drawing/2014/main" id="{5A7685B9-9F75-4375-8421-F1C716430D44}"/>
              </a:ext>
            </a:extLst>
          </p:cNvPr>
          <p:cNvPicPr>
            <a:picLocks noChangeAspect="1"/>
          </p:cNvPicPr>
          <p:nvPr/>
        </p:nvPicPr>
        <p:blipFill>
          <a:blip r:embed="rId7"/>
          <a:stretch>
            <a:fillRect/>
          </a:stretch>
        </p:blipFill>
        <p:spPr>
          <a:xfrm>
            <a:off x="98615" y="4447947"/>
            <a:ext cx="865707" cy="1085182"/>
          </a:xfrm>
          <a:prstGeom prst="rect">
            <a:avLst/>
          </a:prstGeom>
        </p:spPr>
      </p:pic>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7" name="Rectangle: Rounded Corners 6">
            <a:extLst>
              <a:ext uri="{FF2B5EF4-FFF2-40B4-BE49-F238E27FC236}">
                <a16:creationId xmlns:a16="http://schemas.microsoft.com/office/drawing/2014/main" id="{CD4CEEB4-FE4B-3037-8DA5-BAF23EA0E285}"/>
              </a:ext>
            </a:extLst>
          </p:cNvPr>
          <p:cNvSpPr/>
          <p:nvPr/>
        </p:nvSpPr>
        <p:spPr>
          <a:xfrm>
            <a:off x="1213752" y="1565442"/>
            <a:ext cx="5452871" cy="3513682"/>
          </a:xfrm>
          <a:prstGeom prst="round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050" b="1">
                <a:solidFill>
                  <a:schemeClr val="tx2"/>
                </a:solidFill>
                <a:cs typeface="Calibri"/>
              </a:rPr>
              <a:t>ECTS, MENTORS AND INDUCTION TUTORS - HAVE YOUR SAY!</a:t>
            </a:r>
          </a:p>
          <a:p>
            <a:r>
              <a:rPr lang="en-US" sz="1050" b="1">
                <a:solidFill>
                  <a:schemeClr val="tx2"/>
                </a:solidFill>
                <a:cs typeface="Calibri"/>
              </a:rPr>
              <a:t>Focus groups – Monday 30th January – 4.00-5.00 p.m. </a:t>
            </a:r>
          </a:p>
          <a:p>
            <a:endParaRPr lang="en-US" sz="1050">
              <a:solidFill>
                <a:schemeClr val="tx2"/>
              </a:solidFill>
              <a:cs typeface="Calibri"/>
            </a:endParaRPr>
          </a:p>
          <a:p>
            <a:pPr marL="171450" indent="-171450">
              <a:buFont typeface="Arial" panose="020B0604020202020204" pitchFamily="34" charset="0"/>
              <a:buChar char="•"/>
            </a:pPr>
            <a:r>
              <a:rPr lang="en-US" sz="1050">
                <a:solidFill>
                  <a:schemeClr val="tx2"/>
                </a:solidFill>
                <a:cs typeface="Calibri"/>
              </a:rPr>
              <a:t>If you worked for the </a:t>
            </a:r>
            <a:r>
              <a:rPr lang="en-US" sz="1050" b="1">
                <a:solidFill>
                  <a:schemeClr val="tx2"/>
                </a:solidFill>
                <a:cs typeface="Calibri"/>
              </a:rPr>
              <a:t>DfE</a:t>
            </a:r>
            <a:r>
              <a:rPr lang="en-US" sz="1050">
                <a:solidFill>
                  <a:schemeClr val="tx2"/>
                </a:solidFill>
                <a:cs typeface="Calibri"/>
              </a:rPr>
              <a:t> and were asked to redesign the Early Career Framework, what would you keep and what would you change?  </a:t>
            </a:r>
          </a:p>
          <a:p>
            <a:pPr marL="171450" indent="-171450">
              <a:buFont typeface="Arial" panose="020B0604020202020204" pitchFamily="34" charset="0"/>
              <a:buChar char="•"/>
            </a:pPr>
            <a:r>
              <a:rPr lang="en-US" sz="1050">
                <a:solidFill>
                  <a:schemeClr val="tx2"/>
                </a:solidFill>
                <a:cs typeface="Calibri"/>
              </a:rPr>
              <a:t>If you worked for </a:t>
            </a:r>
            <a:r>
              <a:rPr lang="en-US" sz="1050" b="1">
                <a:solidFill>
                  <a:schemeClr val="tx2"/>
                </a:solidFill>
                <a:cs typeface="Calibri"/>
              </a:rPr>
              <a:t>Teach First </a:t>
            </a:r>
            <a:r>
              <a:rPr lang="en-US" sz="1050">
                <a:solidFill>
                  <a:schemeClr val="tx2"/>
                </a:solidFill>
                <a:cs typeface="Calibri"/>
              </a:rPr>
              <a:t>and were responsible for redesigning their Brightspace (online) and face-to-face seminar materials, what would you keep and what would you change?  </a:t>
            </a:r>
          </a:p>
          <a:p>
            <a:pPr marL="171450" indent="-171450">
              <a:buFont typeface="Arial" panose="020B0604020202020204" pitchFamily="34" charset="0"/>
              <a:buChar char="•"/>
            </a:pPr>
            <a:r>
              <a:rPr lang="en-US" sz="1050">
                <a:solidFill>
                  <a:schemeClr val="tx2"/>
                </a:solidFill>
                <a:cs typeface="Calibri"/>
              </a:rPr>
              <a:t>Are there any gaps in your training?  If so, in what areas would you like additional CPD?</a:t>
            </a:r>
          </a:p>
          <a:p>
            <a:pPr marL="171450" indent="-171450">
              <a:buFont typeface="Arial" panose="020B0604020202020204" pitchFamily="34" charset="0"/>
              <a:buChar char="•"/>
            </a:pPr>
            <a:r>
              <a:rPr lang="en-US" sz="1050">
                <a:solidFill>
                  <a:schemeClr val="tx2"/>
                </a:solidFill>
                <a:cs typeface="Calibri"/>
              </a:rPr>
              <a:t>How helpful are the weekly bulletins you receive from the </a:t>
            </a:r>
            <a:r>
              <a:rPr lang="en-US" sz="1050" b="1">
                <a:solidFill>
                  <a:schemeClr val="tx2"/>
                </a:solidFill>
                <a:cs typeface="Calibri"/>
              </a:rPr>
              <a:t>Xavier</a:t>
            </a:r>
            <a:r>
              <a:rPr lang="en-US" sz="1050">
                <a:solidFill>
                  <a:schemeClr val="tx2"/>
                </a:solidFill>
                <a:cs typeface="Calibri"/>
              </a:rPr>
              <a:t> team?  </a:t>
            </a:r>
          </a:p>
          <a:p>
            <a:pPr marL="171450" indent="-171450">
              <a:buFont typeface="Arial" panose="020B0604020202020204" pitchFamily="34" charset="0"/>
              <a:buChar char="•"/>
            </a:pPr>
            <a:r>
              <a:rPr lang="en-US" sz="1050">
                <a:solidFill>
                  <a:schemeClr val="tx2"/>
                </a:solidFill>
                <a:cs typeface="Calibri"/>
              </a:rPr>
              <a:t>Are there any other ways in which Xavier could support you?</a:t>
            </a:r>
          </a:p>
          <a:p>
            <a:endParaRPr lang="en-US" sz="1050">
              <a:solidFill>
                <a:schemeClr val="tx2"/>
              </a:solidFill>
              <a:cs typeface="Calibri"/>
            </a:endParaRPr>
          </a:p>
          <a:p>
            <a:r>
              <a:rPr lang="en-US" sz="1050">
                <a:solidFill>
                  <a:schemeClr val="tx2"/>
                </a:solidFill>
                <a:cs typeface="Calibri"/>
              </a:rPr>
              <a:t>As ECTs, mentors and induction tutors, you are uniquely placed to be able to comment on the content, organization and impact of the Early Career Framework in its current format.  Your feedback is vital to the future success of the ECF, both locally and nationally.  We therefore want to hear from you!  On Monday 30</a:t>
            </a:r>
            <a:r>
              <a:rPr lang="en-US" sz="1050" baseline="30000">
                <a:solidFill>
                  <a:schemeClr val="tx2"/>
                </a:solidFill>
                <a:cs typeface="Calibri"/>
              </a:rPr>
              <a:t>th</a:t>
            </a:r>
            <a:r>
              <a:rPr lang="en-US" sz="1050">
                <a:solidFill>
                  <a:schemeClr val="tx2"/>
                </a:solidFill>
                <a:cs typeface="Calibri"/>
              </a:rPr>
              <a:t> January, we will be holding </a:t>
            </a:r>
            <a:r>
              <a:rPr lang="en-US" sz="1050" b="1">
                <a:solidFill>
                  <a:schemeClr val="tx2"/>
                </a:solidFill>
                <a:cs typeface="Calibri"/>
              </a:rPr>
              <a:t>focus groups</a:t>
            </a:r>
            <a:r>
              <a:rPr lang="en-US" sz="1050">
                <a:solidFill>
                  <a:schemeClr val="tx2"/>
                </a:solidFill>
                <a:cs typeface="Calibri"/>
              </a:rPr>
              <a:t>, both online and in person, which you are warmly invited to participate in.  The face-to-face session will be held at </a:t>
            </a:r>
            <a:r>
              <a:rPr lang="en-US" sz="1050" b="1">
                <a:solidFill>
                  <a:schemeClr val="tx2"/>
                </a:solidFill>
                <a:cs typeface="Calibri"/>
              </a:rPr>
              <a:t>Holy Trinity School </a:t>
            </a:r>
            <a:r>
              <a:rPr lang="en-US" sz="1050">
                <a:solidFill>
                  <a:schemeClr val="tx2"/>
                </a:solidFill>
                <a:cs typeface="Calibri"/>
              </a:rPr>
              <a:t>in Crawley.  Teach First will be attending the online session.   Please save the date!   Full details will be in your Week 16 bullet.</a:t>
            </a:r>
            <a:endParaRPr lang="en-US">
              <a:solidFill>
                <a:schemeClr val="tx2"/>
              </a:solidFill>
              <a:cs typeface="Calibri"/>
            </a:endParaRPr>
          </a:p>
        </p:txBody>
      </p:sp>
      <p:sp>
        <p:nvSpPr>
          <p:cNvPr id="12" name="Flowchart: Connector 11">
            <a:extLst>
              <a:ext uri="{FF2B5EF4-FFF2-40B4-BE49-F238E27FC236}">
                <a16:creationId xmlns:a16="http://schemas.microsoft.com/office/drawing/2014/main" id="{680C9BE9-5841-9D68-9A48-3CF649FCFA43}"/>
              </a:ext>
            </a:extLst>
          </p:cNvPr>
          <p:cNvSpPr/>
          <p:nvPr/>
        </p:nvSpPr>
        <p:spPr>
          <a:xfrm>
            <a:off x="191377" y="1565442"/>
            <a:ext cx="863133" cy="877662"/>
          </a:xfrm>
          <a:prstGeom prst="flowChartConnector">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Minus Sign 12">
            <a:extLst>
              <a:ext uri="{FF2B5EF4-FFF2-40B4-BE49-F238E27FC236}">
                <a16:creationId xmlns:a16="http://schemas.microsoft.com/office/drawing/2014/main" id="{E84D2A92-FDD9-EAEA-EDFE-5BF420A5D612}"/>
              </a:ext>
            </a:extLst>
          </p:cNvPr>
          <p:cNvSpPr/>
          <p:nvPr/>
        </p:nvSpPr>
        <p:spPr>
          <a:xfrm>
            <a:off x="0" y="2160482"/>
            <a:ext cx="1263315" cy="862954"/>
          </a:xfrm>
          <a:prstGeom prst="mathMinus">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a:solidFill>
                  <a:schemeClr val="bg1"/>
                </a:solidFill>
                <a:cs typeface="Calibri"/>
              </a:rPr>
              <a:t>Focus Groups</a:t>
            </a:r>
          </a:p>
        </p:txBody>
      </p:sp>
      <p:pic>
        <p:nvPicPr>
          <p:cNvPr id="16" name="Picture 20">
            <a:extLst>
              <a:ext uri="{FF2B5EF4-FFF2-40B4-BE49-F238E27FC236}">
                <a16:creationId xmlns:a16="http://schemas.microsoft.com/office/drawing/2014/main" id="{8779878F-8962-DD89-1E89-AC0B6B70BAFB}"/>
              </a:ext>
            </a:extLst>
          </p:cNvPr>
          <p:cNvPicPr>
            <a:picLocks noChangeAspect="1"/>
          </p:cNvPicPr>
          <p:nvPr/>
        </p:nvPicPr>
        <p:blipFill>
          <a:blip r:embed="rId6"/>
          <a:stretch>
            <a:fillRect/>
          </a:stretch>
        </p:blipFill>
        <p:spPr>
          <a:xfrm>
            <a:off x="371218" y="1740432"/>
            <a:ext cx="520877" cy="542390"/>
          </a:xfrm>
          <a:prstGeom prst="rect">
            <a:avLst/>
          </a:prstGeom>
        </p:spPr>
      </p:pic>
      <p:pic>
        <p:nvPicPr>
          <p:cNvPr id="27" name="Picture 26" descr="A picture containing text, clipart&#10;&#10;Description automatically generated">
            <a:extLst>
              <a:ext uri="{FF2B5EF4-FFF2-40B4-BE49-F238E27FC236}">
                <a16:creationId xmlns:a16="http://schemas.microsoft.com/office/drawing/2014/main" id="{A79FE1EE-139B-8F9F-04A2-018F390D53E0}"/>
              </a:ext>
            </a:extLst>
          </p:cNvPr>
          <p:cNvPicPr>
            <a:picLocks noChangeAspect="1"/>
          </p:cNvPicPr>
          <p:nvPr/>
        </p:nvPicPr>
        <p:blipFill>
          <a:blip r:embed="rId7"/>
          <a:stretch>
            <a:fillRect/>
          </a:stretch>
        </p:blipFill>
        <p:spPr>
          <a:xfrm>
            <a:off x="157386" y="5376834"/>
            <a:ext cx="928896" cy="1036410"/>
          </a:xfrm>
          <a:prstGeom prst="rect">
            <a:avLst/>
          </a:prstGeom>
        </p:spPr>
      </p:pic>
      <p:pic>
        <p:nvPicPr>
          <p:cNvPr id="28" name="Picture 27">
            <a:extLst>
              <a:ext uri="{FF2B5EF4-FFF2-40B4-BE49-F238E27FC236}">
                <a16:creationId xmlns:a16="http://schemas.microsoft.com/office/drawing/2014/main" id="{14EAF9FC-33D2-8A41-A050-DE4E5BCC5566}"/>
              </a:ext>
            </a:extLst>
          </p:cNvPr>
          <p:cNvPicPr>
            <a:picLocks noChangeAspect="1"/>
          </p:cNvPicPr>
          <p:nvPr/>
        </p:nvPicPr>
        <p:blipFill>
          <a:blip r:embed="rId8"/>
          <a:stretch>
            <a:fillRect/>
          </a:stretch>
        </p:blipFill>
        <p:spPr>
          <a:xfrm>
            <a:off x="325400" y="5466439"/>
            <a:ext cx="554784" cy="560881"/>
          </a:xfrm>
          <a:prstGeom prst="rect">
            <a:avLst/>
          </a:prstGeom>
        </p:spPr>
      </p:pic>
      <p:sp>
        <p:nvSpPr>
          <p:cNvPr id="8" name="Rounded Rectangle 20">
            <a:extLst>
              <a:ext uri="{FF2B5EF4-FFF2-40B4-BE49-F238E27FC236}">
                <a16:creationId xmlns:a16="http://schemas.microsoft.com/office/drawing/2014/main" id="{460CA4B0-C7B2-2015-4EF9-65A2BA6441D0}"/>
              </a:ext>
            </a:extLst>
          </p:cNvPr>
          <p:cNvSpPr/>
          <p:nvPr/>
        </p:nvSpPr>
        <p:spPr>
          <a:xfrm>
            <a:off x="1213752" y="5376834"/>
            <a:ext cx="5452871" cy="3482865"/>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FFAB1B"/>
                </a:solidFill>
              </a:rPr>
              <a:t>Message to your mentor</a:t>
            </a:r>
          </a:p>
          <a:p>
            <a:pPr marL="171450" indent="-171450" algn="just">
              <a:buFont typeface="Arial" panose="020B0604020202020204" pitchFamily="34" charset="0"/>
              <a:buChar char="•"/>
            </a:pPr>
            <a:r>
              <a:rPr lang="en-GB" sz="1050">
                <a:solidFill>
                  <a:srgbClr val="002060"/>
                </a:solidFill>
              </a:rPr>
              <a:t>Welcome back to 2023!</a:t>
            </a:r>
            <a:endParaRPr lang="en-GB" sz="1050" b="1">
              <a:solidFill>
                <a:srgbClr val="002060"/>
              </a:solidFill>
            </a:endParaRPr>
          </a:p>
          <a:p>
            <a:pPr marL="171450" indent="-171450" algn="just">
              <a:buFont typeface="Arial" panose="020B0604020202020204" pitchFamily="34" charset="0"/>
              <a:buChar char="•"/>
            </a:pPr>
            <a:r>
              <a:rPr lang="en-GB" sz="1050">
                <a:solidFill>
                  <a:srgbClr val="002060"/>
                </a:solidFill>
              </a:rPr>
              <a:t>In Week 15, your ECTs begin their study of </a:t>
            </a:r>
            <a:r>
              <a:rPr lang="en-GB" sz="1050" b="1">
                <a:solidFill>
                  <a:srgbClr val="002060"/>
                </a:solidFill>
              </a:rPr>
              <a:t>Module 3 – What makes classroom practice effective?</a:t>
            </a:r>
            <a:r>
              <a:rPr lang="en-GB" sz="1050">
                <a:solidFill>
                  <a:srgbClr val="002060"/>
                </a:solidFill>
              </a:rPr>
              <a:t>  Their focus will either be on </a:t>
            </a:r>
            <a:r>
              <a:rPr lang="en-GB" sz="1050" b="1">
                <a:solidFill>
                  <a:srgbClr val="002060"/>
                </a:solidFill>
              </a:rPr>
              <a:t>reviewing their prior learning </a:t>
            </a:r>
            <a:r>
              <a:rPr lang="en-GB" sz="1050">
                <a:solidFill>
                  <a:srgbClr val="002060"/>
                </a:solidFill>
              </a:rPr>
              <a:t>or </a:t>
            </a:r>
            <a:r>
              <a:rPr lang="en-GB" sz="1050" b="1">
                <a:solidFill>
                  <a:srgbClr val="002060"/>
                </a:solidFill>
              </a:rPr>
              <a:t>how they help their pupils to gradually build their knowledge</a:t>
            </a:r>
            <a:r>
              <a:rPr lang="en-GB" sz="1050">
                <a:solidFill>
                  <a:srgbClr val="002060"/>
                </a:solidFill>
              </a:rPr>
              <a:t>.  Please see </a:t>
            </a:r>
            <a:r>
              <a:rPr lang="en-GB" sz="1050" b="1">
                <a:solidFill>
                  <a:srgbClr val="002060"/>
                </a:solidFill>
              </a:rPr>
              <a:t>page 43</a:t>
            </a:r>
            <a:r>
              <a:rPr lang="en-GB" sz="1050">
                <a:solidFill>
                  <a:srgbClr val="002060"/>
                </a:solidFill>
              </a:rPr>
              <a:t> of your mentor handbook for a full explanation.</a:t>
            </a:r>
          </a:p>
          <a:p>
            <a:pPr marL="171450" indent="-171450" algn="just">
              <a:buFont typeface="Arial" panose="020B0604020202020204" pitchFamily="34" charset="0"/>
              <a:buChar char="•"/>
            </a:pPr>
            <a:r>
              <a:rPr lang="en-GB" sz="1050">
                <a:solidFill>
                  <a:srgbClr val="002060"/>
                </a:solidFill>
              </a:rPr>
              <a:t>In Week 15, you will undertake a 10-minute drop-in observation.</a:t>
            </a:r>
          </a:p>
          <a:p>
            <a:pPr marL="171450" indent="-171450" algn="just">
              <a:buFont typeface="Arial" panose="020B0604020202020204" pitchFamily="34" charset="0"/>
              <a:buChar char="•"/>
            </a:pPr>
            <a:r>
              <a:rPr lang="en-GB" sz="1050">
                <a:solidFill>
                  <a:srgbClr val="002060"/>
                </a:solidFill>
              </a:rPr>
              <a:t>During your mentor meeting you may wish to discuss:</a:t>
            </a:r>
          </a:p>
          <a:p>
            <a:pPr marL="628650" lvl="1" indent="-171450" algn="just">
              <a:buFont typeface="Arial" panose="020B0604020202020204" pitchFamily="34" charset="0"/>
              <a:buChar char="•"/>
            </a:pPr>
            <a:r>
              <a:rPr lang="en-GB" sz="1050">
                <a:solidFill>
                  <a:srgbClr val="002060"/>
                </a:solidFill>
              </a:rPr>
              <a:t>Why is it important to teach information in small steps?  What resources can you draw upon to support you in doing this?</a:t>
            </a:r>
          </a:p>
          <a:p>
            <a:pPr marL="628650" lvl="1" indent="-171450" algn="just">
              <a:buFont typeface="Arial" panose="020B0604020202020204" pitchFamily="34" charset="0"/>
              <a:buChar char="•"/>
            </a:pPr>
            <a:r>
              <a:rPr lang="en-GB" sz="1050">
                <a:solidFill>
                  <a:srgbClr val="002060"/>
                </a:solidFill>
              </a:rPr>
              <a:t>How can you make the steps in a process memorable for pupils? (for example, name them, use mnemonics, link to memorable stories)</a:t>
            </a:r>
          </a:p>
          <a:p>
            <a:pPr marL="628650" lvl="1" indent="-171450" algn="just">
              <a:buFont typeface="Arial" panose="020B0604020202020204" pitchFamily="34" charset="0"/>
              <a:buChar char="•"/>
            </a:pPr>
            <a:r>
              <a:rPr lang="en-GB" sz="1050">
                <a:solidFill>
                  <a:srgbClr val="002060"/>
                </a:solidFill>
              </a:rPr>
              <a:t>Why are worked and partially-completed examples useful?  When might you use them?</a:t>
            </a:r>
          </a:p>
          <a:p>
            <a:pPr marL="171450" indent="-171450" algn="just">
              <a:buFont typeface="Arial" panose="020B0604020202020204" pitchFamily="34" charset="0"/>
              <a:buChar char="•"/>
            </a:pPr>
            <a:r>
              <a:rPr lang="en-GB" sz="1050">
                <a:solidFill>
                  <a:srgbClr val="002060"/>
                </a:solidFill>
              </a:rPr>
              <a:t>Please ensure that your ECT has made plans to attend their first Module 3 face-to-face seminar in Week 16.</a:t>
            </a:r>
          </a:p>
          <a:p>
            <a:pPr marL="171450" indent="-171450" algn="just">
              <a:buFont typeface="Arial" panose="020B0604020202020204" pitchFamily="34" charset="0"/>
              <a:buChar char="•"/>
            </a:pPr>
            <a:r>
              <a:rPr lang="en-GB" sz="1050">
                <a:solidFill>
                  <a:srgbClr val="002060"/>
                </a:solidFill>
              </a:rPr>
              <a:t>Please click on the following link to access the mentor familiarisation video for Week 16 </a:t>
            </a:r>
            <a:r>
              <a:rPr lang="en-GB" sz="1050">
                <a:solidFill>
                  <a:srgbClr val="002060"/>
                </a:solidFill>
                <a:cs typeface="Calibri"/>
                <a:hlinkClick r:id="rId9"/>
              </a:rPr>
              <a:t>Week 16 link</a:t>
            </a:r>
            <a:endParaRPr lang="en-GB" sz="1050">
              <a:solidFill>
                <a:srgbClr val="002060"/>
              </a:solidFill>
              <a:cs typeface="Calibri"/>
            </a:endParaRPr>
          </a:p>
          <a:p>
            <a:pPr marL="171450" indent="-171450" algn="just">
              <a:buFont typeface="Arial" panose="020B0604020202020204" pitchFamily="34" charset="0"/>
              <a:buChar char="•"/>
            </a:pPr>
            <a:r>
              <a:rPr lang="en-GB" sz="1050">
                <a:solidFill>
                  <a:srgbClr val="002060"/>
                </a:solidFill>
              </a:rPr>
              <a:t>Mentor training will take place on the week beginning 23rd January. The links you require will be in our next bulletin.</a:t>
            </a:r>
            <a:endParaRPr lang="en-GB" sz="1050">
              <a:solidFill>
                <a:srgbClr val="002060"/>
              </a:solidFill>
              <a:cs typeface="Calibri"/>
            </a:endParaRPr>
          </a:p>
          <a:p>
            <a:pPr marL="171450" indent="-171450" algn="just">
              <a:buFont typeface="Arial" panose="020B0604020202020204" pitchFamily="34" charset="0"/>
              <a:buChar char="•"/>
            </a:pPr>
            <a:endParaRPr lang="en-GB" sz="1050">
              <a:solidFill>
                <a:srgbClr val="002060"/>
              </a:solidFill>
            </a:endParaRPr>
          </a:p>
          <a:p>
            <a:pPr marL="171450" indent="-171450" algn="just">
              <a:buFont typeface="Arial" panose="020B0604020202020204" pitchFamily="34" charset="0"/>
              <a:buChar char="•"/>
            </a:pPr>
            <a:endParaRPr lang="pt-BR" sz="1050">
              <a:solidFill>
                <a:srgbClr val="002060"/>
              </a:solidFill>
            </a:endParaRPr>
          </a:p>
          <a:p>
            <a:pPr algn="just"/>
            <a:endParaRPr lang="en-GB" sz="1050" b="1">
              <a:solidFill>
                <a:srgbClr val="FFAB1B"/>
              </a:solidFill>
            </a:endParaRPr>
          </a:p>
        </p:txBody>
      </p:sp>
      <p:sp>
        <p:nvSpPr>
          <p:cNvPr id="17" name="Rounded Rectangle 19">
            <a:extLst>
              <a:ext uri="{FF2B5EF4-FFF2-40B4-BE49-F238E27FC236}">
                <a16:creationId xmlns:a16="http://schemas.microsoft.com/office/drawing/2014/main" id="{07773F68-899C-44D6-88E6-48535FE7E208}"/>
              </a:ext>
            </a:extLst>
          </p:cNvPr>
          <p:cNvSpPr/>
          <p:nvPr/>
        </p:nvSpPr>
        <p:spPr>
          <a:xfrm rot="10800000" flipV="1">
            <a:off x="2045364" y="479403"/>
            <a:ext cx="4621259"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15 bulletin (continued)</a:t>
            </a:r>
          </a:p>
          <a:p>
            <a:pPr algn="ctr"/>
            <a:r>
              <a:rPr lang="en-GB" sz="1100">
                <a:solidFill>
                  <a:srgbClr val="002060"/>
                </a:solidFill>
              </a:rPr>
              <a:t>w/b Monday 9</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Review of learning or building knowledge</a:t>
            </a:r>
          </a:p>
        </p:txBody>
      </p:sp>
    </p:spTree>
    <p:extLst>
      <p:ext uri="{BB962C8B-B14F-4D97-AF65-F5344CB8AC3E}">
        <p14:creationId xmlns:p14="http://schemas.microsoft.com/office/powerpoint/2010/main" val="963379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rgbClr val="002060"/>
                </a:solidFill>
              </a:rPr>
              <a:t>ECT Week 15 bulletin (continued)</a:t>
            </a:r>
          </a:p>
          <a:p>
            <a:pPr algn="ctr"/>
            <a:r>
              <a:rPr lang="en-GB" sz="1100">
                <a:solidFill>
                  <a:srgbClr val="002060"/>
                </a:solidFill>
              </a:rPr>
              <a:t>w/b Monday 9</a:t>
            </a:r>
            <a:r>
              <a:rPr lang="en-GB" sz="1100" baseline="30000">
                <a:solidFill>
                  <a:srgbClr val="002060"/>
                </a:solidFill>
              </a:rPr>
              <a:t>th</a:t>
            </a:r>
            <a:r>
              <a:rPr lang="en-GB" sz="1100">
                <a:solidFill>
                  <a:srgbClr val="002060"/>
                </a:solidFill>
              </a:rPr>
              <a:t> January 2023</a:t>
            </a:r>
          </a:p>
          <a:p>
            <a:pPr algn="ctr"/>
            <a:r>
              <a:rPr lang="en-GB" sz="1100" b="1">
                <a:solidFill>
                  <a:srgbClr val="002060"/>
                </a:solidFill>
              </a:rPr>
              <a:t>ECF focus of the week:</a:t>
            </a:r>
          </a:p>
          <a:p>
            <a:pPr algn="ctr"/>
            <a:r>
              <a:rPr lang="en-GB" sz="1100" i="1">
                <a:solidFill>
                  <a:srgbClr val="002060"/>
                </a:solidFill>
              </a:rPr>
              <a:t>Review of learning or building knowledge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1" name="Rounded Rectangle 20">
            <a:extLst>
              <a:ext uri="{FF2B5EF4-FFF2-40B4-BE49-F238E27FC236}">
                <a16:creationId xmlns:a16="http://schemas.microsoft.com/office/drawing/2014/main" id="{A1AB0B8D-60A2-48BE-80C4-F164F85844C2}"/>
              </a:ext>
            </a:extLst>
          </p:cNvPr>
          <p:cNvSpPr/>
          <p:nvPr/>
        </p:nvSpPr>
        <p:spPr>
          <a:xfrm>
            <a:off x="1199988" y="1907811"/>
            <a:ext cx="5474333" cy="1402670"/>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a:solidFill>
                  <a:srgbClr val="33CC33"/>
                </a:solidFill>
              </a:rPr>
              <a:t>Message to your induction tutor</a:t>
            </a:r>
          </a:p>
          <a:p>
            <a:pPr marL="171450" indent="-171450" algn="just">
              <a:spcAft>
                <a:spcPts val="400"/>
              </a:spcAft>
              <a:buFont typeface="Arial" panose="020B0604020202020204" pitchFamily="34" charset="0"/>
              <a:buChar char="•"/>
            </a:pPr>
            <a:r>
              <a:rPr lang="en-GB" sz="1050">
                <a:solidFill>
                  <a:srgbClr val="002060"/>
                </a:solidFill>
              </a:rPr>
              <a:t>Welcome back to 2023! </a:t>
            </a:r>
          </a:p>
          <a:p>
            <a:pPr marL="171450" indent="-171450" algn="just">
              <a:spcAft>
                <a:spcPts val="400"/>
              </a:spcAft>
              <a:buFont typeface="Arial" panose="020B0604020202020204" pitchFamily="34" charset="0"/>
              <a:buChar char="•"/>
            </a:pPr>
            <a:r>
              <a:rPr lang="en-GB" sz="1050">
                <a:solidFill>
                  <a:srgbClr val="002060"/>
                </a:solidFill>
              </a:rPr>
              <a:t>Thank you to all those who  completed last term’s Progress Reviews and/or Assessments by the given deadline.  We appreciate the amount of work that this involved.  There are still a number of reports outstanding.  If you are unable to complete these by Friday 13</a:t>
            </a:r>
            <a:r>
              <a:rPr lang="en-GB" sz="1050" baseline="30000">
                <a:solidFill>
                  <a:srgbClr val="002060"/>
                </a:solidFill>
              </a:rPr>
              <a:t>th</a:t>
            </a:r>
            <a:r>
              <a:rPr lang="en-GB" sz="1050">
                <a:solidFill>
                  <a:srgbClr val="002060"/>
                </a:solidFill>
              </a:rPr>
              <a:t> January at the latest, or require any additional support, please do get in touch with Sophie Hunter, who is the Xavier Appropriate Body lead.  (</a:t>
            </a:r>
            <a:r>
              <a:rPr lang="en-GB" sz="1050">
                <a:solidFill>
                  <a:srgbClr val="002060"/>
                </a:solidFill>
                <a:hlinkClick r:id="rId6"/>
              </a:rPr>
              <a:t>s.hunter@xaviercet.org.uk</a:t>
            </a:r>
            <a:r>
              <a:rPr lang="en-GB" sz="1050">
                <a:solidFill>
                  <a:srgbClr val="002060"/>
                </a:solidFill>
              </a:rPr>
              <a:t>)  </a:t>
            </a:r>
          </a:p>
          <a:p>
            <a:pPr algn="just">
              <a:spcAft>
                <a:spcPts val="400"/>
              </a:spcAft>
            </a:pPr>
            <a:endParaRPr lang="en-GB" sz="1050">
              <a:solidFill>
                <a:srgbClr val="002060"/>
              </a:solidFill>
            </a:endParaRPr>
          </a:p>
          <a:p>
            <a:pPr marL="171450" indent="-171450" algn="just">
              <a:spcAft>
                <a:spcPts val="400"/>
              </a:spcAft>
              <a:buFont typeface="Arial" panose="020B0604020202020204" pitchFamily="34" charset="0"/>
              <a:buChar char="•"/>
            </a:pPr>
            <a:endParaRPr lang="en-GB" sz="1050">
              <a:solidFill>
                <a:srgbClr val="002060"/>
              </a:solidFill>
            </a:endParaRPr>
          </a:p>
          <a:p>
            <a:pPr marL="171450" indent="-171450" algn="just">
              <a:spcAft>
                <a:spcPts val="400"/>
              </a:spcAft>
              <a:buFont typeface="Arial" panose="020B0604020202020204" pitchFamily="34" charset="0"/>
              <a:buChar char="•"/>
            </a:pPr>
            <a:endParaRPr lang="en-GB" sz="1050">
              <a:solidFill>
                <a:srgbClr val="002060"/>
              </a:solidFill>
            </a:endParaRPr>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186459" y="1974405"/>
            <a:ext cx="834002" cy="1008552"/>
            <a:chOff x="205181" y="518749"/>
            <a:chExt cx="2309479" cy="2792835"/>
          </a:xfrm>
        </p:grpSpPr>
        <p:sp>
          <p:nvSpPr>
            <p:cNvPr id="46" name="Oval 45">
              <a:extLst>
                <a:ext uri="{FF2B5EF4-FFF2-40B4-BE49-F238E27FC236}">
                  <a16:creationId xmlns:a16="http://schemas.microsoft.com/office/drawing/2014/main" id="{75C368A2-42F4-421E-929A-912663FAD7F6}"/>
                </a:ext>
              </a:extLst>
            </p:cNvPr>
            <p:cNvSpPr/>
            <p:nvPr/>
          </p:nvSpPr>
          <p:spPr>
            <a:xfrm>
              <a:off x="205181" y="518749"/>
              <a:ext cx="2214629" cy="22146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8388" y="2116334"/>
            <a:ext cx="515892" cy="51589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05F57F-643B-468D-BB8D-ED310408D367}"/>
              </a:ext>
            </a:extLst>
          </p:cNvPr>
          <p:cNvSpPr txBox="1"/>
          <p:nvPr/>
        </p:nvSpPr>
        <p:spPr>
          <a:xfrm>
            <a:off x="596366" y="3664244"/>
            <a:ext cx="5907641" cy="5940088"/>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a:p>
          <a:p>
            <a:endParaRPr lang="en-GB"/>
          </a:p>
          <a:p>
            <a:endParaRPr lang="en-GB"/>
          </a:p>
          <a:p>
            <a:endParaRPr lang="en-GB"/>
          </a:p>
          <a:p>
            <a:endParaRPr lang="en-GB"/>
          </a:p>
          <a:p>
            <a:endParaRPr lang="en-GB"/>
          </a:p>
          <a:p>
            <a:r>
              <a:rPr lang="en-GB" sz="1600"/>
              <a:t>At Xavier Teach South East, we want to attract the very best candidates into the teaching profession.  </a:t>
            </a:r>
            <a:r>
              <a:rPr lang="en-GB" sz="1600" b="1"/>
              <a:t>Do you know anyone who you feel would make a great teacher?</a:t>
            </a:r>
            <a:r>
              <a:rPr lang="en-GB" sz="1600"/>
              <a:t> We would love to train them!</a:t>
            </a:r>
          </a:p>
          <a:p>
            <a:endParaRPr lang="en-GB" sz="1600"/>
          </a:p>
          <a:p>
            <a:r>
              <a:rPr lang="en-GB" sz="1600"/>
              <a:t>Until the end of March 2023, Xavier Teach South East will pay you </a:t>
            </a:r>
            <a:r>
              <a:rPr lang="en-GB" sz="1600" b="1">
                <a:solidFill>
                  <a:srgbClr val="FF0000"/>
                </a:solidFill>
              </a:rPr>
              <a:t>£100 (in gift vouchers) for every trainee </a:t>
            </a:r>
            <a:r>
              <a:rPr lang="en-GB" sz="1600"/>
              <a:t>you recommend, who is successfully recruited onto the ITT programme.  There is no maximum amount, so the more people you help to recruit, the more gift vouchers you receive!  </a:t>
            </a:r>
          </a:p>
          <a:p>
            <a:endParaRPr lang="en-GB" sz="1600"/>
          </a:p>
          <a:p>
            <a:r>
              <a:rPr lang="en-GB" sz="1600"/>
              <a:t>To secure your £100 per trainee, you just need you ask whoever you put forward to name you at interview.</a:t>
            </a:r>
          </a:p>
          <a:p>
            <a:r>
              <a:rPr lang="en-GB" sz="1600"/>
              <a:t> </a:t>
            </a:r>
          </a:p>
          <a:p>
            <a:r>
              <a:rPr lang="en-GB" sz="1600"/>
              <a:t>Here's to attracting some fantastic candidates and championing our great profession!  Please signpost your prospective candidates to </a:t>
            </a:r>
            <a:r>
              <a:rPr lang="en-GB" sz="1600">
                <a:hlinkClick r:id="rId8"/>
              </a:rPr>
              <a:t>tseinfo@xaviercet.org.uk</a:t>
            </a:r>
            <a:r>
              <a:rPr lang="en-GB" sz="1600"/>
              <a:t>. </a:t>
            </a:r>
          </a:p>
          <a:p>
            <a:endParaRPr lang="en-GB" sz="1600"/>
          </a:p>
        </p:txBody>
      </p:sp>
      <p:sp>
        <p:nvSpPr>
          <p:cNvPr id="7" name="Rectangle 6">
            <a:extLst>
              <a:ext uri="{FF2B5EF4-FFF2-40B4-BE49-F238E27FC236}">
                <a16:creationId xmlns:a16="http://schemas.microsoft.com/office/drawing/2014/main" id="{792C536F-F01C-419E-B4DD-50A8F5FBDFB4}"/>
              </a:ext>
            </a:extLst>
          </p:cNvPr>
          <p:cNvSpPr/>
          <p:nvPr/>
        </p:nvSpPr>
        <p:spPr>
          <a:xfrm>
            <a:off x="688369" y="3806461"/>
            <a:ext cx="5573265" cy="1439080"/>
          </a:xfrm>
          <a:prstGeom prst="rect">
            <a:avLst/>
          </a:prstGeom>
          <a:noFill/>
        </p:spPr>
        <p:txBody>
          <a:bodyPr wrap="none" lIns="91440" tIns="45720" rIns="91440" bIns="45720">
            <a:prstTxWarp prst="textDeflateInflate">
              <a:avLst/>
            </a:prstTxWarp>
            <a:spAutoFit/>
          </a:bodyPr>
          <a:lstStyle/>
          <a:p>
            <a:pPr algn="ctr"/>
            <a:r>
              <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Are your post-Christmas finances depleted?</a:t>
            </a:r>
          </a:p>
          <a:p>
            <a:pPr algn="ctr"/>
            <a:r>
              <a:rPr 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Would £100+ help?</a:t>
            </a:r>
            <a:endParaRPr lang="en-US" sz="5400" b="1" cap="none" spc="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6913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9FAA73DC99144E941AF90A18D6D633" ma:contentTypeVersion="16" ma:contentTypeDescription="Create a new document." ma:contentTypeScope="" ma:versionID="12e266e51a0985d77c460d7e2a75f0e1">
  <xsd:schema xmlns:xsd="http://www.w3.org/2001/XMLSchema" xmlns:xs="http://www.w3.org/2001/XMLSchema" xmlns:p="http://schemas.microsoft.com/office/2006/metadata/properties" xmlns:ns2="5570b803-3432-464f-a589-2527bf38808b" xmlns:ns3="b5455e59-a069-4759-a809-d7a87eb911bd" xmlns:ns4="cc79b2d4-f91a-4853-84e7-d134dd74eddd" targetNamespace="http://schemas.microsoft.com/office/2006/metadata/properties" ma:root="true" ma:fieldsID="f9cad25fb6438530ea77718c8a4d2355" ns2:_="" ns3:_="" ns4:_="">
    <xsd:import namespace="5570b803-3432-464f-a589-2527bf38808b"/>
    <xsd:import namespace="b5455e59-a069-4759-a809-d7a87eb911bd"/>
    <xsd:import namespace="cc79b2d4-f91a-4853-84e7-d134dd74edd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70b803-3432-464f-a589-2527bf3880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5455e59-a069-4759-a809-d7a87eb911b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570b803-3432-464f-a589-2527bf38808b">
      <Terms xmlns="http://schemas.microsoft.com/office/infopath/2007/PartnerControls"/>
    </lcf76f155ced4ddcb4097134ff3c332f>
    <TaxCatchAll xmlns="cc79b2d4-f91a-4853-84e7-d134dd74eddd" xsi:nil="true"/>
  </documentManagement>
</p:properties>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B33ED22C-2125-4CA4-B146-545EA82462D5}">
  <ds:schemaRefs>
    <ds:schemaRef ds:uri="5570b803-3432-464f-a589-2527bf38808b"/>
    <ds:schemaRef ds:uri="b5455e59-a069-4759-a809-d7a87eb911bd"/>
    <ds:schemaRef ds:uri="cc79b2d4-f91a-4853-84e7-d134dd74edd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A09931-75FB-4F27-905A-4216465D4FC3}">
  <ds:schemaRefs>
    <ds:schemaRef ds:uri="1a4f690a-3c21-47b9-b626-ddb63adf0775"/>
    <ds:schemaRef ds:uri="5570b803-3432-464f-a589-2527bf38808b"/>
    <ds:schemaRef ds:uri="bb72b056-a597-4370-8ff5-977ebef110a8"/>
    <ds:schemaRef ds:uri="cc79b2d4-f91a-4853-84e7-d134dd74edd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4</Slides>
  <Notes>4</Notes>
  <HiddenSlides>0</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revision>1</cp:revision>
  <dcterms:created xsi:type="dcterms:W3CDTF">2021-06-21T08:59:27Z</dcterms:created>
  <dcterms:modified xsi:type="dcterms:W3CDTF">2023-01-09T14:13:03Z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0x0101003B9FAA73DC99144E941AF90A18D6D633</vt:lpwstr>
  </property>
  <property fmtid="{D5CDD505-2E9C-101B-9397-08002B2CF9AE}" pid="3" name="MediaServiceImageTags">
    <vt:lpwstr/>
  </property>
</Properties>
</file>