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57" r:id="rId5"/>
    <p:sldId id="258" r:id="rId6"/>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F00FF"/>
    <a:srgbClr val="6699FF"/>
    <a:srgbClr val="6666FF"/>
    <a:srgbClr val="33CC33"/>
    <a:srgbClr val="009900"/>
    <a:srgbClr val="CCFF99"/>
    <a:srgbClr val="CC99FF"/>
    <a:srgbClr val="FFFF99"/>
    <a:srgbClr val="FFAB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p:scale>
          <a:sx n="136" d="100"/>
          <a:sy n="136" d="100"/>
        </p:scale>
        <p:origin x="492" y="-42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Keating" userId="808df2ce-9829-445b-ae67-ae255666b6da" providerId="ADAL" clId="{31B3A578-7D35-47F6-99A0-D0C08432676F}"/>
    <pc:docChg chg="undo custSel delSld modSld">
      <pc:chgData name="Jan Keating" userId="808df2ce-9829-445b-ae67-ae255666b6da" providerId="ADAL" clId="{31B3A578-7D35-47F6-99A0-D0C08432676F}" dt="2022-11-24T11:22:46.554" v="7751" actId="207"/>
      <pc:docMkLst>
        <pc:docMk/>
      </pc:docMkLst>
      <pc:sldChg chg="addSp delSp modSp">
        <pc:chgData name="Jan Keating" userId="808df2ce-9829-445b-ae67-ae255666b6da" providerId="ADAL" clId="{31B3A578-7D35-47F6-99A0-D0C08432676F}" dt="2022-11-24T11:22:46.554" v="7751" actId="207"/>
        <pc:sldMkLst>
          <pc:docMk/>
          <pc:sldMk cId="1056686704" sldId="257"/>
        </pc:sldMkLst>
        <pc:spChg chg="mod">
          <ac:chgData name="Jan Keating" userId="808df2ce-9829-445b-ae67-ae255666b6da" providerId="ADAL" clId="{31B3A578-7D35-47F6-99A0-D0C08432676F}" dt="2022-11-24T09:09:49.462" v="23" actId="20577"/>
          <ac:spMkLst>
            <pc:docMk/>
            <pc:sldMk cId="1056686704" sldId="257"/>
            <ac:spMk id="20" creationId="{00000000-0000-0000-0000-000000000000}"/>
          </ac:spMkLst>
        </pc:spChg>
        <pc:spChg chg="mod">
          <ac:chgData name="Jan Keating" userId="808df2ce-9829-445b-ae67-ae255666b6da" providerId="ADAL" clId="{31B3A578-7D35-47F6-99A0-D0C08432676F}" dt="2022-11-24T11:22:46.554" v="7751" actId="207"/>
          <ac:spMkLst>
            <pc:docMk/>
            <pc:sldMk cId="1056686704" sldId="257"/>
            <ac:spMk id="25" creationId="{CE043836-EA50-4838-9650-EE0E66B9E62A}"/>
          </ac:spMkLst>
        </pc:spChg>
        <pc:spChg chg="add mod">
          <ac:chgData name="Jan Keating" userId="808df2ce-9829-445b-ae67-ae255666b6da" providerId="ADAL" clId="{31B3A578-7D35-47F6-99A0-D0C08432676F}" dt="2022-11-24T11:21:22.537" v="7739" actId="1076"/>
          <ac:spMkLst>
            <pc:docMk/>
            <pc:sldMk cId="1056686704" sldId="257"/>
            <ac:spMk id="29" creationId="{266E5740-11AA-430E-9D42-53E92F124A22}"/>
          </ac:spMkLst>
        </pc:spChg>
        <pc:spChg chg="mod">
          <ac:chgData name="Jan Keating" userId="808df2ce-9829-445b-ae67-ae255666b6da" providerId="ADAL" clId="{31B3A578-7D35-47F6-99A0-D0C08432676F}" dt="2022-11-24T11:21:34.637" v="7741" actId="1076"/>
          <ac:spMkLst>
            <pc:docMk/>
            <pc:sldMk cId="1056686704" sldId="257"/>
            <ac:spMk id="34" creationId="{BA686F27-EEDA-49CB-971B-0F7A8ABA5166}"/>
          </ac:spMkLst>
        </pc:spChg>
        <pc:spChg chg="del">
          <ac:chgData name="Jan Keating" userId="808df2ce-9829-445b-ae67-ae255666b6da" providerId="ADAL" clId="{31B3A578-7D35-47F6-99A0-D0C08432676F}" dt="2022-11-24T09:44:31.742" v="2166" actId="478"/>
          <ac:spMkLst>
            <pc:docMk/>
            <pc:sldMk cId="1056686704" sldId="257"/>
            <ac:spMk id="75" creationId="{CE043836-EA50-4838-9650-EE0E66B9E62A}"/>
          </ac:spMkLst>
        </pc:spChg>
        <pc:spChg chg="del mod">
          <ac:chgData name="Jan Keating" userId="808df2ce-9829-445b-ae67-ae255666b6da" providerId="ADAL" clId="{31B3A578-7D35-47F6-99A0-D0C08432676F}" dt="2022-11-24T10:04:54.171" v="3968" actId="478"/>
          <ac:spMkLst>
            <pc:docMk/>
            <pc:sldMk cId="1056686704" sldId="257"/>
            <ac:spMk id="80" creationId="{CE043836-EA50-4838-9650-EE0E66B9E62A}"/>
          </ac:spMkLst>
        </pc:spChg>
        <pc:grpChg chg="mod">
          <ac:chgData name="Jan Keating" userId="808df2ce-9829-445b-ae67-ae255666b6da" providerId="ADAL" clId="{31B3A578-7D35-47F6-99A0-D0C08432676F}" dt="2022-11-24T11:21:39.241" v="7742" actId="1076"/>
          <ac:grpSpMkLst>
            <pc:docMk/>
            <pc:sldMk cId="1056686704" sldId="257"/>
            <ac:grpSpMk id="30" creationId="{4C51B5C1-D84D-4995-9523-41155FC039B8}"/>
          </ac:grpSpMkLst>
        </pc:grpChg>
        <pc:grpChg chg="mod">
          <ac:chgData name="Jan Keating" userId="808df2ce-9829-445b-ae67-ae255666b6da" providerId="ADAL" clId="{31B3A578-7D35-47F6-99A0-D0C08432676F}" dt="2022-11-24T10:32:18.807" v="4484" actId="1076"/>
          <ac:grpSpMkLst>
            <pc:docMk/>
            <pc:sldMk cId="1056686704" sldId="257"/>
            <ac:grpSpMk id="61" creationId="{00000000-0000-0000-0000-000000000000}"/>
          </ac:grpSpMkLst>
        </pc:grpChg>
        <pc:grpChg chg="del">
          <ac:chgData name="Jan Keating" userId="808df2ce-9829-445b-ae67-ae255666b6da" providerId="ADAL" clId="{31B3A578-7D35-47F6-99A0-D0C08432676F}" dt="2022-11-24T09:44:32.620" v="2167" actId="478"/>
          <ac:grpSpMkLst>
            <pc:docMk/>
            <pc:sldMk cId="1056686704" sldId="257"/>
            <ac:grpSpMk id="71" creationId="{00000000-0000-0000-0000-000000000000}"/>
          </ac:grpSpMkLst>
        </pc:grpChg>
        <pc:grpChg chg="del mod">
          <ac:chgData name="Jan Keating" userId="808df2ce-9829-445b-ae67-ae255666b6da" providerId="ADAL" clId="{31B3A578-7D35-47F6-99A0-D0C08432676F}" dt="2022-11-24T10:04:56.346" v="3969" actId="478"/>
          <ac:grpSpMkLst>
            <pc:docMk/>
            <pc:sldMk cId="1056686704" sldId="257"/>
            <ac:grpSpMk id="76" creationId="{00000000-0000-0000-0000-000000000000}"/>
          </ac:grpSpMkLst>
        </pc:grpChg>
        <pc:picChg chg="add mod">
          <ac:chgData name="Jan Keating" userId="808df2ce-9829-445b-ae67-ae255666b6da" providerId="ADAL" clId="{31B3A578-7D35-47F6-99A0-D0C08432676F}" dt="2022-11-24T11:21:26.961" v="7740" actId="1076"/>
          <ac:picMkLst>
            <pc:docMk/>
            <pc:sldMk cId="1056686704" sldId="257"/>
            <ac:picMk id="4" creationId="{0FFCED4D-E3B0-4255-8816-CFB482AAE3B9}"/>
          </ac:picMkLst>
        </pc:picChg>
      </pc:sldChg>
      <pc:sldChg chg="addSp delSp modSp">
        <pc:chgData name="Jan Keating" userId="808df2ce-9829-445b-ae67-ae255666b6da" providerId="ADAL" clId="{31B3A578-7D35-47F6-99A0-D0C08432676F}" dt="2022-11-24T11:17:11.043" v="7294" actId="20577"/>
        <pc:sldMkLst>
          <pc:docMk/>
          <pc:sldMk cId="4264698637" sldId="258"/>
        </pc:sldMkLst>
        <pc:spChg chg="del">
          <ac:chgData name="Jan Keating" userId="808df2ce-9829-445b-ae67-ae255666b6da" providerId="ADAL" clId="{31B3A578-7D35-47F6-99A0-D0C08432676F}" dt="2022-11-24T10:04:03.102" v="3885" actId="478"/>
          <ac:spMkLst>
            <pc:docMk/>
            <pc:sldMk cId="4264698637" sldId="258"/>
            <ac:spMk id="12" creationId="{FA8F43E0-88E9-734B-3465-FDA518D2EB7B}"/>
          </ac:spMkLst>
        </pc:spChg>
        <pc:spChg chg="del mod">
          <ac:chgData name="Jan Keating" userId="808df2ce-9829-445b-ae67-ae255666b6da" providerId="ADAL" clId="{31B3A578-7D35-47F6-99A0-D0C08432676F}" dt="2022-11-24T10:31:34.835" v="4476"/>
          <ac:spMkLst>
            <pc:docMk/>
            <pc:sldMk cId="4264698637" sldId="258"/>
            <ac:spMk id="19" creationId="{406B048C-5A46-4BD6-899C-824BF7C684DF}"/>
          </ac:spMkLst>
        </pc:spChg>
        <pc:spChg chg="mod">
          <ac:chgData name="Jan Keating" userId="808df2ce-9829-445b-ae67-ae255666b6da" providerId="ADAL" clId="{31B3A578-7D35-47F6-99A0-D0C08432676F}" dt="2022-11-24T10:46:28.482" v="5318" actId="14100"/>
          <ac:spMkLst>
            <pc:docMk/>
            <pc:sldMk cId="4264698637" sldId="258"/>
            <ac:spMk id="20" creationId="{00000000-0000-0000-0000-000000000000}"/>
          </ac:spMkLst>
        </pc:spChg>
        <pc:spChg chg="add mod">
          <ac:chgData name="Jan Keating" userId="808df2ce-9829-445b-ae67-ae255666b6da" providerId="ADAL" clId="{31B3A578-7D35-47F6-99A0-D0C08432676F}" dt="2022-11-24T10:46:34.198" v="5319" actId="14100"/>
          <ac:spMkLst>
            <pc:docMk/>
            <pc:sldMk cId="4264698637" sldId="258"/>
            <ac:spMk id="26" creationId="{FE71DB08-D1AA-4863-A071-8FE23C5CB037}"/>
          </ac:spMkLst>
        </pc:spChg>
        <pc:spChg chg="mod">
          <ac:chgData name="Jan Keating" userId="808df2ce-9829-445b-ae67-ae255666b6da" providerId="ADAL" clId="{31B3A578-7D35-47F6-99A0-D0C08432676F}" dt="2022-11-24T10:46:12.265" v="5317" actId="14100"/>
          <ac:spMkLst>
            <pc:docMk/>
            <pc:sldMk cId="4264698637" sldId="258"/>
            <ac:spMk id="27" creationId="{AFF2BE88-D2A7-4CAC-A0E5-EE429093692E}"/>
          </ac:spMkLst>
        </pc:spChg>
        <pc:spChg chg="add mod">
          <ac:chgData name="Jan Keating" userId="808df2ce-9829-445b-ae67-ae255666b6da" providerId="ADAL" clId="{31B3A578-7D35-47F6-99A0-D0C08432676F}" dt="2022-11-24T11:02:14.130" v="5823" actId="14100"/>
          <ac:spMkLst>
            <pc:docMk/>
            <pc:sldMk cId="4264698637" sldId="258"/>
            <ac:spMk id="29" creationId="{1460AB2F-7BB1-4EDA-B108-5ADF49AD50F8}"/>
          </ac:spMkLst>
        </pc:spChg>
        <pc:spChg chg="add mod">
          <ac:chgData name="Jan Keating" userId="808df2ce-9829-445b-ae67-ae255666b6da" providerId="ADAL" clId="{31B3A578-7D35-47F6-99A0-D0C08432676F}" dt="2022-11-24T11:17:11.043" v="7294" actId="20577"/>
          <ac:spMkLst>
            <pc:docMk/>
            <pc:sldMk cId="4264698637" sldId="258"/>
            <ac:spMk id="31" creationId="{57AB517C-FA3C-4EF6-B2AC-9638EE454462}"/>
          </ac:spMkLst>
        </pc:spChg>
        <pc:grpChg chg="del">
          <ac:chgData name="Jan Keating" userId="808df2ce-9829-445b-ae67-ae255666b6da" providerId="ADAL" clId="{31B3A578-7D35-47F6-99A0-D0C08432676F}" dt="2022-11-24T10:04:05.595" v="3886" actId="478"/>
          <ac:grpSpMkLst>
            <pc:docMk/>
            <pc:sldMk cId="4264698637" sldId="258"/>
            <ac:grpSpMk id="13" creationId="{E75EEB31-ED75-E72A-E9D5-3F79283CDA04}"/>
          </ac:grpSpMkLst>
        </pc:grpChg>
        <pc:grpChg chg="del">
          <ac:chgData name="Jan Keating" userId="808df2ce-9829-445b-ae67-ae255666b6da" providerId="ADAL" clId="{31B3A578-7D35-47F6-99A0-D0C08432676F}" dt="2022-11-24T10:31:55.065" v="4479"/>
          <ac:grpSpMkLst>
            <pc:docMk/>
            <pc:sldMk cId="4264698637" sldId="258"/>
            <ac:grpSpMk id="21" creationId="{650C48E0-D9CA-464C-87D6-F42E8D98A40E}"/>
          </ac:grpSpMkLst>
        </pc:grpChg>
        <pc:picChg chg="del">
          <ac:chgData name="Jan Keating" userId="808df2ce-9829-445b-ae67-ae255666b6da" providerId="ADAL" clId="{31B3A578-7D35-47F6-99A0-D0C08432676F}" dt="2022-11-24T10:04:10.268" v="3888" actId="478"/>
          <ac:picMkLst>
            <pc:docMk/>
            <pc:sldMk cId="4264698637" sldId="258"/>
            <ac:picMk id="4" creationId="{7484FCCB-590D-4084-B423-07496D53D547}"/>
          </ac:picMkLst>
        </pc:picChg>
        <pc:picChg chg="mod">
          <ac:chgData name="Jan Keating" userId="808df2ce-9829-445b-ae67-ae255666b6da" providerId="ADAL" clId="{31B3A578-7D35-47F6-99A0-D0C08432676F}" dt="2022-11-24T10:47:04.006" v="5324" actId="1076"/>
          <ac:picMkLst>
            <pc:docMk/>
            <pc:sldMk cId="4264698637" sldId="258"/>
            <ac:picMk id="7" creationId="{51CBB5FB-FD25-4B7F-B99B-5E150C654434}"/>
          </ac:picMkLst>
        </pc:picChg>
        <pc:picChg chg="del">
          <ac:chgData name="Jan Keating" userId="808df2ce-9829-445b-ae67-ae255666b6da" providerId="ADAL" clId="{31B3A578-7D35-47F6-99A0-D0C08432676F}" dt="2022-11-24T10:04:08.347" v="3887" actId="478"/>
          <ac:picMkLst>
            <pc:docMk/>
            <pc:sldMk cId="4264698637" sldId="258"/>
            <ac:picMk id="8" creationId="{4D44BD05-57D2-4D7C-8387-4F16B56928D1}"/>
          </ac:picMkLst>
        </pc:picChg>
        <pc:picChg chg="del">
          <ac:chgData name="Jan Keating" userId="808df2ce-9829-445b-ae67-ae255666b6da" providerId="ADAL" clId="{31B3A578-7D35-47F6-99A0-D0C08432676F}" dt="2022-11-24T10:04:15.179" v="3890" actId="478"/>
          <ac:picMkLst>
            <pc:docMk/>
            <pc:sldMk cId="4264698637" sldId="258"/>
            <ac:picMk id="10" creationId="{F7197532-1886-4673-A7CD-24F22A5B95AB}"/>
          </ac:picMkLst>
        </pc:picChg>
        <pc:picChg chg="del">
          <ac:chgData name="Jan Keating" userId="808df2ce-9829-445b-ae67-ae255666b6da" providerId="ADAL" clId="{31B3A578-7D35-47F6-99A0-D0C08432676F}" dt="2022-11-24T10:04:12.404" v="3889" actId="478"/>
          <ac:picMkLst>
            <pc:docMk/>
            <pc:sldMk cId="4264698637" sldId="258"/>
            <ac:picMk id="11" creationId="{C8A4F67E-BCBC-411E-B73A-26D1D3B667F6}"/>
          </ac:picMkLst>
        </pc:picChg>
        <pc:picChg chg="add mod">
          <ac:chgData name="Jan Keating" userId="808df2ce-9829-445b-ae67-ae255666b6da" providerId="ADAL" clId="{31B3A578-7D35-47F6-99A0-D0C08432676F}" dt="2022-11-24T11:08:07.689" v="5903" actId="1076"/>
          <ac:picMkLst>
            <pc:docMk/>
            <pc:sldMk cId="4264698637" sldId="258"/>
            <ac:picMk id="17" creationId="{CFA314CD-B0C8-4EE5-ABD8-5D03F99C8E36}"/>
          </ac:picMkLst>
        </pc:picChg>
        <pc:picChg chg="add mod">
          <ac:chgData name="Jan Keating" userId="808df2ce-9829-445b-ae67-ae255666b6da" providerId="ADAL" clId="{31B3A578-7D35-47F6-99A0-D0C08432676F}" dt="2022-11-24T10:48:26.134" v="5336" actId="1076"/>
          <ac:picMkLst>
            <pc:docMk/>
            <pc:sldMk cId="4264698637" sldId="258"/>
            <ac:picMk id="18" creationId="{DE15B8C9-BD4D-44D2-A26F-3C9C87691789}"/>
          </ac:picMkLst>
        </pc:picChg>
        <pc:picChg chg="add mod">
          <ac:chgData name="Jan Keating" userId="808df2ce-9829-445b-ae67-ae255666b6da" providerId="ADAL" clId="{31B3A578-7D35-47F6-99A0-D0C08432676F}" dt="2022-11-24T10:46:45.890" v="5321" actId="1076"/>
          <ac:picMkLst>
            <pc:docMk/>
            <pc:sldMk cId="4264698637" sldId="258"/>
            <ac:picMk id="28" creationId="{D2661B39-61B9-40D1-8EC1-BB6E1F00F5A5}"/>
          </ac:picMkLst>
        </pc:picChg>
        <pc:picChg chg="add mod">
          <ac:chgData name="Jan Keating" userId="808df2ce-9829-445b-ae67-ae255666b6da" providerId="ADAL" clId="{31B3A578-7D35-47F6-99A0-D0C08432676F}" dt="2022-11-24T11:00:43.770" v="5820" actId="1076"/>
          <ac:picMkLst>
            <pc:docMk/>
            <pc:sldMk cId="4264698637" sldId="258"/>
            <ac:picMk id="30" creationId="{5F0210CB-DEA2-4E0D-8514-6BE518DD6315}"/>
          </ac:picMkLst>
        </pc:picChg>
        <pc:picChg chg="add del mod">
          <ac:chgData name="Jan Keating" userId="808df2ce-9829-445b-ae67-ae255666b6da" providerId="ADAL" clId="{31B3A578-7D35-47F6-99A0-D0C08432676F}" dt="2022-11-24T11:04:43.306" v="5896" actId="478"/>
          <ac:picMkLst>
            <pc:docMk/>
            <pc:sldMk cId="4264698637" sldId="258"/>
            <ac:picMk id="32" creationId="{3557AB70-46BD-4234-8DB3-3166A9FC7856}"/>
          </ac:picMkLst>
        </pc:picChg>
        <pc:picChg chg="add mod">
          <ac:chgData name="Jan Keating" userId="808df2ce-9829-445b-ae67-ae255666b6da" providerId="ADAL" clId="{31B3A578-7D35-47F6-99A0-D0C08432676F}" dt="2022-11-24T11:08:03.797" v="5901" actId="1076"/>
          <ac:picMkLst>
            <pc:docMk/>
            <pc:sldMk cId="4264698637" sldId="258"/>
            <ac:picMk id="34" creationId="{4DD33D0A-2EB4-4632-83B2-3AA03FF2CFBE}"/>
          </ac:picMkLst>
        </pc:picChg>
      </pc:sldChg>
      <pc:sldChg chg="delSp modSp del">
        <pc:chgData name="Jan Keating" userId="808df2ce-9829-445b-ae67-ae255666b6da" providerId="ADAL" clId="{31B3A578-7D35-47F6-99A0-D0C08432676F}" dt="2022-11-24T11:00:52.944" v="5821" actId="2696"/>
        <pc:sldMkLst>
          <pc:docMk/>
          <pc:sldMk cId="2922736871" sldId="259"/>
        </pc:sldMkLst>
        <pc:spChg chg="del mod">
          <ac:chgData name="Jan Keating" userId="808df2ce-9829-445b-ae67-ae255666b6da" providerId="ADAL" clId="{31B3A578-7D35-47F6-99A0-D0C08432676F}" dt="2022-11-24T10:33:47.455" v="4519"/>
          <ac:spMkLst>
            <pc:docMk/>
            <pc:sldMk cId="2922736871" sldId="259"/>
            <ac:spMk id="13" creationId="{40ED6E25-C275-64C1-0BF7-265518CDE625}"/>
          </ac:spMkLst>
        </pc:spChg>
        <pc:spChg chg="del mod">
          <ac:chgData name="Jan Keating" userId="808df2ce-9829-445b-ae67-ae255666b6da" providerId="ADAL" clId="{31B3A578-7D35-47F6-99A0-D0C08432676F}" dt="2022-11-24T10:47:34.875" v="5327"/>
          <ac:spMkLst>
            <pc:docMk/>
            <pc:sldMk cId="2922736871" sldId="259"/>
            <ac:spMk id="14" creationId="{8836D098-B779-B1BB-0749-13B18F189044}"/>
          </ac:spMkLst>
        </pc:spChg>
        <pc:picChg chg="del">
          <ac:chgData name="Jan Keating" userId="808df2ce-9829-445b-ae67-ae255666b6da" providerId="ADAL" clId="{31B3A578-7D35-47F6-99A0-D0C08432676F}" dt="2022-11-24T10:48:15.763" v="5334"/>
          <ac:picMkLst>
            <pc:docMk/>
            <pc:sldMk cId="2922736871" sldId="259"/>
            <ac:picMk id="8" creationId="{BC38F9B2-59A4-449F-BCE4-8D8211AEFBC5}"/>
          </ac:picMkLst>
        </pc:picChg>
        <pc:picChg chg="del">
          <ac:chgData name="Jan Keating" userId="808df2ce-9829-445b-ae67-ae255666b6da" providerId="ADAL" clId="{31B3A578-7D35-47F6-99A0-D0C08432676F}" dt="2022-11-24T10:34:02.006" v="4522"/>
          <ac:picMkLst>
            <pc:docMk/>
            <pc:sldMk cId="2922736871" sldId="259"/>
            <ac:picMk id="11" creationId="{D510A80D-2971-4A98-84D2-CEEBEE570C7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24/11/2022</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55358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24/11/2022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BADC27-88BD-4EC2-A127-C9442C2D30E0}" type="datetimeFigureOut">
              <a:rPr lang="en-GB" smtClean="0"/>
              <a:t>24/11/2022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BADC27-88BD-4EC2-A127-C9442C2D30E0}" type="datetimeFigureOut">
              <a:rPr lang="en-GB" smtClean="0"/>
              <a:t>24/11/2022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BADC27-88BD-4EC2-A127-C9442C2D30E0}" type="datetimeFigureOut">
              <a:rPr lang="en-GB" smtClean="0"/>
              <a:t>24/11/2022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24/11/2022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24/11/2022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www.eteach.com/job/administration-assistant-1286172" TargetMode="External"/><Relationship Id="rId5" Type="http://schemas.openxmlformats.org/officeDocument/2006/relationships/image" Target="../media/image3.png"/><Relationship Id="rId10" Type="http://schemas.openxmlformats.org/officeDocument/2006/relationships/image" Target="../media/image6.png"/><Relationship Id="rId4" Type="http://schemas.openxmlformats.org/officeDocument/2006/relationships/image" Target="../media/image2.jpeg"/><Relationship Id="rId9" Type="http://schemas.openxmlformats.org/officeDocument/2006/relationships/hyperlink" Target="mailto:k.dutoit@xaviercet.org.uk"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docs.google.com/forms/d/1NWQSz_DOd4qP4N1Zmyx_L8yWitJJacUxRUw5nIK53kM/edit" TargetMode="External"/><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hyperlink" Target="https://tshub.xaviercet.org.uk/page/?title=ECF+Portal&amp;pid=132" TargetMode="External"/><Relationship Id="rId12"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hyperlink" Target="https://us06web.zoom.us/rec/share/pnla8y0ePGnpoIhpnbElTVONOM8htsqW8ZCFYkswRULSAtZ62Xg24rpNdFMO2JBh.12tgdiKzrMQNk1r0" TargetMode="External"/><Relationship Id="rId5" Type="http://schemas.openxmlformats.org/officeDocument/2006/relationships/image" Target="../media/image3.png"/><Relationship Id="rId10" Type="http://schemas.openxmlformats.org/officeDocument/2006/relationships/image" Target="../media/image9.png"/><Relationship Id="rId4" Type="http://schemas.openxmlformats.org/officeDocument/2006/relationships/image" Target="../media/image2.jpeg"/><Relationship Id="rId9" Type="http://schemas.openxmlformats.org/officeDocument/2006/relationships/image" Target="../media/image8.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1981188" y="470688"/>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chemeClr val="accent5">
                    <a:lumMod val="50000"/>
                  </a:schemeClr>
                </a:solidFill>
              </a:rPr>
              <a:t>Year 2 ECT Development Cycle 2 mid-term bulletin</a:t>
            </a:r>
          </a:p>
          <a:p>
            <a:pPr algn="ctr"/>
            <a:r>
              <a:rPr lang="en-GB" sz="1100" b="1" dirty="0">
                <a:solidFill>
                  <a:schemeClr val="accent5">
                    <a:lumMod val="50000"/>
                  </a:schemeClr>
                </a:solidFill>
                <a:cs typeface="Calibri"/>
              </a:rPr>
              <a:t>SUPPORTING PUPILS TO DEVELOP SUBJECT-SPECIFIC SKILLS </a:t>
            </a:r>
          </a:p>
          <a:p>
            <a:pPr algn="ctr"/>
            <a:r>
              <a:rPr lang="en-GB" sz="1100" dirty="0">
                <a:solidFill>
                  <a:schemeClr val="accent5">
                    <a:lumMod val="50000"/>
                  </a:schemeClr>
                </a:solidFill>
              </a:rPr>
              <a:t>24</a:t>
            </a:r>
            <a:r>
              <a:rPr lang="en-GB" sz="1100" baseline="30000" dirty="0">
                <a:solidFill>
                  <a:schemeClr val="accent5">
                    <a:lumMod val="50000"/>
                  </a:schemeClr>
                </a:solidFill>
              </a:rPr>
              <a:t>th</a:t>
            </a:r>
            <a:r>
              <a:rPr lang="en-GB" sz="1100" dirty="0">
                <a:solidFill>
                  <a:schemeClr val="accent5">
                    <a:lumMod val="50000"/>
                  </a:schemeClr>
                </a:solidFill>
              </a:rPr>
              <a:t> November 2022</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1018823" y="1343180"/>
            <a:ext cx="5647801" cy="3690714"/>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lgn="just">
              <a:buFont typeface="Arial" panose="020B0604020202020204" pitchFamily="34" charset="0"/>
              <a:buChar char="•"/>
            </a:pPr>
            <a:r>
              <a:rPr lang="en-GB" sz="1050" dirty="0">
                <a:solidFill>
                  <a:schemeClr val="accent5">
                    <a:lumMod val="50000"/>
                  </a:schemeClr>
                </a:solidFill>
              </a:rPr>
              <a:t>Welcome to the first mid-term Development Cycle bulletin!  As you know, in your first year as an ECT you received weekly bulletins from the Xavier central team.  As all of you were studying the same materials each week on Brightspace, attending seminars in exactly the same weeks etc, it was easy to send the same weekly bulletin to everyone. </a:t>
            </a:r>
            <a:r>
              <a:rPr lang="en-GB" sz="1050" dirty="0">
                <a:solidFill>
                  <a:srgbClr val="002060"/>
                </a:solidFill>
              </a:rPr>
              <a:t> As the year 2 ECT programme is more personalised, with all 400+ year 2 ECTs focusing on different areas of their practice (and with seminars being phase- and/or subject-specific), it was decided to send year 2 ECTs </a:t>
            </a:r>
            <a:r>
              <a:rPr lang="en-GB" sz="1050" b="1" dirty="0">
                <a:solidFill>
                  <a:srgbClr val="002060"/>
                </a:solidFill>
              </a:rPr>
              <a:t>half-termly</a:t>
            </a:r>
            <a:r>
              <a:rPr lang="en-GB" sz="1050" dirty="0">
                <a:solidFill>
                  <a:srgbClr val="002060"/>
                </a:solidFill>
              </a:rPr>
              <a:t> bulletins, just before the start of each Development Cycle.  However, we have received feedback that you would appreciate more frequent contact from us, which we are more than happy to provide.</a:t>
            </a:r>
          </a:p>
          <a:p>
            <a:pPr marL="171450" indent="-171450" algn="just">
              <a:buFont typeface="Arial" panose="020B0604020202020204" pitchFamily="34" charset="0"/>
              <a:buChar char="•"/>
            </a:pPr>
            <a:r>
              <a:rPr lang="en-GB" sz="1050" dirty="0">
                <a:solidFill>
                  <a:srgbClr val="002060"/>
                </a:solidFill>
              </a:rPr>
              <a:t>You will currently be working on </a:t>
            </a:r>
            <a:r>
              <a:rPr lang="en-GB" sz="1050" b="1" dirty="0">
                <a:solidFill>
                  <a:schemeClr val="accent5">
                    <a:lumMod val="50000"/>
                  </a:schemeClr>
                </a:solidFill>
              </a:rPr>
              <a:t>Development Cycle 2</a:t>
            </a:r>
            <a:r>
              <a:rPr lang="en-GB" sz="1050" dirty="0">
                <a:solidFill>
                  <a:schemeClr val="accent5">
                    <a:lumMod val="50000"/>
                  </a:schemeClr>
                </a:solidFill>
              </a:rPr>
              <a:t>, which focuses on </a:t>
            </a:r>
            <a:r>
              <a:rPr lang="en-GB" sz="1050" b="1" dirty="0">
                <a:solidFill>
                  <a:schemeClr val="accent5">
                    <a:lumMod val="50000"/>
                  </a:schemeClr>
                </a:solidFill>
              </a:rPr>
              <a:t>supporting pupils to develop subject-specific skills within your subject and/or phase</a:t>
            </a:r>
            <a:r>
              <a:rPr lang="en-GB" sz="1050" dirty="0">
                <a:solidFill>
                  <a:schemeClr val="accent5">
                    <a:lumMod val="50000"/>
                  </a:schemeClr>
                </a:solidFill>
              </a:rPr>
              <a:t>.  </a:t>
            </a:r>
          </a:p>
          <a:p>
            <a:pPr marL="171450" indent="-171450" algn="just">
              <a:buFont typeface="Arial" panose="020B0604020202020204" pitchFamily="34" charset="0"/>
              <a:buChar char="•"/>
            </a:pPr>
            <a:r>
              <a:rPr lang="en-GB" sz="1050" dirty="0">
                <a:solidFill>
                  <a:schemeClr val="accent5">
                    <a:lumMod val="50000"/>
                  </a:schemeClr>
                </a:solidFill>
              </a:rPr>
              <a:t>As an ECT2 you will be meeting with your mentor on at least a fortnightly basis.  However, should you feel the need to have more frequent meetings, please do not hesitate to ask your mentor.  The programme is designed to be flexible around your needs.  Please remember to keep records of your mentor meetings and either upload these to Brightspace, or keep them in a folder.</a:t>
            </a:r>
          </a:p>
          <a:p>
            <a:pPr marL="171450" indent="-171450" algn="just">
              <a:buFont typeface="Arial" panose="020B0604020202020204" pitchFamily="34" charset="0"/>
              <a:buChar char="•"/>
            </a:pPr>
            <a:r>
              <a:rPr lang="en-GB" sz="1050" dirty="0">
                <a:solidFill>
                  <a:schemeClr val="accent5">
                    <a:lumMod val="50000"/>
                  </a:schemeClr>
                </a:solidFill>
              </a:rPr>
              <a:t>We are looking for an </a:t>
            </a:r>
            <a:r>
              <a:rPr lang="en-GB" sz="1050" b="1" dirty="0">
                <a:solidFill>
                  <a:srgbClr val="C00000"/>
                </a:solidFill>
              </a:rPr>
              <a:t>additional skilled administrator </a:t>
            </a:r>
            <a:r>
              <a:rPr lang="en-GB" sz="1050" dirty="0">
                <a:solidFill>
                  <a:schemeClr val="accent5">
                    <a:lumMod val="50000"/>
                  </a:schemeClr>
                </a:solidFill>
              </a:rPr>
              <a:t>to join the ECF Central Team here at Xavier.   If you know anyone who might be interested, please do give them the following link </a:t>
            </a:r>
            <a:r>
              <a:rPr lang="en-GB" sz="1050" dirty="0">
                <a:solidFill>
                  <a:schemeClr val="accent5">
                    <a:lumMod val="50000"/>
                  </a:schemeClr>
                </a:solidFill>
                <a:hlinkClick r:id="rId6"/>
              </a:rPr>
              <a:t>https://www.eteach.com/job/administration-assistant-1286172</a:t>
            </a:r>
            <a:r>
              <a:rPr lang="en-GB" sz="1050" dirty="0">
                <a:solidFill>
                  <a:schemeClr val="accent5">
                    <a:lumMod val="50000"/>
                  </a:schemeClr>
                </a:solidFill>
              </a:rPr>
              <a:t>.  The deadline for applications is Monday 28</a:t>
            </a:r>
            <a:r>
              <a:rPr lang="en-GB" sz="1050" baseline="30000" dirty="0">
                <a:solidFill>
                  <a:schemeClr val="accent5">
                    <a:lumMod val="50000"/>
                  </a:schemeClr>
                </a:solidFill>
              </a:rPr>
              <a:t>th</a:t>
            </a:r>
            <a:r>
              <a:rPr lang="en-GB" sz="1050" dirty="0">
                <a:solidFill>
                  <a:schemeClr val="accent5">
                    <a:lumMod val="50000"/>
                  </a:schemeClr>
                </a:solidFill>
              </a:rPr>
              <a:t> November.</a:t>
            </a:r>
          </a:p>
          <a:p>
            <a:pPr marL="171450" indent="-171450" algn="just">
              <a:buFont typeface="Arial" panose="020B0604020202020204" pitchFamily="34" charset="0"/>
              <a:buChar char="•"/>
            </a:pPr>
            <a:endParaRPr lang="en-GB" sz="1050" dirty="0">
              <a:solidFill>
                <a:schemeClr val="accent5">
                  <a:lumMod val="50000"/>
                </a:schemeClr>
              </a:solidFill>
            </a:endParaRPr>
          </a:p>
          <a:p>
            <a:pPr algn="just"/>
            <a:endParaRPr lang="en-GB" sz="1050" dirty="0">
              <a:solidFill>
                <a:schemeClr val="accent5">
                  <a:lumMod val="50000"/>
                </a:schemeClr>
              </a:solidFill>
            </a:endParaRPr>
          </a:p>
          <a:p>
            <a:pPr marL="171450" indent="-171450" algn="just">
              <a:buFont typeface="Arial" panose="020B0604020202020204" pitchFamily="34" charset="0"/>
              <a:buChar char="•"/>
            </a:pPr>
            <a:endParaRPr lang="en-GB" sz="1050" dirty="0">
              <a:solidFill>
                <a:schemeClr val="accent5">
                  <a:lumMod val="50000"/>
                </a:schemeClr>
              </a:solidFill>
            </a:endParaRPr>
          </a:p>
          <a:p>
            <a:pPr marL="171450" indent="-171450" algn="just">
              <a:buFont typeface="Arial" panose="020B0604020202020204" pitchFamily="34" charset="0"/>
              <a:buChar char="•"/>
            </a:pPr>
            <a:endParaRPr lang="en-GB" sz="1050" dirty="0">
              <a:solidFill>
                <a:schemeClr val="accent5">
                  <a:lumMod val="50000"/>
                </a:schemeClr>
              </a:solidFill>
            </a:endParaRPr>
          </a:p>
          <a:p>
            <a:pPr marL="171450" indent="-171450" algn="just">
              <a:buFont typeface="Arial" panose="020B0604020202020204" pitchFamily="34" charset="0"/>
              <a:buChar char="•"/>
            </a:pPr>
            <a:endParaRPr lang="en-GB" sz="1050" dirty="0">
              <a:solidFill>
                <a:schemeClr val="accent5">
                  <a:lumMod val="50000"/>
                </a:schemeClr>
              </a:solidFill>
            </a:endParaRPr>
          </a:p>
          <a:p>
            <a:pPr marL="171450" indent="-171450" algn="just">
              <a:buFont typeface="Arial" panose="020B0604020202020204" pitchFamily="34" charset="0"/>
              <a:buChar char="•"/>
            </a:pPr>
            <a:endParaRPr lang="en-GB" sz="1050" dirty="0">
              <a:solidFill>
                <a:schemeClr val="accent5">
                  <a:lumMod val="50000"/>
                </a:schemeClr>
              </a:solidFill>
            </a:endParaRPr>
          </a:p>
          <a:p>
            <a:pPr algn="just"/>
            <a:r>
              <a:rPr lang="en-GB" sz="1050" dirty="0">
                <a:solidFill>
                  <a:schemeClr val="accent5">
                    <a:lumMod val="50000"/>
                  </a:schemeClr>
                </a:solidFill>
              </a:rPr>
              <a:t>  </a:t>
            </a:r>
          </a:p>
        </p:txBody>
      </p:sp>
      <p:grpSp>
        <p:nvGrpSpPr>
          <p:cNvPr id="61" name="Group 60"/>
          <p:cNvGrpSpPr/>
          <p:nvPr/>
        </p:nvGrpSpPr>
        <p:grpSpPr>
          <a:xfrm>
            <a:off x="127196" y="1341432"/>
            <a:ext cx="804972" cy="994457"/>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grpSp>
        <p:nvGrpSpPr>
          <p:cNvPr id="30" name="Group 29">
            <a:extLst>
              <a:ext uri="{FF2B5EF4-FFF2-40B4-BE49-F238E27FC236}">
                <a16:creationId xmlns:a16="http://schemas.microsoft.com/office/drawing/2014/main" id="{4C51B5C1-D84D-4995-9523-41155FC039B8}"/>
              </a:ext>
            </a:extLst>
          </p:cNvPr>
          <p:cNvGrpSpPr/>
          <p:nvPr/>
        </p:nvGrpSpPr>
        <p:grpSpPr>
          <a:xfrm>
            <a:off x="105517" y="5227320"/>
            <a:ext cx="802800" cy="993600"/>
            <a:chOff x="297203" y="3536739"/>
            <a:chExt cx="2224101" cy="2757313"/>
          </a:xfrm>
        </p:grpSpPr>
        <p:sp>
          <p:nvSpPr>
            <p:cNvPr id="31" name="Oval 30">
              <a:extLst>
                <a:ext uri="{FF2B5EF4-FFF2-40B4-BE49-F238E27FC236}">
                  <a16:creationId xmlns:a16="http://schemas.microsoft.com/office/drawing/2014/main" id="{5E560CA5-B459-4AD1-9A77-2B31FEDB858C}"/>
                </a:ext>
              </a:extLst>
            </p:cNvPr>
            <p:cNvSpPr/>
            <p:nvPr/>
          </p:nvSpPr>
          <p:spPr>
            <a:xfrm>
              <a:off x="297203" y="3536739"/>
              <a:ext cx="2214629" cy="2214629"/>
            </a:xfrm>
            <a:prstGeom prst="ellipse">
              <a:avLst/>
            </a:prstGeom>
            <a:solidFill>
              <a:srgbClr val="778D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10" descr="video mentoring Icon 3848569">
              <a:extLst>
                <a:ext uri="{FF2B5EF4-FFF2-40B4-BE49-F238E27FC236}">
                  <a16:creationId xmlns:a16="http://schemas.microsoft.com/office/drawing/2014/main" id="{864A48A2-254A-4CE7-A61B-BB2B09D0B32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3987" y="3949044"/>
              <a:ext cx="1422552" cy="1422552"/>
            </a:xfrm>
            <a:prstGeom prst="rect">
              <a:avLst/>
            </a:prstGeom>
            <a:noFill/>
            <a:extLst>
              <a:ext uri="{909E8E84-426E-40DD-AFC4-6F175D3DCCD1}">
                <a14:hiddenFill xmlns:a14="http://schemas.microsoft.com/office/drawing/2010/main">
                  <a:solidFill>
                    <a:srgbClr val="FFFFFF"/>
                  </a:solidFill>
                </a14:hiddenFill>
              </a:ext>
            </a:extLst>
          </p:spPr>
        </p:pic>
        <p:sp>
          <p:nvSpPr>
            <p:cNvPr id="33" name="Rounded Rectangle 36">
              <a:extLst>
                <a:ext uri="{FF2B5EF4-FFF2-40B4-BE49-F238E27FC236}">
                  <a16:creationId xmlns:a16="http://schemas.microsoft.com/office/drawing/2014/main" id="{03BA8658-EABA-4E49-B5AC-0625745C3F46}"/>
                </a:ext>
              </a:extLst>
            </p:cNvPr>
            <p:cNvSpPr/>
            <p:nvPr/>
          </p:nvSpPr>
          <p:spPr>
            <a:xfrm>
              <a:off x="306675" y="5824769"/>
              <a:ext cx="2214629" cy="469283"/>
            </a:xfrm>
            <a:prstGeom prst="roundRect">
              <a:avLst/>
            </a:prstGeom>
            <a:solidFill>
              <a:srgbClr val="778D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dirty="0">
                  <a:latin typeface="Gill Sans MT Condensed" panose="020B0506020104020203" pitchFamily="34" charset="0"/>
                </a:rPr>
                <a:t>ECT Seminar</a:t>
              </a:r>
            </a:p>
          </p:txBody>
        </p:sp>
      </p:grpSp>
      <p:sp>
        <p:nvSpPr>
          <p:cNvPr id="34" name="Rounded Rectangle 20">
            <a:extLst>
              <a:ext uri="{FF2B5EF4-FFF2-40B4-BE49-F238E27FC236}">
                <a16:creationId xmlns:a16="http://schemas.microsoft.com/office/drawing/2014/main" id="{BA686F27-EEDA-49CB-971B-0F7A8ABA5166}"/>
              </a:ext>
            </a:extLst>
          </p:cNvPr>
          <p:cNvSpPr/>
          <p:nvPr/>
        </p:nvSpPr>
        <p:spPr>
          <a:xfrm>
            <a:off x="1013886" y="5227320"/>
            <a:ext cx="5647801" cy="2010492"/>
          </a:xfrm>
          <a:prstGeom prst="roundRect">
            <a:avLst>
              <a:gd name="adj" fmla="val 10435"/>
            </a:avLst>
          </a:prstGeom>
          <a:solidFill>
            <a:schemeClr val="bg1"/>
          </a:solidFill>
          <a:ln>
            <a:solidFill>
              <a:srgbClr val="6666F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6699FF"/>
                </a:solidFill>
              </a:rPr>
              <a:t>ECT seminars: </a:t>
            </a:r>
            <a:endParaRPr lang="en-GB" sz="1050" dirty="0">
              <a:solidFill>
                <a:schemeClr val="accent5">
                  <a:lumMod val="50000"/>
                </a:schemeClr>
              </a:solidFill>
            </a:endParaRPr>
          </a:p>
          <a:p>
            <a:pPr marL="171450" indent="-171450" algn="just">
              <a:buFont typeface="Arial" panose="020B0604020202020204" pitchFamily="34" charset="0"/>
              <a:buChar char="•"/>
            </a:pPr>
            <a:r>
              <a:rPr lang="en-GB" sz="1050" dirty="0">
                <a:solidFill>
                  <a:schemeClr val="accent5">
                    <a:lumMod val="50000"/>
                  </a:schemeClr>
                </a:solidFill>
              </a:rPr>
              <a:t>Thank you to all those who have completed the required evaluation of your Development Cycle 1 and 2 seminars. Your feedback is invaluable and is </a:t>
            </a:r>
            <a:r>
              <a:rPr lang="en-GB" sz="1050" u="sng" dirty="0">
                <a:solidFill>
                  <a:schemeClr val="accent5">
                    <a:lumMod val="50000"/>
                  </a:schemeClr>
                </a:solidFill>
              </a:rPr>
              <a:t>always</a:t>
            </a:r>
            <a:r>
              <a:rPr lang="en-GB" sz="1050" dirty="0">
                <a:solidFill>
                  <a:schemeClr val="accent5">
                    <a:lumMod val="50000"/>
                  </a:schemeClr>
                </a:solidFill>
              </a:rPr>
              <a:t> followed up with the facilitators who deliver the seminars on our behalf.</a:t>
            </a:r>
          </a:p>
          <a:p>
            <a:pPr marL="171450" indent="-171450" algn="just">
              <a:buFont typeface="Arial" panose="020B0604020202020204" pitchFamily="34" charset="0"/>
              <a:buChar char="•"/>
            </a:pPr>
            <a:r>
              <a:rPr lang="en-GB" sz="1050" dirty="0">
                <a:solidFill>
                  <a:schemeClr val="accent5">
                    <a:lumMod val="50000"/>
                  </a:schemeClr>
                </a:solidFill>
              </a:rPr>
              <a:t>The focus of your next (Development Cycle 3) seminar is </a:t>
            </a:r>
            <a:r>
              <a:rPr lang="en-GB" sz="1050" b="1" i="1" dirty="0">
                <a:solidFill>
                  <a:schemeClr val="accent5">
                    <a:lumMod val="50000"/>
                  </a:schemeClr>
                </a:solidFill>
              </a:rPr>
              <a:t>using meaningful and memorable explanations</a:t>
            </a:r>
            <a:r>
              <a:rPr lang="en-GB" sz="1050" b="1" dirty="0">
                <a:solidFill>
                  <a:schemeClr val="accent5">
                    <a:lumMod val="50000"/>
                  </a:schemeClr>
                </a:solidFill>
              </a:rPr>
              <a:t>.</a:t>
            </a:r>
          </a:p>
          <a:p>
            <a:pPr marL="171450" indent="-171450" algn="just">
              <a:buFont typeface="Arial" panose="020B0604020202020204" pitchFamily="34" charset="0"/>
              <a:buChar char="•"/>
            </a:pPr>
            <a:r>
              <a:rPr lang="en-GB" sz="1050" dirty="0">
                <a:solidFill>
                  <a:schemeClr val="accent5">
                    <a:lumMod val="50000"/>
                  </a:schemeClr>
                </a:solidFill>
              </a:rPr>
              <a:t>Attendance at seminars is an important part of your entitlement and is a requirement for completing induction.  As always, if you are unable to attend a seminar for any reason, please do notify whoever is leading your training hub, copying in Kate du Toit (</a:t>
            </a:r>
            <a:r>
              <a:rPr lang="en-GB" sz="1050" dirty="0">
                <a:solidFill>
                  <a:schemeClr val="accent5">
                    <a:lumMod val="50000"/>
                  </a:schemeClr>
                </a:solidFill>
                <a:hlinkClick r:id="rId9"/>
              </a:rPr>
              <a:t>k.dutoit@xaviercet.org.uk</a:t>
            </a:r>
            <a:r>
              <a:rPr lang="en-GB" sz="1050" dirty="0">
                <a:solidFill>
                  <a:schemeClr val="accent5">
                    <a:lumMod val="50000"/>
                  </a:schemeClr>
                </a:solidFill>
              </a:rPr>
              <a:t>). Please note that non-attendance should only be for exceptional circumstances.</a:t>
            </a:r>
          </a:p>
        </p:txBody>
      </p:sp>
      <p:sp>
        <p:nvSpPr>
          <p:cNvPr id="29" name="Rounded Rectangle 20">
            <a:extLst>
              <a:ext uri="{FF2B5EF4-FFF2-40B4-BE49-F238E27FC236}">
                <a16:creationId xmlns:a16="http://schemas.microsoft.com/office/drawing/2014/main" id="{266E5740-11AA-430E-9D42-53E92F124A22}"/>
              </a:ext>
            </a:extLst>
          </p:cNvPr>
          <p:cNvSpPr/>
          <p:nvPr/>
        </p:nvSpPr>
        <p:spPr>
          <a:xfrm>
            <a:off x="1018823" y="7431238"/>
            <a:ext cx="5661836" cy="2263163"/>
          </a:xfrm>
          <a:prstGeom prst="roundRect">
            <a:avLst>
              <a:gd name="adj" fmla="val 10435"/>
            </a:avLst>
          </a:prstGeom>
          <a:solidFill>
            <a:schemeClr val="bg1"/>
          </a:solidFill>
          <a:ln>
            <a:solidFill>
              <a:srgbClr val="954ECA"/>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954ECA"/>
                </a:solidFill>
              </a:rPr>
              <a:t>Assessment</a:t>
            </a:r>
          </a:p>
          <a:p>
            <a:pPr marL="171450" indent="-171450" algn="just">
              <a:buFont typeface="Arial" panose="020B0604020202020204" pitchFamily="34" charset="0"/>
              <a:buChar char="•"/>
            </a:pPr>
            <a:r>
              <a:rPr lang="en-GB" sz="1050" dirty="0">
                <a:solidFill>
                  <a:srgbClr val="002060"/>
                </a:solidFill>
                <a:ea typeface="+mn-lt"/>
                <a:cs typeface="+mn-lt"/>
              </a:rPr>
              <a:t>Please note that the dates for your assessments are </a:t>
            </a:r>
            <a:r>
              <a:rPr lang="en-GB" sz="1050" b="1" dirty="0">
                <a:solidFill>
                  <a:srgbClr val="002060"/>
                </a:solidFill>
                <a:ea typeface="+mn-lt"/>
                <a:cs typeface="+mn-lt"/>
              </a:rPr>
              <a:t>automatically calculated </a:t>
            </a:r>
            <a:r>
              <a:rPr lang="en-GB" sz="1050" dirty="0">
                <a:solidFill>
                  <a:srgbClr val="002060"/>
                </a:solidFill>
                <a:ea typeface="+mn-lt"/>
                <a:cs typeface="+mn-lt"/>
              </a:rPr>
              <a:t>by </a:t>
            </a:r>
            <a:r>
              <a:rPr lang="en-GB" sz="1050" i="1" dirty="0">
                <a:solidFill>
                  <a:srgbClr val="002060"/>
                </a:solidFill>
                <a:ea typeface="+mn-lt"/>
                <a:cs typeface="+mn-lt"/>
              </a:rPr>
              <a:t>ECT Manager, </a:t>
            </a:r>
            <a:r>
              <a:rPr lang="en-GB" sz="1050" dirty="0">
                <a:solidFill>
                  <a:srgbClr val="002060"/>
                </a:solidFill>
                <a:ea typeface="+mn-lt"/>
                <a:cs typeface="+mn-lt"/>
              </a:rPr>
              <a:t>taking into account your start date and the number of hours you work each week.  Assessment dates for ECTs on part-time contracts may therefore differ from those of their fellow ECTs.</a:t>
            </a:r>
            <a:endParaRPr lang="en-GB" sz="1050" dirty="0">
              <a:solidFill>
                <a:srgbClr val="002060"/>
              </a:solidFill>
            </a:endParaRPr>
          </a:p>
          <a:p>
            <a:pPr marL="171450" indent="-171450" algn="just">
              <a:buFont typeface="Arial" panose="020B0604020202020204" pitchFamily="34" charset="0"/>
              <a:buChar char="•"/>
            </a:pPr>
            <a:r>
              <a:rPr lang="en-GB" sz="1050" dirty="0">
                <a:solidFill>
                  <a:srgbClr val="002060"/>
                </a:solidFill>
              </a:rPr>
              <a:t>In December, the majority of you will have a </a:t>
            </a:r>
            <a:r>
              <a:rPr lang="en-GB" sz="1050" b="1" dirty="0">
                <a:solidFill>
                  <a:srgbClr val="002060"/>
                </a:solidFill>
              </a:rPr>
              <a:t>progress review, </a:t>
            </a:r>
            <a:r>
              <a:rPr lang="en-GB" sz="1050" dirty="0">
                <a:solidFill>
                  <a:srgbClr val="002060"/>
                </a:solidFill>
              </a:rPr>
              <a:t>just as you did this time last year, during which your school will be asked to comment on your progress against 3 of the Teachers’ Standards.  For those of you who started in January 2022 (and who are on a full-time contract), rather than a progress review, you will have your </a:t>
            </a:r>
            <a:r>
              <a:rPr lang="en-GB" sz="1050" b="1" dirty="0">
                <a:solidFill>
                  <a:srgbClr val="002060"/>
                </a:solidFill>
              </a:rPr>
              <a:t>formal end-of-year-1 assessment</a:t>
            </a:r>
            <a:r>
              <a:rPr lang="en-GB" sz="1050" dirty="0">
                <a:solidFill>
                  <a:srgbClr val="002060"/>
                </a:solidFill>
              </a:rPr>
              <a:t>, in which your school will look at your progress against </a:t>
            </a:r>
            <a:r>
              <a:rPr lang="en-GB" sz="1050" i="1" dirty="0">
                <a:solidFill>
                  <a:srgbClr val="002060"/>
                </a:solidFill>
              </a:rPr>
              <a:t>all </a:t>
            </a:r>
            <a:r>
              <a:rPr lang="en-GB" sz="1050" dirty="0">
                <a:solidFill>
                  <a:srgbClr val="002060"/>
                </a:solidFill>
              </a:rPr>
              <a:t>of the Standards.  </a:t>
            </a:r>
            <a:endParaRPr lang="en-GB" dirty="0"/>
          </a:p>
          <a:p>
            <a:pPr marL="171450" indent="-171450" algn="just">
              <a:buFont typeface="Arial" panose="020B0604020202020204" pitchFamily="34" charset="0"/>
              <a:buChar char="•"/>
            </a:pPr>
            <a:r>
              <a:rPr lang="en-GB" sz="1050" dirty="0">
                <a:solidFill>
                  <a:srgbClr val="002060"/>
                </a:solidFill>
              </a:rPr>
              <a:t>Prior to your progress review or formal assessment, you will be asked to complete a </a:t>
            </a:r>
            <a:r>
              <a:rPr lang="en-GB" sz="1050" b="1" dirty="0">
                <a:solidFill>
                  <a:srgbClr val="002060"/>
                </a:solidFill>
              </a:rPr>
              <a:t>self-reflection </a:t>
            </a:r>
            <a:r>
              <a:rPr lang="en-GB" sz="1050" dirty="0">
                <a:solidFill>
                  <a:srgbClr val="002060"/>
                </a:solidFill>
              </a:rPr>
              <a:t>form, a copy of which you will give to your assigned Tutor.  Copies of the two self-reflection forms (</a:t>
            </a:r>
            <a:r>
              <a:rPr lang="en-GB" sz="1050" dirty="0" err="1">
                <a:solidFill>
                  <a:srgbClr val="002060"/>
                </a:solidFill>
              </a:rPr>
              <a:t>ie</a:t>
            </a:r>
            <a:r>
              <a:rPr lang="en-GB" sz="1050" dirty="0">
                <a:solidFill>
                  <a:srgbClr val="002060"/>
                </a:solidFill>
              </a:rPr>
              <a:t> for either your progress review or end-of-year-1 assessment) are attached.</a:t>
            </a:r>
            <a:endParaRPr lang="en-GB" sz="1050" dirty="0">
              <a:solidFill>
                <a:srgbClr val="002060"/>
              </a:solidFill>
              <a:cs typeface="Calibri"/>
            </a:endParaRPr>
          </a:p>
          <a:p>
            <a:pPr marL="171450" indent="-171450" algn="just">
              <a:buFont typeface="Arial" panose="020B0604020202020204" pitchFamily="34" charset="0"/>
              <a:buChar char="•"/>
            </a:pPr>
            <a:endParaRPr lang="en-GB" sz="1050" dirty="0">
              <a:solidFill>
                <a:srgbClr val="002060"/>
              </a:solidFill>
            </a:endParaRPr>
          </a:p>
        </p:txBody>
      </p:sp>
      <p:pic>
        <p:nvPicPr>
          <p:cNvPr id="4" name="Picture 3">
            <a:extLst>
              <a:ext uri="{FF2B5EF4-FFF2-40B4-BE49-F238E27FC236}">
                <a16:creationId xmlns:a16="http://schemas.microsoft.com/office/drawing/2014/main" id="{0FFCED4D-E3B0-4255-8816-CFB482AAE3B9}"/>
              </a:ext>
            </a:extLst>
          </p:cNvPr>
          <p:cNvPicPr>
            <a:picLocks noChangeAspect="1"/>
          </p:cNvPicPr>
          <p:nvPr/>
        </p:nvPicPr>
        <p:blipFill>
          <a:blip r:embed="rId10"/>
          <a:stretch>
            <a:fillRect/>
          </a:stretch>
        </p:blipFill>
        <p:spPr>
          <a:xfrm>
            <a:off x="91382" y="7431238"/>
            <a:ext cx="816935" cy="1085182"/>
          </a:xfrm>
          <a:prstGeom prst="rect">
            <a:avLst/>
          </a:prstGeom>
        </p:spPr>
      </p:pic>
    </p:spTree>
    <p:extLst>
      <p:ext uri="{BB962C8B-B14F-4D97-AF65-F5344CB8AC3E}">
        <p14:creationId xmlns:p14="http://schemas.microsoft.com/office/powerpoint/2010/main" val="1056686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4" y="479403"/>
            <a:ext cx="457689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rgbClr val="002060"/>
                </a:solidFill>
              </a:rPr>
              <a:t>Year 2 ECT Development Cycle 2 bulletin</a:t>
            </a:r>
          </a:p>
          <a:p>
            <a:pPr algn="ctr"/>
            <a:r>
              <a:rPr lang="en-GB" sz="1100" b="1" dirty="0">
                <a:solidFill>
                  <a:srgbClr val="002060"/>
                </a:solidFill>
              </a:rPr>
              <a:t>SUPPORTING PUPILS TO DEVELOP SUBJECT-SPECIFIC SKILLS</a:t>
            </a:r>
            <a:endParaRPr lang="en-GB" sz="1100" b="1">
              <a:solidFill>
                <a:srgbClr val="002060"/>
              </a:solidFill>
              <a:cs typeface="Calibri"/>
            </a:endParaRPr>
          </a:p>
          <a:p>
            <a:pPr algn="ctr"/>
            <a:r>
              <a:rPr lang="en-GB" sz="1100" dirty="0">
                <a:solidFill>
                  <a:srgbClr val="002060"/>
                </a:solidFill>
              </a:rPr>
              <a:t>w/b Monday 7th November 2022</a:t>
            </a:r>
            <a:endParaRPr lang="en-GB" sz="1100">
              <a:solidFill>
                <a:srgbClr val="002060"/>
              </a:solidFill>
              <a:cs typeface="Calibri"/>
            </a:endParaRP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pic>
        <p:nvPicPr>
          <p:cNvPr id="7" name="Picture 6">
            <a:extLst>
              <a:ext uri="{FF2B5EF4-FFF2-40B4-BE49-F238E27FC236}">
                <a16:creationId xmlns:a16="http://schemas.microsoft.com/office/drawing/2014/main" id="{51CBB5FB-FD25-4B7F-B99B-5E150C65443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382" y="1328107"/>
            <a:ext cx="1048931" cy="1212301"/>
          </a:xfrm>
          <a:prstGeom prst="rect">
            <a:avLst/>
          </a:prstGeom>
        </p:spPr>
      </p:pic>
      <p:sp>
        <p:nvSpPr>
          <p:cNvPr id="27" name="Rounded Rectangle 20">
            <a:extLst>
              <a:ext uri="{FF2B5EF4-FFF2-40B4-BE49-F238E27FC236}">
                <a16:creationId xmlns:a16="http://schemas.microsoft.com/office/drawing/2014/main" id="{AFF2BE88-D2A7-4CAC-A0E5-EE429093692E}"/>
              </a:ext>
            </a:extLst>
          </p:cNvPr>
          <p:cNvSpPr/>
          <p:nvPr/>
        </p:nvSpPr>
        <p:spPr>
          <a:xfrm>
            <a:off x="1104313" y="1333951"/>
            <a:ext cx="5517949" cy="1628000"/>
          </a:xfrm>
          <a:prstGeom prst="roundRect">
            <a:avLst>
              <a:gd name="adj" fmla="val 10435"/>
            </a:avLst>
          </a:prstGeom>
          <a:solidFill>
            <a:schemeClr val="bg1"/>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chemeClr val="accent5">
                    <a:lumMod val="75000"/>
                  </a:schemeClr>
                </a:solidFill>
              </a:rPr>
              <a:t>Website news</a:t>
            </a:r>
          </a:p>
          <a:p>
            <a:pPr marL="171450" indent="-171450" algn="just">
              <a:buFont typeface="Arial" panose="020B0604020202020204" pitchFamily="34" charset="0"/>
              <a:buChar char="•"/>
            </a:pPr>
            <a:r>
              <a:rPr lang="en-GB" sz="1050" dirty="0">
                <a:solidFill>
                  <a:schemeClr val="accent5">
                    <a:lumMod val="50000"/>
                  </a:schemeClr>
                </a:solidFill>
              </a:rPr>
              <a:t>We hope that you have had the opportunity to log into the password-protected </a:t>
            </a:r>
            <a:r>
              <a:rPr lang="en-GB" sz="1050" b="1" dirty="0">
                <a:solidFill>
                  <a:schemeClr val="accent5">
                    <a:lumMod val="50000"/>
                  </a:schemeClr>
                </a:solidFill>
              </a:rPr>
              <a:t>ECF member area </a:t>
            </a:r>
            <a:r>
              <a:rPr lang="en-GB" sz="1050" dirty="0">
                <a:solidFill>
                  <a:schemeClr val="accent5">
                    <a:lumMod val="50000"/>
                  </a:schemeClr>
                </a:solidFill>
              </a:rPr>
              <a:t>on our website.  We are continually updating this and are pleased to announce that we will soon have an SEND area on the website, containing a great deal of useful information.  The ECF member area can be found at this link </a:t>
            </a:r>
            <a:r>
              <a:rPr lang="en-GB" sz="1050" dirty="0">
                <a:hlinkClick r:id="rId7"/>
              </a:rPr>
              <a:t>Xavier Teaching School Hub - Secure Area (xaviercet.org.uk) </a:t>
            </a:r>
            <a:r>
              <a:rPr lang="en-GB" sz="1050" dirty="0">
                <a:solidFill>
                  <a:schemeClr val="accent5">
                    <a:lumMod val="50000"/>
                  </a:schemeClr>
                </a:solidFill>
              </a:rPr>
              <a:t>– or by going to the website (https://tshub.xaviercet.org.uk) and clicking on the green button at the top of the screen, entitled </a:t>
            </a:r>
            <a:r>
              <a:rPr lang="en-GB" sz="1050" i="1" dirty="0">
                <a:solidFill>
                  <a:schemeClr val="accent5">
                    <a:lumMod val="50000"/>
                  </a:schemeClr>
                </a:solidFill>
              </a:rPr>
              <a:t>ECF Member Area</a:t>
            </a:r>
            <a:r>
              <a:rPr lang="en-GB" sz="1050" dirty="0">
                <a:solidFill>
                  <a:schemeClr val="accent5">
                    <a:lumMod val="50000"/>
                  </a:schemeClr>
                </a:solidFill>
              </a:rPr>
              <a:t>.</a:t>
            </a:r>
          </a:p>
          <a:p>
            <a:pPr marL="171450" indent="-171450" algn="just">
              <a:buFont typeface="Arial" panose="020B0604020202020204" pitchFamily="34" charset="0"/>
              <a:buChar char="•"/>
            </a:pPr>
            <a:r>
              <a:rPr lang="en-GB" sz="1050" dirty="0">
                <a:solidFill>
                  <a:schemeClr val="accent5">
                    <a:lumMod val="50000"/>
                  </a:schemeClr>
                </a:solidFill>
              </a:rPr>
              <a:t>The secure login email address for you to use is </a:t>
            </a:r>
            <a:r>
              <a:rPr lang="en-GB" sz="1050" dirty="0">
                <a:solidFill>
                  <a:srgbClr val="FF0000"/>
                </a:solidFill>
              </a:rPr>
              <a:t>xavierecf@xavier.org.uk</a:t>
            </a:r>
            <a:r>
              <a:rPr lang="en-GB" sz="1050" dirty="0">
                <a:solidFill>
                  <a:schemeClr val="accent5">
                    <a:lumMod val="50000"/>
                  </a:schemeClr>
                </a:solidFill>
              </a:rPr>
              <a:t> with the password being </a:t>
            </a:r>
            <a:r>
              <a:rPr lang="en-GB" sz="1050" dirty="0" err="1">
                <a:solidFill>
                  <a:srgbClr val="FF0000"/>
                </a:solidFill>
              </a:rPr>
              <a:t>xaviertsh</a:t>
            </a:r>
            <a:r>
              <a:rPr lang="en-GB" sz="1050" dirty="0">
                <a:solidFill>
                  <a:schemeClr val="accent5">
                    <a:lumMod val="50000"/>
                  </a:schemeClr>
                </a:solidFill>
              </a:rPr>
              <a:t>.</a:t>
            </a:r>
            <a:endParaRPr lang="en-GB" sz="1050" dirty="0">
              <a:solidFill>
                <a:schemeClr val="accent5">
                  <a:lumMod val="50000"/>
                </a:schemeClr>
              </a:solidFill>
              <a:cs typeface="Calibri"/>
            </a:endParaRPr>
          </a:p>
          <a:p>
            <a:pPr algn="just"/>
            <a:endParaRPr lang="en-GB" sz="1050" b="1" dirty="0">
              <a:solidFill>
                <a:schemeClr val="accent5">
                  <a:lumMod val="75000"/>
                </a:schemeClr>
              </a:solidFill>
            </a:endParaRPr>
          </a:p>
        </p:txBody>
      </p:sp>
      <p:sp>
        <p:nvSpPr>
          <p:cNvPr id="26" name="Rounded Rectangle 20">
            <a:extLst>
              <a:ext uri="{FF2B5EF4-FFF2-40B4-BE49-F238E27FC236}">
                <a16:creationId xmlns:a16="http://schemas.microsoft.com/office/drawing/2014/main" id="{FE71DB08-D1AA-4863-A071-8FE23C5CB037}"/>
              </a:ext>
            </a:extLst>
          </p:cNvPr>
          <p:cNvSpPr/>
          <p:nvPr/>
        </p:nvSpPr>
        <p:spPr>
          <a:xfrm>
            <a:off x="1104313" y="3183180"/>
            <a:ext cx="5517949" cy="1363924"/>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n-GB" sz="1050" b="1" dirty="0">
                <a:solidFill>
                  <a:srgbClr val="FFAB1B"/>
                </a:solidFill>
              </a:rPr>
              <a:t>Message to your mentor</a:t>
            </a:r>
            <a:endParaRPr lang="en-GB" sz="1050" b="1" dirty="0">
              <a:solidFill>
                <a:srgbClr val="FFAB1B"/>
              </a:solidFill>
              <a:cs typeface="Calibri"/>
            </a:endParaRPr>
          </a:p>
          <a:p>
            <a:pPr marL="171450" indent="-171450" algn="just">
              <a:buFont typeface="Arial"/>
              <a:buChar char="•"/>
            </a:pPr>
            <a:r>
              <a:rPr lang="en-GB" sz="1050" dirty="0">
                <a:solidFill>
                  <a:srgbClr val="002060"/>
                </a:solidFill>
                <a:cs typeface="Calibri"/>
              </a:rPr>
              <a:t>Thank you to those of you who attended the online ‘live’ Year 2 mentor training this week.  The recording of this training will be uploaded to the Mentor section of the </a:t>
            </a:r>
            <a:r>
              <a:rPr lang="en-GB" sz="1050" b="1" dirty="0">
                <a:solidFill>
                  <a:srgbClr val="002060"/>
                </a:solidFill>
                <a:cs typeface="Calibri"/>
              </a:rPr>
              <a:t>ECF member area </a:t>
            </a:r>
            <a:r>
              <a:rPr lang="en-GB" sz="1050" dirty="0">
                <a:solidFill>
                  <a:srgbClr val="002060"/>
                </a:solidFill>
                <a:cs typeface="Calibri"/>
              </a:rPr>
              <a:t>of our website (see above) by the end of this week.  For those of you who attended the session on </a:t>
            </a:r>
            <a:r>
              <a:rPr lang="en-GB" sz="1050" b="1" dirty="0">
                <a:solidFill>
                  <a:srgbClr val="002060"/>
                </a:solidFill>
                <a:cs typeface="Calibri"/>
              </a:rPr>
              <a:t>Tuesday 22</a:t>
            </a:r>
            <a:r>
              <a:rPr lang="en-GB" sz="1050" b="1" baseline="30000" dirty="0">
                <a:solidFill>
                  <a:srgbClr val="002060"/>
                </a:solidFill>
                <a:cs typeface="Calibri"/>
              </a:rPr>
              <a:t>nd</a:t>
            </a:r>
            <a:r>
              <a:rPr lang="en-GB" sz="1050" b="1" dirty="0">
                <a:solidFill>
                  <a:srgbClr val="002060"/>
                </a:solidFill>
                <a:cs typeface="Calibri"/>
              </a:rPr>
              <a:t> November</a:t>
            </a:r>
            <a:r>
              <a:rPr lang="en-GB" sz="1050" dirty="0">
                <a:solidFill>
                  <a:srgbClr val="002060"/>
                </a:solidFill>
                <a:cs typeface="Calibri"/>
              </a:rPr>
              <a:t>, could we please ask you to complete the following evaluation: </a:t>
            </a:r>
            <a:r>
              <a:rPr lang="en-GB" sz="1050" dirty="0">
                <a:solidFill>
                  <a:srgbClr val="002060"/>
                </a:solidFill>
                <a:cs typeface="Calibri"/>
                <a:hlinkClick r:id="rId8"/>
              </a:rPr>
              <a:t>Link to evaluation</a:t>
            </a:r>
            <a:r>
              <a:rPr lang="en-GB" sz="1050" dirty="0">
                <a:solidFill>
                  <a:srgbClr val="002060"/>
                </a:solidFill>
                <a:cs typeface="Calibri"/>
              </a:rPr>
              <a:t>  - many thanks. The slides from the session will also be uploaded to the website.</a:t>
            </a:r>
          </a:p>
          <a:p>
            <a:pPr marL="171450" indent="-171450" algn="just">
              <a:buFont typeface="Arial"/>
              <a:buChar char="•"/>
            </a:pPr>
            <a:endParaRPr lang="en-GB" dirty="0">
              <a:cs typeface="Calibri" panose="020F0502020204030204"/>
            </a:endParaRPr>
          </a:p>
        </p:txBody>
      </p:sp>
      <p:pic>
        <p:nvPicPr>
          <p:cNvPr id="17" name="Picture 16">
            <a:extLst>
              <a:ext uri="{FF2B5EF4-FFF2-40B4-BE49-F238E27FC236}">
                <a16:creationId xmlns:a16="http://schemas.microsoft.com/office/drawing/2014/main" id="{CFA314CD-B0C8-4EE5-ABD8-5D03F99C8E36}"/>
              </a:ext>
            </a:extLst>
          </p:cNvPr>
          <p:cNvPicPr>
            <a:picLocks noChangeAspect="1"/>
          </p:cNvPicPr>
          <p:nvPr/>
        </p:nvPicPr>
        <p:blipFill>
          <a:blip r:embed="rId9"/>
          <a:stretch>
            <a:fillRect/>
          </a:stretch>
        </p:blipFill>
        <p:spPr>
          <a:xfrm>
            <a:off x="155465" y="3195632"/>
            <a:ext cx="798645" cy="1036410"/>
          </a:xfrm>
          <a:prstGeom prst="rect">
            <a:avLst/>
          </a:prstGeom>
        </p:spPr>
      </p:pic>
      <p:pic>
        <p:nvPicPr>
          <p:cNvPr id="28" name="Picture 27">
            <a:extLst>
              <a:ext uri="{FF2B5EF4-FFF2-40B4-BE49-F238E27FC236}">
                <a16:creationId xmlns:a16="http://schemas.microsoft.com/office/drawing/2014/main" id="{D2661B39-61B9-40D1-8EC1-BB6E1F00F5A5}"/>
              </a:ext>
            </a:extLst>
          </p:cNvPr>
          <p:cNvPicPr>
            <a:picLocks noChangeAspect="1"/>
          </p:cNvPicPr>
          <p:nvPr/>
        </p:nvPicPr>
        <p:blipFill>
          <a:blip r:embed="rId10"/>
          <a:stretch>
            <a:fillRect/>
          </a:stretch>
        </p:blipFill>
        <p:spPr>
          <a:xfrm>
            <a:off x="277396" y="3288708"/>
            <a:ext cx="554784" cy="560881"/>
          </a:xfrm>
          <a:prstGeom prst="rect">
            <a:avLst/>
          </a:prstGeom>
        </p:spPr>
      </p:pic>
      <p:sp>
        <p:nvSpPr>
          <p:cNvPr id="29" name="Rounded Rectangle 20">
            <a:extLst>
              <a:ext uri="{FF2B5EF4-FFF2-40B4-BE49-F238E27FC236}">
                <a16:creationId xmlns:a16="http://schemas.microsoft.com/office/drawing/2014/main" id="{1460AB2F-7BB1-4EDA-B108-5ADF49AD50F8}"/>
              </a:ext>
            </a:extLst>
          </p:cNvPr>
          <p:cNvSpPr/>
          <p:nvPr/>
        </p:nvSpPr>
        <p:spPr>
          <a:xfrm>
            <a:off x="1104314" y="4768332"/>
            <a:ext cx="5517948" cy="858745"/>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n-GB" sz="1050" b="1" dirty="0">
                <a:solidFill>
                  <a:schemeClr val="accent6">
                    <a:lumMod val="50000"/>
                  </a:schemeClr>
                </a:solidFill>
              </a:rPr>
              <a:t>Message to your induction tutor</a:t>
            </a:r>
          </a:p>
          <a:p>
            <a:pPr marL="171450" indent="-171450" algn="just">
              <a:buFont typeface="Arial" panose="020B0604020202020204" pitchFamily="34" charset="0"/>
              <a:buChar char="•"/>
            </a:pPr>
            <a:r>
              <a:rPr lang="en-GB" sz="1050" dirty="0">
                <a:solidFill>
                  <a:srgbClr val="002060"/>
                </a:solidFill>
                <a:cs typeface="Calibri"/>
              </a:rPr>
              <a:t>Please find attached the self-reflection forms for the upcoming ECT progress reviews.  </a:t>
            </a:r>
          </a:p>
          <a:p>
            <a:pPr marL="171450" indent="-171450" algn="just">
              <a:buFont typeface="Arial" panose="020B0604020202020204" pitchFamily="34" charset="0"/>
              <a:buChar char="•"/>
            </a:pPr>
            <a:r>
              <a:rPr lang="en-GB" sz="1050" dirty="0">
                <a:solidFill>
                  <a:srgbClr val="002060"/>
                </a:solidFill>
                <a:cs typeface="Calibri"/>
              </a:rPr>
              <a:t>We are also pleased to share the recording of the Induction Tutor training on assessment, which took place in October.  </a:t>
            </a:r>
            <a:r>
              <a:rPr lang="en-GB" sz="1050" dirty="0">
                <a:solidFill>
                  <a:srgbClr val="002060"/>
                </a:solidFill>
                <a:cs typeface="Calibri"/>
                <a:hlinkClick r:id="rId11"/>
              </a:rPr>
              <a:t>Link to recording </a:t>
            </a:r>
            <a:endParaRPr lang="en-GB" sz="1050" dirty="0">
              <a:solidFill>
                <a:srgbClr val="002060"/>
              </a:solidFill>
              <a:cs typeface="Calibri"/>
            </a:endParaRPr>
          </a:p>
          <a:p>
            <a:pPr marL="171450" indent="-171450" algn="just">
              <a:buFont typeface="Arial" panose="020B0604020202020204" pitchFamily="34" charset="0"/>
              <a:buChar char="•"/>
            </a:pPr>
            <a:endParaRPr lang="en-GB" dirty="0">
              <a:solidFill>
                <a:srgbClr val="FFFFFF"/>
              </a:solidFill>
              <a:cs typeface="Calibri"/>
            </a:endParaRPr>
          </a:p>
          <a:p>
            <a:pPr marL="171450" indent="-171450" algn="just">
              <a:buFont typeface="Arial" panose="020B0604020202020204" pitchFamily="34" charset="0"/>
              <a:buChar char="•"/>
            </a:pPr>
            <a:endParaRPr lang="en-GB" sz="1050" dirty="0">
              <a:solidFill>
                <a:srgbClr val="002060"/>
              </a:solidFill>
              <a:cs typeface="Calibri"/>
            </a:endParaRPr>
          </a:p>
          <a:p>
            <a:pPr algn="just"/>
            <a:endParaRPr lang="en-GB" sz="1050" dirty="0">
              <a:solidFill>
                <a:srgbClr val="002060"/>
              </a:solidFill>
              <a:cs typeface="Calibri"/>
            </a:endParaRPr>
          </a:p>
        </p:txBody>
      </p:sp>
      <p:pic>
        <p:nvPicPr>
          <p:cNvPr id="30" name="Picture 29">
            <a:extLst>
              <a:ext uri="{FF2B5EF4-FFF2-40B4-BE49-F238E27FC236}">
                <a16:creationId xmlns:a16="http://schemas.microsoft.com/office/drawing/2014/main" id="{5F0210CB-DEA2-4E0D-8514-6BE518DD6315}"/>
              </a:ext>
            </a:extLst>
          </p:cNvPr>
          <p:cNvPicPr>
            <a:picLocks noChangeAspect="1"/>
          </p:cNvPicPr>
          <p:nvPr/>
        </p:nvPicPr>
        <p:blipFill>
          <a:blip r:embed="rId12"/>
          <a:stretch>
            <a:fillRect/>
          </a:stretch>
        </p:blipFill>
        <p:spPr>
          <a:xfrm>
            <a:off x="143066" y="4768332"/>
            <a:ext cx="804742" cy="1042506"/>
          </a:xfrm>
          <a:prstGeom prst="rect">
            <a:avLst/>
          </a:prstGeom>
        </p:spPr>
      </p:pic>
      <p:pic>
        <p:nvPicPr>
          <p:cNvPr id="18" name="Picture 17">
            <a:extLst>
              <a:ext uri="{FF2B5EF4-FFF2-40B4-BE49-F238E27FC236}">
                <a16:creationId xmlns:a16="http://schemas.microsoft.com/office/drawing/2014/main" id="{DE15B8C9-BD4D-44D2-A26F-3C9C87691789}"/>
              </a:ext>
            </a:extLst>
          </p:cNvPr>
          <p:cNvPicPr>
            <a:picLocks noChangeAspect="1"/>
          </p:cNvPicPr>
          <p:nvPr/>
        </p:nvPicPr>
        <p:blipFill>
          <a:blip r:embed="rId13"/>
          <a:stretch>
            <a:fillRect/>
          </a:stretch>
        </p:blipFill>
        <p:spPr>
          <a:xfrm>
            <a:off x="286335" y="4878563"/>
            <a:ext cx="518205" cy="518205"/>
          </a:xfrm>
          <a:prstGeom prst="rect">
            <a:avLst/>
          </a:prstGeom>
        </p:spPr>
      </p:pic>
      <p:sp>
        <p:nvSpPr>
          <p:cNvPr id="31" name="Rounded Rectangle 20">
            <a:extLst>
              <a:ext uri="{FF2B5EF4-FFF2-40B4-BE49-F238E27FC236}">
                <a16:creationId xmlns:a16="http://schemas.microsoft.com/office/drawing/2014/main" id="{57AB517C-FA3C-4EF6-B2AC-9638EE454462}"/>
              </a:ext>
            </a:extLst>
          </p:cNvPr>
          <p:cNvSpPr/>
          <p:nvPr/>
        </p:nvSpPr>
        <p:spPr>
          <a:xfrm>
            <a:off x="1104313" y="5848305"/>
            <a:ext cx="5517948" cy="2254686"/>
          </a:xfrm>
          <a:prstGeom prst="roundRect">
            <a:avLst>
              <a:gd name="adj" fmla="val 10435"/>
            </a:avLst>
          </a:prstGeom>
          <a:solidFill>
            <a:schemeClr val="accent1">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n-GB" sz="1050" b="1" dirty="0">
                <a:solidFill>
                  <a:schemeClr val="accent1">
                    <a:lumMod val="75000"/>
                  </a:schemeClr>
                </a:solidFill>
              </a:rPr>
              <a:t>Special educational needs and/or disabilities (SEND)</a:t>
            </a:r>
          </a:p>
          <a:p>
            <a:pPr marL="171450" indent="-171450" algn="just">
              <a:buFont typeface="Arial" panose="020B0604020202020204" pitchFamily="34" charset="0"/>
              <a:buChar char="•"/>
            </a:pPr>
            <a:r>
              <a:rPr lang="en-GB" sz="1050" dirty="0">
                <a:solidFill>
                  <a:srgbClr val="002060"/>
                </a:solidFill>
                <a:cs typeface="Calibri"/>
              </a:rPr>
              <a:t>We are very fortunate in being able to work with Helen Pearman, from West Hill School (SEND specialist provision).  We are working with Helen to create a SEND section on our website, which we are confident will be very beneficial to all ECTs.  </a:t>
            </a:r>
          </a:p>
          <a:p>
            <a:pPr marL="171450" indent="-171450" algn="just">
              <a:buFont typeface="Arial" panose="020B0604020202020204" pitchFamily="34" charset="0"/>
              <a:buChar char="•"/>
            </a:pPr>
            <a:r>
              <a:rPr lang="en-GB" sz="1050" dirty="0">
                <a:solidFill>
                  <a:srgbClr val="002060"/>
                </a:solidFill>
                <a:cs typeface="Calibri"/>
              </a:rPr>
              <a:t>Helen has already met all ECTs working in specialist provision via a series of drop-in sessions, centred around a theme.  The next session will focus on behaviour.  If you are in a mainstream setting and feel that the session would be of benefit to you, you are most welcome to attend.  The session will be in the new year, so please look out for further details if this is something of interest to you.  Please note that, should you choose to attend one of Helen’s fantastic sessions, these are to complement, </a:t>
            </a:r>
            <a:r>
              <a:rPr lang="en-GB" sz="1050" u="sng" dirty="0">
                <a:solidFill>
                  <a:srgbClr val="002060"/>
                </a:solidFill>
                <a:cs typeface="Calibri"/>
              </a:rPr>
              <a:t>not replace</a:t>
            </a:r>
            <a:r>
              <a:rPr lang="en-GB" sz="1050" dirty="0">
                <a:solidFill>
                  <a:srgbClr val="002060"/>
                </a:solidFill>
                <a:cs typeface="Calibri"/>
              </a:rPr>
              <a:t>, your usual Development Cycle seminars.  </a:t>
            </a:r>
          </a:p>
          <a:p>
            <a:pPr marL="171450" indent="-171450" algn="just">
              <a:buFont typeface="Arial" panose="020B0604020202020204" pitchFamily="34" charset="0"/>
              <a:buChar char="•"/>
            </a:pPr>
            <a:r>
              <a:rPr lang="en-GB" sz="1050" dirty="0">
                <a:solidFill>
                  <a:srgbClr val="002060"/>
                </a:solidFill>
                <a:cs typeface="Calibri"/>
              </a:rPr>
              <a:t>Many thanks to Helen and the West Hill team, who add so much to our provision for ECTs.</a:t>
            </a:r>
          </a:p>
          <a:p>
            <a:pPr algn="just"/>
            <a:endParaRPr lang="en-GB" sz="1050" dirty="0">
              <a:solidFill>
                <a:srgbClr val="002060"/>
              </a:solidFill>
              <a:cs typeface="Calibri"/>
            </a:endParaRPr>
          </a:p>
        </p:txBody>
      </p:sp>
      <p:pic>
        <p:nvPicPr>
          <p:cNvPr id="34" name="Picture 33">
            <a:extLst>
              <a:ext uri="{FF2B5EF4-FFF2-40B4-BE49-F238E27FC236}">
                <a16:creationId xmlns:a16="http://schemas.microsoft.com/office/drawing/2014/main" id="{4DD33D0A-2EB4-4632-83B2-3AA03FF2CFBE}"/>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24151" y="5847008"/>
            <a:ext cx="884004" cy="1051660"/>
          </a:xfrm>
          <a:prstGeom prst="rect">
            <a:avLst/>
          </a:prstGeom>
        </p:spPr>
      </p:pic>
    </p:spTree>
    <p:extLst>
      <p:ext uri="{BB962C8B-B14F-4D97-AF65-F5344CB8AC3E}">
        <p14:creationId xmlns:p14="http://schemas.microsoft.com/office/powerpoint/2010/main" val="42646986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B9FAA73DC99144E941AF90A18D6D633" ma:contentTypeVersion="16" ma:contentTypeDescription="Create a new document." ma:contentTypeScope="" ma:versionID="12e266e51a0985d77c460d7e2a75f0e1">
  <xsd:schema xmlns:xsd="http://www.w3.org/2001/XMLSchema" xmlns:xs="http://www.w3.org/2001/XMLSchema" xmlns:p="http://schemas.microsoft.com/office/2006/metadata/properties" xmlns:ns2="5570b803-3432-464f-a589-2527bf38808b" xmlns:ns3="b5455e59-a069-4759-a809-d7a87eb911bd" xmlns:ns4="cc79b2d4-f91a-4853-84e7-d134dd74eddd" targetNamespace="http://schemas.microsoft.com/office/2006/metadata/properties" ma:root="true" ma:fieldsID="f9cad25fb6438530ea77718c8a4d2355" ns2:_="" ns3:_="" ns4:_="">
    <xsd:import namespace="5570b803-3432-464f-a589-2527bf38808b"/>
    <xsd:import namespace="b5455e59-a069-4759-a809-d7a87eb911bd"/>
    <xsd:import namespace="cc79b2d4-f91a-4853-84e7-d134dd74edd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70b803-3432-464f-a589-2527bf3880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5455e59-a069-4759-a809-d7a87eb911b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570b803-3432-464f-a589-2527bf38808b">
      <Terms xmlns="http://schemas.microsoft.com/office/infopath/2007/PartnerControls"/>
    </lcf76f155ced4ddcb4097134ff3c332f>
    <TaxCatchAll xmlns="cc79b2d4-f91a-4853-84e7-d134dd74edd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4D134B6-B006-47BB-8A88-93ABC0BE31D4}"/>
</file>

<file path=customXml/itemProps2.xml><?xml version="1.0" encoding="utf-8"?>
<ds:datastoreItem xmlns:ds="http://schemas.openxmlformats.org/officeDocument/2006/customXml" ds:itemID="{02A09931-75FB-4F27-905A-4216465D4FC3}">
  <ds:schemaRefs>
    <ds:schemaRef ds:uri="http://schemas.openxmlformats.org/package/2006/metadata/core-properties"/>
    <ds:schemaRef ds:uri="http://schemas.microsoft.com/office/2006/metadata/properties"/>
    <ds:schemaRef ds:uri="http://schemas.microsoft.com/office/2006/documentManagement/types"/>
    <ds:schemaRef ds:uri="http://www.w3.org/XML/1998/namespace"/>
    <ds:schemaRef ds:uri="bb72b056-a597-4370-8ff5-977ebef110a8"/>
    <ds:schemaRef ds:uri="1a4f690a-3c21-47b9-b626-ddb63adf0775"/>
    <ds:schemaRef ds:uri="http://purl.org/dc/elements/1.1/"/>
    <ds:schemaRef ds:uri="http://purl.org/dc/terms/"/>
    <ds:schemaRef ds:uri="http://purl.org/dc/dcmitype/"/>
    <ds:schemaRef ds:uri="http://schemas.microsoft.com/office/infopath/2007/PartnerControls"/>
  </ds:schemaRefs>
</ds:datastoreItem>
</file>

<file path=customXml/itemProps3.xml><?xml version="1.0" encoding="utf-8"?>
<ds:datastoreItem xmlns:ds="http://schemas.openxmlformats.org/officeDocument/2006/customXml" ds:itemID="{F5A581F0-4552-4638-8DE6-99C8E274418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73283</TotalTime>
  <Words>1153</Words>
  <Application>Microsoft Office PowerPoint</Application>
  <PresentationFormat>A4 Paper (210x297 mm)</PresentationFormat>
  <Paragraphs>46</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Gill Sans MT Condensed</vt:lpstr>
      <vt:lpstr>Times New Roman</vt:lpstr>
      <vt:lpstr>Office Theme</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772</cp:revision>
  <dcterms:created xsi:type="dcterms:W3CDTF">2021-06-21T08:59:27Z</dcterms:created>
  <dcterms:modified xsi:type="dcterms:W3CDTF">2022-11-24T11:23:41Z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0x0101003B9FAA73DC99144E941AF90A18D6D633</vt:lpwstr>
  </property>
  <property fmtid="{D5CDD505-2E9C-101B-9397-08002B2CF9AE}" pid="3" name="MediaServiceImageTags">
    <vt:lpwstr/>
  </property>
</Properties>
</file>