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7" r:id="rId5"/>
    <p:sldId id="258" r:id="rId6"/>
    <p:sldId id="259" r:id="rId7"/>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254"/>
    <a:srgbClr val="CC99FF"/>
    <a:srgbClr val="33CC33"/>
    <a:srgbClr val="009900"/>
    <a:srgbClr val="CCFF99"/>
    <a:srgbClr val="FFFF99"/>
    <a:srgbClr val="FFAB1B"/>
    <a:srgbClr val="FFFF66"/>
    <a:srgbClr val="FFB21C"/>
    <a:srgbClr val="3663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D207E4-03B8-6166-750D-ECA6C1630A78}" v="59" dt="2023-01-25T16:11:23.2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4" d="100"/>
          <a:sy n="64" d="100"/>
        </p:scale>
        <p:origin x="2022" y="-11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62FD7FAB-D502-4306-AADF-C375D8D17D7A}"/>
    <pc:docChg chg="modSld">
      <pc:chgData name="Jan Keating" userId="808df2ce-9829-445b-ae67-ae255666b6da" providerId="ADAL" clId="{62FD7FAB-D502-4306-AADF-C375D8D17D7A}" dt="2023-01-26T10:30:15.529" v="12" actId="6549"/>
      <pc:docMkLst>
        <pc:docMk/>
      </pc:docMkLst>
      <pc:sldChg chg="modSp">
        <pc:chgData name="Jan Keating" userId="808df2ce-9829-445b-ae67-ae255666b6da" providerId="ADAL" clId="{62FD7FAB-D502-4306-AADF-C375D8D17D7A}" dt="2023-01-26T10:29:59.439" v="1" actId="20577"/>
        <pc:sldMkLst>
          <pc:docMk/>
          <pc:sldMk cId="1056686704" sldId="257"/>
        </pc:sldMkLst>
        <pc:spChg chg="mod">
          <ac:chgData name="Jan Keating" userId="808df2ce-9829-445b-ae67-ae255666b6da" providerId="ADAL" clId="{62FD7FAB-D502-4306-AADF-C375D8D17D7A}" dt="2023-01-26T10:29:59.439" v="1" actId="20577"/>
          <ac:spMkLst>
            <pc:docMk/>
            <pc:sldMk cId="1056686704" sldId="257"/>
            <ac:spMk id="25" creationId="{CE043836-EA50-4838-9650-EE0E66B9E62A}"/>
          </ac:spMkLst>
        </pc:spChg>
      </pc:sldChg>
      <pc:sldChg chg="modSp">
        <pc:chgData name="Jan Keating" userId="808df2ce-9829-445b-ae67-ae255666b6da" providerId="ADAL" clId="{62FD7FAB-D502-4306-AADF-C375D8D17D7A}" dt="2023-01-26T10:30:15.529" v="12" actId="6549"/>
        <pc:sldMkLst>
          <pc:docMk/>
          <pc:sldMk cId="176913821" sldId="259"/>
        </pc:sldMkLst>
        <pc:spChg chg="mod">
          <ac:chgData name="Jan Keating" userId="808df2ce-9829-445b-ae67-ae255666b6da" providerId="ADAL" clId="{62FD7FAB-D502-4306-AADF-C375D8D17D7A}" dt="2023-01-26T10:30:15.529" v="12" actId="6549"/>
          <ac:spMkLst>
            <pc:docMk/>
            <pc:sldMk cId="176913821" sldId="259"/>
            <ac:spMk id="14" creationId="{E69FD74C-6E6C-485B-A7E7-86B89EF31D1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26/01/2023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17370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26/01/2023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26/01/2023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26/01/2023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tshub.xaviercet.org.uk/page/?title=North%2DEast+Hants+and+Surrey+Maths+Hub&amp;pid=180" TargetMode="External"/><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hyperlink" Target="https://us06web.zoom.us/j/88926740017?pwd=T3dzMmxEMVFYbHJ0TlhJbklHZHhnZz09" TargetMode="External"/><Relationship Id="rId3" Type="http://schemas.openxmlformats.org/officeDocument/2006/relationships/image" Target="../media/image1.jpeg"/><Relationship Id="rId7" Type="http://schemas.openxmlformats.org/officeDocument/2006/relationships/image" Target="../media/image7.pn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mailto:k.tutoit@xaviercet.org.uk" TargetMode="External"/><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hyperlink" Target="https://docs.google.com/forms/d/1oVkuwK7GOjHAUmmxDChLmVgoNWKBPx1kQVxnpX7EQbQ/edit"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eventbrite.co.uk/e/year-7-11-coherence-work-group-registration-444597762877?aff=xaviertshub" TargetMode="External"/><Relationship Id="rId3" Type="http://schemas.openxmlformats.org/officeDocument/2006/relationships/image" Target="../media/image1.jpeg"/><Relationship Id="rId7" Type="http://schemas.openxmlformats.org/officeDocument/2006/relationships/hyperlink" Target="https://www.eventbrite.co.uk/e/free-mathematical-thinking-for-gcse-work-group-registration-444068419597?aff=xaviertshub"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png"/><Relationship Id="rId10" Type="http://schemas.openxmlformats.org/officeDocument/2006/relationships/hyperlink" Target="https://www.ncetm.org.uk/news/recruitment-open-for-maths-professional-development-leadership-opportunities/" TargetMode="External"/><Relationship Id="rId4" Type="http://schemas.openxmlformats.org/officeDocument/2006/relationships/image" Target="../media/image2.jpeg"/><Relationship Id="rId9" Type="http://schemas.openxmlformats.org/officeDocument/2006/relationships/hyperlink" Target="https://www.eventbrite.co.uk/e/maths-hub-secondary-online-network-meeting-registration-489325053407?aff=xaviertshu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18 bulletin </a:t>
            </a:r>
          </a:p>
          <a:p>
            <a:pPr algn="ctr"/>
            <a:r>
              <a:rPr lang="en-GB" sz="1100" dirty="0">
                <a:solidFill>
                  <a:srgbClr val="002060"/>
                </a:solidFill>
              </a:rPr>
              <a:t>w/b Monday 30th January 2023</a:t>
            </a:r>
          </a:p>
          <a:p>
            <a:pPr algn="ctr"/>
            <a:r>
              <a:rPr lang="en-GB" sz="1100" b="1" dirty="0">
                <a:solidFill>
                  <a:srgbClr val="002060"/>
                </a:solidFill>
              </a:rPr>
              <a:t>ECF focus of the week:</a:t>
            </a:r>
          </a:p>
          <a:p>
            <a:pPr algn="ctr"/>
            <a:r>
              <a:rPr lang="en-GB" sz="1100" i="1" dirty="0">
                <a:solidFill>
                  <a:srgbClr val="002060"/>
                </a:solidFill>
              </a:rPr>
              <a:t>Guided and independent practice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69345" y="1479956"/>
            <a:ext cx="5589771" cy="3093541"/>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spcAft>
                <a:spcPts val="400"/>
              </a:spcAft>
              <a:buFont typeface="Arial" panose="020B0604020202020204" pitchFamily="34" charset="0"/>
              <a:buChar char="•"/>
            </a:pPr>
            <a:r>
              <a:rPr lang="en-GB" sz="1050" dirty="0">
                <a:solidFill>
                  <a:srgbClr val="002060"/>
                </a:solidFill>
              </a:rPr>
              <a:t>Welcome to Week 18!  </a:t>
            </a:r>
          </a:p>
          <a:p>
            <a:pPr marL="171450" indent="-171450" algn="just">
              <a:spcAft>
                <a:spcPts val="400"/>
              </a:spcAft>
              <a:buFont typeface="Arial" panose="020B0604020202020204" pitchFamily="34" charset="0"/>
              <a:buChar char="•"/>
            </a:pPr>
            <a:r>
              <a:rPr lang="en-GB" sz="1050" dirty="0">
                <a:solidFill>
                  <a:srgbClr val="002060"/>
                </a:solidFill>
              </a:rPr>
              <a:t>We hope that you are enjoying your Module 3 self-study and seminars.  In Week 18 the vast majority of you will be attending your second seminar of the Module, which focuses on </a:t>
            </a:r>
            <a:r>
              <a:rPr lang="en-GB" sz="1050" b="1" dirty="0">
                <a:solidFill>
                  <a:srgbClr val="002060"/>
                </a:solidFill>
              </a:rPr>
              <a:t>using questioning to extend and challenge pupils</a:t>
            </a:r>
            <a:r>
              <a:rPr lang="en-GB" sz="1050" dirty="0">
                <a:solidFill>
                  <a:srgbClr val="002060"/>
                </a:solidFill>
              </a:rPr>
              <a:t>.  Questioning is such a vital component of every teacher’s toolkit and hopefully you will find the seminar both enjoyable and helpful.  As always, please remember to complete the evaluation.</a:t>
            </a:r>
          </a:p>
          <a:p>
            <a:pPr marL="171450" indent="-171450" algn="just">
              <a:spcAft>
                <a:spcPts val="400"/>
              </a:spcAft>
              <a:buFont typeface="Arial" panose="020B0604020202020204" pitchFamily="34" charset="0"/>
              <a:buChar char="•"/>
            </a:pPr>
            <a:r>
              <a:rPr lang="en-GB" sz="1050" dirty="0">
                <a:solidFill>
                  <a:srgbClr val="002060"/>
                </a:solidFill>
              </a:rPr>
              <a:t>Please do take a moment to look at the final page of this bulletin, which relates to the </a:t>
            </a:r>
            <a:r>
              <a:rPr lang="en-GB" sz="1050" b="1" dirty="0">
                <a:solidFill>
                  <a:srgbClr val="002060"/>
                </a:solidFill>
              </a:rPr>
              <a:t>North-East Hants and Surrey Maths Hub. </a:t>
            </a:r>
            <a:r>
              <a:rPr lang="en-GB" sz="1050" dirty="0">
                <a:solidFill>
                  <a:srgbClr val="002060"/>
                </a:solidFill>
              </a:rPr>
              <a:t> This is led by St John the Baptist School in Woking.  The Hub runs a large programme of work groups and events throughout the year, with the aim of improving Maths teaching, leadership and professional learning practice to transform Maths education.  The Maths Hubs Network is the collaborative partnership of the 40 Maths Hubs across England, supported and facilitated by the National Centre for Excellent in the Teaching of Mathematics (NCETM).  It is part of the wider development of school-led system leadership in England.  Please do click on the links provided or visit the Maths Hub section of our Xavier website - </a:t>
            </a:r>
            <a:r>
              <a:rPr lang="en-GB" sz="1050" dirty="0">
                <a:hlinkClick r:id="rId6"/>
              </a:rPr>
              <a:t>Xavier Teaching School Hub - North-East Hants and Surrey Maths Hub (xaviercet.org.uk)</a:t>
            </a:r>
            <a:r>
              <a:rPr lang="en-GB" sz="1050" dirty="0"/>
              <a:t>..</a:t>
            </a:r>
            <a:endParaRPr lang="en-GB" sz="1050" dirty="0">
              <a:solidFill>
                <a:srgbClr val="333333"/>
              </a:solidFill>
              <a:latin typeface="Montserrat"/>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p:txBody>
      </p:sp>
      <p:grpSp>
        <p:nvGrpSpPr>
          <p:cNvPr id="61" name="Group 60"/>
          <p:cNvGrpSpPr/>
          <p:nvPr/>
        </p:nvGrpSpPr>
        <p:grpSpPr>
          <a:xfrm>
            <a:off x="85952" y="1473683"/>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23262" y="4834033"/>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69345" y="4817865"/>
            <a:ext cx="5597280" cy="2161021"/>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self-directed study: Module 3: Guided and Independent Practice</a:t>
            </a:r>
          </a:p>
          <a:p>
            <a:pPr marL="171450" indent="-171450" algn="just">
              <a:spcAft>
                <a:spcPts val="400"/>
              </a:spcAft>
              <a:buFont typeface="Arial" panose="020B0604020202020204" pitchFamily="34" charset="0"/>
              <a:buChar char="•"/>
            </a:pPr>
            <a:r>
              <a:rPr lang="en-GB" sz="1050" dirty="0">
                <a:solidFill>
                  <a:srgbClr val="002060"/>
                </a:solidFill>
              </a:rPr>
              <a:t>In Week 18, please complete the Module 3 section entitled </a:t>
            </a:r>
            <a:r>
              <a:rPr lang="en-GB" sz="1050" b="1" i="1" dirty="0">
                <a:solidFill>
                  <a:srgbClr val="002060"/>
                </a:solidFill>
              </a:rPr>
              <a:t>Independent Practice, </a:t>
            </a:r>
            <a:r>
              <a:rPr lang="en-GB" sz="1050" dirty="0">
                <a:solidFill>
                  <a:srgbClr val="002060"/>
                </a:solidFill>
              </a:rPr>
              <a:t>which</a:t>
            </a:r>
            <a:r>
              <a:rPr lang="en-GB" sz="1050" b="1" i="1" dirty="0">
                <a:solidFill>
                  <a:srgbClr val="002060"/>
                </a:solidFill>
              </a:rPr>
              <a:t> </a:t>
            </a:r>
            <a:r>
              <a:rPr lang="en-GB" sz="1050" dirty="0">
                <a:solidFill>
                  <a:srgbClr val="002060"/>
                </a:solidFill>
              </a:rPr>
              <a:t>will take a maximum of 60 minutes to complete.  </a:t>
            </a:r>
          </a:p>
          <a:p>
            <a:pPr marL="171450" indent="-171450" algn="just">
              <a:spcAft>
                <a:spcPts val="400"/>
              </a:spcAft>
              <a:buFont typeface="Arial" panose="020B0604020202020204" pitchFamily="34" charset="0"/>
              <a:buChar char="•"/>
            </a:pPr>
            <a:r>
              <a:rPr lang="en-GB" sz="1050" dirty="0">
                <a:solidFill>
                  <a:srgbClr val="002060"/>
                </a:solidFill>
              </a:rPr>
              <a:t>Independent practice is where pupils practise new material without support from adults and, eventually, without resources.  However, reaching a stage where a pupil is ready and able to complete a task may mean that their thinking requires a level of scaffolding, which will then be gradually removed over time.  In the online study session, you will explore how to prepare pupils for independent practice by initially providing the right level of scaffolding.  It looks in more detail at scaffolding in preparation for independent practice through:</a:t>
            </a:r>
          </a:p>
          <a:p>
            <a:pPr marL="628650" lvl="1" indent="-171450" algn="just">
              <a:buFont typeface="Arial" panose="020B0604020202020204" pitchFamily="34" charset="0"/>
              <a:buChar char="•"/>
            </a:pPr>
            <a:r>
              <a:rPr lang="en-GB" sz="1050" dirty="0">
                <a:solidFill>
                  <a:srgbClr val="002060"/>
                </a:solidFill>
              </a:rPr>
              <a:t>Worked and partially-completed examples</a:t>
            </a:r>
          </a:p>
          <a:p>
            <a:pPr marL="628650" lvl="1" indent="-171450" algn="just">
              <a:buFont typeface="Arial" panose="020B0604020202020204" pitchFamily="34" charset="0"/>
              <a:buChar char="•"/>
            </a:pPr>
            <a:r>
              <a:rPr lang="en-GB" sz="1050" dirty="0">
                <a:solidFill>
                  <a:srgbClr val="002060"/>
                </a:solidFill>
              </a:rPr>
              <a:t>Checklists and question prompts</a:t>
            </a:r>
          </a:p>
          <a:p>
            <a:pPr marL="628650" lvl="1" indent="-171450" algn="just">
              <a:buFont typeface="Arial" panose="020B0604020202020204" pitchFamily="34" charset="0"/>
              <a:buChar char="•"/>
            </a:pPr>
            <a:r>
              <a:rPr lang="en-GB" sz="1050" dirty="0">
                <a:solidFill>
                  <a:srgbClr val="002060"/>
                </a:solidFill>
              </a:rPr>
              <a:t>Collaboration</a:t>
            </a:r>
          </a:p>
          <a:p>
            <a:pPr algn="just">
              <a:spcAft>
                <a:spcPts val="400"/>
              </a:spcAft>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1" name="Rounded Rectangle 20">
            <a:extLst>
              <a:ext uri="{FF2B5EF4-FFF2-40B4-BE49-F238E27FC236}">
                <a16:creationId xmlns:a16="http://schemas.microsoft.com/office/drawing/2014/main" id="{11E191F3-E33E-419D-B08D-2297D1E6EC8C}"/>
              </a:ext>
            </a:extLst>
          </p:cNvPr>
          <p:cNvSpPr/>
          <p:nvPr/>
        </p:nvSpPr>
        <p:spPr>
          <a:xfrm>
            <a:off x="1083470" y="7223254"/>
            <a:ext cx="5582707" cy="2335590"/>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spcAft>
                <a:spcPts val="400"/>
              </a:spcAft>
              <a:buFont typeface="Arial" panose="020B0604020202020204" pitchFamily="34" charset="0"/>
              <a:buChar char="•"/>
            </a:pPr>
            <a:r>
              <a:rPr lang="en-GB" sz="1050" dirty="0">
                <a:solidFill>
                  <a:srgbClr val="002060"/>
                </a:solidFill>
              </a:rPr>
              <a:t>In Week 18 you will have your usual </a:t>
            </a:r>
            <a:r>
              <a:rPr lang="en-GB" sz="1050" b="1" dirty="0">
                <a:solidFill>
                  <a:srgbClr val="002060"/>
                </a:solidFill>
              </a:rPr>
              <a:t>weekly meeting</a:t>
            </a:r>
            <a:r>
              <a:rPr lang="en-GB" sz="1050" dirty="0">
                <a:solidFill>
                  <a:srgbClr val="002060"/>
                </a:solidFill>
              </a:rPr>
              <a:t> with your mentor.  Discussion prompts might include:</a:t>
            </a:r>
          </a:p>
          <a:p>
            <a:pPr marL="628650" lvl="1" indent="-171450" algn="just">
              <a:buFont typeface="Arial" panose="020B0604020202020204" pitchFamily="34" charset="0"/>
              <a:buChar char="•"/>
            </a:pPr>
            <a:r>
              <a:rPr lang="en-GB" sz="1050" dirty="0">
                <a:solidFill>
                  <a:srgbClr val="002060"/>
                </a:solidFill>
              </a:rPr>
              <a:t>How can you utilise collaboration to support pupil practice?</a:t>
            </a:r>
          </a:p>
          <a:p>
            <a:pPr marL="628650" lvl="1" indent="-171450" algn="just">
              <a:buFont typeface="Arial" panose="020B0604020202020204" pitchFamily="34" charset="0"/>
              <a:buChar char="•"/>
            </a:pPr>
            <a:r>
              <a:rPr lang="en-GB" sz="1050" dirty="0">
                <a:solidFill>
                  <a:srgbClr val="002060"/>
                </a:solidFill>
              </a:rPr>
              <a:t>If pupils are demonstrating a low success rate during guided practice, what might you do?</a:t>
            </a:r>
          </a:p>
          <a:p>
            <a:pPr marL="628650" lvl="1" indent="-171450" algn="just">
              <a:buFont typeface="Arial" panose="020B0604020202020204" pitchFamily="34" charset="0"/>
              <a:buChar char="•"/>
            </a:pPr>
            <a:r>
              <a:rPr lang="en-GB" sz="1050" dirty="0">
                <a:solidFill>
                  <a:srgbClr val="002060"/>
                </a:solidFill>
              </a:rPr>
              <a:t>If pupils are demonstrating a low success rate during independent practice, what might you do?</a:t>
            </a:r>
          </a:p>
          <a:p>
            <a:pPr marL="628650" lvl="1" indent="-171450" algn="just">
              <a:buFont typeface="Arial" panose="020B0604020202020204" pitchFamily="34" charset="0"/>
              <a:buChar char="•"/>
            </a:pPr>
            <a:r>
              <a:rPr lang="en-GB" sz="1050" dirty="0">
                <a:solidFill>
                  <a:srgbClr val="002060"/>
                </a:solidFill>
              </a:rPr>
              <a:t>Why is it important to remove scaffolds over time when pupils are ready?</a:t>
            </a:r>
          </a:p>
          <a:p>
            <a:pPr marL="628650" lvl="1" indent="-171450" algn="just">
              <a:buFont typeface="Arial" panose="020B0604020202020204" pitchFamily="34" charset="0"/>
              <a:buChar char="•"/>
            </a:pPr>
            <a:r>
              <a:rPr lang="en-GB" sz="1050" dirty="0">
                <a:solidFill>
                  <a:srgbClr val="002060"/>
                </a:solidFill>
              </a:rPr>
              <a:t>How could you expose potential pitfalls?</a:t>
            </a:r>
          </a:p>
          <a:p>
            <a:pPr marL="628650" lvl="1" indent="-171450" algn="just">
              <a:spcAft>
                <a:spcPts val="400"/>
              </a:spcAft>
              <a:buFont typeface="Arial" panose="020B0604020202020204" pitchFamily="34" charset="0"/>
              <a:buChar char="•"/>
            </a:pPr>
            <a:r>
              <a:rPr lang="en-GB" sz="1050" dirty="0">
                <a:solidFill>
                  <a:srgbClr val="002060"/>
                </a:solidFill>
              </a:rPr>
              <a:t>How could you use homework as a form of practice?</a:t>
            </a:r>
          </a:p>
          <a:p>
            <a:pPr marL="171450" indent="-171450" algn="just">
              <a:spcAft>
                <a:spcPts val="400"/>
              </a:spcAft>
              <a:buFont typeface="Arial" panose="020B0604020202020204" pitchFamily="34" charset="0"/>
              <a:buChar char="•"/>
            </a:pPr>
            <a:r>
              <a:rPr lang="en-GB" sz="1050" dirty="0">
                <a:solidFill>
                  <a:srgbClr val="002060"/>
                </a:solidFill>
              </a:rPr>
              <a:t>You will also have a </a:t>
            </a:r>
            <a:r>
              <a:rPr lang="en-GB" sz="1050" b="1" dirty="0">
                <a:solidFill>
                  <a:srgbClr val="002060"/>
                </a:solidFill>
              </a:rPr>
              <a:t>10-minute drop-in lesson observation.   </a:t>
            </a:r>
            <a:r>
              <a:rPr lang="en-GB" sz="1050" dirty="0">
                <a:solidFill>
                  <a:srgbClr val="002060"/>
                </a:solidFill>
              </a:rPr>
              <a:t>Please see overleaf for some of the things that your mentor might be looking at.</a:t>
            </a:r>
            <a:endParaRPr lang="en-GB" sz="1050" b="1" dirty="0">
              <a:solidFill>
                <a:srgbClr val="002060"/>
              </a:solidFill>
            </a:endParaRPr>
          </a:p>
        </p:txBody>
      </p:sp>
      <p:grpSp>
        <p:nvGrpSpPr>
          <p:cNvPr id="23" name="Group 22">
            <a:extLst>
              <a:ext uri="{FF2B5EF4-FFF2-40B4-BE49-F238E27FC236}">
                <a16:creationId xmlns:a16="http://schemas.microsoft.com/office/drawing/2014/main" id="{F5FF47FA-2BC8-4811-AEDC-CC3CCFE00AB0}"/>
              </a:ext>
            </a:extLst>
          </p:cNvPr>
          <p:cNvGrpSpPr/>
          <p:nvPr/>
        </p:nvGrpSpPr>
        <p:grpSpPr>
          <a:xfrm>
            <a:off x="129435" y="7223254"/>
            <a:ext cx="840480" cy="919929"/>
            <a:chOff x="5048571" y="563945"/>
            <a:chExt cx="2340854" cy="2757312"/>
          </a:xfrm>
        </p:grpSpPr>
        <p:sp>
          <p:nvSpPr>
            <p:cNvPr id="24" name="Oval 23">
              <a:extLst>
                <a:ext uri="{FF2B5EF4-FFF2-40B4-BE49-F238E27FC236}">
                  <a16:creationId xmlns:a16="http://schemas.microsoft.com/office/drawing/2014/main" id="{96CCD22B-980F-4D0B-8191-818ECB078A71}"/>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6" name="Picture 6" descr="mentoring Icon 2514129">
              <a:extLst>
                <a:ext uri="{FF2B5EF4-FFF2-40B4-BE49-F238E27FC236}">
                  <a16:creationId xmlns:a16="http://schemas.microsoft.com/office/drawing/2014/main" id="{7C901FF5-50F0-49EF-AB7B-964C618DA05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7" name="Rounded Rectangle 78">
              <a:extLst>
                <a:ext uri="{FF2B5EF4-FFF2-40B4-BE49-F238E27FC236}">
                  <a16:creationId xmlns:a16="http://schemas.microsoft.com/office/drawing/2014/main" id="{C41765B9-874A-4029-A33B-4983535D69C5}"/>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18 bulletin </a:t>
            </a:r>
          </a:p>
          <a:p>
            <a:pPr algn="ctr"/>
            <a:r>
              <a:rPr lang="en-GB" sz="1100" dirty="0">
                <a:solidFill>
                  <a:srgbClr val="002060"/>
                </a:solidFill>
              </a:rPr>
              <a:t>w/b Monday 30th January 2023</a:t>
            </a:r>
          </a:p>
          <a:p>
            <a:pPr algn="ctr"/>
            <a:r>
              <a:rPr lang="en-GB" sz="1100" b="1" dirty="0">
                <a:solidFill>
                  <a:srgbClr val="002060"/>
                </a:solidFill>
              </a:rPr>
              <a:t>ECF focus of the week:</a:t>
            </a:r>
          </a:p>
          <a:p>
            <a:pPr algn="ctr"/>
            <a:r>
              <a:rPr lang="en-GB" sz="1100" i="1" dirty="0">
                <a:solidFill>
                  <a:srgbClr val="002060"/>
                </a:solidFill>
              </a:rPr>
              <a:t>Guided and independent practice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6" name="Rounded Rectangle 20">
            <a:extLst>
              <a:ext uri="{FF2B5EF4-FFF2-40B4-BE49-F238E27FC236}">
                <a16:creationId xmlns:a16="http://schemas.microsoft.com/office/drawing/2014/main" id="{56A3D3C0-15F5-435B-86C5-19F2FA956F7E}"/>
              </a:ext>
            </a:extLst>
          </p:cNvPr>
          <p:cNvSpPr/>
          <p:nvPr/>
        </p:nvSpPr>
        <p:spPr>
          <a:xfrm>
            <a:off x="1109455" y="3991416"/>
            <a:ext cx="5505695" cy="1902079"/>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algn="just"/>
            <a:r>
              <a:rPr lang="en-GB" sz="1050" dirty="0">
                <a:solidFill>
                  <a:srgbClr val="132254"/>
                </a:solidFill>
                <a:cs typeface="Calibri"/>
              </a:rPr>
              <a:t>Please can we ask you to check in with your mentors this week. Mentors should have attended their mentor training for this half term in Week 17.  This training is a compulsory part of the ECF programme and mentor attendance is logged. If any of your mentors missed the training, please email Kate to let her know </a:t>
            </a:r>
            <a:r>
              <a:rPr lang="en-GB" sz="1050" dirty="0">
                <a:solidFill>
                  <a:srgbClr val="132254"/>
                </a:solidFill>
                <a:cs typeface="Calibri"/>
                <a:hlinkClick r:id="rId6"/>
              </a:rPr>
              <a:t>k.tutoit@xaviercet.org.uk</a:t>
            </a:r>
            <a:r>
              <a:rPr lang="en-GB" sz="1050" dirty="0">
                <a:solidFill>
                  <a:srgbClr val="132254"/>
                </a:solidFill>
                <a:cs typeface="Calibri"/>
              </a:rPr>
              <a:t>.  Failure to register attendance may affect your DfE funding.   Many thanks.</a:t>
            </a:r>
          </a:p>
          <a:p>
            <a:pPr algn="just"/>
            <a:endParaRPr lang="en-GB" sz="1050" dirty="0">
              <a:solidFill>
                <a:srgbClr val="132254"/>
              </a:solidFill>
              <a:cs typeface="Calibri"/>
            </a:endParaRPr>
          </a:p>
          <a:p>
            <a:pPr algn="just"/>
            <a:r>
              <a:rPr lang="en-GB" sz="1050" dirty="0">
                <a:solidFill>
                  <a:srgbClr val="132254"/>
                </a:solidFill>
                <a:cs typeface="Calibri"/>
              </a:rPr>
              <a:t>Strike Action – Please can you make your ECTs aware that any days off taken for strike action are counted as absence in terms of the ECF and should be recorded on this term’s progress reports. (</a:t>
            </a:r>
            <a:r>
              <a:rPr lang="en-GB" sz="1050" i="1" dirty="0">
                <a:solidFill>
                  <a:srgbClr val="132254"/>
                </a:solidFill>
                <a:cs typeface="Calibri"/>
              </a:rPr>
              <a:t>ECTs absence is only actioned if over 30 days in one year.)</a:t>
            </a:r>
          </a:p>
          <a:p>
            <a:pPr marL="171450" indent="-171450" algn="just">
              <a:buFont typeface="Arial"/>
              <a:buChar char="•"/>
            </a:pPr>
            <a:endParaRPr lang="en-GB" sz="1050" b="1" dirty="0">
              <a:solidFill>
                <a:srgbClr val="132254"/>
              </a:solidFill>
              <a:cs typeface="Calibri"/>
            </a:endParaRPr>
          </a:p>
          <a:p>
            <a:pPr algn="just">
              <a:spcAft>
                <a:spcPts val="400"/>
              </a:spcAft>
            </a:pPr>
            <a:endParaRPr lang="en-GB" sz="1050" dirty="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dirty="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dirty="0">
              <a:solidFill>
                <a:srgbClr val="002060"/>
              </a:solidFill>
              <a:cs typeface="Calibri" panose="020F0502020204030204"/>
            </a:endParaRPr>
          </a:p>
        </p:txBody>
      </p:sp>
      <p:grpSp>
        <p:nvGrpSpPr>
          <p:cNvPr id="17" name="Group 16">
            <a:extLst>
              <a:ext uri="{FF2B5EF4-FFF2-40B4-BE49-F238E27FC236}">
                <a16:creationId xmlns:a16="http://schemas.microsoft.com/office/drawing/2014/main" id="{6205AE9D-D59F-4DCB-A839-BBD42ECA9997}"/>
              </a:ext>
            </a:extLst>
          </p:cNvPr>
          <p:cNvGrpSpPr/>
          <p:nvPr/>
        </p:nvGrpSpPr>
        <p:grpSpPr>
          <a:xfrm>
            <a:off x="112300" y="3991417"/>
            <a:ext cx="889320" cy="950166"/>
            <a:chOff x="97231" y="5055904"/>
            <a:chExt cx="2677821" cy="2771897"/>
          </a:xfrm>
        </p:grpSpPr>
        <p:sp>
          <p:nvSpPr>
            <p:cNvPr id="18" name="Oval 17">
              <a:extLst>
                <a:ext uri="{FF2B5EF4-FFF2-40B4-BE49-F238E27FC236}">
                  <a16:creationId xmlns:a16="http://schemas.microsoft.com/office/drawing/2014/main" id="{A843938B-FCA7-4046-B33C-29CCA4E25A02}"/>
                </a:ext>
              </a:extLst>
            </p:cNvPr>
            <p:cNvSpPr/>
            <p:nvPr/>
          </p:nvSpPr>
          <p:spPr>
            <a:xfrm>
              <a:off x="320912" y="5055904"/>
              <a:ext cx="2214630"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28" name="Rounded Rectangle 73">
              <a:extLst>
                <a:ext uri="{FF2B5EF4-FFF2-40B4-BE49-F238E27FC236}">
                  <a16:creationId xmlns:a16="http://schemas.microsoft.com/office/drawing/2014/main" id="{D05A1FE7-0C7E-47CE-AC74-3952337A1EBD}"/>
                </a:ext>
              </a:extLst>
            </p:cNvPr>
            <p:cNvSpPr/>
            <p:nvPr/>
          </p:nvSpPr>
          <p:spPr>
            <a:xfrm>
              <a:off x="97231" y="7184721"/>
              <a:ext cx="2677821" cy="643080"/>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29" name="Picture 12" descr="lesson Icon 2812537">
            <a:extLst>
              <a:ext uri="{FF2B5EF4-FFF2-40B4-BE49-F238E27FC236}">
                <a16:creationId xmlns:a16="http://schemas.microsoft.com/office/drawing/2014/main" id="{9B5228F4-6035-42E0-BC53-6AFAADBC6B4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9116" y="4101191"/>
            <a:ext cx="515892" cy="51589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A26EC00A-8EBA-4454-AA8D-D37AFCF11D33}"/>
              </a:ext>
            </a:extLst>
          </p:cNvPr>
          <p:cNvSpPr/>
          <p:nvPr/>
        </p:nvSpPr>
        <p:spPr>
          <a:xfrm>
            <a:off x="1109455" y="6143565"/>
            <a:ext cx="5505695" cy="3128573"/>
          </a:xfrm>
          <a:prstGeom prst="round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050" b="1" dirty="0">
                <a:solidFill>
                  <a:schemeClr val="tx2"/>
                </a:solidFill>
                <a:cs typeface="Calibri"/>
              </a:rPr>
              <a:t>ECTS, MENTORS AND INDUCTION TUTORS - HAVE YOUR SAY!</a:t>
            </a:r>
          </a:p>
          <a:p>
            <a:r>
              <a:rPr lang="en-US" sz="1050" b="1" dirty="0">
                <a:solidFill>
                  <a:schemeClr val="tx2"/>
                </a:solidFill>
                <a:cs typeface="Calibri"/>
              </a:rPr>
              <a:t>Focus groups – Monday 30th January – 4.00-5.00 p.m. </a:t>
            </a:r>
          </a:p>
          <a:p>
            <a:endParaRPr lang="en-US" sz="1050" dirty="0">
              <a:solidFill>
                <a:schemeClr val="tx2"/>
              </a:solidFill>
              <a:cs typeface="Calibri"/>
            </a:endParaRPr>
          </a:p>
          <a:p>
            <a:r>
              <a:rPr lang="en-US" sz="1050" dirty="0">
                <a:solidFill>
                  <a:schemeClr val="tx2"/>
                </a:solidFill>
                <a:ea typeface="+mn-lt"/>
                <a:cs typeface="+mn-lt"/>
              </a:rPr>
              <a:t>As ECTs, mentors and induction tutors, you are uniquely placed to be able to comment on the content, </a:t>
            </a:r>
            <a:r>
              <a:rPr lang="en-US" sz="1050" dirty="0" err="1">
                <a:solidFill>
                  <a:schemeClr val="tx2"/>
                </a:solidFill>
                <a:ea typeface="+mn-lt"/>
                <a:cs typeface="+mn-lt"/>
              </a:rPr>
              <a:t>organisation</a:t>
            </a:r>
            <a:r>
              <a:rPr lang="en-US" sz="1050" dirty="0">
                <a:solidFill>
                  <a:schemeClr val="tx2"/>
                </a:solidFill>
                <a:ea typeface="+mn-lt"/>
                <a:cs typeface="+mn-lt"/>
              </a:rPr>
              <a:t> and impact of the Early Career Framework in its current format.  </a:t>
            </a:r>
            <a:r>
              <a:rPr lang="en-US" sz="1050" b="1" dirty="0">
                <a:solidFill>
                  <a:schemeClr val="tx2"/>
                </a:solidFill>
                <a:ea typeface="+mn-lt"/>
                <a:cs typeface="+mn-lt"/>
              </a:rPr>
              <a:t>Your feedback is vital to the future success of the ECF</a:t>
            </a:r>
            <a:r>
              <a:rPr lang="en-US" sz="1050" dirty="0">
                <a:solidFill>
                  <a:schemeClr val="tx2"/>
                </a:solidFill>
                <a:ea typeface="+mn-lt"/>
                <a:cs typeface="+mn-lt"/>
              </a:rPr>
              <a:t>, both locally and nationally.  We therefore want to hear from you!  </a:t>
            </a:r>
            <a:r>
              <a:rPr lang="en-US" sz="1050" dirty="0">
                <a:solidFill>
                  <a:schemeClr val="tx2"/>
                </a:solidFill>
                <a:cs typeface="Calibri"/>
              </a:rPr>
              <a:t>Please do come along to the focus groups being held on </a:t>
            </a:r>
            <a:r>
              <a:rPr lang="en-US" sz="1050" b="1" dirty="0">
                <a:solidFill>
                  <a:schemeClr val="tx2"/>
                </a:solidFill>
                <a:cs typeface="Calibri"/>
              </a:rPr>
              <a:t>Monday 30</a:t>
            </a:r>
            <a:r>
              <a:rPr lang="en-US" sz="1050" b="1" baseline="30000" dirty="0">
                <a:solidFill>
                  <a:schemeClr val="tx2"/>
                </a:solidFill>
                <a:cs typeface="Calibri"/>
              </a:rPr>
              <a:t>th</a:t>
            </a:r>
            <a:r>
              <a:rPr lang="en-US" sz="1050" b="1" dirty="0">
                <a:solidFill>
                  <a:schemeClr val="tx2"/>
                </a:solidFill>
                <a:cs typeface="Calibri"/>
              </a:rPr>
              <a:t> January, </a:t>
            </a:r>
            <a:r>
              <a:rPr lang="en-US" sz="1050" dirty="0">
                <a:solidFill>
                  <a:schemeClr val="tx2"/>
                </a:solidFill>
                <a:cs typeface="Calibri"/>
              </a:rPr>
              <a:t>either in person or join us online!  The focus groups will take place from 4.00-5.00 p.m.   Two separate sessions will be held – one online, and the other face-to-face.  Details are as follows:</a:t>
            </a:r>
          </a:p>
          <a:p>
            <a:r>
              <a:rPr lang="en-US" sz="1050" b="1" u="sng" dirty="0">
                <a:solidFill>
                  <a:schemeClr val="tx2"/>
                </a:solidFill>
                <a:cs typeface="Calibri"/>
              </a:rPr>
              <a:t>ONLINE GROUP</a:t>
            </a:r>
            <a:endParaRPr lang="en-US" sz="1050" b="1" dirty="0">
              <a:solidFill>
                <a:schemeClr val="tx2"/>
              </a:solidFill>
              <a:cs typeface="Calibri"/>
            </a:endParaRPr>
          </a:p>
          <a:p>
            <a:r>
              <a:rPr lang="en-US" sz="1050" dirty="0">
                <a:solidFill>
                  <a:schemeClr val="tx2"/>
                </a:solidFill>
                <a:cs typeface="Calibri"/>
              </a:rPr>
              <a:t>The online Zoom session will be attended by Teach First.  Login details are as follows:</a:t>
            </a:r>
          </a:p>
          <a:p>
            <a:r>
              <a:rPr lang="en-US" sz="1050" dirty="0">
                <a:solidFill>
                  <a:schemeClr val="tx2"/>
                </a:solidFill>
                <a:cs typeface="Calibri"/>
                <a:hlinkClick r:id="rId8">
                  <a:extLst>
                    <a:ext uri="{A12FA001-AC4F-418D-AE19-62706E023703}">
                      <ahyp:hlinkClr xmlns:ahyp="http://schemas.microsoft.com/office/drawing/2018/hyperlinkcolor" val="tx"/>
                    </a:ext>
                  </a:extLst>
                </a:hlinkClick>
              </a:rPr>
              <a:t>Focus group link</a:t>
            </a:r>
            <a:endParaRPr lang="en-US" sz="1050" dirty="0">
              <a:solidFill>
                <a:schemeClr val="tx2"/>
              </a:solidFill>
              <a:cs typeface="Calibri"/>
            </a:endParaRPr>
          </a:p>
          <a:p>
            <a:r>
              <a:rPr lang="en-US" sz="1050" b="1" u="sng" dirty="0">
                <a:solidFill>
                  <a:schemeClr val="tx2"/>
                </a:solidFill>
                <a:cs typeface="Calibri"/>
              </a:rPr>
              <a:t>FACE-TO-FACE GROUP</a:t>
            </a:r>
          </a:p>
          <a:p>
            <a:r>
              <a:rPr lang="en-US" sz="1050" dirty="0">
                <a:solidFill>
                  <a:schemeClr val="tx2"/>
                </a:solidFill>
                <a:cs typeface="Calibri"/>
              </a:rPr>
              <a:t>The face-to-face focus group will take place at </a:t>
            </a:r>
            <a:r>
              <a:rPr lang="en-US" sz="1050" b="1" dirty="0">
                <a:solidFill>
                  <a:schemeClr val="tx2"/>
                </a:solidFill>
                <a:cs typeface="Calibri"/>
              </a:rPr>
              <a:t>Holy Trinity School </a:t>
            </a:r>
            <a:r>
              <a:rPr lang="en-US" sz="1050" dirty="0">
                <a:solidFill>
                  <a:schemeClr val="tx2"/>
                </a:solidFill>
                <a:cs typeface="Calibri"/>
              </a:rPr>
              <a:t>in Crawley.</a:t>
            </a:r>
          </a:p>
          <a:p>
            <a:r>
              <a:rPr lang="en-US" sz="1050" dirty="0">
                <a:solidFill>
                  <a:schemeClr val="tx2"/>
                </a:solidFill>
                <a:cs typeface="Calibri"/>
              </a:rPr>
              <a:t>Please can you follow the link below to register your attendance.</a:t>
            </a:r>
          </a:p>
          <a:p>
            <a:r>
              <a:rPr lang="en-US" sz="1050" dirty="0">
                <a:solidFill>
                  <a:schemeClr val="tx2"/>
                </a:solidFill>
                <a:cs typeface="Calibri"/>
                <a:hlinkClick r:id="rId9">
                  <a:extLst>
                    <a:ext uri="{A12FA001-AC4F-418D-AE19-62706E023703}">
                      <ahyp:hlinkClr xmlns:ahyp="http://schemas.microsoft.com/office/drawing/2018/hyperlinkcolor" val="tx"/>
                    </a:ext>
                  </a:extLst>
                </a:hlinkClick>
              </a:rPr>
              <a:t>Focus group attendance</a:t>
            </a:r>
            <a:endParaRPr lang="en-US" sz="1050" dirty="0">
              <a:solidFill>
                <a:schemeClr val="tx2"/>
              </a:solidFill>
              <a:cs typeface="Calibri"/>
            </a:endParaRPr>
          </a:p>
          <a:p>
            <a:endParaRPr lang="en-US" sz="1050" dirty="0">
              <a:solidFill>
                <a:schemeClr val="tx2"/>
              </a:solidFill>
              <a:cs typeface="Calibri"/>
            </a:endParaRPr>
          </a:p>
        </p:txBody>
      </p:sp>
      <p:sp>
        <p:nvSpPr>
          <p:cNvPr id="31" name="Flowchart: Connector 30">
            <a:extLst>
              <a:ext uri="{FF2B5EF4-FFF2-40B4-BE49-F238E27FC236}">
                <a16:creationId xmlns:a16="http://schemas.microsoft.com/office/drawing/2014/main" id="{DD5FF103-514E-41F9-851E-BD8A2842415C}"/>
              </a:ext>
            </a:extLst>
          </p:cNvPr>
          <p:cNvSpPr/>
          <p:nvPr/>
        </p:nvSpPr>
        <p:spPr>
          <a:xfrm>
            <a:off x="112300" y="6143565"/>
            <a:ext cx="875999" cy="877662"/>
          </a:xfrm>
          <a:prstGeom prst="flowChartConnector">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20">
            <a:extLst>
              <a:ext uri="{FF2B5EF4-FFF2-40B4-BE49-F238E27FC236}">
                <a16:creationId xmlns:a16="http://schemas.microsoft.com/office/drawing/2014/main" id="{5AF409E3-A2EC-453A-9E3C-696C06F6A524}"/>
              </a:ext>
            </a:extLst>
          </p:cNvPr>
          <p:cNvPicPr>
            <a:picLocks noChangeAspect="1"/>
          </p:cNvPicPr>
          <p:nvPr/>
        </p:nvPicPr>
        <p:blipFill>
          <a:blip r:embed="rId10"/>
          <a:stretch>
            <a:fillRect/>
          </a:stretch>
        </p:blipFill>
        <p:spPr>
          <a:xfrm>
            <a:off x="296520" y="6336905"/>
            <a:ext cx="520877" cy="542390"/>
          </a:xfrm>
          <a:prstGeom prst="rect">
            <a:avLst/>
          </a:prstGeom>
        </p:spPr>
      </p:pic>
      <p:sp>
        <p:nvSpPr>
          <p:cNvPr id="33" name="Minus Sign 32">
            <a:extLst>
              <a:ext uri="{FF2B5EF4-FFF2-40B4-BE49-F238E27FC236}">
                <a16:creationId xmlns:a16="http://schemas.microsoft.com/office/drawing/2014/main" id="{71DBBBE8-506D-4006-99E2-1BAE1BB347E5}"/>
              </a:ext>
            </a:extLst>
          </p:cNvPr>
          <p:cNvSpPr/>
          <p:nvPr/>
        </p:nvSpPr>
        <p:spPr>
          <a:xfrm>
            <a:off x="-74698" y="6729919"/>
            <a:ext cx="1263315" cy="862954"/>
          </a:xfrm>
          <a:prstGeom prst="mathMinus">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bg1"/>
                </a:solidFill>
                <a:cs typeface="Calibri"/>
              </a:rPr>
              <a:t>Focus Groups</a:t>
            </a:r>
          </a:p>
        </p:txBody>
      </p:sp>
      <p:sp>
        <p:nvSpPr>
          <p:cNvPr id="19" name="Rounded Rectangle 20">
            <a:extLst>
              <a:ext uri="{FF2B5EF4-FFF2-40B4-BE49-F238E27FC236}">
                <a16:creationId xmlns:a16="http://schemas.microsoft.com/office/drawing/2014/main" id="{D2CD7F0E-E013-4021-B405-8BBEC3EE1180}"/>
              </a:ext>
            </a:extLst>
          </p:cNvPr>
          <p:cNvSpPr/>
          <p:nvPr/>
        </p:nvSpPr>
        <p:spPr>
          <a:xfrm>
            <a:off x="1109455" y="1455311"/>
            <a:ext cx="5505695" cy="2264935"/>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18, your ECT will be focusing on </a:t>
            </a:r>
            <a:r>
              <a:rPr lang="en-GB" sz="1050" b="1" dirty="0">
                <a:solidFill>
                  <a:srgbClr val="002060"/>
                </a:solidFill>
              </a:rPr>
              <a:t>guided and independent practice. </a:t>
            </a:r>
            <a:r>
              <a:rPr lang="en-GB" sz="1050" dirty="0">
                <a:solidFill>
                  <a:srgbClr val="002060"/>
                </a:solidFill>
              </a:rPr>
              <a:t>Please see </a:t>
            </a:r>
            <a:r>
              <a:rPr lang="en-GB" sz="1050" b="1" dirty="0">
                <a:solidFill>
                  <a:srgbClr val="002060"/>
                </a:solidFill>
              </a:rPr>
              <a:t>page 51</a:t>
            </a:r>
            <a:r>
              <a:rPr lang="en-GB" sz="1050" dirty="0">
                <a:solidFill>
                  <a:srgbClr val="002060"/>
                </a:solidFill>
              </a:rPr>
              <a:t> of your mentor handbook for a full explanation.</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In Week 18, you will carry out a </a:t>
            </a:r>
            <a:r>
              <a:rPr lang="en-GB" sz="1050" b="1" dirty="0">
                <a:solidFill>
                  <a:srgbClr val="002060"/>
                </a:solidFill>
              </a:rPr>
              <a:t>10-minute drop-in lesson observation.  </a:t>
            </a:r>
            <a:r>
              <a:rPr lang="en-GB" sz="1050" dirty="0">
                <a:solidFill>
                  <a:srgbClr val="002060"/>
                </a:solidFill>
              </a:rPr>
              <a:t>As you observe, you may wish to consider the following things:</a:t>
            </a:r>
          </a:p>
          <a:p>
            <a:pPr marL="628650" lvl="1" indent="-171450" algn="just">
              <a:buFont typeface="Arial" panose="020B0604020202020204" pitchFamily="34" charset="0"/>
              <a:buChar char="•"/>
            </a:pPr>
            <a:r>
              <a:rPr lang="en-GB" sz="1050" dirty="0">
                <a:solidFill>
                  <a:srgbClr val="002060"/>
                </a:solidFill>
              </a:rPr>
              <a:t>Is the appropriate level of guidance and support provided during the early stages of practice – are pupils achieving a high success rate?</a:t>
            </a:r>
          </a:p>
          <a:p>
            <a:pPr marL="628650" lvl="1" indent="-171450" algn="just">
              <a:buFont typeface="Arial" panose="020B0604020202020204" pitchFamily="34" charset="0"/>
              <a:buChar char="•"/>
            </a:pPr>
            <a:r>
              <a:rPr lang="en-GB" sz="1050" dirty="0">
                <a:solidFill>
                  <a:srgbClr val="002060"/>
                </a:solidFill>
              </a:rPr>
              <a:t>Does guided practice prepare pupils for independent practice?</a:t>
            </a:r>
          </a:p>
          <a:p>
            <a:pPr marL="628650" lvl="1" indent="-171450" algn="just">
              <a:buFont typeface="Arial" panose="020B0604020202020204" pitchFamily="34" charset="0"/>
              <a:buChar char="•"/>
            </a:pPr>
            <a:r>
              <a:rPr lang="en-GB" sz="1050" dirty="0">
                <a:solidFill>
                  <a:srgbClr val="002060"/>
                </a:solidFill>
              </a:rPr>
              <a:t>Does independent practice focus on the material the teacher wants pupils to learn?</a:t>
            </a:r>
          </a:p>
          <a:p>
            <a:pPr marL="628650" lvl="1" indent="-171450" algn="just">
              <a:buFont typeface="Arial" panose="020B0604020202020204" pitchFamily="34" charset="0"/>
              <a:buChar char="•"/>
            </a:pPr>
            <a:r>
              <a:rPr lang="en-GB" sz="1050" dirty="0">
                <a:solidFill>
                  <a:srgbClr val="002060"/>
                </a:solidFill>
              </a:rPr>
              <a:t>Are scaffolds provided for independent practice, where necessary?  (eg worked/partially-completed examples, checklists etc)</a:t>
            </a:r>
          </a:p>
          <a:p>
            <a:pPr marL="628650" lvl="1" indent="-171450" algn="just">
              <a:buFont typeface="Arial" panose="020B0604020202020204" pitchFamily="34" charset="0"/>
              <a:buChar char="•"/>
            </a:pPr>
            <a:r>
              <a:rPr lang="en-GB" sz="1050" dirty="0">
                <a:solidFill>
                  <a:srgbClr val="002060"/>
                </a:solidFill>
              </a:rPr>
              <a:t>Within the same lesson, how are ECTs adapting their practice to support those who are not yet ready for independent practice?</a:t>
            </a:r>
          </a:p>
          <a:p>
            <a:pPr marL="171450" indent="-171450" algn="just">
              <a:buFont typeface="Arial" panose="020B0604020202020204" pitchFamily="34" charset="0"/>
              <a:buChar char="•"/>
            </a:pPr>
            <a:endParaRPr lang="pt-BR" sz="1050" dirty="0">
              <a:solidFill>
                <a:srgbClr val="002060"/>
              </a:solidFill>
            </a:endParaRPr>
          </a:p>
          <a:p>
            <a:pPr algn="just"/>
            <a:endParaRPr lang="en-GB" sz="1050" b="1" dirty="0">
              <a:solidFill>
                <a:srgbClr val="FFAB1B"/>
              </a:solidFill>
              <a:cs typeface="Calibri"/>
            </a:endParaRPr>
          </a:p>
        </p:txBody>
      </p:sp>
      <p:pic>
        <p:nvPicPr>
          <p:cNvPr id="23" name="Picture 22" descr="A picture containing text, clipart&#10;&#10;Description automatically generated">
            <a:extLst>
              <a:ext uri="{FF2B5EF4-FFF2-40B4-BE49-F238E27FC236}">
                <a16:creationId xmlns:a16="http://schemas.microsoft.com/office/drawing/2014/main" id="{90248DBF-1779-42C4-A9F7-F48FD5926E5F}"/>
              </a:ext>
            </a:extLst>
          </p:cNvPr>
          <p:cNvPicPr>
            <a:picLocks noChangeAspect="1"/>
          </p:cNvPicPr>
          <p:nvPr/>
        </p:nvPicPr>
        <p:blipFill>
          <a:blip r:embed="rId11"/>
          <a:stretch>
            <a:fillRect/>
          </a:stretch>
        </p:blipFill>
        <p:spPr>
          <a:xfrm>
            <a:off x="168090" y="1455311"/>
            <a:ext cx="833530" cy="1018963"/>
          </a:xfrm>
          <a:prstGeom prst="rect">
            <a:avLst/>
          </a:prstGeom>
        </p:spPr>
      </p:pic>
      <p:pic>
        <p:nvPicPr>
          <p:cNvPr id="21" name="Picture 20">
            <a:extLst>
              <a:ext uri="{FF2B5EF4-FFF2-40B4-BE49-F238E27FC236}">
                <a16:creationId xmlns:a16="http://schemas.microsoft.com/office/drawing/2014/main" id="{C622AE7A-6E02-4311-A288-6B03DE081F69}"/>
              </a:ext>
            </a:extLst>
          </p:cNvPr>
          <p:cNvPicPr>
            <a:picLocks noChangeAspect="1"/>
          </p:cNvPicPr>
          <p:nvPr/>
        </p:nvPicPr>
        <p:blipFill>
          <a:blip r:embed="rId12"/>
          <a:stretch>
            <a:fillRect/>
          </a:stretch>
        </p:blipFill>
        <p:spPr>
          <a:xfrm flipV="1">
            <a:off x="318100" y="1634945"/>
            <a:ext cx="536908" cy="542809"/>
          </a:xfrm>
          <a:prstGeom prst="rect">
            <a:avLst/>
          </a:prstGeom>
        </p:spPr>
      </p:pic>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rtl="0"/>
            <a:r>
              <a:rPr lang="en-GB" sz="1100" b="1" dirty="0">
                <a:solidFill>
                  <a:srgbClr val="002060"/>
                </a:solidFill>
                <a:latin typeface="Calibri"/>
                <a:ea typeface="Segoe UI"/>
                <a:cs typeface="Segoe UI"/>
              </a:rPr>
              <a:t>ECT Week 18 bulletin </a:t>
            </a:r>
            <a:r>
              <a:rPr lang="en-US" sz="1100" dirty="0">
                <a:latin typeface="Calibri"/>
                <a:ea typeface="Segoe UI"/>
                <a:cs typeface="Segoe UI"/>
              </a:rPr>
              <a:t>​</a:t>
            </a:r>
          </a:p>
          <a:p>
            <a:pPr algn="ctr" rtl="0"/>
            <a:r>
              <a:rPr lang="en-GB" sz="1100" dirty="0">
                <a:solidFill>
                  <a:srgbClr val="002060"/>
                </a:solidFill>
                <a:latin typeface="Calibri"/>
                <a:ea typeface="Segoe UI"/>
                <a:cs typeface="Segoe UI"/>
              </a:rPr>
              <a:t>w/b Monday 30th January 2023</a:t>
            </a:r>
            <a:r>
              <a:rPr lang="en-US" sz="1100" dirty="0">
                <a:latin typeface="Calibri"/>
                <a:ea typeface="Segoe UI"/>
                <a:cs typeface="Segoe UI"/>
              </a:rPr>
              <a:t>​</a:t>
            </a:r>
          </a:p>
          <a:p>
            <a:pPr algn="ctr" rtl="0"/>
            <a:r>
              <a:rPr lang="en-GB" sz="1100" b="1" dirty="0">
                <a:solidFill>
                  <a:srgbClr val="002060"/>
                </a:solidFill>
                <a:latin typeface="Calibri"/>
                <a:ea typeface="Segoe UI"/>
                <a:cs typeface="Segoe UI"/>
              </a:rPr>
              <a:t>ECF focus of the week:</a:t>
            </a:r>
            <a:r>
              <a:rPr lang="en-US" sz="1100" dirty="0">
                <a:latin typeface="Calibri"/>
                <a:ea typeface="Segoe UI"/>
                <a:cs typeface="Segoe UI"/>
              </a:rPr>
              <a:t>​</a:t>
            </a:r>
          </a:p>
          <a:p>
            <a:pPr algn="ctr" rtl="0"/>
            <a:r>
              <a:rPr lang="en-GB" sz="1100" i="1" dirty="0">
                <a:solidFill>
                  <a:srgbClr val="002060"/>
                </a:solidFill>
                <a:latin typeface="Calibri"/>
                <a:ea typeface="Segoe UI"/>
                <a:cs typeface="Segoe UI"/>
              </a:rPr>
              <a:t>Guided and independent practice</a:t>
            </a:r>
            <a:r>
              <a:rPr lang="en-US" sz="1100" dirty="0">
                <a:latin typeface="Calibri"/>
                <a:ea typeface="Segoe UI"/>
                <a:cs typeface="Segoe UI"/>
              </a:rPr>
              <a:t>​</a:t>
            </a:r>
            <a:endParaRPr lang="en-GB" sz="1100" b="1" dirty="0">
              <a:solidFill>
                <a:srgbClr val="002060"/>
              </a:solidFill>
              <a:cs typeface="Calibri"/>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pic>
        <p:nvPicPr>
          <p:cNvPr id="10" name="Picture 9">
            <a:extLst>
              <a:ext uri="{FF2B5EF4-FFF2-40B4-BE49-F238E27FC236}">
                <a16:creationId xmlns:a16="http://schemas.microsoft.com/office/drawing/2014/main" id="{3C60F84B-6E6C-493B-8BE7-1CB5CD73C9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212" y="1619991"/>
            <a:ext cx="3317294" cy="1057750"/>
          </a:xfrm>
          <a:prstGeom prst="rect">
            <a:avLst/>
          </a:prstGeom>
        </p:spPr>
      </p:pic>
      <p:sp>
        <p:nvSpPr>
          <p:cNvPr id="14" name="TextBox 13">
            <a:extLst>
              <a:ext uri="{FF2B5EF4-FFF2-40B4-BE49-F238E27FC236}">
                <a16:creationId xmlns:a16="http://schemas.microsoft.com/office/drawing/2014/main" id="{E69FD74C-6E6C-485B-A7E7-86B89EF31D1A}"/>
              </a:ext>
            </a:extLst>
          </p:cNvPr>
          <p:cNvSpPr txBox="1"/>
          <p:nvPr/>
        </p:nvSpPr>
        <p:spPr>
          <a:xfrm>
            <a:off x="436024" y="2923308"/>
            <a:ext cx="5923211" cy="5909310"/>
          </a:xfrm>
          <a:prstGeom prst="rect">
            <a:avLst/>
          </a:prstGeom>
          <a:noFill/>
        </p:spPr>
        <p:txBody>
          <a:bodyPr wrap="square" rtlCol="0">
            <a:spAutoFit/>
          </a:bodyPr>
          <a:lstStyle/>
          <a:p>
            <a:r>
              <a:rPr lang="en-GB" sz="1050" b="1" dirty="0"/>
              <a:t>Maths Hub: Mathematical Thinking for GCSE Work Group (starting online from 20 February 2023)</a:t>
            </a:r>
          </a:p>
          <a:p>
            <a:r>
              <a:rPr lang="en-GB" sz="1050" dirty="0"/>
              <a:t>A programme for secondary maths teachers, aimed at developing mathematical fluency, reasoning and problem solving.  A02 and A03 objectives are often poorly addressed in GCSE examinations and the focus of the work group is to support teachers in developing their understanding of mathematical thinking, as it relates to problem solving and reasoning, using practice task types to explore what it means for students to get better at mathematical thinking and what this looks like in the classroom.</a:t>
            </a:r>
          </a:p>
          <a:p>
            <a:r>
              <a:rPr lang="en-GB" sz="1050" dirty="0"/>
              <a:t>Within this work group there are 3 themes.  Each theme consists of 3 online sessions and will include resources being developed for the classroom and activities to trial in departments between sessions.  For full information and to register, click here</a:t>
            </a:r>
          </a:p>
          <a:p>
            <a:r>
              <a:rPr lang="en-GB" sz="1050" dirty="0">
                <a:hlinkClick r:id="rId7"/>
              </a:rPr>
              <a:t>FREE Mathematical Thinking for GCSE Work Group Registration | Eventbrite</a:t>
            </a:r>
            <a:endParaRPr lang="en-GB" sz="1050" dirty="0"/>
          </a:p>
          <a:p>
            <a:endParaRPr lang="en-GB" sz="1050" dirty="0"/>
          </a:p>
          <a:p>
            <a:endParaRPr lang="en-GB" sz="1050" dirty="0"/>
          </a:p>
          <a:p>
            <a:r>
              <a:rPr lang="en-GB" sz="1050" b="1" dirty="0"/>
              <a:t>Maths Hub: Years 7-11 Coherence Work Group (starting on 8 February in Epsom – face to face)</a:t>
            </a:r>
          </a:p>
          <a:p>
            <a:r>
              <a:rPr lang="en-GB" sz="1050" b="1" dirty="0"/>
              <a:t>Breaking down topics to inform curriculum planning</a:t>
            </a:r>
          </a:p>
          <a:p>
            <a:r>
              <a:rPr lang="en-GB" sz="1050" dirty="0"/>
              <a:t>This programme focuses on participant teachers working together to analyse, deconstruct and trace through important topics in the curriculum – developing insight into effective teaching approaches, and considering the implications for longer-term curriculum design.  For full information and to register, click here</a:t>
            </a:r>
          </a:p>
          <a:p>
            <a:r>
              <a:rPr lang="en-GB" sz="1050" dirty="0">
                <a:hlinkClick r:id="rId8"/>
              </a:rPr>
              <a:t>Year 7-11 Coherence Work Group Registration, Epsom | Eventbrite</a:t>
            </a:r>
            <a:endParaRPr lang="en-GB" sz="1050" dirty="0"/>
          </a:p>
          <a:p>
            <a:endParaRPr lang="en-GB" sz="1050" dirty="0"/>
          </a:p>
          <a:p>
            <a:endParaRPr lang="en-GB" sz="1050" dirty="0"/>
          </a:p>
          <a:p>
            <a:r>
              <a:rPr lang="en-GB" sz="1050" b="1" dirty="0"/>
              <a:t>Maths Hub: Secondary Network Meeting – Thursday 2 February, 4 pm online.</a:t>
            </a:r>
          </a:p>
          <a:p>
            <a:r>
              <a:rPr lang="en-GB" sz="1050" dirty="0"/>
              <a:t>Open to all teachers and leaders of Maths, the NEHS Maths Hub run online Network Meetings every half term.  With a focus on teaching pupils </a:t>
            </a:r>
            <a:r>
              <a:rPr lang="en-GB" sz="1050"/>
              <a:t>with SEND, we are </a:t>
            </a:r>
            <a:r>
              <a:rPr lang="en-GB" sz="1050" dirty="0"/>
              <a:t>very lucky to host our guest speaker, Caroline Clissold, who has significant experience in this area.  For the second part of the meeting, we are certain there is some great work going on in North-East Hampshire and Surrey schools and we would like to invite everyone who is willing, to share some successful strategies and best practice with the network.  For full information and to register, click here</a:t>
            </a:r>
          </a:p>
          <a:p>
            <a:r>
              <a:rPr lang="en-GB" sz="1050" dirty="0">
                <a:hlinkClick r:id="rId9"/>
              </a:rPr>
              <a:t>Maths Hub Secondary Online Network Meeting Registration | Eventbrite</a:t>
            </a:r>
            <a:endParaRPr lang="en-GB" sz="1050" dirty="0"/>
          </a:p>
          <a:p>
            <a:endParaRPr lang="en-GB" sz="1050" dirty="0"/>
          </a:p>
          <a:p>
            <a:endParaRPr lang="en-GB" sz="1050" dirty="0"/>
          </a:p>
          <a:p>
            <a:r>
              <a:rPr lang="en-GB" sz="1050" b="1" dirty="0"/>
              <a:t>Are you interested in Professional Development opportunities with the NCETM Maths Hubs?</a:t>
            </a:r>
          </a:p>
          <a:p>
            <a:r>
              <a:rPr lang="en-GB" sz="1050" dirty="0"/>
              <a:t>Applications are now open for the NCETM’s Professional Development opportunities for 23/24.  Find out about becoming a trained Mastery Specialist, Accredited PD Lead or School Development Lead.  Applications close 31 March 2023.  Click here for full information and applications</a:t>
            </a:r>
          </a:p>
          <a:p>
            <a:r>
              <a:rPr lang="en-GB" sz="1050" dirty="0">
                <a:hlinkClick r:id="rId10"/>
              </a:rPr>
              <a:t>Recruitment open for maths professional development leadership opportunities | NCETM</a:t>
            </a:r>
            <a:endParaRPr lang="en-GB" sz="1050" dirty="0"/>
          </a:p>
        </p:txBody>
      </p:sp>
    </p:spTree>
    <p:extLst>
      <p:ext uri="{BB962C8B-B14F-4D97-AF65-F5344CB8AC3E}">
        <p14:creationId xmlns:p14="http://schemas.microsoft.com/office/powerpoint/2010/main" val="176913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64FFB18-68B7-432B-818B-32F0758160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02A09931-75FB-4F27-905A-4216465D4FC3}">
  <ds:schemaRefs>
    <ds:schemaRef ds:uri="http://purl.org/dc/terms/"/>
    <ds:schemaRef ds:uri="http://www.w3.org/XML/1998/namespace"/>
    <ds:schemaRef ds:uri="http://schemas.openxmlformats.org/package/2006/metadata/core-properties"/>
    <ds:schemaRef ds:uri="http://schemas.microsoft.com/office/2006/documentManagement/types"/>
    <ds:schemaRef ds:uri="1a4f690a-3c21-47b9-b626-ddb63adf0775"/>
    <ds:schemaRef ds:uri="http://purl.org/dc/elements/1.1/"/>
    <ds:schemaRef ds:uri="bb72b056-a597-4370-8ff5-977ebef110a8"/>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118</TotalTime>
  <Words>1535</Words>
  <Application>Microsoft Office PowerPoint</Application>
  <PresentationFormat>A4 Paper (210x297 mm)</PresentationFormat>
  <Paragraphs>89</Paragraphs>
  <Slides>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Calibri</vt:lpstr>
      <vt:lpstr>Calibri Light</vt:lpstr>
      <vt:lpstr>Gill Sans MT Condensed</vt:lpstr>
      <vt:lpstr>Montserrat</vt:lpstr>
      <vt:lpstr>Segoe UI</vt:lpstr>
      <vt:lpstr>Times New Roman</vt:lpstr>
      <vt:lpstr>Office Theme</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162</cp:revision>
  <dcterms:created xsi:type="dcterms:W3CDTF">2021-06-21T08:59:27Z</dcterms:created>
  <dcterms:modified xsi:type="dcterms:W3CDTF">2023-01-26T10:30:20Z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