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57" r:id="rId5"/>
    <p:sldId id="258" r:id="rId6"/>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FF"/>
    <a:srgbClr val="6666FF"/>
    <a:srgbClr val="33CC33"/>
    <a:srgbClr val="009900"/>
    <a:srgbClr val="CCFF99"/>
    <a:srgbClr val="CC99FF"/>
    <a:srgbClr val="FFFF99"/>
    <a:srgbClr val="FFAB1B"/>
    <a:srgbClr val="FFFF66"/>
    <a:srgbClr val="1322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D5D5BC-DEFE-46C1-9727-A943BA9EE539}" v="190" dt="2022-09-14T09:22:06.763"/>
    <p1510:client id="{72E9808D-502B-3CAB-847C-F356D6DB5B48}" v="355" dt="2022-09-15T12:08:04.0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p:scale>
          <a:sx n="118" d="100"/>
          <a:sy n="118" d="100"/>
        </p:scale>
        <p:origin x="150" y="-28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Hunter" userId="S::s.hunter@xaviercet.org.uk::49930659-e164-4d1d-8b7b-bd0110c17c72" providerId="AD" clId="Web-{24D5D5BC-DEFE-46C1-9727-A943BA9EE539}"/>
    <pc:docChg chg="modSld">
      <pc:chgData name="S Hunter" userId="S::s.hunter@xaviercet.org.uk::49930659-e164-4d1d-8b7b-bd0110c17c72" providerId="AD" clId="Web-{24D5D5BC-DEFE-46C1-9727-A943BA9EE539}" dt="2022-09-14T09:22:06.763" v="189" actId="20577"/>
      <pc:docMkLst>
        <pc:docMk/>
      </pc:docMkLst>
      <pc:sldChg chg="modSp">
        <pc:chgData name="S Hunter" userId="S::s.hunter@xaviercet.org.uk::49930659-e164-4d1d-8b7b-bd0110c17c72" providerId="AD" clId="Web-{24D5D5BC-DEFE-46C1-9727-A943BA9EE539}" dt="2022-09-14T09:22:06.763" v="189" actId="20577"/>
        <pc:sldMkLst>
          <pc:docMk/>
          <pc:sldMk cId="4264698637" sldId="258"/>
        </pc:sldMkLst>
        <pc:spChg chg="mod">
          <ac:chgData name="S Hunter" userId="S::s.hunter@xaviercet.org.uk::49930659-e164-4d1d-8b7b-bd0110c17c72" providerId="AD" clId="Web-{24D5D5BC-DEFE-46C1-9727-A943BA9EE539}" dt="2022-09-14T09:22:06.763" v="189" actId="20577"/>
          <ac:spMkLst>
            <pc:docMk/>
            <pc:sldMk cId="4264698637" sldId="258"/>
            <ac:spMk id="41" creationId="{A1AB0B8D-60A2-48BE-80C4-F164F85844C2}"/>
          </ac:spMkLst>
        </pc:spChg>
      </pc:sldChg>
    </pc:docChg>
  </pc:docChgLst>
  <pc:docChgLst>
    <pc:chgData name="C Carr" userId="S::c.carr@xaviercet.org.uk::6e691739-8545-4740-b665-61a68a7ec40b" providerId="AD" clId="Web-{72E9808D-502B-3CAB-847C-F356D6DB5B48}"/>
    <pc:docChg chg="modSld">
      <pc:chgData name="C Carr" userId="S::c.carr@xaviercet.org.uk::6e691739-8545-4740-b665-61a68a7ec40b" providerId="AD" clId="Web-{72E9808D-502B-3CAB-847C-F356D6DB5B48}" dt="2022-09-15T12:08:04.017" v="351" actId="20577"/>
      <pc:docMkLst>
        <pc:docMk/>
      </pc:docMkLst>
      <pc:sldChg chg="delSp modSp">
        <pc:chgData name="C Carr" userId="S::c.carr@xaviercet.org.uk::6e691739-8545-4740-b665-61a68a7ec40b" providerId="AD" clId="Web-{72E9808D-502B-3CAB-847C-F356D6DB5B48}" dt="2022-09-15T11:49:39.615" v="106" actId="20577"/>
        <pc:sldMkLst>
          <pc:docMk/>
          <pc:sldMk cId="1056686704" sldId="257"/>
        </pc:sldMkLst>
        <pc:spChg chg="mod">
          <ac:chgData name="C Carr" userId="S::c.carr@xaviercet.org.uk::6e691739-8545-4740-b665-61a68a7ec40b" providerId="AD" clId="Web-{72E9808D-502B-3CAB-847C-F356D6DB5B48}" dt="2022-09-15T11:38:37.958" v="92" actId="20577"/>
          <ac:spMkLst>
            <pc:docMk/>
            <pc:sldMk cId="1056686704" sldId="257"/>
            <ac:spMk id="25" creationId="{CE043836-EA50-4838-9650-EE0E66B9E62A}"/>
          </ac:spMkLst>
        </pc:spChg>
        <pc:spChg chg="mod">
          <ac:chgData name="C Carr" userId="S::c.carr@xaviercet.org.uk::6e691739-8545-4740-b665-61a68a7ec40b" providerId="AD" clId="Web-{72E9808D-502B-3CAB-847C-F356D6DB5B48}" dt="2022-09-15T11:40:18.351" v="99" actId="20577"/>
          <ac:spMkLst>
            <pc:docMk/>
            <pc:sldMk cId="1056686704" sldId="257"/>
            <ac:spMk id="34" creationId="{BA686F27-EEDA-49CB-971B-0F7A8ABA5166}"/>
          </ac:spMkLst>
        </pc:spChg>
        <pc:spChg chg="mod">
          <ac:chgData name="C Carr" userId="S::c.carr@xaviercet.org.uk::6e691739-8545-4740-b665-61a68a7ec40b" providerId="AD" clId="Web-{72E9808D-502B-3CAB-847C-F356D6DB5B48}" dt="2022-09-15T11:39:17.365" v="95" actId="20577"/>
          <ac:spMkLst>
            <pc:docMk/>
            <pc:sldMk cId="1056686704" sldId="257"/>
            <ac:spMk id="75" creationId="{CE043836-EA50-4838-9650-EE0E66B9E62A}"/>
          </ac:spMkLst>
        </pc:spChg>
        <pc:spChg chg="mod">
          <ac:chgData name="C Carr" userId="S::c.carr@xaviercet.org.uk::6e691739-8545-4740-b665-61a68a7ec40b" providerId="AD" clId="Web-{72E9808D-502B-3CAB-847C-F356D6DB5B48}" dt="2022-09-15T11:49:39.615" v="106" actId="20577"/>
          <ac:spMkLst>
            <pc:docMk/>
            <pc:sldMk cId="1056686704" sldId="257"/>
            <ac:spMk id="80" creationId="{CE043836-EA50-4838-9650-EE0E66B9E62A}"/>
          </ac:spMkLst>
        </pc:spChg>
        <pc:grpChg chg="del">
          <ac:chgData name="C Carr" userId="S::c.carr@xaviercet.org.uk::6e691739-8545-4740-b665-61a68a7ec40b" providerId="AD" clId="Web-{72E9808D-502B-3CAB-847C-F356D6DB5B48}" dt="2022-09-15T11:28:01.192" v="0"/>
          <ac:grpSpMkLst>
            <pc:docMk/>
            <pc:sldMk cId="1056686704" sldId="257"/>
            <ac:grpSpMk id="5" creationId="{00000000-0000-0000-0000-000000000000}"/>
          </ac:grpSpMkLst>
        </pc:grpChg>
        <pc:picChg chg="del topLvl">
          <ac:chgData name="C Carr" userId="S::c.carr@xaviercet.org.uk::6e691739-8545-4740-b665-61a68a7ec40b" providerId="AD" clId="Web-{72E9808D-502B-3CAB-847C-F356D6DB5B48}" dt="2022-09-15T11:28:01.192" v="0"/>
          <ac:picMkLst>
            <pc:docMk/>
            <pc:sldMk cId="1056686704" sldId="257"/>
            <ac:picMk id="2" creationId="{00000000-0000-0000-0000-000000000000}"/>
          </ac:picMkLst>
        </pc:picChg>
        <pc:picChg chg="mod topLvl">
          <ac:chgData name="C Carr" userId="S::c.carr@xaviercet.org.uk::6e691739-8545-4740-b665-61a68a7ec40b" providerId="AD" clId="Web-{72E9808D-502B-3CAB-847C-F356D6DB5B48}" dt="2022-09-15T11:28:11.051" v="2" actId="14100"/>
          <ac:picMkLst>
            <pc:docMk/>
            <pc:sldMk cId="1056686704" sldId="257"/>
            <ac:picMk id="3" creationId="{00000000-0000-0000-0000-000000000000}"/>
          </ac:picMkLst>
        </pc:picChg>
      </pc:sldChg>
      <pc:sldChg chg="addSp delSp modSp">
        <pc:chgData name="C Carr" userId="S::c.carr@xaviercet.org.uk::6e691739-8545-4740-b665-61a68a7ec40b" providerId="AD" clId="Web-{72E9808D-502B-3CAB-847C-F356D6DB5B48}" dt="2022-09-15T12:08:04.017" v="351" actId="20577"/>
        <pc:sldMkLst>
          <pc:docMk/>
          <pc:sldMk cId="4264698637" sldId="258"/>
        </pc:sldMkLst>
        <pc:spChg chg="add mod">
          <ac:chgData name="C Carr" userId="S::c.carr@xaviercet.org.uk::6e691739-8545-4740-b665-61a68a7ec40b" providerId="AD" clId="Web-{72E9808D-502B-3CAB-847C-F356D6DB5B48}" dt="2022-09-15T12:08:04.017" v="351" actId="20577"/>
          <ac:spMkLst>
            <pc:docMk/>
            <pc:sldMk cId="4264698637" sldId="258"/>
            <ac:spMk id="7" creationId="{4429C336-F6FD-E64F-F684-8207F3296B3A}"/>
          </ac:spMkLst>
        </pc:spChg>
        <pc:spChg chg="add del">
          <ac:chgData name="C Carr" userId="S::c.carr@xaviercet.org.uk::6e691739-8545-4740-b665-61a68a7ec40b" providerId="AD" clId="Web-{72E9808D-502B-3CAB-847C-F356D6DB5B48}" dt="2022-09-15T12:07:37.282" v="348"/>
          <ac:spMkLst>
            <pc:docMk/>
            <pc:sldMk cId="4264698637" sldId="258"/>
            <ac:spMk id="8" creationId="{B7A674C8-D545-2BC3-207B-AA1ED6398193}"/>
          </ac:spMkLst>
        </pc:spChg>
        <pc:spChg chg="mod">
          <ac:chgData name="C Carr" userId="S::c.carr@xaviercet.org.uk::6e691739-8545-4740-b665-61a68a7ec40b" providerId="AD" clId="Web-{72E9808D-502B-3CAB-847C-F356D6DB5B48}" dt="2022-09-15T12:05:51.498" v="338" actId="14100"/>
          <ac:spMkLst>
            <pc:docMk/>
            <pc:sldMk cId="4264698637" sldId="258"/>
            <ac:spMk id="41" creationId="{A1AB0B8D-60A2-48BE-80C4-F164F85844C2}"/>
          </ac:spMkLst>
        </pc:spChg>
        <pc:spChg chg="mod">
          <ac:chgData name="C Carr" userId="S::c.carr@xaviercet.org.uk::6e691739-8545-4740-b665-61a68a7ec40b" providerId="AD" clId="Web-{72E9808D-502B-3CAB-847C-F356D6DB5B48}" dt="2022-09-15T12:04:16.933" v="333" actId="20577"/>
          <ac:spMkLst>
            <pc:docMk/>
            <pc:sldMk cId="4264698637" sldId="258"/>
            <ac:spMk id="80" creationId="{CE043836-EA50-4838-9650-EE0E66B9E62A}"/>
          </ac:spMkLst>
        </pc:spChg>
        <pc:grpChg chg="del">
          <ac:chgData name="C Carr" userId="S::c.carr@xaviercet.org.uk::6e691739-8545-4740-b665-61a68a7ec40b" providerId="AD" clId="Web-{72E9808D-502B-3CAB-847C-F356D6DB5B48}" dt="2022-09-15T11:28:43.396" v="3"/>
          <ac:grpSpMkLst>
            <pc:docMk/>
            <pc:sldMk cId="4264698637" sldId="258"/>
            <ac:grpSpMk id="5" creationId="{00000000-0000-0000-0000-000000000000}"/>
          </ac:grpSpMkLst>
        </pc:grpChg>
        <pc:grpChg chg="mod">
          <ac:chgData name="C Carr" userId="S::c.carr@xaviercet.org.uk::6e691739-8545-4740-b665-61a68a7ec40b" providerId="AD" clId="Web-{72E9808D-502B-3CAB-847C-F356D6DB5B48}" dt="2022-09-15T12:02:03.711" v="286" actId="1076"/>
          <ac:grpSpMkLst>
            <pc:docMk/>
            <pc:sldMk cId="4264698637" sldId="258"/>
            <ac:grpSpMk id="45" creationId="{6417C560-8980-4166-AFA5-9EFF605EC2F4}"/>
          </ac:grpSpMkLst>
        </pc:grpChg>
        <pc:picChg chg="del topLvl">
          <ac:chgData name="C Carr" userId="S::c.carr@xaviercet.org.uk::6e691739-8545-4740-b665-61a68a7ec40b" providerId="AD" clId="Web-{72E9808D-502B-3CAB-847C-F356D6DB5B48}" dt="2022-09-15T11:28:43.396" v="3"/>
          <ac:picMkLst>
            <pc:docMk/>
            <pc:sldMk cId="4264698637" sldId="258"/>
            <ac:picMk id="2" creationId="{00000000-0000-0000-0000-000000000000}"/>
          </ac:picMkLst>
        </pc:picChg>
        <pc:picChg chg="mod topLvl">
          <ac:chgData name="C Carr" userId="S::c.carr@xaviercet.org.uk::6e691739-8545-4740-b665-61a68a7ec40b" providerId="AD" clId="Web-{72E9808D-502B-3CAB-847C-F356D6DB5B48}" dt="2022-09-15T11:28:51.177" v="5" actId="1076"/>
          <ac:picMkLst>
            <pc:docMk/>
            <pc:sldMk cId="4264698637" sldId="258"/>
            <ac:picMk id="3" creationId="{00000000-0000-0000-0000-000000000000}"/>
          </ac:picMkLst>
        </pc:picChg>
        <pc:picChg chg="add mod">
          <ac:chgData name="C Carr" userId="S::c.carr@xaviercet.org.uk::6e691739-8545-4740-b665-61a68a7ec40b" providerId="AD" clId="Web-{72E9808D-502B-3CAB-847C-F356D6DB5B48}" dt="2022-09-15T12:07:10.390" v="346" actId="1076"/>
          <ac:picMkLst>
            <pc:docMk/>
            <pc:sldMk cId="4264698637" sldId="258"/>
            <ac:picMk id="4" creationId="{13DA4557-80DD-A6DE-7941-F59CB695EAB9}"/>
          </ac:picMkLst>
        </pc:picChg>
        <pc:picChg chg="mod">
          <ac:chgData name="C Carr" userId="S::c.carr@xaviercet.org.uk::6e691739-8545-4740-b665-61a68a7ec40b" providerId="AD" clId="Web-{72E9808D-502B-3CAB-847C-F356D6DB5B48}" dt="2022-09-15T12:02:05.383" v="287" actId="1076"/>
          <ac:picMkLst>
            <pc:docMk/>
            <pc:sldMk cId="4264698637" sldId="258"/>
            <ac:picMk id="49" creationId="{32CA72CC-A90E-48F0-8E3B-93B5F5FC2AE5}"/>
          </ac:picMkLst>
        </pc:picChg>
      </pc:sldChg>
    </pc:docChg>
  </pc:docChgLst>
  <pc:docChgLst>
    <pc:chgData name="Jan Keating" userId="808df2ce-9829-445b-ae67-ae255666b6da" providerId="ADAL" clId="{D4B46D5C-4F9E-4E58-9929-384920CE6112}"/>
    <pc:docChg chg="undo custSel modSld">
      <pc:chgData name="Jan Keating" userId="808df2ce-9829-445b-ae67-ae255666b6da" providerId="ADAL" clId="{D4B46D5C-4F9E-4E58-9929-384920CE6112}" dt="2022-09-13T14:21:01.841" v="6132" actId="20577"/>
      <pc:docMkLst>
        <pc:docMk/>
      </pc:docMkLst>
      <pc:sldChg chg="addSp delSp modSp">
        <pc:chgData name="Jan Keating" userId="808df2ce-9829-445b-ae67-ae255666b6da" providerId="ADAL" clId="{D4B46D5C-4F9E-4E58-9929-384920CE6112}" dt="2022-09-13T14:21:01.841" v="6132" actId="20577"/>
        <pc:sldMkLst>
          <pc:docMk/>
          <pc:sldMk cId="1056686704" sldId="257"/>
        </pc:sldMkLst>
        <pc:spChg chg="add del">
          <ac:chgData name="Jan Keating" userId="808df2ce-9829-445b-ae67-ae255666b6da" providerId="ADAL" clId="{D4B46D5C-4F9E-4E58-9929-384920CE6112}" dt="2022-09-13T13:45:58.112" v="2559"/>
          <ac:spMkLst>
            <pc:docMk/>
            <pc:sldMk cId="1056686704" sldId="257"/>
            <ac:spMk id="4" creationId="{2FD3EFA3-5C0B-48E1-B055-C2C7347E6C34}"/>
          </ac:spMkLst>
        </pc:spChg>
        <pc:spChg chg="mod">
          <ac:chgData name="Jan Keating" userId="808df2ce-9829-445b-ae67-ae255666b6da" providerId="ADAL" clId="{D4B46D5C-4F9E-4E58-9929-384920CE6112}" dt="2022-09-13T12:15:59.892" v="102" actId="20577"/>
          <ac:spMkLst>
            <pc:docMk/>
            <pc:sldMk cId="1056686704" sldId="257"/>
            <ac:spMk id="20" creationId="{00000000-0000-0000-0000-000000000000}"/>
          </ac:spMkLst>
        </pc:spChg>
        <pc:spChg chg="mod">
          <ac:chgData name="Jan Keating" userId="808df2ce-9829-445b-ae67-ae255666b6da" providerId="ADAL" clId="{D4B46D5C-4F9E-4E58-9929-384920CE6112}" dt="2022-09-13T14:03:51.026" v="3997" actId="113"/>
          <ac:spMkLst>
            <pc:docMk/>
            <pc:sldMk cId="1056686704" sldId="257"/>
            <ac:spMk id="25" creationId="{CE043836-EA50-4838-9650-EE0E66B9E62A}"/>
          </ac:spMkLst>
        </pc:spChg>
        <pc:spChg chg="mod">
          <ac:chgData name="Jan Keating" userId="808df2ce-9829-445b-ae67-ae255666b6da" providerId="ADAL" clId="{D4B46D5C-4F9E-4E58-9929-384920CE6112}" dt="2022-09-13T13:46:41.353" v="2563" actId="255"/>
          <ac:spMkLst>
            <pc:docMk/>
            <pc:sldMk cId="1056686704" sldId="257"/>
            <ac:spMk id="33" creationId="{03BA8658-EABA-4E49-B5AC-0625745C3F46}"/>
          </ac:spMkLst>
        </pc:spChg>
        <pc:spChg chg="add mod">
          <ac:chgData name="Jan Keating" userId="808df2ce-9829-445b-ae67-ae255666b6da" providerId="ADAL" clId="{D4B46D5C-4F9E-4E58-9929-384920CE6112}" dt="2022-09-13T14:20:56.669" v="6131" actId="20577"/>
          <ac:spMkLst>
            <pc:docMk/>
            <pc:sldMk cId="1056686704" sldId="257"/>
            <ac:spMk id="34" creationId="{BA686F27-EEDA-49CB-971B-0F7A8ABA5166}"/>
          </ac:spMkLst>
        </pc:spChg>
        <pc:spChg chg="mod">
          <ac:chgData name="Jan Keating" userId="808df2ce-9829-445b-ae67-ae255666b6da" providerId="ADAL" clId="{D4B46D5C-4F9E-4E58-9929-384920CE6112}" dt="2022-09-13T14:03:22.494" v="3995" actId="14100"/>
          <ac:spMkLst>
            <pc:docMk/>
            <pc:sldMk cId="1056686704" sldId="257"/>
            <ac:spMk id="41" creationId="{A1AB0B8D-60A2-48BE-80C4-F164F85844C2}"/>
          </ac:spMkLst>
        </pc:spChg>
        <pc:spChg chg="mod">
          <ac:chgData name="Jan Keating" userId="808df2ce-9829-445b-ae67-ae255666b6da" providerId="ADAL" clId="{D4B46D5C-4F9E-4E58-9929-384920CE6112}" dt="2022-09-13T14:02:33.541" v="3989" actId="1076"/>
          <ac:spMkLst>
            <pc:docMk/>
            <pc:sldMk cId="1056686704" sldId="257"/>
            <ac:spMk id="75" creationId="{CE043836-EA50-4838-9650-EE0E66B9E62A}"/>
          </ac:spMkLst>
        </pc:spChg>
        <pc:spChg chg="mod">
          <ac:chgData name="Jan Keating" userId="808df2ce-9829-445b-ae67-ae255666b6da" providerId="ADAL" clId="{D4B46D5C-4F9E-4E58-9929-384920CE6112}" dt="2022-09-13T14:21:01.841" v="6132" actId="20577"/>
          <ac:spMkLst>
            <pc:docMk/>
            <pc:sldMk cId="1056686704" sldId="257"/>
            <ac:spMk id="80" creationId="{CE043836-EA50-4838-9650-EE0E66B9E62A}"/>
          </ac:spMkLst>
        </pc:spChg>
        <pc:grpChg chg="add mod">
          <ac:chgData name="Jan Keating" userId="808df2ce-9829-445b-ae67-ae255666b6da" providerId="ADAL" clId="{D4B46D5C-4F9E-4E58-9929-384920CE6112}" dt="2022-09-13T14:03:14.230" v="3994" actId="1076"/>
          <ac:grpSpMkLst>
            <pc:docMk/>
            <pc:sldMk cId="1056686704" sldId="257"/>
            <ac:grpSpMk id="30" creationId="{4C51B5C1-D84D-4995-9523-41155FC039B8}"/>
          </ac:grpSpMkLst>
        </pc:grpChg>
        <pc:grpChg chg="mod">
          <ac:chgData name="Jan Keating" userId="808df2ce-9829-445b-ae67-ae255666b6da" providerId="ADAL" clId="{D4B46D5C-4F9E-4E58-9929-384920CE6112}" dt="2022-09-13T14:01:53.851" v="3984" actId="1076"/>
          <ac:grpSpMkLst>
            <pc:docMk/>
            <pc:sldMk cId="1056686704" sldId="257"/>
            <ac:grpSpMk id="37" creationId="{D7774A5B-83B4-4CAD-AA31-9F3BCF39171C}"/>
          </ac:grpSpMkLst>
        </pc:grpChg>
        <pc:grpChg chg="mod">
          <ac:chgData name="Jan Keating" userId="808df2ce-9829-445b-ae67-ae255666b6da" providerId="ADAL" clId="{D4B46D5C-4F9E-4E58-9929-384920CE6112}" dt="2022-09-13T14:02:28.468" v="3988" actId="1076"/>
          <ac:grpSpMkLst>
            <pc:docMk/>
            <pc:sldMk cId="1056686704" sldId="257"/>
            <ac:grpSpMk id="61" creationId="{00000000-0000-0000-0000-000000000000}"/>
          </ac:grpSpMkLst>
        </pc:grpChg>
        <pc:grpChg chg="mod">
          <ac:chgData name="Jan Keating" userId="808df2ce-9829-445b-ae67-ae255666b6da" providerId="ADAL" clId="{D4B46D5C-4F9E-4E58-9929-384920CE6112}" dt="2022-09-13T14:02:37.860" v="3990" actId="1076"/>
          <ac:grpSpMkLst>
            <pc:docMk/>
            <pc:sldMk cId="1056686704" sldId="257"/>
            <ac:grpSpMk id="71" creationId="{00000000-0000-0000-0000-000000000000}"/>
          </ac:grpSpMkLst>
        </pc:grpChg>
        <pc:grpChg chg="mod">
          <ac:chgData name="Jan Keating" userId="808df2ce-9829-445b-ae67-ae255666b6da" providerId="ADAL" clId="{D4B46D5C-4F9E-4E58-9929-384920CE6112}" dt="2022-09-13T14:03:02.826" v="3993" actId="1076"/>
          <ac:grpSpMkLst>
            <pc:docMk/>
            <pc:sldMk cId="1056686704" sldId="257"/>
            <ac:grpSpMk id="76" creationId="{00000000-0000-0000-0000-000000000000}"/>
          </ac:grpSpMkLst>
        </pc:grpChg>
      </pc:sldChg>
      <pc:sldChg chg="modSp">
        <pc:chgData name="Jan Keating" userId="808df2ce-9829-445b-ae67-ae255666b6da" providerId="ADAL" clId="{D4B46D5C-4F9E-4E58-9929-384920CE6112}" dt="2022-09-13T14:20:27.792" v="6116" actId="14100"/>
        <pc:sldMkLst>
          <pc:docMk/>
          <pc:sldMk cId="4264698637" sldId="258"/>
        </pc:sldMkLst>
        <pc:spChg chg="mod">
          <ac:chgData name="Jan Keating" userId="808df2ce-9829-445b-ae67-ae255666b6da" providerId="ADAL" clId="{D4B46D5C-4F9E-4E58-9929-384920CE6112}" dt="2022-09-13T12:16:19.269" v="106"/>
          <ac:spMkLst>
            <pc:docMk/>
            <pc:sldMk cId="4264698637" sldId="258"/>
            <ac:spMk id="20" creationId="{00000000-0000-0000-0000-000000000000}"/>
          </ac:spMkLst>
        </pc:spChg>
        <pc:spChg chg="mod">
          <ac:chgData name="Jan Keating" userId="808df2ce-9829-445b-ae67-ae255666b6da" providerId="ADAL" clId="{D4B46D5C-4F9E-4E58-9929-384920CE6112}" dt="2022-09-13T14:20:27.792" v="6116" actId="14100"/>
          <ac:spMkLst>
            <pc:docMk/>
            <pc:sldMk cId="4264698637" sldId="258"/>
            <ac:spMk id="41" creationId="{A1AB0B8D-60A2-48BE-80C4-F164F85844C2}"/>
          </ac:spMkLst>
        </pc:spChg>
        <pc:spChg chg="mod">
          <ac:chgData name="Jan Keating" userId="808df2ce-9829-445b-ae67-ae255666b6da" providerId="ADAL" clId="{D4B46D5C-4F9E-4E58-9929-384920CE6112}" dt="2022-09-13T14:10:26.098" v="4831" actId="14100"/>
          <ac:spMkLst>
            <pc:docMk/>
            <pc:sldMk cId="4264698637" sldId="258"/>
            <ac:spMk id="80" creationId="{CE043836-EA50-4838-9650-EE0E66B9E62A}"/>
          </ac:spMkLst>
        </pc:spChg>
        <pc:grpChg chg="mod">
          <ac:chgData name="Jan Keating" userId="808df2ce-9829-445b-ae67-ae255666b6da" providerId="ADAL" clId="{D4B46D5C-4F9E-4E58-9929-384920CE6112}" dt="2022-09-13T14:10:47.111" v="4833" actId="1076"/>
          <ac:grpSpMkLst>
            <pc:docMk/>
            <pc:sldMk cId="4264698637" sldId="258"/>
            <ac:grpSpMk id="45" creationId="{6417C560-8980-4166-AFA5-9EFF605EC2F4}"/>
          </ac:grpSpMkLst>
        </pc:grpChg>
        <pc:picChg chg="mod">
          <ac:chgData name="Jan Keating" userId="808df2ce-9829-445b-ae67-ae255666b6da" providerId="ADAL" clId="{D4B46D5C-4F9E-4E58-9929-384920CE6112}" dt="2022-09-13T14:10:49.387" v="4834" actId="1076"/>
          <ac:picMkLst>
            <pc:docMk/>
            <pc:sldMk cId="4264698637" sldId="258"/>
            <ac:picMk id="49" creationId="{32CA72CC-A90E-48F0-8E3B-93B5F5FC2AE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15/09/2022</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553589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BADC27-88BD-4EC2-A127-C9442C2D30E0}" type="datetimeFigureOut">
              <a:rPr lang="en-GB" smtClean="0"/>
              <a:t>15/09/2022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BADC27-88BD-4EC2-A127-C9442C2D30E0}" type="datetimeFigureOut">
              <a:rPr lang="en-GB" smtClean="0"/>
              <a:t>15/09/2022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BADC27-88BD-4EC2-A127-C9442C2D30E0}" type="datetimeFigureOut">
              <a:rPr lang="en-GB" smtClean="0"/>
              <a:t>15/09/2022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15/09/2022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15/09/2022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15/09/2022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15/09/2022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eg"/><Relationship Id="rId7" Type="http://schemas.openxmlformats.org/officeDocument/2006/relationships/image" Target="../media/image4.png"/><Relationship Id="rId12" Type="http://schemas.openxmlformats.org/officeDocument/2006/relationships/hyperlink" Target="mailto:k.dutoit@xaviercet.org.uk"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7.png"/><Relationship Id="rId5" Type="http://schemas.openxmlformats.org/officeDocument/2006/relationships/hyperlink" Target="mailto:TeachingSchoolHub@xaviercet.org.uk" TargetMode="External"/><Relationship Id="rId10" Type="http://schemas.openxmlformats.org/officeDocument/2006/relationships/image" Target="../media/image6.png"/><Relationship Id="rId4" Type="http://schemas.openxmlformats.org/officeDocument/2006/relationships/image" Target="../media/image2.png"/><Relationship Id="rId9" Type="http://schemas.openxmlformats.org/officeDocument/2006/relationships/hyperlink" Target="https://youtu.be/PKmcPCj3UxA"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mailto:TeachingSchoolHub@xaviercet.org.uk" TargetMode="External"/><Relationship Id="rId13" Type="http://schemas.openxmlformats.org/officeDocument/2006/relationships/image" Target="../media/image10.png"/><Relationship Id="rId3" Type="http://schemas.openxmlformats.org/officeDocument/2006/relationships/image" Target="../media/image1.jpeg"/><Relationship Id="rId7" Type="http://schemas.openxmlformats.org/officeDocument/2006/relationships/hyperlink" Target="https://us06web.zoom.us/j/89551819937?pwd=alpCZFdVeEVwZk9kV3VTY3BXLzQzZz09" TargetMode="External"/><Relationship Id="rId12"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us06web.zoom.us/j/83094124920?pwd=VUp4WERwdis1ek50cXRsNGE4QlgxUT09" TargetMode="External"/><Relationship Id="rId11" Type="http://schemas.openxmlformats.org/officeDocument/2006/relationships/image" Target="../media/image8.png"/><Relationship Id="rId5" Type="http://schemas.openxmlformats.org/officeDocument/2006/relationships/hyperlink" Target="mailto:k.mcgregor@xaviercet.org.uk" TargetMode="External"/><Relationship Id="rId15" Type="http://schemas.openxmlformats.org/officeDocument/2006/relationships/hyperlink" Target="https://docs.google.com/forms/d/19ArYm8JcXp5CHGYDmdZeW9m6JHIj_Pr7LB2Odl4yGh8/edit" TargetMode="External"/><Relationship Id="rId10" Type="http://schemas.openxmlformats.org/officeDocument/2006/relationships/hyperlink" Target="https://us06web.zoom.us/j/89219687279?pwd=SXJnalJFRVdpN0tWdU1xeDAwclZEUT09" TargetMode="External"/><Relationship Id="rId4" Type="http://schemas.openxmlformats.org/officeDocument/2006/relationships/image" Target="../media/image2.png"/><Relationship Id="rId9" Type="http://schemas.openxmlformats.org/officeDocument/2006/relationships/hyperlink" Target="https://us06web.zoom.us/rec/share/9M2VURT7vwes1yJAxk7UUH2rJ5OobJX9ZDIVI0T1sWEdYdiFnV_h7LmcdeIbwXE1.9PIcOU5NWkl1lHdf" TargetMode="External"/><Relationship Id="rId14" Type="http://schemas.openxmlformats.org/officeDocument/2006/relationships/hyperlink" Target="https://docs.google.com/forms/d/1tkyJBGFZ3izbx2cU5SwVUAX4YiAE_Ajj7UIS2FU25X4/edi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22881" y="102364"/>
            <a:ext cx="747367" cy="408747"/>
          </a:xfrm>
          <a:prstGeom prst="rect">
            <a:avLst/>
          </a:prstGeom>
        </p:spPr>
      </p:pic>
      <p:sp>
        <p:nvSpPr>
          <p:cNvPr id="20" name="Rounded Rectangle 19"/>
          <p:cNvSpPr/>
          <p:nvPr/>
        </p:nvSpPr>
        <p:spPr>
          <a:xfrm rot="10800000" flipV="1">
            <a:off x="1981188" y="470688"/>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02060"/>
                </a:solidFill>
              </a:rPr>
              <a:t>Year 2 ECT Development Cycle 1 bulletin</a:t>
            </a:r>
          </a:p>
          <a:p>
            <a:pPr algn="ctr"/>
            <a:r>
              <a:rPr lang="en-GB" sz="1100" b="1" dirty="0">
                <a:solidFill>
                  <a:srgbClr val="002060"/>
                </a:solidFill>
              </a:rPr>
              <a:t>DEVELOPING PUPILS’ INTRINSIC MOTIVATION </a:t>
            </a:r>
          </a:p>
          <a:p>
            <a:pPr algn="ctr"/>
            <a:r>
              <a:rPr lang="en-GB" sz="1100" dirty="0">
                <a:solidFill>
                  <a:srgbClr val="002060"/>
                </a:solidFill>
              </a:rPr>
              <a:t>w/b Monday 19</a:t>
            </a:r>
            <a:r>
              <a:rPr lang="en-GB" sz="1100" baseline="30000" dirty="0">
                <a:solidFill>
                  <a:srgbClr val="002060"/>
                </a:solidFill>
              </a:rPr>
              <a:t>th</a:t>
            </a:r>
            <a:r>
              <a:rPr lang="en-GB" sz="1100" dirty="0">
                <a:solidFill>
                  <a:srgbClr val="002060"/>
                </a:solidFill>
              </a:rPr>
              <a:t> September 2022</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998316" y="1253355"/>
            <a:ext cx="5721920" cy="2060173"/>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lgn="just">
              <a:buFont typeface="Arial" panose="020B0604020202020204" pitchFamily="34" charset="0"/>
              <a:buChar char="•"/>
            </a:pPr>
            <a:r>
              <a:rPr lang="en-GB" sz="1050" dirty="0">
                <a:solidFill>
                  <a:srgbClr val="002060"/>
                </a:solidFill>
              </a:rPr>
              <a:t>First of all, congratulations for successfully completing Year 1 of the ECF.  May we offer you a very warm </a:t>
            </a:r>
            <a:r>
              <a:rPr lang="en-GB" sz="1050" b="1" dirty="0">
                <a:solidFill>
                  <a:srgbClr val="002060"/>
                </a:solidFill>
              </a:rPr>
              <a:t>welcome</a:t>
            </a:r>
            <a:r>
              <a:rPr lang="en-GB" sz="1050" dirty="0">
                <a:solidFill>
                  <a:srgbClr val="002060"/>
                </a:solidFill>
              </a:rPr>
              <a:t> to Year 2, which we have work hard with Teach First to make changes to ensure more flexibility in the second year.  We hope you have enjoyed your first two weeks in school and, in particular, starting to get to know your new class(es).  </a:t>
            </a:r>
          </a:p>
          <a:p>
            <a:pPr marL="171450" indent="-171450" algn="just">
              <a:buFont typeface="Arial" panose="020B0604020202020204" pitchFamily="34" charset="0"/>
              <a:buChar char="•"/>
            </a:pPr>
            <a:r>
              <a:rPr lang="en-GB" sz="1050" dirty="0">
                <a:solidFill>
                  <a:srgbClr val="002060"/>
                </a:solidFill>
              </a:rPr>
              <a:t>Hopefully, you will have received the start-of-year </a:t>
            </a:r>
            <a:r>
              <a:rPr lang="en-GB" sz="1050" b="1" dirty="0">
                <a:solidFill>
                  <a:srgbClr val="002060"/>
                </a:solidFill>
              </a:rPr>
              <a:t>welcome email</a:t>
            </a:r>
            <a:r>
              <a:rPr lang="en-GB" sz="1050" dirty="0">
                <a:solidFill>
                  <a:srgbClr val="002060"/>
                </a:solidFill>
              </a:rPr>
              <a:t> (sent out on 2</a:t>
            </a:r>
            <a:r>
              <a:rPr lang="en-GB" sz="1050" baseline="30000" dirty="0">
                <a:solidFill>
                  <a:srgbClr val="002060"/>
                </a:solidFill>
              </a:rPr>
              <a:t>nd</a:t>
            </a:r>
            <a:r>
              <a:rPr lang="en-GB" sz="1050" dirty="0">
                <a:solidFill>
                  <a:srgbClr val="002060"/>
                </a:solidFill>
              </a:rPr>
              <a:t> September) and will also have completed the Year 2 induction training (videos).  If, for any reason, you did not receive the welcome email, with its multiple attachments, please do email </a:t>
            </a:r>
            <a:r>
              <a:rPr lang="en-GB" sz="1050" dirty="0">
                <a:solidFill>
                  <a:srgbClr val="002060"/>
                </a:solidFill>
                <a:hlinkClick r:id="rId5"/>
              </a:rPr>
              <a:t>TeachingSchoolHub@xaviercet.org.uk</a:t>
            </a:r>
            <a:r>
              <a:rPr lang="en-GB" sz="1050" dirty="0">
                <a:solidFill>
                  <a:srgbClr val="002060"/>
                </a:solidFill>
              </a:rPr>
              <a:t> and we will arrange for a copy to be sent to you.</a:t>
            </a:r>
          </a:p>
          <a:p>
            <a:pPr marL="171450" indent="-171450" algn="just">
              <a:buFont typeface="Arial" panose="020B0604020202020204" pitchFamily="34" charset="0"/>
              <a:buChar char="•"/>
            </a:pPr>
            <a:r>
              <a:rPr lang="en-GB" sz="1050" dirty="0">
                <a:solidFill>
                  <a:srgbClr val="002060"/>
                </a:solidFill>
              </a:rPr>
              <a:t>This year, instead of receiving weekly </a:t>
            </a:r>
            <a:r>
              <a:rPr lang="en-GB" sz="1050" b="1" dirty="0">
                <a:solidFill>
                  <a:srgbClr val="002060"/>
                </a:solidFill>
              </a:rPr>
              <a:t>bulletins</a:t>
            </a:r>
            <a:r>
              <a:rPr lang="en-GB" sz="1050" dirty="0">
                <a:solidFill>
                  <a:srgbClr val="002060"/>
                </a:solidFill>
              </a:rPr>
              <a:t>, you will receive </a:t>
            </a:r>
            <a:r>
              <a:rPr lang="en-GB" sz="1050" b="1" dirty="0">
                <a:solidFill>
                  <a:srgbClr val="002060"/>
                </a:solidFill>
              </a:rPr>
              <a:t>half-termly</a:t>
            </a:r>
            <a:r>
              <a:rPr lang="en-GB" sz="1050" dirty="0">
                <a:solidFill>
                  <a:srgbClr val="002060"/>
                </a:solidFill>
              </a:rPr>
              <a:t> ones, just before the start of each Development Cycle.  Development Cycle 1, which focuses on </a:t>
            </a:r>
            <a:r>
              <a:rPr lang="en-GB" sz="1050" b="1" dirty="0">
                <a:solidFill>
                  <a:srgbClr val="002060"/>
                </a:solidFill>
              </a:rPr>
              <a:t>developing pupils’ intrinsic motivation</a:t>
            </a:r>
            <a:r>
              <a:rPr lang="en-GB" sz="1050" dirty="0">
                <a:solidFill>
                  <a:srgbClr val="002060"/>
                </a:solidFill>
              </a:rPr>
              <a:t>, officially starts on Monday 19</a:t>
            </a:r>
            <a:r>
              <a:rPr lang="en-GB" sz="1050" baseline="30000" dirty="0">
                <a:solidFill>
                  <a:srgbClr val="002060"/>
                </a:solidFill>
              </a:rPr>
              <a:t>th</a:t>
            </a:r>
            <a:r>
              <a:rPr lang="en-GB" sz="1050" dirty="0">
                <a:solidFill>
                  <a:srgbClr val="002060"/>
                </a:solidFill>
              </a:rPr>
              <a:t> September.</a:t>
            </a:r>
          </a:p>
        </p:txBody>
      </p:sp>
      <p:grpSp>
        <p:nvGrpSpPr>
          <p:cNvPr id="61" name="Group 60"/>
          <p:cNvGrpSpPr/>
          <p:nvPr/>
        </p:nvGrpSpPr>
        <p:grpSpPr>
          <a:xfrm>
            <a:off x="105796" y="1268375"/>
            <a:ext cx="804972" cy="994457"/>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100246" y="3381753"/>
            <a:ext cx="803170" cy="992230"/>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dirty="0">
                  <a:latin typeface="Gill Sans MT Condensed" panose="020B0506020104020203" pitchFamily="34" charset="0"/>
                </a:rPr>
                <a:t>Self 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1014468" y="3387471"/>
            <a:ext cx="5721920" cy="1107872"/>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D51F3D"/>
                </a:solidFill>
              </a:rPr>
              <a:t>ECTs’ self-directed study: </a:t>
            </a:r>
          </a:p>
          <a:p>
            <a:pPr marL="171450" indent="-171450" algn="just">
              <a:buFont typeface="Arial" panose="020B0604020202020204" pitchFamily="34" charset="0"/>
              <a:buChar char="•"/>
            </a:pPr>
            <a:r>
              <a:rPr lang="en-GB" sz="1050" dirty="0">
                <a:solidFill>
                  <a:srgbClr val="002060"/>
                </a:solidFill>
              </a:rPr>
              <a:t>As you know, each Development Cycle only requires you to complete 45 minutes of self-directed study on Brightspace per half-term.  When you log into Brightspace,  please select </a:t>
            </a:r>
            <a:r>
              <a:rPr lang="en-GB" sz="1050" i="1" dirty="0">
                <a:solidFill>
                  <a:srgbClr val="002060"/>
                </a:solidFill>
              </a:rPr>
              <a:t>ECF 2021</a:t>
            </a:r>
            <a:r>
              <a:rPr lang="en-GB" sz="1050" dirty="0">
                <a:solidFill>
                  <a:srgbClr val="002060"/>
                </a:solidFill>
              </a:rPr>
              <a:t>, then </a:t>
            </a:r>
            <a:r>
              <a:rPr lang="en-GB" sz="1050" i="1" dirty="0">
                <a:solidFill>
                  <a:srgbClr val="002060"/>
                </a:solidFill>
              </a:rPr>
              <a:t>ECT Development Cycle 1 (Year 2).  </a:t>
            </a:r>
            <a:r>
              <a:rPr lang="en-GB" sz="1050" dirty="0">
                <a:solidFill>
                  <a:srgbClr val="002060"/>
                </a:solidFill>
              </a:rPr>
              <a:t>Unit 1 incorporates a retrieval quiz, which will help you to identify an area of your practice (relating to developing pupils’ intrinsic motivation) on which you will work during the first half-term of the year.</a:t>
            </a:r>
            <a:endParaRPr lang="en-GB" sz="1050" dirty="0">
              <a:solidFill>
                <a:schemeClr val="accent5">
                  <a:lumMod val="50000"/>
                </a:schemeClr>
              </a:solidFill>
            </a:endParaRPr>
          </a:p>
          <a:p>
            <a:pPr algn="just">
              <a:spcAft>
                <a:spcPts val="400"/>
              </a:spcAft>
            </a:pPr>
            <a:endParaRPr lang="en-GB" sz="1050" dirty="0">
              <a:solidFill>
                <a:srgbClr val="002060"/>
              </a:solidFill>
            </a:endParaRPr>
          </a:p>
        </p:txBody>
      </p:sp>
      <p:grpSp>
        <p:nvGrpSpPr>
          <p:cNvPr id="76" name="Group 75"/>
          <p:cNvGrpSpPr/>
          <p:nvPr/>
        </p:nvGrpSpPr>
        <p:grpSpPr>
          <a:xfrm>
            <a:off x="108932" y="6167218"/>
            <a:ext cx="799381" cy="985489"/>
            <a:chOff x="5048571" y="563945"/>
            <a:chExt cx="2340854" cy="2757312"/>
          </a:xfrm>
        </p:grpSpPr>
        <p:sp>
          <p:nvSpPr>
            <p:cNvPr id="77" name="Oval 76"/>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78" name="Picture 6" descr="mentoring Icon 251412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79" name="Rounded Rectangle 78"/>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latin typeface="Gill Sans MT Condensed" panose="020B0506020104020203" pitchFamily="34" charset="0"/>
                </a:rPr>
                <a:t>Your mentor</a:t>
              </a:r>
            </a:p>
          </p:txBody>
        </p:sp>
      </p:grpSp>
      <p:sp>
        <p:nvSpPr>
          <p:cNvPr id="80" name="Rounded Rectangle 20">
            <a:extLst>
              <a:ext uri="{FF2B5EF4-FFF2-40B4-BE49-F238E27FC236}">
                <a16:creationId xmlns:a16="http://schemas.microsoft.com/office/drawing/2014/main" id="{CE043836-EA50-4838-9650-EE0E66B9E62A}"/>
              </a:ext>
            </a:extLst>
          </p:cNvPr>
          <p:cNvSpPr/>
          <p:nvPr/>
        </p:nvSpPr>
        <p:spPr>
          <a:xfrm>
            <a:off x="969485" y="6177636"/>
            <a:ext cx="5779583" cy="1387077"/>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Mentor interaction</a:t>
            </a:r>
          </a:p>
          <a:p>
            <a:pPr marL="171450" indent="-171450" algn="just">
              <a:buFont typeface="Arial" panose="020B0604020202020204" pitchFamily="34" charset="0"/>
              <a:buChar char="•"/>
            </a:pPr>
            <a:r>
              <a:rPr lang="en-GB" sz="1050" dirty="0">
                <a:solidFill>
                  <a:srgbClr val="002060"/>
                </a:solidFill>
              </a:rPr>
              <a:t>In Year 2 mentor meetings take place </a:t>
            </a:r>
            <a:r>
              <a:rPr lang="en-GB" sz="1050" b="1" dirty="0">
                <a:solidFill>
                  <a:srgbClr val="002060"/>
                </a:solidFill>
              </a:rPr>
              <a:t>every 2 weeks</a:t>
            </a:r>
            <a:r>
              <a:rPr lang="en-GB" sz="1050" dirty="0">
                <a:solidFill>
                  <a:srgbClr val="002060"/>
                </a:solidFill>
              </a:rPr>
              <a:t>, rather than weekly. As you did last year, during (or just after) each mentor meeting, please complete the mentor meeting proforma (attached to this bulletin).  Please note that there is no expectation that the form be typed, written in perfect prose or immaculately presented!  It is a working document, so please do feel free to take notes by hand.  Once the form has been completed, you then need to </a:t>
            </a:r>
            <a:r>
              <a:rPr lang="en-GB" sz="1050" u="sng" dirty="0">
                <a:solidFill>
                  <a:srgbClr val="002060"/>
                </a:solidFill>
              </a:rPr>
              <a:t>either</a:t>
            </a:r>
            <a:r>
              <a:rPr lang="en-GB" sz="1050" dirty="0">
                <a:solidFill>
                  <a:srgbClr val="002060"/>
                </a:solidFill>
              </a:rPr>
              <a:t> upload the mentor meeting record to Brightspace (see </a:t>
            </a:r>
            <a:r>
              <a:rPr lang="en-GB" sz="1050" dirty="0">
                <a:hlinkClick r:id="rId9"/>
              </a:rPr>
              <a:t>https://youtu.be/PKmcPCj3UxA</a:t>
            </a:r>
            <a:r>
              <a:rPr lang="en-GB" sz="1050" dirty="0"/>
              <a:t> </a:t>
            </a:r>
            <a:r>
              <a:rPr lang="en-GB" sz="1050" dirty="0">
                <a:solidFill>
                  <a:srgbClr val="002060"/>
                </a:solidFill>
              </a:rPr>
              <a:t>) or keep all of your mentor meeting records in a folder.</a:t>
            </a:r>
          </a:p>
          <a:p>
            <a:pPr algn="just">
              <a:spcAft>
                <a:spcPts val="400"/>
              </a:spcAft>
            </a:pPr>
            <a:endParaRPr lang="en-GB" sz="1050" dirty="0">
              <a:solidFill>
                <a:srgbClr val="002060"/>
              </a:solidFill>
            </a:endParaRPr>
          </a:p>
        </p:txBody>
      </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grpSp>
        <p:nvGrpSpPr>
          <p:cNvPr id="37" name="Group 36">
            <a:extLst>
              <a:ext uri="{FF2B5EF4-FFF2-40B4-BE49-F238E27FC236}">
                <a16:creationId xmlns:a16="http://schemas.microsoft.com/office/drawing/2014/main" id="{D7774A5B-83B4-4CAD-AA31-9F3BCF39171C}"/>
              </a:ext>
            </a:extLst>
          </p:cNvPr>
          <p:cNvGrpSpPr/>
          <p:nvPr/>
        </p:nvGrpSpPr>
        <p:grpSpPr>
          <a:xfrm>
            <a:off x="82435" y="7617189"/>
            <a:ext cx="802800" cy="993600"/>
            <a:chOff x="2727858" y="4087751"/>
            <a:chExt cx="1971238" cy="2435254"/>
          </a:xfrm>
        </p:grpSpPr>
        <p:sp>
          <p:nvSpPr>
            <p:cNvPr id="38" name="Oval 37">
              <a:extLst>
                <a:ext uri="{FF2B5EF4-FFF2-40B4-BE49-F238E27FC236}">
                  <a16:creationId xmlns:a16="http://schemas.microsoft.com/office/drawing/2014/main" id="{741214FB-5F27-4751-B235-A5B9BE1F53DC}"/>
                </a:ext>
              </a:extLst>
            </p:cNvPr>
            <p:cNvSpPr/>
            <p:nvPr/>
          </p:nvSpPr>
          <p:spPr>
            <a:xfrm>
              <a:off x="2727858" y="4087751"/>
              <a:ext cx="1962844" cy="1962844"/>
            </a:xfrm>
            <a:prstGeom prst="ellipse">
              <a:avLst/>
            </a:prstGeom>
            <a:solidFill>
              <a:srgbClr val="954ECA"/>
            </a:solidFill>
            <a:ln>
              <a:solidFill>
                <a:srgbClr val="954EC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39" name="Rounded Rectangle 1">
              <a:extLst>
                <a:ext uri="{FF2B5EF4-FFF2-40B4-BE49-F238E27FC236}">
                  <a16:creationId xmlns:a16="http://schemas.microsoft.com/office/drawing/2014/main" id="{3EF61AE3-587B-41A7-9C91-187C47882ACA}"/>
                </a:ext>
              </a:extLst>
            </p:cNvPr>
            <p:cNvSpPr/>
            <p:nvPr/>
          </p:nvSpPr>
          <p:spPr>
            <a:xfrm>
              <a:off x="2736252" y="6107076"/>
              <a:ext cx="1962844" cy="415929"/>
            </a:xfrm>
            <a:prstGeom prst="roundRect">
              <a:avLst/>
            </a:prstGeom>
            <a:solidFill>
              <a:srgbClr val="954ECA"/>
            </a:solidFill>
            <a:ln>
              <a:solidFill>
                <a:srgbClr val="954EC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latin typeface="Gill Sans MT Condensed" panose="020B0506020104020203" pitchFamily="34" charset="0"/>
                </a:rPr>
                <a:t>Assessment</a:t>
              </a:r>
            </a:p>
          </p:txBody>
        </p:sp>
        <p:pic>
          <p:nvPicPr>
            <p:cNvPr id="40" name="Picture 8" descr="Assessment Icon 4236239">
              <a:extLst>
                <a:ext uri="{FF2B5EF4-FFF2-40B4-BE49-F238E27FC236}">
                  <a16:creationId xmlns:a16="http://schemas.microsoft.com/office/drawing/2014/main" id="{9DE46564-4511-4F03-929D-A8263E7E1E03}"/>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984024" y="4315144"/>
              <a:ext cx="1547286" cy="1547287"/>
            </a:xfrm>
            <a:prstGeom prst="rect">
              <a:avLst/>
            </a:prstGeom>
            <a:noFill/>
            <a:extLst>
              <a:ext uri="{909E8E84-426E-40DD-AFC4-6F175D3DCCD1}">
                <a14:hiddenFill xmlns:a14="http://schemas.microsoft.com/office/drawing/2010/main">
                  <a:solidFill>
                    <a:srgbClr val="FFFFFF"/>
                  </a:solidFill>
                </a14:hiddenFill>
              </a:ext>
            </a:extLst>
          </p:spPr>
        </p:pic>
      </p:grpSp>
      <p:sp>
        <p:nvSpPr>
          <p:cNvPr id="41" name="Rounded Rectangle 20">
            <a:extLst>
              <a:ext uri="{FF2B5EF4-FFF2-40B4-BE49-F238E27FC236}">
                <a16:creationId xmlns:a16="http://schemas.microsoft.com/office/drawing/2014/main" id="{A1AB0B8D-60A2-48BE-80C4-F164F85844C2}"/>
              </a:ext>
            </a:extLst>
          </p:cNvPr>
          <p:cNvSpPr/>
          <p:nvPr/>
        </p:nvSpPr>
        <p:spPr>
          <a:xfrm>
            <a:off x="969485" y="7617189"/>
            <a:ext cx="5789183" cy="2041076"/>
          </a:xfrm>
          <a:prstGeom prst="roundRect">
            <a:avLst>
              <a:gd name="adj" fmla="val 10435"/>
            </a:avLst>
          </a:prstGeom>
          <a:solidFill>
            <a:schemeClr val="bg1"/>
          </a:solidFill>
          <a:ln>
            <a:solidFill>
              <a:srgbClr val="954ECA"/>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954ECA"/>
                </a:solidFill>
              </a:rPr>
              <a:t>Assessment</a:t>
            </a:r>
          </a:p>
          <a:p>
            <a:pPr marL="171450" indent="-171450" algn="just">
              <a:buFont typeface="Arial" panose="020B0604020202020204" pitchFamily="34" charset="0"/>
              <a:buChar char="•"/>
            </a:pPr>
            <a:r>
              <a:rPr lang="en-GB" sz="1050" dirty="0">
                <a:solidFill>
                  <a:srgbClr val="002060"/>
                </a:solidFill>
              </a:rPr>
              <a:t>There will be 3 assessment points during your second year, just as there were in Year 1.  The first two (coming at the end of the autumn and spring terms in the case of full-time ECTs) will be </a:t>
            </a:r>
            <a:r>
              <a:rPr lang="en-GB" sz="1050" b="1" dirty="0">
                <a:solidFill>
                  <a:srgbClr val="002060"/>
                </a:solidFill>
              </a:rPr>
              <a:t>progress reviews</a:t>
            </a:r>
            <a:r>
              <a:rPr lang="en-GB" sz="1050" dirty="0">
                <a:solidFill>
                  <a:srgbClr val="002060"/>
                </a:solidFill>
              </a:rPr>
              <a:t>, during which your school will be asked to comment on your progress against some of the Teachers’ Standards.  At the end of the summer term, school will complete your final, </a:t>
            </a:r>
            <a:r>
              <a:rPr lang="en-GB" sz="1050" b="1" dirty="0">
                <a:solidFill>
                  <a:srgbClr val="002060"/>
                </a:solidFill>
              </a:rPr>
              <a:t>End of Year 2 formal assessment</a:t>
            </a:r>
            <a:r>
              <a:rPr lang="en-GB" sz="1050" dirty="0">
                <a:solidFill>
                  <a:srgbClr val="002060"/>
                </a:solidFill>
              </a:rPr>
              <a:t>, this time assessing your progress against </a:t>
            </a:r>
            <a:r>
              <a:rPr lang="en-GB" sz="1050" i="1" dirty="0">
                <a:solidFill>
                  <a:srgbClr val="002060"/>
                </a:solidFill>
              </a:rPr>
              <a:t>all </a:t>
            </a:r>
            <a:r>
              <a:rPr lang="en-GB" sz="1050" dirty="0">
                <a:solidFill>
                  <a:srgbClr val="002060"/>
                </a:solidFill>
              </a:rPr>
              <a:t>of the Standards.  </a:t>
            </a:r>
          </a:p>
          <a:p>
            <a:pPr marL="171450" indent="-171450" algn="just">
              <a:buFont typeface="Arial" panose="020B0604020202020204" pitchFamily="34" charset="0"/>
              <a:buChar char="•"/>
            </a:pPr>
            <a:r>
              <a:rPr lang="en-GB" sz="1050" dirty="0">
                <a:solidFill>
                  <a:srgbClr val="002060"/>
                </a:solidFill>
              </a:rPr>
              <a:t>Prior to each assessment point, you will be asked to complete a </a:t>
            </a:r>
            <a:r>
              <a:rPr lang="en-GB" sz="1050" b="1" dirty="0">
                <a:solidFill>
                  <a:srgbClr val="002060"/>
                </a:solidFill>
              </a:rPr>
              <a:t>self-reflection </a:t>
            </a:r>
            <a:r>
              <a:rPr lang="en-GB" sz="1050" dirty="0">
                <a:solidFill>
                  <a:srgbClr val="002060"/>
                </a:solidFill>
              </a:rPr>
              <a:t>form (attached), a copy of which you will give to your induction tutor.</a:t>
            </a:r>
          </a:p>
          <a:p>
            <a:pPr marL="171450" indent="-171450" algn="just">
              <a:buFont typeface="Arial" panose="020B0604020202020204" pitchFamily="34" charset="0"/>
              <a:buChar char="•"/>
            </a:pPr>
            <a:r>
              <a:rPr lang="en-GB" sz="1050" dirty="0">
                <a:solidFill>
                  <a:srgbClr val="002060"/>
                </a:solidFill>
              </a:rPr>
              <a:t>Please note that the dates for your assessments are </a:t>
            </a:r>
            <a:r>
              <a:rPr lang="en-GB" sz="1050" b="1" dirty="0">
                <a:solidFill>
                  <a:srgbClr val="002060"/>
                </a:solidFill>
              </a:rPr>
              <a:t>automatically calculated </a:t>
            </a:r>
            <a:r>
              <a:rPr lang="en-GB" sz="1050" dirty="0">
                <a:solidFill>
                  <a:srgbClr val="002060"/>
                </a:solidFill>
              </a:rPr>
              <a:t>by </a:t>
            </a:r>
            <a:r>
              <a:rPr lang="en-GB" sz="1050" i="1" dirty="0">
                <a:solidFill>
                  <a:srgbClr val="002060"/>
                </a:solidFill>
              </a:rPr>
              <a:t>ECT Manager, </a:t>
            </a:r>
            <a:r>
              <a:rPr lang="en-GB" sz="1050" dirty="0">
                <a:solidFill>
                  <a:srgbClr val="002060"/>
                </a:solidFill>
              </a:rPr>
              <a:t>taking into account your start date and the number of hours you work each week.  Assessment dates for part-time ECTs may therefore be different to those of their fellow ECTs.</a:t>
            </a:r>
          </a:p>
        </p:txBody>
      </p:sp>
      <p:grpSp>
        <p:nvGrpSpPr>
          <p:cNvPr id="30" name="Group 29">
            <a:extLst>
              <a:ext uri="{FF2B5EF4-FFF2-40B4-BE49-F238E27FC236}">
                <a16:creationId xmlns:a16="http://schemas.microsoft.com/office/drawing/2014/main" id="{4C51B5C1-D84D-4995-9523-41155FC039B8}"/>
              </a:ext>
            </a:extLst>
          </p:cNvPr>
          <p:cNvGrpSpPr/>
          <p:nvPr/>
        </p:nvGrpSpPr>
        <p:grpSpPr>
          <a:xfrm>
            <a:off x="112167" y="4575394"/>
            <a:ext cx="802800" cy="993600"/>
            <a:chOff x="297203" y="3536739"/>
            <a:chExt cx="2224101" cy="2757313"/>
          </a:xfrm>
        </p:grpSpPr>
        <p:sp>
          <p:nvSpPr>
            <p:cNvPr id="31" name="Oval 30">
              <a:extLst>
                <a:ext uri="{FF2B5EF4-FFF2-40B4-BE49-F238E27FC236}">
                  <a16:creationId xmlns:a16="http://schemas.microsoft.com/office/drawing/2014/main" id="{5E560CA5-B459-4AD1-9A77-2B31FEDB858C}"/>
                </a:ext>
              </a:extLst>
            </p:cNvPr>
            <p:cNvSpPr/>
            <p:nvPr/>
          </p:nvSpPr>
          <p:spPr>
            <a:xfrm>
              <a:off x="297203" y="3536739"/>
              <a:ext cx="2214629" cy="2214629"/>
            </a:xfrm>
            <a:prstGeom prst="ellipse">
              <a:avLst/>
            </a:prstGeom>
            <a:solidFill>
              <a:srgbClr val="778D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10" descr="video mentoring Icon 3848569">
              <a:extLst>
                <a:ext uri="{FF2B5EF4-FFF2-40B4-BE49-F238E27FC236}">
                  <a16:creationId xmlns:a16="http://schemas.microsoft.com/office/drawing/2014/main" id="{864A48A2-254A-4CE7-A61B-BB2B09D0B32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13987" y="3949044"/>
              <a:ext cx="1422552" cy="1422552"/>
            </a:xfrm>
            <a:prstGeom prst="rect">
              <a:avLst/>
            </a:prstGeom>
            <a:noFill/>
            <a:extLst>
              <a:ext uri="{909E8E84-426E-40DD-AFC4-6F175D3DCCD1}">
                <a14:hiddenFill xmlns:a14="http://schemas.microsoft.com/office/drawing/2010/main">
                  <a:solidFill>
                    <a:srgbClr val="FFFFFF"/>
                  </a:solidFill>
                </a14:hiddenFill>
              </a:ext>
            </a:extLst>
          </p:spPr>
        </p:pic>
        <p:sp>
          <p:nvSpPr>
            <p:cNvPr id="33" name="Rounded Rectangle 36">
              <a:extLst>
                <a:ext uri="{FF2B5EF4-FFF2-40B4-BE49-F238E27FC236}">
                  <a16:creationId xmlns:a16="http://schemas.microsoft.com/office/drawing/2014/main" id="{03BA8658-EABA-4E49-B5AC-0625745C3F46}"/>
                </a:ext>
              </a:extLst>
            </p:cNvPr>
            <p:cNvSpPr/>
            <p:nvPr/>
          </p:nvSpPr>
          <p:spPr>
            <a:xfrm>
              <a:off x="306675" y="5824769"/>
              <a:ext cx="2214629" cy="469283"/>
            </a:xfrm>
            <a:prstGeom prst="roundRect">
              <a:avLst/>
            </a:prstGeom>
            <a:solidFill>
              <a:srgbClr val="778D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dirty="0">
                  <a:latin typeface="Gill Sans MT Condensed" panose="020B0506020104020203" pitchFamily="34" charset="0"/>
                </a:rPr>
                <a:t>ECT Seminar</a:t>
              </a:r>
            </a:p>
          </p:txBody>
        </p:sp>
      </p:grpSp>
      <p:sp>
        <p:nvSpPr>
          <p:cNvPr id="34" name="Rounded Rectangle 20">
            <a:extLst>
              <a:ext uri="{FF2B5EF4-FFF2-40B4-BE49-F238E27FC236}">
                <a16:creationId xmlns:a16="http://schemas.microsoft.com/office/drawing/2014/main" id="{BA686F27-EEDA-49CB-971B-0F7A8ABA5166}"/>
              </a:ext>
            </a:extLst>
          </p:cNvPr>
          <p:cNvSpPr/>
          <p:nvPr/>
        </p:nvSpPr>
        <p:spPr>
          <a:xfrm>
            <a:off x="1036748" y="4576259"/>
            <a:ext cx="5721920" cy="1529980"/>
          </a:xfrm>
          <a:prstGeom prst="roundRect">
            <a:avLst>
              <a:gd name="adj" fmla="val 10435"/>
            </a:avLst>
          </a:prstGeom>
          <a:solidFill>
            <a:schemeClr val="bg1"/>
          </a:solidFill>
          <a:ln>
            <a:solidFill>
              <a:srgbClr val="6666F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6699FF"/>
                </a:solidFill>
              </a:rPr>
              <a:t>ECT seminars: </a:t>
            </a:r>
          </a:p>
          <a:p>
            <a:pPr marL="171450" indent="-171450" algn="just">
              <a:buFont typeface="Arial" panose="020B0604020202020204" pitchFamily="34" charset="0"/>
              <a:buChar char="•"/>
            </a:pPr>
            <a:r>
              <a:rPr lang="en-GB" sz="1050" dirty="0">
                <a:solidFill>
                  <a:srgbClr val="002060"/>
                </a:solidFill>
              </a:rPr>
              <a:t>For our</a:t>
            </a:r>
            <a:r>
              <a:rPr lang="en-GB" sz="1050" b="1" dirty="0">
                <a:solidFill>
                  <a:srgbClr val="002060"/>
                </a:solidFill>
              </a:rPr>
              <a:t> secondary-based</a:t>
            </a:r>
            <a:r>
              <a:rPr lang="en-GB" sz="1050" dirty="0">
                <a:solidFill>
                  <a:srgbClr val="002060"/>
                </a:solidFill>
              </a:rPr>
              <a:t> ECTs, one of the most exciting aspects of the Year 2 ECF programme is that you get to train in </a:t>
            </a:r>
            <a:r>
              <a:rPr lang="en-GB" sz="1050" b="1" dirty="0">
                <a:solidFill>
                  <a:srgbClr val="002060"/>
                </a:solidFill>
              </a:rPr>
              <a:t>subject hubs</a:t>
            </a:r>
            <a:r>
              <a:rPr lang="en-GB" sz="1050" dirty="0">
                <a:solidFill>
                  <a:srgbClr val="002060"/>
                </a:solidFill>
              </a:rPr>
              <a:t>.  Although this may well require you to travel further, we are confident that you will find enormous value in receiving subject-specific training and networking with those teaching the same subject as you.  </a:t>
            </a:r>
          </a:p>
          <a:p>
            <a:pPr marL="171450" indent="-171450" algn="just">
              <a:buFont typeface="Arial" panose="020B0604020202020204" pitchFamily="34" charset="0"/>
              <a:buChar char="•"/>
            </a:pPr>
            <a:r>
              <a:rPr lang="en-GB" sz="1050" dirty="0">
                <a:solidFill>
                  <a:srgbClr val="002060"/>
                </a:solidFill>
              </a:rPr>
              <a:t>All Year 2 ECTs should now know the </a:t>
            </a:r>
            <a:r>
              <a:rPr lang="en-GB" sz="1050" b="1" dirty="0">
                <a:solidFill>
                  <a:srgbClr val="002060"/>
                </a:solidFill>
              </a:rPr>
              <a:t>location, times and dates </a:t>
            </a:r>
            <a:r>
              <a:rPr lang="en-GB" sz="1050" dirty="0">
                <a:solidFill>
                  <a:srgbClr val="002060"/>
                </a:solidFill>
              </a:rPr>
              <a:t>of their seminars.  If your first seminar was scheduled for </a:t>
            </a:r>
            <a:r>
              <a:rPr lang="en-GB" sz="1050" b="1" dirty="0">
                <a:solidFill>
                  <a:srgbClr val="002060"/>
                </a:solidFill>
              </a:rPr>
              <a:t>Monday 19</a:t>
            </a:r>
            <a:r>
              <a:rPr lang="en-GB" sz="1050" b="1" baseline="30000" dirty="0">
                <a:solidFill>
                  <a:srgbClr val="002060"/>
                </a:solidFill>
              </a:rPr>
              <a:t>th</a:t>
            </a:r>
            <a:r>
              <a:rPr lang="en-GB" sz="1050" b="1" dirty="0">
                <a:solidFill>
                  <a:srgbClr val="002060"/>
                </a:solidFill>
              </a:rPr>
              <a:t> September</a:t>
            </a:r>
            <a:r>
              <a:rPr lang="en-GB" sz="1050" dirty="0">
                <a:solidFill>
                  <a:srgbClr val="002060"/>
                </a:solidFill>
              </a:rPr>
              <a:t>, your training school will soon be in touch.</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If you are unable to attend a seminar for any reason, it is important that you notify Kate du Toit on </a:t>
            </a:r>
            <a:r>
              <a:rPr lang="en-GB" sz="1050" dirty="0">
                <a:solidFill>
                  <a:srgbClr val="002060"/>
                </a:solidFill>
                <a:hlinkClick r:id="rId12"/>
              </a:rPr>
              <a:t>k.dutoit@xaviercet.org.uk</a:t>
            </a:r>
            <a:r>
              <a:rPr lang="en-GB" sz="1050" dirty="0">
                <a:solidFill>
                  <a:srgbClr val="002060"/>
                </a:solidFill>
              </a:rPr>
              <a:t>.  Many thanks.</a:t>
            </a:r>
          </a:p>
        </p:txBody>
      </p:sp>
    </p:spTree>
    <p:extLst>
      <p:ext uri="{BB962C8B-B14F-4D97-AF65-F5344CB8AC3E}">
        <p14:creationId xmlns:p14="http://schemas.microsoft.com/office/powerpoint/2010/main" val="1056686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2208" y="43410"/>
            <a:ext cx="717891" cy="428402"/>
          </a:xfrm>
          <a:prstGeom prst="rect">
            <a:avLst/>
          </a:prstGeom>
        </p:spPr>
      </p:pic>
      <p:sp>
        <p:nvSpPr>
          <p:cNvPr id="20" name="Rounded Rectangle 19"/>
          <p:cNvSpPr/>
          <p:nvPr/>
        </p:nvSpPr>
        <p:spPr>
          <a:xfrm rot="10800000" flipV="1">
            <a:off x="2045365" y="479403"/>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02060"/>
                </a:solidFill>
              </a:rPr>
              <a:t>Year 2 ECT Development Cycle 1 bulletin</a:t>
            </a:r>
          </a:p>
          <a:p>
            <a:pPr algn="ctr"/>
            <a:r>
              <a:rPr lang="en-GB" sz="1100" b="1" dirty="0">
                <a:solidFill>
                  <a:srgbClr val="002060"/>
                </a:solidFill>
              </a:rPr>
              <a:t>DEVELOPING PUPILS’ INTRINSIC MOTIVATION </a:t>
            </a:r>
          </a:p>
          <a:p>
            <a:pPr algn="ctr"/>
            <a:r>
              <a:rPr lang="en-GB" sz="1100" dirty="0">
                <a:solidFill>
                  <a:srgbClr val="002060"/>
                </a:solidFill>
              </a:rPr>
              <a:t>w/b Monday 19</a:t>
            </a:r>
            <a:r>
              <a:rPr lang="en-GB" sz="1100" baseline="30000" dirty="0">
                <a:solidFill>
                  <a:srgbClr val="002060"/>
                </a:solidFill>
              </a:rPr>
              <a:t>th</a:t>
            </a:r>
            <a:r>
              <a:rPr lang="en-GB" sz="1100" dirty="0">
                <a:solidFill>
                  <a:srgbClr val="002060"/>
                </a:solidFill>
              </a:rPr>
              <a:t> September 2022</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918172" cy="1086040"/>
          </a:xfrm>
          <a:prstGeom prst="rect">
            <a:avLst/>
          </a:prstGeom>
        </p:spPr>
      </p:pic>
      <p:grpSp>
        <p:nvGrpSpPr>
          <p:cNvPr id="76" name="Group 75"/>
          <p:cNvGrpSpPr/>
          <p:nvPr/>
        </p:nvGrpSpPr>
        <p:grpSpPr>
          <a:xfrm>
            <a:off x="93105" y="1496355"/>
            <a:ext cx="799381" cy="985489"/>
            <a:chOff x="5048571" y="563945"/>
            <a:chExt cx="2340855" cy="2757311"/>
          </a:xfrm>
        </p:grpSpPr>
        <p:sp>
          <p:nvSpPr>
            <p:cNvPr id="77" name="Oval 76"/>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sp>
          <p:nvSpPr>
            <p:cNvPr id="79" name="Rounded Rectangle 78"/>
            <p:cNvSpPr/>
            <p:nvPr/>
          </p:nvSpPr>
          <p:spPr>
            <a:xfrm>
              <a:off x="5058045" y="2843952"/>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latin typeface="Gill Sans MT Condensed" panose="020B0506020104020203" pitchFamily="34" charset="0"/>
                </a:rPr>
                <a:t>Mentors</a:t>
              </a:r>
            </a:p>
          </p:txBody>
        </p:sp>
      </p:grpSp>
      <p:sp>
        <p:nvSpPr>
          <p:cNvPr id="80" name="Rounded Rectangle 20">
            <a:extLst>
              <a:ext uri="{FF2B5EF4-FFF2-40B4-BE49-F238E27FC236}">
                <a16:creationId xmlns:a16="http://schemas.microsoft.com/office/drawing/2014/main" id="{CE043836-EA50-4838-9650-EE0E66B9E62A}"/>
              </a:ext>
            </a:extLst>
          </p:cNvPr>
          <p:cNvSpPr/>
          <p:nvPr/>
        </p:nvSpPr>
        <p:spPr>
          <a:xfrm>
            <a:off x="964323" y="1496355"/>
            <a:ext cx="5766480" cy="3159080"/>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Message to your mentor</a:t>
            </a:r>
          </a:p>
          <a:p>
            <a:pPr marL="171450" indent="-171450" algn="just">
              <a:buFont typeface="Arial" panose="020B0604020202020204" pitchFamily="34" charset="0"/>
              <a:buChar char="•"/>
            </a:pPr>
            <a:r>
              <a:rPr lang="en-GB" sz="1050" b="1" dirty="0">
                <a:solidFill>
                  <a:srgbClr val="002060"/>
                </a:solidFill>
              </a:rPr>
              <a:t>Welcome</a:t>
            </a:r>
            <a:r>
              <a:rPr lang="en-GB" sz="1050" dirty="0">
                <a:solidFill>
                  <a:srgbClr val="002060"/>
                </a:solidFill>
              </a:rPr>
              <a:t> back to 2022-23!  Thank you for taking on the vital role of mentoring your ECT.  Some of you are continuing to mentor the ECT you supported last year.  For others, this is a completely new experience.  Either way, you will continue to be the most pivotal person in your ECT’s professional life this year.</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We hope that you have been able to complete the </a:t>
            </a:r>
            <a:r>
              <a:rPr lang="en-GB" sz="1050" b="1" dirty="0">
                <a:solidFill>
                  <a:srgbClr val="002060"/>
                </a:solidFill>
              </a:rPr>
              <a:t>mentor induction training</a:t>
            </a:r>
            <a:r>
              <a:rPr lang="en-GB" sz="1050" dirty="0">
                <a:solidFill>
                  <a:srgbClr val="002060"/>
                </a:solidFill>
              </a:rPr>
              <a:t>, links to which were sent out just before the summer and again in the welcome bulletin on the 2nd September.</a:t>
            </a:r>
            <a:endParaRPr lang="en-GB" sz="1050" dirty="0">
              <a:solidFill>
                <a:srgbClr val="002060"/>
              </a:solidFill>
              <a:cs typeface="Calibri"/>
            </a:endParaRPr>
          </a:p>
          <a:p>
            <a:pPr marL="171450" indent="-171450" algn="just">
              <a:buFont typeface="Arial" panose="020B0604020202020204" pitchFamily="34" charset="0"/>
              <a:buChar char="•"/>
            </a:pPr>
            <a:r>
              <a:rPr lang="pt-BR" sz="1050" dirty="0">
                <a:solidFill>
                  <a:srgbClr val="002060"/>
                </a:solidFill>
              </a:rPr>
              <a:t>As you know, the Year 2 ECF programme differs in a wide variety of ways from that of Year 1.  The </a:t>
            </a:r>
            <a:r>
              <a:rPr lang="pt-BR" sz="1050" b="1" dirty="0">
                <a:solidFill>
                  <a:srgbClr val="002060"/>
                </a:solidFill>
              </a:rPr>
              <a:t>Year 2 Mentor Programme Guide </a:t>
            </a:r>
            <a:r>
              <a:rPr lang="pt-BR" sz="1050" dirty="0">
                <a:solidFill>
                  <a:srgbClr val="002060"/>
                </a:solidFill>
              </a:rPr>
              <a:t>that was sent out to you on 2nd September serves as a great refresher, so please do refer to this if you have any initial questions.</a:t>
            </a:r>
          </a:p>
          <a:p>
            <a:pPr marL="171450" indent="-171450" algn="just">
              <a:buFont typeface="Arial" panose="020B0604020202020204" pitchFamily="34" charset="0"/>
              <a:buChar char="•"/>
            </a:pPr>
            <a:r>
              <a:rPr lang="en-GB" sz="1050" dirty="0">
                <a:solidFill>
                  <a:srgbClr val="002060"/>
                </a:solidFill>
              </a:rPr>
              <a:t>The </a:t>
            </a:r>
            <a:r>
              <a:rPr lang="en-GB" sz="1050" b="1" dirty="0">
                <a:solidFill>
                  <a:srgbClr val="002060"/>
                </a:solidFill>
              </a:rPr>
              <a:t>mentor lead </a:t>
            </a:r>
            <a:r>
              <a:rPr lang="en-GB" sz="1050" dirty="0">
                <a:solidFill>
                  <a:srgbClr val="002060"/>
                </a:solidFill>
              </a:rPr>
              <a:t>on the Xavier ECT Central Team is Kay McGregor (</a:t>
            </a:r>
            <a:r>
              <a:rPr lang="en-GB" sz="1050" dirty="0">
                <a:solidFill>
                  <a:srgbClr val="002060"/>
                </a:solidFill>
                <a:hlinkClick r:id="rId5"/>
              </a:rPr>
              <a:t>k.mcgregor@xaviercet.org.uk</a:t>
            </a:r>
            <a:r>
              <a:rPr lang="en-GB" sz="1050" dirty="0">
                <a:solidFill>
                  <a:srgbClr val="002060"/>
                </a:solidFill>
              </a:rPr>
              <a:t>). Please contact her if you have any specific questions related to your role. </a:t>
            </a:r>
            <a:endParaRPr lang="en-GB" sz="1050" dirty="0">
              <a:solidFill>
                <a:srgbClr val="002060"/>
              </a:solidFill>
              <a:cs typeface="Calibri"/>
            </a:endParaRPr>
          </a:p>
          <a:p>
            <a:pPr marL="171450" indent="-171450" algn="just">
              <a:buFont typeface="Arial" panose="020B0604020202020204" pitchFamily="34" charset="0"/>
              <a:buChar char="•"/>
            </a:pPr>
            <a:r>
              <a:rPr lang="pt-BR" sz="1050" dirty="0" err="1">
                <a:solidFill>
                  <a:srgbClr val="002060"/>
                </a:solidFill>
              </a:rPr>
              <a:t>Your</a:t>
            </a:r>
            <a:r>
              <a:rPr lang="pt-BR" sz="1050" dirty="0">
                <a:solidFill>
                  <a:srgbClr val="002060"/>
                </a:solidFill>
              </a:rPr>
              <a:t> </a:t>
            </a:r>
            <a:r>
              <a:rPr lang="pt-BR" sz="1050" dirty="0" err="1">
                <a:solidFill>
                  <a:srgbClr val="002060"/>
                </a:solidFill>
              </a:rPr>
              <a:t>next</a:t>
            </a:r>
            <a:r>
              <a:rPr lang="pt-BR" sz="1050" dirty="0">
                <a:solidFill>
                  <a:srgbClr val="002060"/>
                </a:solidFill>
              </a:rPr>
              <a:t> mentor training </a:t>
            </a:r>
            <a:r>
              <a:rPr lang="pt-BR" sz="1050" dirty="0" err="1">
                <a:solidFill>
                  <a:srgbClr val="002060"/>
                </a:solidFill>
              </a:rPr>
              <a:t>session</a:t>
            </a:r>
            <a:r>
              <a:rPr lang="pt-BR" sz="1050" dirty="0">
                <a:solidFill>
                  <a:srgbClr val="002060"/>
                </a:solidFill>
              </a:rPr>
              <a:t> (</a:t>
            </a:r>
            <a:r>
              <a:rPr lang="pt-BR" sz="1050" dirty="0" err="1">
                <a:solidFill>
                  <a:srgbClr val="002060"/>
                </a:solidFill>
              </a:rPr>
              <a:t>delivered</a:t>
            </a:r>
            <a:r>
              <a:rPr lang="pt-BR" sz="1050" dirty="0">
                <a:solidFill>
                  <a:srgbClr val="002060"/>
                </a:solidFill>
              </a:rPr>
              <a:t> </a:t>
            </a:r>
            <a:r>
              <a:rPr lang="pt-BR" sz="1050" dirty="0" err="1">
                <a:solidFill>
                  <a:srgbClr val="002060"/>
                </a:solidFill>
              </a:rPr>
              <a:t>by</a:t>
            </a:r>
            <a:r>
              <a:rPr lang="pt-BR" sz="1050" dirty="0">
                <a:solidFill>
                  <a:srgbClr val="002060"/>
                </a:solidFill>
              </a:rPr>
              <a:t> </a:t>
            </a:r>
            <a:r>
              <a:rPr lang="pt-BR" sz="1050" dirty="0" err="1">
                <a:solidFill>
                  <a:srgbClr val="002060"/>
                </a:solidFill>
              </a:rPr>
              <a:t>the</a:t>
            </a:r>
            <a:r>
              <a:rPr lang="pt-BR" sz="1050" dirty="0">
                <a:solidFill>
                  <a:srgbClr val="002060"/>
                </a:solidFill>
              </a:rPr>
              <a:t> Xavier ECT Central Team) does </a:t>
            </a:r>
            <a:r>
              <a:rPr lang="pt-BR" sz="1050" dirty="0" err="1">
                <a:solidFill>
                  <a:srgbClr val="002060"/>
                </a:solidFill>
              </a:rPr>
              <a:t>not</a:t>
            </a:r>
            <a:r>
              <a:rPr lang="pt-BR" sz="1050" dirty="0">
                <a:solidFill>
                  <a:srgbClr val="002060"/>
                </a:solidFill>
              </a:rPr>
              <a:t> take </a:t>
            </a:r>
            <a:r>
              <a:rPr lang="pt-BR" sz="1050" dirty="0" err="1">
                <a:solidFill>
                  <a:srgbClr val="002060"/>
                </a:solidFill>
              </a:rPr>
              <a:t>place</a:t>
            </a:r>
            <a:r>
              <a:rPr lang="pt-BR" sz="1050" dirty="0">
                <a:solidFill>
                  <a:srgbClr val="002060"/>
                </a:solidFill>
              </a:rPr>
              <a:t> </a:t>
            </a:r>
            <a:r>
              <a:rPr lang="pt-BR" sz="1050" dirty="0" err="1">
                <a:solidFill>
                  <a:srgbClr val="002060"/>
                </a:solidFill>
              </a:rPr>
              <a:t>until</a:t>
            </a:r>
            <a:r>
              <a:rPr lang="pt-BR" sz="1050" dirty="0">
                <a:solidFill>
                  <a:srgbClr val="002060"/>
                </a:solidFill>
              </a:rPr>
              <a:t> </a:t>
            </a:r>
            <a:r>
              <a:rPr lang="pt-BR" sz="1050" b="1" dirty="0">
                <a:solidFill>
                  <a:srgbClr val="002060"/>
                </a:solidFill>
              </a:rPr>
              <a:t>22nd/24th </a:t>
            </a:r>
            <a:r>
              <a:rPr lang="pt-BR" sz="1050" b="1" dirty="0" err="1">
                <a:solidFill>
                  <a:srgbClr val="002060"/>
                </a:solidFill>
              </a:rPr>
              <a:t>November</a:t>
            </a:r>
            <a:r>
              <a:rPr lang="pt-BR" sz="1050" dirty="0">
                <a:solidFill>
                  <a:srgbClr val="002060"/>
                </a:solidFill>
              </a:rPr>
              <a:t>, </a:t>
            </a:r>
            <a:r>
              <a:rPr lang="pt-BR" sz="1050" dirty="0" err="1">
                <a:solidFill>
                  <a:srgbClr val="002060"/>
                </a:solidFill>
              </a:rPr>
              <a:t>once</a:t>
            </a:r>
            <a:r>
              <a:rPr lang="pt-BR" sz="1050" dirty="0">
                <a:solidFill>
                  <a:srgbClr val="002060"/>
                </a:solidFill>
              </a:rPr>
              <a:t> </a:t>
            </a:r>
            <a:r>
              <a:rPr lang="pt-BR" sz="1050" dirty="0" err="1">
                <a:solidFill>
                  <a:srgbClr val="002060"/>
                </a:solidFill>
              </a:rPr>
              <a:t>again</a:t>
            </a:r>
            <a:r>
              <a:rPr lang="pt-BR" sz="1050" dirty="0">
                <a:solidFill>
                  <a:srgbClr val="002060"/>
                </a:solidFill>
              </a:rPr>
              <a:t> </a:t>
            </a:r>
            <a:r>
              <a:rPr lang="pt-BR" sz="1050" dirty="0" err="1">
                <a:solidFill>
                  <a:srgbClr val="002060"/>
                </a:solidFill>
              </a:rPr>
              <a:t>please</a:t>
            </a:r>
            <a:r>
              <a:rPr lang="pt-BR" sz="1050" dirty="0">
                <a:solidFill>
                  <a:srgbClr val="002060"/>
                </a:solidFill>
              </a:rPr>
              <a:t> </a:t>
            </a:r>
            <a:r>
              <a:rPr lang="pt-BR" sz="1050" dirty="0" err="1">
                <a:solidFill>
                  <a:srgbClr val="002060"/>
                </a:solidFill>
              </a:rPr>
              <a:t>again</a:t>
            </a:r>
            <a:r>
              <a:rPr lang="pt-BR" sz="1050" dirty="0">
                <a:solidFill>
                  <a:srgbClr val="002060"/>
                </a:solidFill>
              </a:rPr>
              <a:t> </a:t>
            </a:r>
            <a:r>
              <a:rPr lang="pt-BR" sz="1050" dirty="0" err="1">
                <a:solidFill>
                  <a:srgbClr val="002060"/>
                </a:solidFill>
              </a:rPr>
              <a:t>only</a:t>
            </a:r>
            <a:r>
              <a:rPr lang="pt-BR" sz="1050" dirty="0">
                <a:solidFill>
                  <a:srgbClr val="002060"/>
                </a:solidFill>
              </a:rPr>
              <a:t> </a:t>
            </a:r>
            <a:r>
              <a:rPr lang="pt-BR" sz="1050" dirty="0" err="1">
                <a:solidFill>
                  <a:srgbClr val="002060"/>
                </a:solidFill>
              </a:rPr>
              <a:t>attend</a:t>
            </a:r>
            <a:r>
              <a:rPr lang="pt-BR" sz="1050" dirty="0">
                <a:solidFill>
                  <a:srgbClr val="002060"/>
                </a:solidFill>
              </a:rPr>
              <a:t> </a:t>
            </a:r>
            <a:r>
              <a:rPr lang="pt-BR" sz="1050" dirty="0" err="1">
                <a:solidFill>
                  <a:srgbClr val="002060"/>
                </a:solidFill>
              </a:rPr>
              <a:t>one</a:t>
            </a:r>
            <a:r>
              <a:rPr lang="pt-BR" sz="1050" dirty="0">
                <a:solidFill>
                  <a:srgbClr val="002060"/>
                </a:solidFill>
              </a:rPr>
              <a:t> </a:t>
            </a:r>
            <a:r>
              <a:rPr lang="pt-BR" sz="1050" dirty="0" err="1">
                <a:solidFill>
                  <a:srgbClr val="002060"/>
                </a:solidFill>
              </a:rPr>
              <a:t>of</a:t>
            </a:r>
            <a:r>
              <a:rPr lang="pt-BR" sz="1050" dirty="0">
                <a:solidFill>
                  <a:srgbClr val="002060"/>
                </a:solidFill>
              </a:rPr>
              <a:t> </a:t>
            </a:r>
            <a:r>
              <a:rPr lang="pt-BR" sz="1050" dirty="0" err="1">
                <a:solidFill>
                  <a:srgbClr val="002060"/>
                </a:solidFill>
              </a:rPr>
              <a:t>these</a:t>
            </a:r>
            <a:r>
              <a:rPr lang="pt-BR" sz="1050" dirty="0">
                <a:solidFill>
                  <a:srgbClr val="002060"/>
                </a:solidFill>
              </a:rPr>
              <a:t>. </a:t>
            </a:r>
          </a:p>
          <a:p>
            <a:pPr marL="171450" indent="-171450" algn="just">
              <a:buFont typeface="Arial" panose="020B0604020202020204" pitchFamily="34" charset="0"/>
              <a:buChar char="•"/>
            </a:pPr>
            <a:r>
              <a:rPr lang="pt-BR" sz="1050" dirty="0">
                <a:solidFill>
                  <a:srgbClr val="002060"/>
                </a:solidFill>
                <a:cs typeface="Calibri" panose="020F0502020204030204"/>
              </a:rPr>
              <a:t>The links for </a:t>
            </a:r>
            <a:r>
              <a:rPr lang="pt-BR" sz="1050" dirty="0" err="1">
                <a:solidFill>
                  <a:srgbClr val="002060"/>
                </a:solidFill>
                <a:cs typeface="Calibri" panose="020F0502020204030204"/>
              </a:rPr>
              <a:t>the</a:t>
            </a:r>
            <a:r>
              <a:rPr lang="pt-BR" sz="1050" dirty="0">
                <a:solidFill>
                  <a:srgbClr val="002060"/>
                </a:solidFill>
                <a:cs typeface="Calibri" panose="020F0502020204030204"/>
              </a:rPr>
              <a:t> </a:t>
            </a:r>
            <a:r>
              <a:rPr lang="pt-BR" sz="1050" dirty="0" err="1">
                <a:solidFill>
                  <a:srgbClr val="002060"/>
                </a:solidFill>
                <a:cs typeface="Calibri" panose="020F0502020204030204"/>
              </a:rPr>
              <a:t>sessions</a:t>
            </a:r>
            <a:r>
              <a:rPr lang="pt-BR" sz="1050" dirty="0">
                <a:solidFill>
                  <a:srgbClr val="002060"/>
                </a:solidFill>
                <a:cs typeface="Calibri" panose="020F0502020204030204"/>
              </a:rPr>
              <a:t> are: </a:t>
            </a:r>
          </a:p>
          <a:p>
            <a:pPr algn="just"/>
            <a:r>
              <a:rPr lang="pt-BR" sz="1050" dirty="0">
                <a:solidFill>
                  <a:srgbClr val="002060"/>
                </a:solidFill>
                <a:cs typeface="Calibri" panose="020F0502020204030204"/>
              </a:rPr>
              <a:t>      </a:t>
            </a:r>
            <a:r>
              <a:rPr lang="pt-BR" sz="1050" dirty="0" err="1">
                <a:solidFill>
                  <a:srgbClr val="002060"/>
                </a:solidFill>
                <a:cs typeface="Calibri" panose="020F0502020204030204"/>
              </a:rPr>
              <a:t>Tuesday</a:t>
            </a:r>
            <a:r>
              <a:rPr lang="pt-BR" sz="1050" dirty="0">
                <a:solidFill>
                  <a:srgbClr val="002060"/>
                </a:solidFill>
                <a:cs typeface="Calibri" panose="020F0502020204030204"/>
              </a:rPr>
              <a:t> 22nd </a:t>
            </a:r>
            <a:r>
              <a:rPr lang="pt-BR" sz="1050" dirty="0" err="1">
                <a:solidFill>
                  <a:srgbClr val="002060"/>
                </a:solidFill>
                <a:cs typeface="Calibri" panose="020F0502020204030204"/>
              </a:rPr>
              <a:t>November</a:t>
            </a:r>
            <a:r>
              <a:rPr lang="pt-BR" sz="1050" dirty="0">
                <a:solidFill>
                  <a:srgbClr val="002060"/>
                </a:solidFill>
                <a:cs typeface="Calibri" panose="020F0502020204030204"/>
              </a:rPr>
              <a:t>: </a:t>
            </a:r>
            <a:r>
              <a:rPr lang="pt-BR" sz="1050" dirty="0">
                <a:solidFill>
                  <a:srgbClr val="002060"/>
                </a:solidFill>
                <a:cs typeface="Calibri" panose="020F0502020204030204"/>
                <a:hlinkClick r:id="rId6"/>
              </a:rPr>
              <a:t>ZOOM LINK</a:t>
            </a:r>
            <a:r>
              <a:rPr lang="pt-BR" sz="1050" dirty="0">
                <a:solidFill>
                  <a:srgbClr val="002060"/>
                </a:solidFill>
                <a:cs typeface="Calibri" panose="020F0502020204030204"/>
              </a:rPr>
              <a:t>  </a:t>
            </a:r>
            <a:r>
              <a:rPr lang="pt-BR" sz="1050" dirty="0" err="1">
                <a:solidFill>
                  <a:srgbClr val="002060"/>
                </a:solidFill>
                <a:cs typeface="Calibri" panose="020F0502020204030204"/>
              </a:rPr>
              <a:t>or</a:t>
            </a:r>
            <a:r>
              <a:rPr lang="pt-BR" sz="1050" dirty="0">
                <a:solidFill>
                  <a:srgbClr val="002060"/>
                </a:solidFill>
                <a:cs typeface="Calibri" panose="020F0502020204030204"/>
              </a:rPr>
              <a:t> </a:t>
            </a:r>
            <a:r>
              <a:rPr lang="pt-BR" sz="1050" dirty="0">
                <a:solidFill>
                  <a:srgbClr val="002060"/>
                </a:solidFill>
                <a:ea typeface="+mn-lt"/>
                <a:cs typeface="+mn-lt"/>
              </a:rPr>
              <a:t>Meeting ID: 830 9412 4920  </a:t>
            </a:r>
            <a:r>
              <a:rPr lang="pt-BR" sz="1050" dirty="0" err="1">
                <a:solidFill>
                  <a:srgbClr val="002060"/>
                </a:solidFill>
                <a:ea typeface="+mn-lt"/>
                <a:cs typeface="+mn-lt"/>
              </a:rPr>
              <a:t>password</a:t>
            </a:r>
            <a:r>
              <a:rPr lang="pt-BR" sz="1050" dirty="0">
                <a:solidFill>
                  <a:srgbClr val="002060"/>
                </a:solidFill>
                <a:ea typeface="+mn-lt"/>
                <a:cs typeface="+mn-lt"/>
              </a:rPr>
              <a:t> 210971</a:t>
            </a:r>
          </a:p>
          <a:p>
            <a:pPr algn="just"/>
            <a:r>
              <a:rPr lang="pt-BR" sz="1050" dirty="0">
                <a:cs typeface="Calibri"/>
              </a:rPr>
              <a:t>      </a:t>
            </a:r>
            <a:r>
              <a:rPr lang="pt-BR" sz="1050" dirty="0" err="1">
                <a:solidFill>
                  <a:srgbClr val="002060"/>
                </a:solidFill>
                <a:cs typeface="Calibri"/>
              </a:rPr>
              <a:t>Thursday</a:t>
            </a:r>
            <a:r>
              <a:rPr lang="pt-BR" sz="1050" dirty="0">
                <a:solidFill>
                  <a:srgbClr val="002060"/>
                </a:solidFill>
                <a:cs typeface="Calibri"/>
              </a:rPr>
              <a:t> 24th </a:t>
            </a:r>
            <a:r>
              <a:rPr lang="pt-BR" sz="1050" dirty="0" err="1">
                <a:solidFill>
                  <a:srgbClr val="002060"/>
                </a:solidFill>
                <a:cs typeface="Calibri"/>
              </a:rPr>
              <a:t>November</a:t>
            </a:r>
            <a:r>
              <a:rPr lang="pt-BR" sz="1050" dirty="0">
                <a:solidFill>
                  <a:srgbClr val="002060"/>
                </a:solidFill>
                <a:cs typeface="Calibri"/>
              </a:rPr>
              <a:t>: </a:t>
            </a:r>
            <a:r>
              <a:rPr lang="pt-BR" sz="1050" dirty="0">
                <a:solidFill>
                  <a:srgbClr val="002060"/>
                </a:solidFill>
                <a:cs typeface="Calibri"/>
                <a:hlinkClick r:id="rId7"/>
              </a:rPr>
              <a:t>ZOOM LINK</a:t>
            </a:r>
            <a:r>
              <a:rPr lang="pt-BR" sz="1050" dirty="0">
                <a:solidFill>
                  <a:srgbClr val="002060"/>
                </a:solidFill>
                <a:cs typeface="Calibri"/>
              </a:rPr>
              <a:t>  </a:t>
            </a:r>
            <a:r>
              <a:rPr lang="pt-BR" sz="1050" dirty="0" err="1">
                <a:solidFill>
                  <a:srgbClr val="002060"/>
                </a:solidFill>
                <a:cs typeface="Calibri"/>
              </a:rPr>
              <a:t>or</a:t>
            </a:r>
            <a:r>
              <a:rPr lang="pt-BR" sz="1050" dirty="0">
                <a:solidFill>
                  <a:srgbClr val="002060"/>
                </a:solidFill>
                <a:cs typeface="Calibri"/>
              </a:rPr>
              <a:t> </a:t>
            </a:r>
            <a:r>
              <a:rPr lang="pt-BR" sz="1050" dirty="0">
                <a:solidFill>
                  <a:srgbClr val="002060"/>
                </a:solidFill>
                <a:ea typeface="+mn-lt"/>
                <a:cs typeface="+mn-lt"/>
              </a:rPr>
              <a:t>Meeting ID: 895 5181 9937 </a:t>
            </a:r>
            <a:r>
              <a:rPr lang="pt-BR" sz="1050" dirty="0" err="1">
                <a:solidFill>
                  <a:srgbClr val="002060"/>
                </a:solidFill>
                <a:ea typeface="+mn-lt"/>
                <a:cs typeface="+mn-lt"/>
              </a:rPr>
              <a:t>password</a:t>
            </a:r>
            <a:r>
              <a:rPr lang="pt-BR" sz="1050" dirty="0">
                <a:solidFill>
                  <a:srgbClr val="002060"/>
                </a:solidFill>
                <a:ea typeface="+mn-lt"/>
                <a:cs typeface="+mn-lt"/>
              </a:rPr>
              <a:t>  504696</a:t>
            </a:r>
            <a:endParaRPr lang="pt-BR" sz="1050" dirty="0">
              <a:solidFill>
                <a:srgbClr val="002060"/>
              </a:solidFill>
              <a:cs typeface="Calibri"/>
            </a:endParaRPr>
          </a:p>
          <a:p>
            <a:pPr algn="just"/>
            <a:endParaRPr lang="en-GB" sz="1050" b="1" dirty="0">
              <a:solidFill>
                <a:srgbClr val="FFAB1B"/>
              </a:solidFill>
            </a:endParaRPr>
          </a:p>
        </p:txBody>
      </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
        <p:nvSpPr>
          <p:cNvPr id="41" name="Rounded Rectangle 20">
            <a:extLst>
              <a:ext uri="{FF2B5EF4-FFF2-40B4-BE49-F238E27FC236}">
                <a16:creationId xmlns:a16="http://schemas.microsoft.com/office/drawing/2014/main" id="{A1AB0B8D-60A2-48BE-80C4-F164F85844C2}"/>
              </a:ext>
            </a:extLst>
          </p:cNvPr>
          <p:cNvSpPr/>
          <p:nvPr/>
        </p:nvSpPr>
        <p:spPr>
          <a:xfrm>
            <a:off x="946990" y="4725742"/>
            <a:ext cx="5766479" cy="3611484"/>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33CC33"/>
                </a:solidFill>
              </a:rPr>
              <a:t>Message to your induction tutor</a:t>
            </a:r>
          </a:p>
          <a:p>
            <a:pPr marL="171450" indent="-171450" algn="just">
              <a:spcAft>
                <a:spcPts val="400"/>
              </a:spcAft>
              <a:buFont typeface="Arial" panose="020B0604020202020204" pitchFamily="34" charset="0"/>
              <a:buChar char="•"/>
            </a:pPr>
            <a:r>
              <a:rPr lang="en-GB" sz="1050" b="1" dirty="0">
                <a:solidFill>
                  <a:srgbClr val="002060"/>
                </a:solidFill>
              </a:rPr>
              <a:t>Welcome</a:t>
            </a:r>
            <a:r>
              <a:rPr lang="en-GB" sz="1050" dirty="0">
                <a:solidFill>
                  <a:srgbClr val="002060"/>
                </a:solidFill>
              </a:rPr>
              <a:t> back to 2022-23!  If your ECTs are simply carrying on from last year, you, of course, do not need to re-register them.  However, it is vitally important that you keep the </a:t>
            </a:r>
            <a:r>
              <a:rPr lang="en-GB" sz="1050" b="1" dirty="0">
                <a:solidFill>
                  <a:srgbClr val="002060"/>
                </a:solidFill>
              </a:rPr>
              <a:t>DfE portal </a:t>
            </a:r>
            <a:r>
              <a:rPr lang="en-GB" sz="1050" dirty="0">
                <a:solidFill>
                  <a:srgbClr val="002060"/>
                </a:solidFill>
              </a:rPr>
              <a:t>and </a:t>
            </a:r>
            <a:r>
              <a:rPr lang="en-GB" sz="1050" b="1" i="1" dirty="0">
                <a:solidFill>
                  <a:srgbClr val="002060"/>
                </a:solidFill>
              </a:rPr>
              <a:t>ECT Manager </a:t>
            </a:r>
            <a:r>
              <a:rPr lang="en-GB" sz="1050" dirty="0">
                <a:solidFill>
                  <a:srgbClr val="002060"/>
                </a:solidFill>
              </a:rPr>
              <a:t>up-to-date.  ECT’s names may have changed, your ECTs may have different mentors, headteachers and tutors may have changed etc.  </a:t>
            </a:r>
            <a:endParaRPr lang="en-GB" sz="1050">
              <a:solidFill>
                <a:srgbClr val="002060"/>
              </a:solidFill>
              <a:cs typeface="Calibri" panose="020F0502020204030204"/>
            </a:endParaRPr>
          </a:p>
          <a:p>
            <a:pPr marL="171450" indent="-171450" algn="just">
              <a:spcAft>
                <a:spcPts val="400"/>
              </a:spcAft>
              <a:buFont typeface="Arial" panose="020B0604020202020204" pitchFamily="34" charset="0"/>
              <a:buChar char="•"/>
            </a:pPr>
            <a:r>
              <a:rPr lang="en-GB" sz="1050" dirty="0">
                <a:solidFill>
                  <a:srgbClr val="002060"/>
                </a:solidFill>
              </a:rPr>
              <a:t>As well as updating the DfE portal and ECT Manager, if ECTs’ or mentors’ names and/or email addresses have changed, can you also please email </a:t>
            </a:r>
            <a:r>
              <a:rPr lang="en-GB" sz="1050" dirty="0">
                <a:solidFill>
                  <a:srgbClr val="002060"/>
                </a:solidFill>
                <a:hlinkClick r:id="rId8"/>
              </a:rPr>
              <a:t>TeachingSchoolHub@xaviercet.org.uk</a:t>
            </a:r>
            <a:r>
              <a:rPr lang="en-GB" sz="1050" dirty="0">
                <a:solidFill>
                  <a:srgbClr val="002060"/>
                </a:solidFill>
              </a:rPr>
              <a:t>, so that we can update our distribution lists and ensure that everyone receives the information they need.  Thank you.</a:t>
            </a:r>
          </a:p>
          <a:p>
            <a:pPr marL="171450" indent="-171450" algn="just">
              <a:spcAft>
                <a:spcPts val="400"/>
              </a:spcAft>
              <a:buFont typeface="Arial" panose="020B0604020202020204" pitchFamily="34" charset="0"/>
              <a:buChar char="•"/>
            </a:pPr>
            <a:r>
              <a:rPr lang="en-GB" sz="1050" dirty="0">
                <a:solidFill>
                  <a:srgbClr val="002060"/>
                </a:solidFill>
                <a:ea typeface="Calibri"/>
                <a:cs typeface="Calibri"/>
              </a:rPr>
              <a:t>Thank you for your support with the </a:t>
            </a:r>
            <a:r>
              <a:rPr lang="en-GB" sz="1050" b="1" dirty="0">
                <a:solidFill>
                  <a:srgbClr val="002060"/>
                </a:solidFill>
                <a:ea typeface="Calibri"/>
                <a:cs typeface="Calibri"/>
              </a:rPr>
              <a:t>end of year 1 assessments,</a:t>
            </a:r>
            <a:r>
              <a:rPr lang="en-GB" sz="1050" dirty="0">
                <a:solidFill>
                  <a:srgbClr val="002060"/>
                </a:solidFill>
                <a:ea typeface="Calibri"/>
                <a:cs typeface="Calibri"/>
              </a:rPr>
              <a:t> there are some that need completing, please ensure that these are finalised and signed off as a matter of urgency, if you are a new Induction tutor please check you have access on ECT manager.</a:t>
            </a:r>
          </a:p>
          <a:p>
            <a:pPr marL="171450" indent="-171450" algn="just">
              <a:spcAft>
                <a:spcPts val="400"/>
              </a:spcAft>
              <a:buFont typeface="Arial" panose="020B0604020202020204" pitchFamily="34" charset="0"/>
              <a:buChar char="•"/>
            </a:pPr>
            <a:r>
              <a:rPr lang="en-GB" sz="1050" dirty="0">
                <a:solidFill>
                  <a:srgbClr val="002060"/>
                </a:solidFill>
              </a:rPr>
              <a:t>Many thanks to those of you who were able to attend the </a:t>
            </a:r>
            <a:r>
              <a:rPr lang="en-GB" sz="1050" b="1" dirty="0">
                <a:solidFill>
                  <a:srgbClr val="002060"/>
                </a:solidFill>
              </a:rPr>
              <a:t>induction tutor training </a:t>
            </a:r>
            <a:r>
              <a:rPr lang="en-GB" sz="1050" dirty="0">
                <a:solidFill>
                  <a:srgbClr val="002060"/>
                </a:solidFill>
              </a:rPr>
              <a:t>on 4</a:t>
            </a:r>
            <a:r>
              <a:rPr lang="en-GB" sz="1050" baseline="30000" dirty="0">
                <a:solidFill>
                  <a:srgbClr val="002060"/>
                </a:solidFill>
              </a:rPr>
              <a:t>th</a:t>
            </a:r>
            <a:r>
              <a:rPr lang="en-GB" sz="1050" dirty="0">
                <a:solidFill>
                  <a:srgbClr val="002060"/>
                </a:solidFill>
              </a:rPr>
              <a:t> July.  If you were unable to attend, the recording is here </a:t>
            </a:r>
            <a:r>
              <a:rPr lang="en-GB" sz="1050" dirty="0">
                <a:solidFill>
                  <a:srgbClr val="002060"/>
                </a:solidFill>
                <a:hlinkClick r:id="rId9"/>
              </a:rPr>
              <a:t>Induction tutor training - 4th July 2022</a:t>
            </a:r>
            <a:r>
              <a:rPr lang="en-GB" sz="1050" dirty="0">
                <a:solidFill>
                  <a:srgbClr val="002060"/>
                </a:solidFill>
              </a:rPr>
              <a:t>.  Passcode: U4bX=</a:t>
            </a:r>
            <a:r>
              <a:rPr lang="en-GB" sz="1050" dirty="0" err="1">
                <a:solidFill>
                  <a:srgbClr val="002060"/>
                </a:solidFill>
              </a:rPr>
              <a:t>u$T</a:t>
            </a:r>
            <a:r>
              <a:rPr lang="en-GB" sz="1050" dirty="0">
                <a:solidFill>
                  <a:srgbClr val="002060"/>
                </a:solidFill>
              </a:rPr>
              <a:t>.</a:t>
            </a:r>
          </a:p>
          <a:p>
            <a:pPr marL="171450" indent="-171450" algn="just">
              <a:spcAft>
                <a:spcPts val="400"/>
              </a:spcAft>
              <a:buFont typeface="Arial" panose="020B0604020202020204" pitchFamily="34" charset="0"/>
              <a:buChar char="•"/>
            </a:pPr>
            <a:r>
              <a:rPr lang="en-GB" sz="1050" dirty="0">
                <a:solidFill>
                  <a:srgbClr val="002060"/>
                </a:solidFill>
              </a:rPr>
              <a:t>The second training session for induction tutors will focus on assessment.  This is scheduled to take place from </a:t>
            </a:r>
            <a:r>
              <a:rPr lang="en-GB" sz="1050" b="1" dirty="0">
                <a:solidFill>
                  <a:srgbClr val="002060"/>
                </a:solidFill>
              </a:rPr>
              <a:t>4:00-5:00 pm on Monday 10</a:t>
            </a:r>
            <a:r>
              <a:rPr lang="en-GB" sz="1050" b="1" baseline="30000" dirty="0">
                <a:solidFill>
                  <a:srgbClr val="002060"/>
                </a:solidFill>
              </a:rPr>
              <a:t>th</a:t>
            </a:r>
            <a:r>
              <a:rPr lang="en-GB" sz="1050" b="1" dirty="0">
                <a:solidFill>
                  <a:srgbClr val="002060"/>
                </a:solidFill>
              </a:rPr>
              <a:t> October</a:t>
            </a:r>
            <a:r>
              <a:rPr lang="en-GB" sz="1050" dirty="0">
                <a:solidFill>
                  <a:srgbClr val="002060"/>
                </a:solidFill>
              </a:rPr>
              <a:t>.   The Zoom meeting ID is 892 1968 7279, passcode 881875, or please click on the following link: </a:t>
            </a:r>
            <a:r>
              <a:rPr lang="en-GB" sz="1050" dirty="0">
                <a:solidFill>
                  <a:srgbClr val="002060"/>
                </a:solidFill>
                <a:hlinkClick r:id="rId10"/>
              </a:rPr>
              <a:t>Induction tutor training - 10th October 2022</a:t>
            </a:r>
            <a:r>
              <a:rPr lang="en-GB" sz="1050" dirty="0">
                <a:solidFill>
                  <a:srgbClr val="002060"/>
                </a:solidFill>
              </a:rPr>
              <a:t>.</a:t>
            </a:r>
          </a:p>
          <a:p>
            <a:pPr marL="171450" indent="-171450" algn="just">
              <a:spcAft>
                <a:spcPts val="400"/>
              </a:spcAft>
              <a:buFont typeface="Arial" panose="020B0604020202020204" pitchFamily="34" charset="0"/>
              <a:buChar char="•"/>
            </a:pPr>
            <a:endParaRPr lang="en-GB" sz="1050" dirty="0">
              <a:solidFill>
                <a:srgbClr val="002060"/>
              </a:solidFill>
            </a:endParaRPr>
          </a:p>
          <a:p>
            <a:pPr marL="171450" indent="-171450" algn="just">
              <a:spcAft>
                <a:spcPts val="400"/>
              </a:spcAft>
              <a:buFont typeface="Arial" panose="020B0604020202020204" pitchFamily="34" charset="0"/>
              <a:buChar char="•"/>
            </a:pPr>
            <a:endParaRPr lang="en-GB" sz="1050" dirty="0">
              <a:solidFill>
                <a:srgbClr val="002060"/>
              </a:solidFill>
            </a:endParaRPr>
          </a:p>
          <a:p>
            <a:pPr algn="just">
              <a:spcAft>
                <a:spcPts val="400"/>
              </a:spcAft>
            </a:pPr>
            <a:endParaRPr lang="en-GB" sz="1050" dirty="0">
              <a:solidFill>
                <a:srgbClr val="002060"/>
              </a:solidFill>
            </a:endParaRPr>
          </a:p>
          <a:p>
            <a:pPr marL="171450" indent="-171450" algn="just">
              <a:spcAft>
                <a:spcPts val="400"/>
              </a:spcAft>
              <a:buFont typeface="Arial" panose="020B0604020202020204" pitchFamily="34" charset="0"/>
              <a:buChar char="•"/>
            </a:pPr>
            <a:endParaRPr lang="en-GB" sz="1050" dirty="0">
              <a:solidFill>
                <a:srgbClr val="002060"/>
              </a:solidFill>
            </a:endParaRPr>
          </a:p>
          <a:p>
            <a:pPr marL="171450" indent="-171450" algn="just">
              <a:spcAft>
                <a:spcPts val="400"/>
              </a:spcAft>
              <a:buFont typeface="Arial" panose="020B0604020202020204" pitchFamily="34" charset="0"/>
              <a:buChar char="•"/>
            </a:pPr>
            <a:endParaRPr lang="en-GB" sz="1050" dirty="0">
              <a:solidFill>
                <a:srgbClr val="002060"/>
              </a:solidFill>
            </a:endParaRPr>
          </a:p>
          <a:p>
            <a:pPr marL="171450" indent="-171450" algn="just">
              <a:spcAft>
                <a:spcPts val="400"/>
              </a:spcAft>
              <a:buFont typeface="Arial" panose="020B0604020202020204" pitchFamily="34" charset="0"/>
              <a:buChar char="•"/>
            </a:pPr>
            <a:endParaRPr lang="en-GB" sz="1050" dirty="0">
              <a:solidFill>
                <a:srgbClr val="002060"/>
              </a:solidFill>
            </a:endParaRPr>
          </a:p>
        </p:txBody>
      </p:sp>
      <p:pic>
        <p:nvPicPr>
          <p:cNvPr id="1028" name="Picture 4">
            <a:extLst>
              <a:ext uri="{FF2B5EF4-FFF2-40B4-BE49-F238E27FC236}">
                <a16:creationId xmlns:a16="http://schemas.microsoft.com/office/drawing/2014/main" id="{AECF8466-59C8-423D-A582-22537029BBC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7371" y="1613512"/>
            <a:ext cx="557213" cy="557213"/>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grpSp>
        <p:nvGrpSpPr>
          <p:cNvPr id="45" name="Group 44">
            <a:extLst>
              <a:ext uri="{FF2B5EF4-FFF2-40B4-BE49-F238E27FC236}">
                <a16:creationId xmlns:a16="http://schemas.microsoft.com/office/drawing/2014/main" id="{6417C560-8980-4166-AFA5-9EFF605EC2F4}"/>
              </a:ext>
            </a:extLst>
          </p:cNvPr>
          <p:cNvGrpSpPr/>
          <p:nvPr/>
        </p:nvGrpSpPr>
        <p:grpSpPr>
          <a:xfrm>
            <a:off x="93451" y="4725397"/>
            <a:ext cx="803170" cy="992230"/>
            <a:chOff x="290560" y="563947"/>
            <a:chExt cx="2224100" cy="2747637"/>
          </a:xfrm>
        </p:grpSpPr>
        <p:sp>
          <p:nvSpPr>
            <p:cNvPr id="46" name="Oval 45">
              <a:extLst>
                <a:ext uri="{FF2B5EF4-FFF2-40B4-BE49-F238E27FC236}">
                  <a16:creationId xmlns:a16="http://schemas.microsoft.com/office/drawing/2014/main" id="{75C368A2-42F4-421E-929A-912663FAD7F6}"/>
                </a:ext>
              </a:extLst>
            </p:cNvPr>
            <p:cNvSpPr/>
            <p:nvPr/>
          </p:nvSpPr>
          <p:spPr>
            <a:xfrm>
              <a:off x="290560" y="563947"/>
              <a:ext cx="2214629"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48" name="Rounded Rectangle 73">
              <a:extLst>
                <a:ext uri="{FF2B5EF4-FFF2-40B4-BE49-F238E27FC236}">
                  <a16:creationId xmlns:a16="http://schemas.microsoft.com/office/drawing/2014/main" id="{C0B67751-306B-442E-8675-43DD6EC1E839}"/>
                </a:ext>
              </a:extLst>
            </p:cNvPr>
            <p:cNvSpPr/>
            <p:nvPr/>
          </p:nvSpPr>
          <p:spPr>
            <a:xfrm>
              <a:off x="300031" y="2842301"/>
              <a:ext cx="2214629" cy="469283"/>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dirty="0">
                  <a:latin typeface="Gill Sans MT Condensed" panose="020B0506020104020203" pitchFamily="34" charset="0"/>
                </a:rPr>
                <a:t>Induction tutors</a:t>
              </a:r>
            </a:p>
          </p:txBody>
        </p:sp>
      </p:grpSp>
      <p:pic>
        <p:nvPicPr>
          <p:cNvPr id="49" name="Picture 12" descr="lesson Icon 2812537">
            <a:extLst>
              <a:ext uri="{FF2B5EF4-FFF2-40B4-BE49-F238E27FC236}">
                <a16:creationId xmlns:a16="http://schemas.microsoft.com/office/drawing/2014/main" id="{32CA72CC-A90E-48F0-8E3B-93B5F5FC2AE5}"/>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83039" y="4820846"/>
            <a:ext cx="515892" cy="51589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Shape, circle&#10;&#10;Description automatically generated">
            <a:extLst>
              <a:ext uri="{FF2B5EF4-FFF2-40B4-BE49-F238E27FC236}">
                <a16:creationId xmlns:a16="http://schemas.microsoft.com/office/drawing/2014/main" id="{13DA4557-80DD-A6DE-7941-F59CB695EAB9}"/>
              </a:ext>
            </a:extLst>
          </p:cNvPr>
          <p:cNvPicPr>
            <a:picLocks noChangeAspect="1"/>
          </p:cNvPicPr>
          <p:nvPr/>
        </p:nvPicPr>
        <p:blipFill>
          <a:blip r:embed="rId13"/>
          <a:stretch>
            <a:fillRect/>
          </a:stretch>
        </p:blipFill>
        <p:spPr>
          <a:xfrm>
            <a:off x="61597" y="8509820"/>
            <a:ext cx="867058" cy="1066800"/>
          </a:xfrm>
          <a:prstGeom prst="rect">
            <a:avLst/>
          </a:prstGeom>
        </p:spPr>
      </p:pic>
      <p:sp>
        <p:nvSpPr>
          <p:cNvPr id="7" name="Rectangle: Rounded Corners 6">
            <a:extLst>
              <a:ext uri="{FF2B5EF4-FFF2-40B4-BE49-F238E27FC236}">
                <a16:creationId xmlns:a16="http://schemas.microsoft.com/office/drawing/2014/main" id="{4429C336-F6FD-E64F-F684-8207F3296B3A}"/>
              </a:ext>
            </a:extLst>
          </p:cNvPr>
          <p:cNvSpPr/>
          <p:nvPr/>
        </p:nvSpPr>
        <p:spPr>
          <a:xfrm>
            <a:off x="971548" y="8488972"/>
            <a:ext cx="5766288" cy="1311518"/>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dirty="0">
                <a:solidFill>
                  <a:srgbClr val="002060"/>
                </a:solidFill>
                <a:ea typeface="+mn-lt"/>
                <a:cs typeface="+mn-lt"/>
              </a:rPr>
              <a:t>If any of your ECTs, mentors or induction tutors have not received this email please complete the following google form in this </a:t>
            </a:r>
            <a:r>
              <a:rPr lang="en-US" sz="1050" dirty="0">
                <a:solidFill>
                  <a:srgbClr val="002060"/>
                </a:solidFill>
                <a:ea typeface="+mn-lt"/>
                <a:cs typeface="+mn-lt"/>
                <a:hlinkClick r:id="rId14"/>
              </a:rPr>
              <a:t>LINK.</a:t>
            </a:r>
            <a:endParaRPr lang="en-US" sz="1050" dirty="0">
              <a:ea typeface="+mn-lt"/>
              <a:cs typeface="+mn-lt"/>
            </a:endParaRPr>
          </a:p>
          <a:p>
            <a:endParaRPr lang="en-US" sz="1050" dirty="0">
              <a:ea typeface="+mn-lt"/>
              <a:cs typeface="+mn-lt"/>
            </a:endParaRPr>
          </a:p>
          <a:p>
            <a:r>
              <a:rPr lang="en-US" sz="1050" dirty="0">
                <a:solidFill>
                  <a:srgbClr val="002060"/>
                </a:solidFill>
                <a:ea typeface="+mn-lt"/>
                <a:cs typeface="+mn-lt"/>
              </a:rPr>
              <a:t>Additional free CPD offer: Please complete the following google doc outlining your interest in additional CPD for the year open to ECTs, mentors and induction tutors. Complete the </a:t>
            </a:r>
            <a:r>
              <a:rPr lang="en-US" sz="1050" dirty="0">
                <a:solidFill>
                  <a:srgbClr val="002060"/>
                </a:solidFill>
                <a:ea typeface="+mn-lt"/>
                <a:cs typeface="+mn-lt"/>
                <a:hlinkClick r:id="rId15"/>
              </a:rPr>
              <a:t>LINK.</a:t>
            </a:r>
            <a:endParaRPr lang="en-US" sz="1050"/>
          </a:p>
        </p:txBody>
      </p:sp>
    </p:spTree>
    <p:extLst>
      <p:ext uri="{BB962C8B-B14F-4D97-AF65-F5344CB8AC3E}">
        <p14:creationId xmlns:p14="http://schemas.microsoft.com/office/powerpoint/2010/main" val="42646986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570b803-3432-464f-a589-2527bf38808b">
      <Terms xmlns="http://schemas.microsoft.com/office/infopath/2007/PartnerControls"/>
    </lcf76f155ced4ddcb4097134ff3c332f>
    <TaxCatchAll xmlns="cc79b2d4-f91a-4853-84e7-d134dd74edd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B9FAA73DC99144E941AF90A18D6D633" ma:contentTypeVersion="16" ma:contentTypeDescription="Create a new document." ma:contentTypeScope="" ma:versionID="12e266e51a0985d77c460d7e2a75f0e1">
  <xsd:schema xmlns:xsd="http://www.w3.org/2001/XMLSchema" xmlns:xs="http://www.w3.org/2001/XMLSchema" xmlns:p="http://schemas.microsoft.com/office/2006/metadata/properties" xmlns:ns2="5570b803-3432-464f-a589-2527bf38808b" xmlns:ns3="b5455e59-a069-4759-a809-d7a87eb911bd" xmlns:ns4="cc79b2d4-f91a-4853-84e7-d134dd74eddd" targetNamespace="http://schemas.microsoft.com/office/2006/metadata/properties" ma:root="true" ma:fieldsID="f9cad25fb6438530ea77718c8a4d2355" ns2:_="" ns3:_="" ns4:_="">
    <xsd:import namespace="5570b803-3432-464f-a589-2527bf38808b"/>
    <xsd:import namespace="b5455e59-a069-4759-a809-d7a87eb911bd"/>
    <xsd:import namespace="cc79b2d4-f91a-4853-84e7-d134dd74edd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70b803-3432-464f-a589-2527bf3880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5455e59-a069-4759-a809-d7a87eb911b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2.xml><?xml version="1.0" encoding="utf-8"?>
<ds:datastoreItem xmlns:ds="http://schemas.openxmlformats.org/officeDocument/2006/customXml" ds:itemID="{02A09931-75FB-4F27-905A-4216465D4FC3}">
  <ds:schemaRefs>
    <ds:schemaRef ds:uri="bb72b056-a597-4370-8ff5-977ebef110a8"/>
    <ds:schemaRef ds:uri="http://purl.org/dc/terms/"/>
    <ds:schemaRef ds:uri="http://schemas.microsoft.com/office/2006/metadata/propertie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1a4f690a-3c21-47b9-b626-ddb63adf0775"/>
    <ds:schemaRef ds:uri="http://www.w3.org/XML/1998/namespace"/>
    <ds:schemaRef ds:uri="http://purl.org/dc/elements/1.1/"/>
    <ds:schemaRef ds:uri="5570b803-3432-464f-a589-2527bf38808b"/>
    <ds:schemaRef ds:uri="cc79b2d4-f91a-4853-84e7-d134dd74eddd"/>
  </ds:schemaRefs>
</ds:datastoreItem>
</file>

<file path=customXml/itemProps3.xml><?xml version="1.0" encoding="utf-8"?>
<ds:datastoreItem xmlns:ds="http://schemas.openxmlformats.org/officeDocument/2006/customXml" ds:itemID="{084727D6-F61C-4B7C-B70A-9232C68035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570b803-3432-464f-a589-2527bf38808b"/>
    <ds:schemaRef ds:uri="b5455e59-a069-4759-a809-d7a87eb911bd"/>
    <ds:schemaRef ds:uri="cc79b2d4-f91a-4853-84e7-d134dd74edd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73026</TotalTime>
  <Words>1211</Words>
  <Application>Microsoft Office PowerPoint</Application>
  <PresentationFormat>A4 Paper (210x297 mm)</PresentationFormat>
  <Paragraphs>50</Paragraphs>
  <Slides>2</Slides>
  <Notes>2</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Jan Keating</cp:lastModifiedBy>
  <cp:revision>605</cp:revision>
  <dcterms:created xsi:type="dcterms:W3CDTF">2021-06-21T08:59:27Z</dcterms:created>
  <dcterms:modified xsi:type="dcterms:W3CDTF">2022-09-15T12:08:05Z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0x0101003B9FAA73DC99144E941AF90A18D6D633</vt:lpwstr>
  </property>
  <property fmtid="{D5CDD505-2E9C-101B-9397-08002B2CF9AE}" pid="3" name="MediaServiceImageTags">
    <vt:lpwstr/>
  </property>
</Properties>
</file>