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0"/>
  </p:notesMasterIdLst>
  <p:sldIdLst>
    <p:sldId id="320" r:id="rId5"/>
    <p:sldId id="445" r:id="rId6"/>
    <p:sldId id="380" r:id="rId7"/>
    <p:sldId id="256" r:id="rId8"/>
    <p:sldId id="446" r:id="rId9"/>
    <p:sldId id="844" r:id="rId10"/>
    <p:sldId id="845" r:id="rId11"/>
    <p:sldId id="525" r:id="rId12"/>
    <p:sldId id="567" r:id="rId13"/>
    <p:sldId id="572" r:id="rId14"/>
    <p:sldId id="571" r:id="rId15"/>
    <p:sldId id="579" r:id="rId16"/>
    <p:sldId id="532" r:id="rId17"/>
    <p:sldId id="536" r:id="rId18"/>
    <p:sldId id="537" r:id="rId19"/>
    <p:sldId id="578" r:id="rId20"/>
    <p:sldId id="550" r:id="rId21"/>
    <p:sldId id="561" r:id="rId22"/>
    <p:sldId id="574" r:id="rId23"/>
    <p:sldId id="568" r:id="rId24"/>
    <p:sldId id="566" r:id="rId25"/>
    <p:sldId id="573" r:id="rId26"/>
    <p:sldId id="562" r:id="rId27"/>
    <p:sldId id="287" r:id="rId28"/>
    <p:sldId id="52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445"/>
          </p14:sldIdLst>
        </p14:section>
        <p14:section name="Opening of the seminar" id="{3333897D-995A-4450-B704-05833944A66F}">
          <p14:sldIdLst>
            <p14:sldId id="380"/>
            <p14:sldId id="256"/>
            <p14:sldId id="446"/>
            <p14:sldId id="844"/>
          </p14:sldIdLst>
        </p14:section>
        <p14:section name="Core content - Anticipating misconceptions" id="{4BA604CC-C124-4D64-B216-F7D7B7F21759}">
          <p14:sldIdLst>
            <p14:sldId id="845"/>
            <p14:sldId id="525"/>
          </p14:sldIdLst>
        </p14:section>
        <p14:section name="Subject-specific example" id="{735776D8-DE24-47CE-BB8B-39C00094C4D8}">
          <p14:sldIdLst>
            <p14:sldId id="567"/>
            <p14:sldId id="572"/>
            <p14:sldId id="571"/>
          </p14:sldIdLst>
        </p14:section>
        <p14:section name="Strategy 1 - Refutation texts" id="{2770D2F8-F43E-4493-A8F1-D627089A9F81}">
          <p14:sldIdLst>
            <p14:sldId id="579"/>
            <p14:sldId id="532"/>
            <p14:sldId id="536"/>
            <p14:sldId id="537"/>
          </p14:sldIdLst>
        </p14:section>
        <p14:section name="Strategy 2 - Concept cartoons" id="{2AC78772-D832-466D-9526-A7D16E4F019B}">
          <p14:sldIdLst>
            <p14:sldId id="578"/>
            <p14:sldId id="550"/>
            <p14:sldId id="561"/>
            <p14:sldId id="574"/>
            <p14:sldId id="568"/>
            <p14:sldId id="566"/>
            <p14:sldId id="573"/>
          </p14:sldIdLst>
        </p14:section>
        <p14:section name="Networks and resources" id="{F8A705D3-0C30-4B1E-A5AB-45A7962C374A}">
          <p14:sldIdLst>
            <p14:sldId id="562"/>
            <p14:sldId id="287"/>
            <p14:sldId id="52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286101-3A44-2770-9C62-EE6A6D7A171E}" name="Natalie Davys" initials="ND" userId="S::NDavys@teachfirst.org.uk::8d64778f-730d-4de1-bb25-f1569dd4e4e2" providerId="AD"/>
  <p188:author id="{9DFADBF6-F99C-3E18-C2DF-E4696A93B6EE}" name="Ruth Bourne" initials="REB" userId="Ruth Bourne" providerId="None"/>
  <p188:author id="{AFD68CFD-9DF4-2A83-8C95-BF35C5CA1BAD}" name="Carys Taylor" initials="CT" userId="S::ctaylor@teachfirst.org.uk::118a463a-74fc-4c5a-a3b1-147b5e2387b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hillipa Cordey" initials="PC" lastIdx="81" clrIdx="0"/>
  <p:cmAuthor id="2" name="Carys Taylor" initials="CT" lastIdx="55" clrIdx="1"/>
  <p:cmAuthor id="3" name="Natalie Davys" initials="ND" lastIdx="125" clrIdx="2">
    <p:extLst>
      <p:ext uri="{19B8F6BF-5375-455C-9EA6-DF929625EA0E}">
        <p15:presenceInfo xmlns:p15="http://schemas.microsoft.com/office/powerpoint/2012/main" userId="S::NDavys@teachfirst.org.uk::8d64778f-730d-4de1-bb25-f1569dd4e4e2" providerId="AD"/>
      </p:ext>
    </p:extLst>
  </p:cmAuthor>
  <p:cmAuthor id="4" name="Claire Sullivan" initials="CS" lastIdx="8" clrIdx="3">
    <p:extLst>
      <p:ext uri="{19B8F6BF-5375-455C-9EA6-DF929625EA0E}">
        <p15:presenceInfo xmlns:p15="http://schemas.microsoft.com/office/powerpoint/2012/main" userId="S::csullivan@teachfirst.org.uk::dd139bae-b606-47f3-879e-70b247762140" providerId="AD"/>
      </p:ext>
    </p:extLst>
  </p:cmAuthor>
  <p:cmAuthor id="5" name="Ruth Bourne" initials="REB" lastIdx="17" clrIdx="4">
    <p:extLst>
      <p:ext uri="{19B8F6BF-5375-455C-9EA6-DF929625EA0E}">
        <p15:presenceInfo xmlns:p15="http://schemas.microsoft.com/office/powerpoint/2012/main" userId="Ruth Bourne" providerId="None"/>
      </p:ext>
    </p:extLst>
  </p:cmAuthor>
  <p:cmAuthor id="6" name="Emily Lewis" initials="EL" lastIdx="15" clrIdx="5">
    <p:extLst>
      <p:ext uri="{19B8F6BF-5375-455C-9EA6-DF929625EA0E}">
        <p15:presenceInfo xmlns:p15="http://schemas.microsoft.com/office/powerpoint/2012/main" userId="S::elewis2@teachfirst.org.uk::f5d184d9-992a-496f-aef0-f9698056415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3F0"/>
    <a:srgbClr val="FAC8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503" autoAdjust="0"/>
  </p:normalViewPr>
  <p:slideViewPr>
    <p:cSldViewPr snapToGrid="0">
      <p:cViewPr varScale="1">
        <p:scale>
          <a:sx n="82" d="100"/>
          <a:sy n="82" d="100"/>
        </p:scale>
        <p:origin x="1674" y="9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Taylor" userId="S::ctaylor@teachfirst.org.uk::118a463a-74fc-4c5a-a3b1-147b5e2387b7" providerId="AD" clId="Web-{AD61B077-75D6-FE1E-ABDD-1F749C8824B7}"/>
    <pc:docChg chg="modSld">
      <pc:chgData name="Carys Taylor" userId="S::ctaylor@teachfirst.org.uk::118a463a-74fc-4c5a-a3b1-147b5e2387b7" providerId="AD" clId="Web-{AD61B077-75D6-FE1E-ABDD-1F749C8824B7}" dt="2022-04-08T21:05:11.429" v="14"/>
      <pc:docMkLst>
        <pc:docMk/>
      </pc:docMkLst>
      <pc:sldChg chg="addSp delSp modSp modNotes">
        <pc:chgData name="Carys Taylor" userId="S::ctaylor@teachfirst.org.uk::118a463a-74fc-4c5a-a3b1-147b5e2387b7" providerId="AD" clId="Web-{AD61B077-75D6-FE1E-ABDD-1F749C8824B7}" dt="2022-04-08T21:05:11.429" v="14"/>
        <pc:sldMkLst>
          <pc:docMk/>
          <pc:sldMk cId="831683949" sldId="562"/>
        </pc:sldMkLst>
        <pc:spChg chg="add del mod">
          <ac:chgData name="Carys Taylor" userId="S::ctaylor@teachfirst.org.uk::118a463a-74fc-4c5a-a3b1-147b5e2387b7" providerId="AD" clId="Web-{AD61B077-75D6-FE1E-ABDD-1F749C8824B7}" dt="2022-04-08T21:04:58.632" v="8" actId="20577"/>
          <ac:spMkLst>
            <pc:docMk/>
            <pc:sldMk cId="831683949" sldId="562"/>
            <ac:spMk id="7" creationId="{77FCBE27-A2FB-4FE1-8CDE-48567F4CE882}"/>
          </ac:spMkLst>
        </pc:spChg>
      </pc:sldChg>
    </pc:docChg>
  </pc:docChgLst>
  <pc:docChgLst>
    <pc:chgData name="Carys Taylor" userId="S::ctaylor@teachfirst.org.uk::118a463a-74fc-4c5a-a3b1-147b5e2387b7" providerId="AD" clId="Web-{B0EE2225-C50F-E9DD-75B2-A139F25FAF32}"/>
    <pc:docChg chg="modSld">
      <pc:chgData name="Carys Taylor" userId="S::ctaylor@teachfirst.org.uk::118a463a-74fc-4c5a-a3b1-147b5e2387b7" providerId="AD" clId="Web-{B0EE2225-C50F-E9DD-75B2-A139F25FAF32}" dt="2022-02-02T09:41:33.603" v="3"/>
      <pc:docMkLst>
        <pc:docMk/>
      </pc:docMkLst>
      <pc:sldChg chg="delCm modNotes">
        <pc:chgData name="Carys Taylor" userId="S::ctaylor@teachfirst.org.uk::118a463a-74fc-4c5a-a3b1-147b5e2387b7" providerId="AD" clId="Web-{B0EE2225-C50F-E9DD-75B2-A139F25FAF32}" dt="2022-02-02T09:41:33.603" v="3"/>
        <pc:sldMkLst>
          <pc:docMk/>
          <pc:sldMk cId="577276586" sldId="574"/>
        </pc:sldMkLst>
      </pc:sldChg>
    </pc:docChg>
  </pc:docChgLst>
  <pc:docChgLst>
    <pc:chgData name="Catherine Cheffins" userId="46af4dbd-41eb-470b-8fd0-fb3555cf7b36" providerId="ADAL" clId="{31D07E6C-F8DC-4E27-9A72-6473934A2208}"/>
    <pc:docChg chg="modSld">
      <pc:chgData name="Catherine Cheffins" userId="46af4dbd-41eb-470b-8fd0-fb3555cf7b36" providerId="ADAL" clId="{31D07E6C-F8DC-4E27-9A72-6473934A2208}" dt="2022-04-22T11:18:24.917" v="2"/>
      <pc:docMkLst>
        <pc:docMk/>
      </pc:docMkLst>
      <pc:sldChg chg="modAnim">
        <pc:chgData name="Catherine Cheffins" userId="46af4dbd-41eb-470b-8fd0-fb3555cf7b36" providerId="ADAL" clId="{31D07E6C-F8DC-4E27-9A72-6473934A2208}" dt="2022-04-22T11:08:25.296" v="1"/>
        <pc:sldMkLst>
          <pc:docMk/>
          <pc:sldMk cId="2221376449" sldId="256"/>
        </pc:sldMkLst>
      </pc:sldChg>
      <pc:sldChg chg="modNotesTx">
        <pc:chgData name="Catherine Cheffins" userId="46af4dbd-41eb-470b-8fd0-fb3555cf7b36" providerId="ADAL" clId="{31D07E6C-F8DC-4E27-9A72-6473934A2208}" dt="2022-04-22T11:18:24.917" v="2"/>
        <pc:sldMkLst>
          <pc:docMk/>
          <pc:sldMk cId="577276586" sldId="574"/>
        </pc:sldMkLst>
      </pc:sldChg>
    </pc:docChg>
  </pc:docChgLst>
  <pc:docChgLst>
    <pc:chgData name="Emily Lewis" userId="S::elewis2@teachfirst.org.uk::f5d184d9-992a-496f-aef0-f96980564156" providerId="AD" clId="Web-{D88F05D2-29C8-104E-D6E9-426F5030A98A}"/>
    <pc:docChg chg="modSld">
      <pc:chgData name="Emily Lewis" userId="S::elewis2@teachfirst.org.uk::f5d184d9-992a-496f-aef0-f96980564156" providerId="AD" clId="Web-{D88F05D2-29C8-104E-D6E9-426F5030A98A}" dt="2022-04-21T14:13:50.745" v="0"/>
      <pc:docMkLst>
        <pc:docMk/>
      </pc:docMkLst>
      <pc:sldChg chg="modNotes">
        <pc:chgData name="Emily Lewis" userId="S::elewis2@teachfirst.org.uk::f5d184d9-992a-496f-aef0-f96980564156" providerId="AD" clId="Web-{D88F05D2-29C8-104E-D6E9-426F5030A98A}" dt="2022-04-21T14:13:50.745" v="0"/>
        <pc:sldMkLst>
          <pc:docMk/>
          <pc:sldMk cId="162129510" sldId="537"/>
        </pc:sldMkLst>
      </pc:sldChg>
    </pc:docChg>
  </pc:docChgLst>
  <pc:docChgLst>
    <pc:chgData name="Carys Taylor" userId="S::ctaylor@teachfirst.org.uk::118a463a-74fc-4c5a-a3b1-147b5e2387b7" providerId="AD" clId="Web-{04AF0B22-E27E-F8DF-43B9-4526C899C9F3}"/>
    <pc:docChg chg="modSld">
      <pc:chgData name="Carys Taylor" userId="S::ctaylor@teachfirst.org.uk::118a463a-74fc-4c5a-a3b1-147b5e2387b7" providerId="AD" clId="Web-{04AF0B22-E27E-F8DF-43B9-4526C899C9F3}" dt="2022-03-30T13:57:19.752" v="0" actId="20577"/>
      <pc:docMkLst>
        <pc:docMk/>
      </pc:docMkLst>
      <pc:sldChg chg="modSp">
        <pc:chgData name="Carys Taylor" userId="S::ctaylor@teachfirst.org.uk::118a463a-74fc-4c5a-a3b1-147b5e2387b7" providerId="AD" clId="Web-{04AF0B22-E27E-F8DF-43B9-4526C899C9F3}" dt="2022-03-30T13:57:19.752" v="0" actId="20577"/>
        <pc:sldMkLst>
          <pc:docMk/>
          <pc:sldMk cId="2918955057" sldId="320"/>
        </pc:sldMkLst>
        <pc:spChg chg="mod">
          <ac:chgData name="Carys Taylor" userId="S::ctaylor@teachfirst.org.uk::118a463a-74fc-4c5a-a3b1-147b5e2387b7" providerId="AD" clId="Web-{04AF0B22-E27E-F8DF-43B9-4526C899C9F3}" dt="2022-03-30T13:57:19.752" v="0" actId="20577"/>
          <ac:spMkLst>
            <pc:docMk/>
            <pc:sldMk cId="2918955057" sldId="320"/>
            <ac:spMk id="6" creationId="{73238E87-27C4-460E-A429-B5023ADA326D}"/>
          </ac:spMkLst>
        </pc:spChg>
      </pc:sldChg>
    </pc:docChg>
  </pc:docChgLst>
  <pc:docChgLst>
    <pc:chgData name="Carys Taylor" userId="118a463a-74fc-4c5a-a3b1-147b5e2387b7" providerId="ADAL" clId="{97381B26-A1BD-402E-B590-CE0F0DDF3BFB}"/>
    <pc:docChg chg="custSel modSld">
      <pc:chgData name="Carys Taylor" userId="118a463a-74fc-4c5a-a3b1-147b5e2387b7" providerId="ADAL" clId="{97381B26-A1BD-402E-B590-CE0F0DDF3BFB}" dt="2022-02-02T08:08:08.308" v="93"/>
      <pc:docMkLst>
        <pc:docMk/>
      </pc:docMkLst>
      <pc:sldChg chg="modSp mod delCm">
        <pc:chgData name="Carys Taylor" userId="118a463a-74fc-4c5a-a3b1-147b5e2387b7" providerId="ADAL" clId="{97381B26-A1BD-402E-B590-CE0F0DDF3BFB}" dt="2022-02-02T08:08:08.308" v="93"/>
        <pc:sldMkLst>
          <pc:docMk/>
          <pc:sldMk cId="4276225279" sldId="445"/>
        </pc:sldMkLst>
        <pc:graphicFrameChg chg="mod modGraphic">
          <ac:chgData name="Carys Taylor" userId="118a463a-74fc-4c5a-a3b1-147b5e2387b7" providerId="ADAL" clId="{97381B26-A1BD-402E-B590-CE0F0DDF3BFB}" dt="2022-02-02T08:08:05.455" v="92" actId="20577"/>
          <ac:graphicFrameMkLst>
            <pc:docMk/>
            <pc:sldMk cId="4276225279" sldId="445"/>
            <ac:graphicFrameMk id="5" creationId="{C897CE65-6713-4EFF-8BB6-EF1474CA5F8D}"/>
          </ac:graphicFrameMkLst>
        </pc:graphicFrameChg>
      </pc:sldChg>
      <pc:sldChg chg="modSp mod delCm">
        <pc:chgData name="Carys Taylor" userId="118a463a-74fc-4c5a-a3b1-147b5e2387b7" providerId="ADAL" clId="{97381B26-A1BD-402E-B590-CE0F0DDF3BFB}" dt="2022-02-02T08:00:33.913" v="25" actId="20577"/>
        <pc:sldMkLst>
          <pc:docMk/>
          <pc:sldMk cId="1981798035" sldId="446"/>
        </pc:sldMkLst>
        <pc:spChg chg="mod">
          <ac:chgData name="Carys Taylor" userId="118a463a-74fc-4c5a-a3b1-147b5e2387b7" providerId="ADAL" clId="{97381B26-A1BD-402E-B590-CE0F0DDF3BFB}" dt="2022-02-02T08:00:33.913" v="25" actId="20577"/>
          <ac:spMkLst>
            <pc:docMk/>
            <pc:sldMk cId="1981798035" sldId="446"/>
            <ac:spMk id="6" creationId="{60EA8BC1-62A1-4248-B8BC-61125B1A324F}"/>
          </ac:spMkLst>
        </pc:spChg>
      </pc:sldChg>
      <pc:sldChg chg="delCm">
        <pc:chgData name="Carys Taylor" userId="118a463a-74fc-4c5a-a3b1-147b5e2387b7" providerId="ADAL" clId="{97381B26-A1BD-402E-B590-CE0F0DDF3BFB}" dt="2022-02-02T08:04:36.117" v="59"/>
        <pc:sldMkLst>
          <pc:docMk/>
          <pc:sldMk cId="1287939441" sldId="526"/>
        </pc:sldMkLst>
      </pc:sldChg>
      <pc:sldChg chg="delSp mod delCm modNotesTx">
        <pc:chgData name="Carys Taylor" userId="118a463a-74fc-4c5a-a3b1-147b5e2387b7" providerId="ADAL" clId="{97381B26-A1BD-402E-B590-CE0F0DDF3BFB}" dt="2022-02-02T08:04:29.025" v="58"/>
        <pc:sldMkLst>
          <pc:docMk/>
          <pc:sldMk cId="831683949" sldId="562"/>
        </pc:sldMkLst>
        <pc:spChg chg="del">
          <ac:chgData name="Carys Taylor" userId="118a463a-74fc-4c5a-a3b1-147b5e2387b7" providerId="ADAL" clId="{97381B26-A1BD-402E-B590-CE0F0DDF3BFB}" dt="2022-02-02T08:04:24.491" v="56" actId="478"/>
          <ac:spMkLst>
            <pc:docMk/>
            <pc:sldMk cId="831683949" sldId="562"/>
            <ac:spMk id="4" creationId="{C6DDA0B2-57C7-4208-BCD7-302F45ED8E69}"/>
          </ac:spMkLst>
        </pc:spChg>
      </pc:sldChg>
      <pc:sldChg chg="delCm modCm modNotesTx">
        <pc:chgData name="Carys Taylor" userId="118a463a-74fc-4c5a-a3b1-147b5e2387b7" providerId="ADAL" clId="{97381B26-A1BD-402E-B590-CE0F0DDF3BFB}" dt="2022-02-02T08:03:20.581" v="30"/>
        <pc:sldMkLst>
          <pc:docMk/>
          <pc:sldMk cId="577276586" sldId="574"/>
        </pc:sldMkLst>
      </pc:sldChg>
      <pc:sldChg chg="delCm">
        <pc:chgData name="Carys Taylor" userId="118a463a-74fc-4c5a-a3b1-147b5e2387b7" providerId="ADAL" clId="{97381B26-A1BD-402E-B590-CE0F0DDF3BFB}" dt="2022-02-02T08:00:58.572" v="26"/>
        <pc:sldMkLst>
          <pc:docMk/>
          <pc:sldMk cId="3324934646" sldId="578"/>
        </pc:sldMkLst>
      </pc:sldChg>
    </pc:docChg>
  </pc:docChgLst>
  <pc:docChgLst>
    <pc:chgData name="Carys Taylor" userId="118a463a-74fc-4c5a-a3b1-147b5e2387b7" providerId="ADAL" clId="{A56FB51D-4DD1-4EA2-9551-0140EACC2137}"/>
    <pc:docChg chg="delSection modSection">
      <pc:chgData name="Carys Taylor" userId="118a463a-74fc-4c5a-a3b1-147b5e2387b7" providerId="ADAL" clId="{A56FB51D-4DD1-4EA2-9551-0140EACC2137}" dt="2022-03-29T07:52:55.933" v="4" actId="17851"/>
      <pc:docMkLst>
        <pc:docMk/>
      </pc:docMkLst>
    </pc:docChg>
  </pc:docChgLst>
  <pc:docChgLst>
    <pc:chgData name="Natalie Davys" userId="S::ndavys@teachfirst.org.uk::8d64778f-730d-4de1-bb25-f1569dd4e4e2" providerId="AD" clId="Web-{A254F0C9-87E7-3B59-F373-46900FA7C6FE}"/>
    <pc:docChg chg="modSld">
      <pc:chgData name="Natalie Davys" userId="S::ndavys@teachfirst.org.uk::8d64778f-730d-4de1-bb25-f1569dd4e4e2" providerId="AD" clId="Web-{A254F0C9-87E7-3B59-F373-46900FA7C6FE}" dt="2022-04-22T06:42:58.808" v="7"/>
      <pc:docMkLst>
        <pc:docMk/>
      </pc:docMkLst>
      <pc:sldChg chg="modSp">
        <pc:chgData name="Natalie Davys" userId="S::ndavys@teachfirst.org.uk::8d64778f-730d-4de1-bb25-f1569dd4e4e2" providerId="AD" clId="Web-{A254F0C9-87E7-3B59-F373-46900FA7C6FE}" dt="2022-04-22T06:42:58.808" v="7"/>
        <pc:sldMkLst>
          <pc:docMk/>
          <pc:sldMk cId="4276225279" sldId="445"/>
        </pc:sldMkLst>
        <pc:graphicFrameChg chg="mod modGraphic">
          <ac:chgData name="Natalie Davys" userId="S::ndavys@teachfirst.org.uk::8d64778f-730d-4de1-bb25-f1569dd4e4e2" providerId="AD" clId="Web-{A254F0C9-87E7-3B59-F373-46900FA7C6FE}" dt="2022-04-22T06:42:58.808" v="7"/>
          <ac:graphicFrameMkLst>
            <pc:docMk/>
            <pc:sldMk cId="4276225279" sldId="445"/>
            <ac:graphicFrameMk id="5" creationId="{C897CE65-6713-4EFF-8BB6-EF1474CA5F8D}"/>
          </ac:graphicFrameMkLst>
        </pc:graphicFrameChg>
      </pc:sldChg>
    </pc:docChg>
  </pc:docChgLst>
  <pc:docChgLst>
    <pc:chgData name="Natalie Davys" userId="8d64778f-730d-4de1-bb25-f1569dd4e4e2" providerId="ADAL" clId="{E8E1225F-0985-4EC8-BBE5-BA28FB48891C}"/>
    <pc:docChg chg="undo custSel addSld delSld modSld modSection">
      <pc:chgData name="Natalie Davys" userId="8d64778f-730d-4de1-bb25-f1569dd4e4e2" providerId="ADAL" clId="{E8E1225F-0985-4EC8-BBE5-BA28FB48891C}" dt="2022-02-02T09:17:08.782" v="157"/>
      <pc:docMkLst>
        <pc:docMk/>
      </pc:docMkLst>
      <pc:sldChg chg="modSp mod">
        <pc:chgData name="Natalie Davys" userId="8d64778f-730d-4de1-bb25-f1569dd4e4e2" providerId="ADAL" clId="{E8E1225F-0985-4EC8-BBE5-BA28FB48891C}" dt="2022-02-02T08:54:27.562" v="3" actId="27636"/>
        <pc:sldMkLst>
          <pc:docMk/>
          <pc:sldMk cId="2918955057" sldId="320"/>
        </pc:sldMkLst>
        <pc:spChg chg="mod">
          <ac:chgData name="Natalie Davys" userId="8d64778f-730d-4de1-bb25-f1569dd4e4e2" providerId="ADAL" clId="{E8E1225F-0985-4EC8-BBE5-BA28FB48891C}" dt="2022-02-02T08:54:27.562" v="3" actId="27636"/>
          <ac:spMkLst>
            <pc:docMk/>
            <pc:sldMk cId="2918955057" sldId="320"/>
            <ac:spMk id="6" creationId="{73238E87-27C4-460E-A429-B5023ADA326D}"/>
          </ac:spMkLst>
        </pc:spChg>
      </pc:sldChg>
      <pc:sldChg chg="modNotesTx">
        <pc:chgData name="Natalie Davys" userId="8d64778f-730d-4de1-bb25-f1569dd4e4e2" providerId="ADAL" clId="{E8E1225F-0985-4EC8-BBE5-BA28FB48891C}" dt="2022-02-02T08:58:25.856" v="89"/>
        <pc:sldMkLst>
          <pc:docMk/>
          <pc:sldMk cId="2753173421" sldId="380"/>
        </pc:sldMkLst>
      </pc:sldChg>
      <pc:sldChg chg="modSp mod">
        <pc:chgData name="Natalie Davys" userId="8d64778f-730d-4de1-bb25-f1569dd4e4e2" providerId="ADAL" clId="{E8E1225F-0985-4EC8-BBE5-BA28FB48891C}" dt="2022-02-02T09:06:32.866" v="156" actId="20577"/>
        <pc:sldMkLst>
          <pc:docMk/>
          <pc:sldMk cId="4276225279" sldId="445"/>
        </pc:sldMkLst>
        <pc:graphicFrameChg chg="mod modGraphic">
          <ac:chgData name="Natalie Davys" userId="8d64778f-730d-4de1-bb25-f1569dd4e4e2" providerId="ADAL" clId="{E8E1225F-0985-4EC8-BBE5-BA28FB48891C}" dt="2022-02-02T09:06:32.866" v="156" actId="20577"/>
          <ac:graphicFrameMkLst>
            <pc:docMk/>
            <pc:sldMk cId="4276225279" sldId="445"/>
            <ac:graphicFrameMk id="5" creationId="{C897CE65-6713-4EFF-8BB6-EF1474CA5F8D}"/>
          </ac:graphicFrameMkLst>
        </pc:graphicFrameChg>
      </pc:sldChg>
      <pc:sldChg chg="modNotesTx">
        <pc:chgData name="Natalie Davys" userId="8d64778f-730d-4de1-bb25-f1569dd4e4e2" providerId="ADAL" clId="{E8E1225F-0985-4EC8-BBE5-BA28FB48891C}" dt="2022-02-02T08:59:14.378" v="93"/>
        <pc:sldMkLst>
          <pc:docMk/>
          <pc:sldMk cId="2202469934" sldId="525"/>
        </pc:sldMkLst>
      </pc:sldChg>
      <pc:sldChg chg="modNotesTx">
        <pc:chgData name="Natalie Davys" userId="8d64778f-730d-4de1-bb25-f1569dd4e4e2" providerId="ADAL" clId="{E8E1225F-0985-4EC8-BBE5-BA28FB48891C}" dt="2022-02-02T09:05:19.887" v="114" actId="20577"/>
        <pc:sldMkLst>
          <pc:docMk/>
          <pc:sldMk cId="1431309967" sldId="550"/>
        </pc:sldMkLst>
      </pc:sldChg>
      <pc:sldChg chg="modNotesTx">
        <pc:chgData name="Natalie Davys" userId="8d64778f-730d-4de1-bb25-f1569dd4e4e2" providerId="ADAL" clId="{E8E1225F-0985-4EC8-BBE5-BA28FB48891C}" dt="2022-02-02T09:05:33.676" v="116"/>
        <pc:sldMkLst>
          <pc:docMk/>
          <pc:sldMk cId="9734864" sldId="561"/>
        </pc:sldMkLst>
      </pc:sldChg>
      <pc:sldChg chg="modNotesTx">
        <pc:chgData name="Natalie Davys" userId="8d64778f-730d-4de1-bb25-f1569dd4e4e2" providerId="ADAL" clId="{E8E1225F-0985-4EC8-BBE5-BA28FB48891C}" dt="2022-02-02T09:00:51.799" v="102" actId="20577"/>
        <pc:sldMkLst>
          <pc:docMk/>
          <pc:sldMk cId="3078343783" sldId="567"/>
        </pc:sldMkLst>
      </pc:sldChg>
      <pc:sldChg chg="modNotesTx">
        <pc:chgData name="Natalie Davys" userId="8d64778f-730d-4de1-bb25-f1569dd4e4e2" providerId="ADAL" clId="{E8E1225F-0985-4EC8-BBE5-BA28FB48891C}" dt="2022-02-02T09:06:01.441" v="120" actId="20577"/>
        <pc:sldMkLst>
          <pc:docMk/>
          <pc:sldMk cId="3012838537" sldId="568"/>
        </pc:sldMkLst>
      </pc:sldChg>
      <pc:sldChg chg="modNotesTx">
        <pc:chgData name="Natalie Davys" userId="8d64778f-730d-4de1-bb25-f1569dd4e4e2" providerId="ADAL" clId="{E8E1225F-0985-4EC8-BBE5-BA28FB48891C}" dt="2022-02-02T09:01:29.545" v="107"/>
        <pc:sldMkLst>
          <pc:docMk/>
          <pc:sldMk cId="138357435" sldId="571"/>
        </pc:sldMkLst>
      </pc:sldChg>
      <pc:sldChg chg="modNotesTx">
        <pc:chgData name="Natalie Davys" userId="8d64778f-730d-4de1-bb25-f1569dd4e4e2" providerId="ADAL" clId="{E8E1225F-0985-4EC8-BBE5-BA28FB48891C}" dt="2022-02-02T09:01:14.216" v="105"/>
        <pc:sldMkLst>
          <pc:docMk/>
          <pc:sldMk cId="3172607340" sldId="572"/>
        </pc:sldMkLst>
      </pc:sldChg>
      <pc:sldChg chg="modCm modNotesTx">
        <pc:chgData name="Natalie Davys" userId="8d64778f-730d-4de1-bb25-f1569dd4e4e2" providerId="ADAL" clId="{E8E1225F-0985-4EC8-BBE5-BA28FB48891C}" dt="2022-02-02T09:17:08.782" v="157"/>
        <pc:sldMkLst>
          <pc:docMk/>
          <pc:sldMk cId="577276586" sldId="574"/>
        </pc:sldMkLst>
      </pc:sldChg>
      <pc:sldChg chg="modNotesTx">
        <pc:chgData name="Natalie Davys" userId="8d64778f-730d-4de1-bb25-f1569dd4e4e2" providerId="ADAL" clId="{E8E1225F-0985-4EC8-BBE5-BA28FB48891C}" dt="2022-02-02T09:02:07.002" v="109"/>
        <pc:sldMkLst>
          <pc:docMk/>
          <pc:sldMk cId="3324934646" sldId="578"/>
        </pc:sldMkLst>
      </pc:sldChg>
      <pc:sldChg chg="del">
        <pc:chgData name="Natalie Davys" userId="8d64778f-730d-4de1-bb25-f1569dd4e4e2" providerId="ADAL" clId="{E8E1225F-0985-4EC8-BBE5-BA28FB48891C}" dt="2022-02-02T08:58:53.344" v="91" actId="2696"/>
        <pc:sldMkLst>
          <pc:docMk/>
          <pc:sldMk cId="1320695992" sldId="580"/>
        </pc:sldMkLst>
      </pc:sldChg>
      <pc:sldChg chg="add">
        <pc:chgData name="Natalie Davys" userId="8d64778f-730d-4de1-bb25-f1569dd4e4e2" providerId="ADAL" clId="{E8E1225F-0985-4EC8-BBE5-BA28FB48891C}" dt="2022-02-02T08:58:48.636" v="90"/>
        <pc:sldMkLst>
          <pc:docMk/>
          <pc:sldMk cId="3355621391" sldId="845"/>
        </pc:sldMkLst>
      </pc:sldChg>
    </pc:docChg>
  </pc:docChgLst>
  <pc:docChgLst>
    <pc:chgData name="Emily Lewis" userId="f5d184d9-992a-496f-aef0-f96980564156" providerId="ADAL" clId="{A1A605A4-AD86-4A4F-9576-A07C650EE93F}"/>
    <pc:docChg chg="custSel modSld">
      <pc:chgData name="Emily Lewis" userId="f5d184d9-992a-496f-aef0-f96980564156" providerId="ADAL" clId="{A1A605A4-AD86-4A4F-9576-A07C650EE93F}" dt="2022-04-21T10:07:47.779" v="12" actId="27636"/>
      <pc:docMkLst>
        <pc:docMk/>
      </pc:docMkLst>
      <pc:sldChg chg="modSp mod">
        <pc:chgData name="Emily Lewis" userId="f5d184d9-992a-496f-aef0-f96980564156" providerId="ADAL" clId="{A1A605A4-AD86-4A4F-9576-A07C650EE93F}" dt="2022-04-21T10:07:47.779" v="12" actId="27636"/>
        <pc:sldMkLst>
          <pc:docMk/>
          <pc:sldMk cId="2918955057" sldId="320"/>
        </pc:sldMkLst>
        <pc:spChg chg="mod">
          <ac:chgData name="Emily Lewis" userId="f5d184d9-992a-496f-aef0-f96980564156" providerId="ADAL" clId="{A1A605A4-AD86-4A4F-9576-A07C650EE93F}" dt="2022-04-21T10:07:47.779" v="12" actId="27636"/>
          <ac:spMkLst>
            <pc:docMk/>
            <pc:sldMk cId="2918955057" sldId="320"/>
            <ac:spMk id="6" creationId="{73238E87-27C4-460E-A429-B5023ADA326D}"/>
          </ac:spMkLst>
        </pc:spChg>
      </pc:sldChg>
    </pc:docChg>
  </pc:docChgLst>
  <pc:docChgLst>
    <pc:chgData name="Ruth Bourne" userId="fbcab60fe5918fe6" providerId="LiveId" clId="{829FC364-EE12-4865-9DA4-E118E973B261}"/>
    <pc:docChg chg="undo custSel modSld">
      <pc:chgData name="Ruth Bourne" userId="fbcab60fe5918fe6" providerId="LiveId" clId="{829FC364-EE12-4865-9DA4-E118E973B261}" dt="2022-02-01T11:23:04.567" v="567" actId="20577"/>
      <pc:docMkLst>
        <pc:docMk/>
      </pc:docMkLst>
      <pc:sldChg chg="modNotesTx">
        <pc:chgData name="Ruth Bourne" userId="fbcab60fe5918fe6" providerId="LiveId" clId="{829FC364-EE12-4865-9DA4-E118E973B261}" dt="2022-01-31T12:09:36.631" v="26" actId="6549"/>
        <pc:sldMkLst>
          <pc:docMk/>
          <pc:sldMk cId="2221376449" sldId="256"/>
        </pc:sldMkLst>
      </pc:sldChg>
      <pc:sldChg chg="modSp mod">
        <pc:chgData name="Ruth Bourne" userId="fbcab60fe5918fe6" providerId="LiveId" clId="{829FC364-EE12-4865-9DA4-E118E973B261}" dt="2022-01-31T12:03:11.584" v="3" actId="20577"/>
        <pc:sldMkLst>
          <pc:docMk/>
          <pc:sldMk cId="2918955057" sldId="320"/>
        </pc:sldMkLst>
        <pc:spChg chg="mod">
          <ac:chgData name="Ruth Bourne" userId="fbcab60fe5918fe6" providerId="LiveId" clId="{829FC364-EE12-4865-9DA4-E118E973B261}" dt="2022-01-31T12:03:11.584" v="3" actId="20577"/>
          <ac:spMkLst>
            <pc:docMk/>
            <pc:sldMk cId="2918955057" sldId="320"/>
            <ac:spMk id="6" creationId="{73238E87-27C4-460E-A429-B5023ADA326D}"/>
          </ac:spMkLst>
        </pc:spChg>
      </pc:sldChg>
      <pc:sldChg chg="modSp mod addCm">
        <pc:chgData name="Ruth Bourne" userId="fbcab60fe5918fe6" providerId="LiveId" clId="{829FC364-EE12-4865-9DA4-E118E973B261}" dt="2022-01-31T12:05:17.411" v="6" actId="6549"/>
        <pc:sldMkLst>
          <pc:docMk/>
          <pc:sldMk cId="4276225279" sldId="445"/>
        </pc:sldMkLst>
        <pc:graphicFrameChg chg="modGraphic">
          <ac:chgData name="Ruth Bourne" userId="fbcab60fe5918fe6" providerId="LiveId" clId="{829FC364-EE12-4865-9DA4-E118E973B261}" dt="2022-01-31T12:05:17.411" v="6" actId="6549"/>
          <ac:graphicFrameMkLst>
            <pc:docMk/>
            <pc:sldMk cId="4276225279" sldId="445"/>
            <ac:graphicFrameMk id="5" creationId="{C897CE65-6713-4EFF-8BB6-EF1474CA5F8D}"/>
          </ac:graphicFrameMkLst>
        </pc:graphicFrameChg>
      </pc:sldChg>
      <pc:sldChg chg="modSp mod addCm">
        <pc:chgData name="Ruth Bourne" userId="fbcab60fe5918fe6" providerId="LiveId" clId="{829FC364-EE12-4865-9DA4-E118E973B261}" dt="2022-01-31T12:48:01.295" v="175"/>
        <pc:sldMkLst>
          <pc:docMk/>
          <pc:sldMk cId="1981798035" sldId="446"/>
        </pc:sldMkLst>
        <pc:spChg chg="mod">
          <ac:chgData name="Ruth Bourne" userId="fbcab60fe5918fe6" providerId="LiveId" clId="{829FC364-EE12-4865-9DA4-E118E973B261}" dt="2022-01-31T12:10:33.009" v="27" actId="20577"/>
          <ac:spMkLst>
            <pc:docMk/>
            <pc:sldMk cId="1981798035" sldId="446"/>
            <ac:spMk id="6" creationId="{60EA8BC1-62A1-4248-B8BC-61125B1A324F}"/>
          </ac:spMkLst>
        </pc:spChg>
      </pc:sldChg>
      <pc:sldChg chg="modSp modNotesTx">
        <pc:chgData name="Ruth Bourne" userId="fbcab60fe5918fe6" providerId="LiveId" clId="{829FC364-EE12-4865-9DA4-E118E973B261}" dt="2022-01-31T12:26:32.355" v="106" actId="20577"/>
        <pc:sldMkLst>
          <pc:docMk/>
          <pc:sldMk cId="2202469934" sldId="525"/>
        </pc:sldMkLst>
        <pc:spChg chg="mod">
          <ac:chgData name="Ruth Bourne" userId="fbcab60fe5918fe6" providerId="LiveId" clId="{829FC364-EE12-4865-9DA4-E118E973B261}" dt="2022-01-31T12:26:32.355" v="106" actId="20577"/>
          <ac:spMkLst>
            <pc:docMk/>
            <pc:sldMk cId="2202469934" sldId="525"/>
            <ac:spMk id="6" creationId="{D58C8650-7550-42C7-A31F-AC581BA61A43}"/>
          </ac:spMkLst>
        </pc:spChg>
      </pc:sldChg>
      <pc:sldChg chg="modSp mod addCm">
        <pc:chgData name="Ruth Bourne" userId="fbcab60fe5918fe6" providerId="LiveId" clId="{829FC364-EE12-4865-9DA4-E118E973B261}" dt="2022-01-31T13:27:37.988" v="539"/>
        <pc:sldMkLst>
          <pc:docMk/>
          <pc:sldMk cId="1287939441" sldId="526"/>
        </pc:sldMkLst>
        <pc:spChg chg="mod">
          <ac:chgData name="Ruth Bourne" userId="fbcab60fe5918fe6" providerId="LiveId" clId="{829FC364-EE12-4865-9DA4-E118E973B261}" dt="2022-01-31T13:27:15.209" v="538" actId="13926"/>
          <ac:spMkLst>
            <pc:docMk/>
            <pc:sldMk cId="1287939441" sldId="526"/>
            <ac:spMk id="3" creationId="{EC965471-F09F-4779-8421-19637121FBA5}"/>
          </ac:spMkLst>
        </pc:spChg>
      </pc:sldChg>
      <pc:sldChg chg="modNotesTx">
        <pc:chgData name="Ruth Bourne" userId="fbcab60fe5918fe6" providerId="LiveId" clId="{829FC364-EE12-4865-9DA4-E118E973B261}" dt="2022-01-31T14:41:50.287" v="547" actId="20577"/>
        <pc:sldMkLst>
          <pc:docMk/>
          <pc:sldMk cId="895081920" sldId="532"/>
        </pc:sldMkLst>
      </pc:sldChg>
      <pc:sldChg chg="modNotesTx">
        <pc:chgData name="Ruth Bourne" userId="fbcab60fe5918fe6" providerId="LiveId" clId="{829FC364-EE12-4865-9DA4-E118E973B261}" dt="2022-01-31T12:41:26.647" v="150" actId="20577"/>
        <pc:sldMkLst>
          <pc:docMk/>
          <pc:sldMk cId="2358899281" sldId="536"/>
        </pc:sldMkLst>
      </pc:sldChg>
      <pc:sldChg chg="modSp mod">
        <pc:chgData name="Ruth Bourne" userId="fbcab60fe5918fe6" providerId="LiveId" clId="{829FC364-EE12-4865-9DA4-E118E973B261}" dt="2022-01-31T12:42:44.680" v="151" actId="20577"/>
        <pc:sldMkLst>
          <pc:docMk/>
          <pc:sldMk cId="162129510" sldId="537"/>
        </pc:sldMkLst>
        <pc:spChg chg="mod">
          <ac:chgData name="Ruth Bourne" userId="fbcab60fe5918fe6" providerId="LiveId" clId="{829FC364-EE12-4865-9DA4-E118E973B261}" dt="2022-01-31T12:42:44.680" v="151" actId="20577"/>
          <ac:spMkLst>
            <pc:docMk/>
            <pc:sldMk cId="162129510" sldId="537"/>
            <ac:spMk id="14" creationId="{4877704F-1954-47C4-B0E2-8648AD52DEC7}"/>
          </ac:spMkLst>
        </pc:spChg>
      </pc:sldChg>
      <pc:sldChg chg="modNotesTx">
        <pc:chgData name="Ruth Bourne" userId="fbcab60fe5918fe6" providerId="LiveId" clId="{829FC364-EE12-4865-9DA4-E118E973B261}" dt="2022-02-01T11:23:04.567" v="567" actId="20577"/>
        <pc:sldMkLst>
          <pc:docMk/>
          <pc:sldMk cId="1431309967" sldId="550"/>
        </pc:sldMkLst>
      </pc:sldChg>
      <pc:sldChg chg="modSp mod modNotesTx">
        <pc:chgData name="Ruth Bourne" userId="fbcab60fe5918fe6" providerId="LiveId" clId="{829FC364-EE12-4865-9DA4-E118E973B261}" dt="2022-01-31T13:13:31.454" v="405" actId="20577"/>
        <pc:sldMkLst>
          <pc:docMk/>
          <pc:sldMk cId="9734864" sldId="561"/>
        </pc:sldMkLst>
        <pc:spChg chg="mod">
          <ac:chgData name="Ruth Bourne" userId="fbcab60fe5918fe6" providerId="LiveId" clId="{829FC364-EE12-4865-9DA4-E118E973B261}" dt="2022-01-31T12:59:28.478" v="238" actId="122"/>
          <ac:spMkLst>
            <pc:docMk/>
            <pc:sldMk cId="9734864" sldId="561"/>
            <ac:spMk id="11" creationId="{35A6EC1D-BCF1-424C-8C60-61761A9C0EA7}"/>
          </ac:spMkLst>
        </pc:spChg>
      </pc:sldChg>
      <pc:sldChg chg="addCm modNotesTx">
        <pc:chgData name="Ruth Bourne" userId="fbcab60fe5918fe6" providerId="LiveId" clId="{829FC364-EE12-4865-9DA4-E118E973B261}" dt="2022-01-31T13:26:49.835" v="537" actId="20577"/>
        <pc:sldMkLst>
          <pc:docMk/>
          <pc:sldMk cId="831683949" sldId="562"/>
        </pc:sldMkLst>
      </pc:sldChg>
      <pc:sldChg chg="modSp mod modNotesTx">
        <pc:chgData name="Ruth Bourne" userId="fbcab60fe5918fe6" providerId="LiveId" clId="{829FC364-EE12-4865-9DA4-E118E973B261}" dt="2022-01-31T13:21:38.513" v="491" actId="114"/>
        <pc:sldMkLst>
          <pc:docMk/>
          <pc:sldMk cId="1522643853" sldId="566"/>
        </pc:sldMkLst>
        <pc:spChg chg="mod">
          <ac:chgData name="Ruth Bourne" userId="fbcab60fe5918fe6" providerId="LiveId" clId="{829FC364-EE12-4865-9DA4-E118E973B261}" dt="2022-01-31T13:19:20.946" v="472" actId="20577"/>
          <ac:spMkLst>
            <pc:docMk/>
            <pc:sldMk cId="1522643853" sldId="566"/>
            <ac:spMk id="11" creationId="{0BF1B67B-626F-45D7-A389-C33146518492}"/>
          </ac:spMkLst>
        </pc:spChg>
        <pc:spChg chg="mod">
          <ac:chgData name="Ruth Bourne" userId="fbcab60fe5918fe6" providerId="LiveId" clId="{829FC364-EE12-4865-9DA4-E118E973B261}" dt="2022-01-31T13:19:07.954" v="469" actId="20577"/>
          <ac:spMkLst>
            <pc:docMk/>
            <pc:sldMk cId="1522643853" sldId="566"/>
            <ac:spMk id="14" creationId="{C726FB39-FB7B-41E9-A91A-3F49769A8431}"/>
          </ac:spMkLst>
        </pc:spChg>
      </pc:sldChg>
      <pc:sldChg chg="modSp">
        <pc:chgData name="Ruth Bourne" userId="fbcab60fe5918fe6" providerId="LiveId" clId="{829FC364-EE12-4865-9DA4-E118E973B261}" dt="2022-01-31T12:27:33.769" v="119" actId="20577"/>
        <pc:sldMkLst>
          <pc:docMk/>
          <pc:sldMk cId="3078343783" sldId="567"/>
        </pc:sldMkLst>
        <pc:spChg chg="mod">
          <ac:chgData name="Ruth Bourne" userId="fbcab60fe5918fe6" providerId="LiveId" clId="{829FC364-EE12-4865-9DA4-E118E973B261}" dt="2022-01-31T12:27:33.769" v="119" actId="20577"/>
          <ac:spMkLst>
            <pc:docMk/>
            <pc:sldMk cId="3078343783" sldId="567"/>
            <ac:spMk id="9" creationId="{F6216FA7-FC73-4F75-8A34-7F5CB26283D0}"/>
          </ac:spMkLst>
        </pc:spChg>
      </pc:sldChg>
      <pc:sldChg chg="modSp addCm delCm modNotesTx">
        <pc:chgData name="Ruth Bourne" userId="fbcab60fe5918fe6" providerId="LiveId" clId="{829FC364-EE12-4865-9DA4-E118E973B261}" dt="2022-01-31T13:17:21.050" v="465" actId="113"/>
        <pc:sldMkLst>
          <pc:docMk/>
          <pc:sldMk cId="3012838537" sldId="568"/>
        </pc:sldMkLst>
        <pc:spChg chg="mod">
          <ac:chgData name="Ruth Bourne" userId="fbcab60fe5918fe6" providerId="LiveId" clId="{829FC364-EE12-4865-9DA4-E118E973B261}" dt="2022-01-31T13:10:52.555" v="321" actId="20577"/>
          <ac:spMkLst>
            <pc:docMk/>
            <pc:sldMk cId="3012838537" sldId="568"/>
            <ac:spMk id="6" creationId="{5B23D0E7-2C37-464A-8568-F91C06019A68}"/>
          </ac:spMkLst>
        </pc:spChg>
        <pc:spChg chg="mod">
          <ac:chgData name="Ruth Bourne" userId="fbcab60fe5918fe6" providerId="LiveId" clId="{829FC364-EE12-4865-9DA4-E118E973B261}" dt="2022-01-31T13:08:38.779" v="307" actId="20577"/>
          <ac:spMkLst>
            <pc:docMk/>
            <pc:sldMk cId="3012838537" sldId="568"/>
            <ac:spMk id="7" creationId="{B29B858D-D4C6-44B1-B4F2-4E42B42CCF9E}"/>
          </ac:spMkLst>
        </pc:spChg>
        <pc:spChg chg="mod">
          <ac:chgData name="Ruth Bourne" userId="fbcab60fe5918fe6" providerId="LiveId" clId="{829FC364-EE12-4865-9DA4-E118E973B261}" dt="2022-01-31T13:17:00.181" v="452" actId="20577"/>
          <ac:spMkLst>
            <pc:docMk/>
            <pc:sldMk cId="3012838537" sldId="568"/>
            <ac:spMk id="8" creationId="{0F1DC96A-2846-46BA-9D0A-6F585210BE88}"/>
          </ac:spMkLst>
        </pc:spChg>
        <pc:spChg chg="mod">
          <ac:chgData name="Ruth Bourne" userId="fbcab60fe5918fe6" providerId="LiveId" clId="{829FC364-EE12-4865-9DA4-E118E973B261}" dt="2022-01-31T13:09:01.683" v="320" actId="20577"/>
          <ac:spMkLst>
            <pc:docMk/>
            <pc:sldMk cId="3012838537" sldId="568"/>
            <ac:spMk id="9" creationId="{BBA09F32-D686-46C4-8D52-93D0E9E7B071}"/>
          </ac:spMkLst>
        </pc:spChg>
        <pc:spChg chg="mod">
          <ac:chgData name="Ruth Bourne" userId="fbcab60fe5918fe6" providerId="LiveId" clId="{829FC364-EE12-4865-9DA4-E118E973B261}" dt="2022-01-31T13:12:09.974" v="393" actId="20577"/>
          <ac:spMkLst>
            <pc:docMk/>
            <pc:sldMk cId="3012838537" sldId="568"/>
            <ac:spMk id="10" creationId="{0DEDD611-C23D-40E7-922A-5BA95DD17016}"/>
          </ac:spMkLst>
        </pc:spChg>
        <pc:spChg chg="mod">
          <ac:chgData name="Ruth Bourne" userId="fbcab60fe5918fe6" providerId="LiveId" clId="{829FC364-EE12-4865-9DA4-E118E973B261}" dt="2022-01-31T13:11:34.981" v="361" actId="20577"/>
          <ac:spMkLst>
            <pc:docMk/>
            <pc:sldMk cId="3012838537" sldId="568"/>
            <ac:spMk id="11" creationId="{7B174E33-2D48-4145-BBFA-5B45C24BB0DE}"/>
          </ac:spMkLst>
        </pc:spChg>
        <pc:spChg chg="mod">
          <ac:chgData name="Ruth Bourne" userId="fbcab60fe5918fe6" providerId="LiveId" clId="{829FC364-EE12-4865-9DA4-E118E973B261}" dt="2022-01-31T13:10:55.781" v="322" actId="20577"/>
          <ac:spMkLst>
            <pc:docMk/>
            <pc:sldMk cId="3012838537" sldId="568"/>
            <ac:spMk id="12" creationId="{6647E743-54DE-4E42-897D-577D607AE1F5}"/>
          </ac:spMkLst>
        </pc:spChg>
      </pc:sldChg>
      <pc:sldChg chg="modNotesTx">
        <pc:chgData name="Ruth Bourne" userId="fbcab60fe5918fe6" providerId="LiveId" clId="{829FC364-EE12-4865-9DA4-E118E973B261}" dt="2022-01-31T12:34:38.108" v="139" actId="313"/>
        <pc:sldMkLst>
          <pc:docMk/>
          <pc:sldMk cId="138357435" sldId="571"/>
        </pc:sldMkLst>
      </pc:sldChg>
      <pc:sldChg chg="modNotesTx">
        <pc:chgData name="Ruth Bourne" userId="fbcab60fe5918fe6" providerId="LiveId" clId="{829FC364-EE12-4865-9DA4-E118E973B261}" dt="2022-01-31T12:33:07.154" v="135" actId="20577"/>
        <pc:sldMkLst>
          <pc:docMk/>
          <pc:sldMk cId="3172607340" sldId="572"/>
        </pc:sldMkLst>
      </pc:sldChg>
      <pc:sldChg chg="addSp delSp modSp mod modNotesTx">
        <pc:chgData name="Ruth Bourne" userId="fbcab60fe5918fe6" providerId="LiveId" clId="{829FC364-EE12-4865-9DA4-E118E973B261}" dt="2022-01-31T13:24:13.673" v="510"/>
        <pc:sldMkLst>
          <pc:docMk/>
          <pc:sldMk cId="3135835529" sldId="573"/>
        </pc:sldMkLst>
        <pc:spChg chg="del">
          <ac:chgData name="Ruth Bourne" userId="fbcab60fe5918fe6" providerId="LiveId" clId="{829FC364-EE12-4865-9DA4-E118E973B261}" dt="2022-01-31T13:24:03.531" v="509" actId="21"/>
          <ac:spMkLst>
            <pc:docMk/>
            <pc:sldMk cId="3135835529" sldId="573"/>
            <ac:spMk id="4" creationId="{2BB8D7FF-B8CB-4CF4-9724-D644B116E920}"/>
          </ac:spMkLst>
        </pc:spChg>
        <pc:spChg chg="add mod">
          <ac:chgData name="Ruth Bourne" userId="fbcab60fe5918fe6" providerId="LiveId" clId="{829FC364-EE12-4865-9DA4-E118E973B261}" dt="2022-01-31T13:24:13.673" v="510"/>
          <ac:spMkLst>
            <pc:docMk/>
            <pc:sldMk cId="3135835529" sldId="573"/>
            <ac:spMk id="10" creationId="{DB776F09-BFAF-40E1-AFB4-C450CA9051B6}"/>
          </ac:spMkLst>
        </pc:spChg>
      </pc:sldChg>
      <pc:sldChg chg="modSp mod addCm modNotesTx">
        <pc:chgData name="Ruth Bourne" userId="fbcab60fe5918fe6" providerId="LiveId" clId="{829FC364-EE12-4865-9DA4-E118E973B261}" dt="2022-01-31T13:14:21.976" v="425" actId="20577"/>
        <pc:sldMkLst>
          <pc:docMk/>
          <pc:sldMk cId="577276586" sldId="574"/>
        </pc:sldMkLst>
        <pc:spChg chg="mod">
          <ac:chgData name="Ruth Bourne" userId="fbcab60fe5918fe6" providerId="LiveId" clId="{829FC364-EE12-4865-9DA4-E118E973B261}" dt="2022-01-31T12:58:23.937" v="232" actId="14100"/>
          <ac:spMkLst>
            <pc:docMk/>
            <pc:sldMk cId="577276586" sldId="574"/>
            <ac:spMk id="16" creationId="{6C14EE17-D105-40AB-B418-0C1CE58F92C9}"/>
          </ac:spMkLst>
        </pc:spChg>
      </pc:sldChg>
      <pc:sldChg chg="addCm modNotesTx">
        <pc:chgData name="Ruth Bourne" userId="fbcab60fe5918fe6" providerId="LiveId" clId="{829FC364-EE12-4865-9DA4-E118E973B261}" dt="2022-01-31T12:48:54.217" v="176"/>
        <pc:sldMkLst>
          <pc:docMk/>
          <pc:sldMk cId="3324934646" sldId="578"/>
        </pc:sldMkLst>
      </pc:sldChg>
      <pc:sldChg chg="modNotesTx">
        <pc:chgData name="Ruth Bourne" userId="fbcab60fe5918fe6" providerId="LiveId" clId="{829FC364-EE12-4865-9DA4-E118E973B261}" dt="2022-01-31T12:36:43.896" v="142" actId="20577"/>
        <pc:sldMkLst>
          <pc:docMk/>
          <pc:sldMk cId="2660189908" sldId="579"/>
        </pc:sldMkLst>
      </pc:sldChg>
      <pc:sldChg chg="addCm modNotesTx">
        <pc:chgData name="Ruth Bourne" userId="fbcab60fe5918fe6" providerId="LiveId" clId="{829FC364-EE12-4865-9DA4-E118E973B261}" dt="2022-01-31T14:10:17.607" v="542" actId="20577"/>
        <pc:sldMkLst>
          <pc:docMk/>
          <pc:sldMk cId="1320695992" sldId="580"/>
        </pc:sldMkLst>
      </pc:sldChg>
    </pc:docChg>
  </pc:docChgLst>
  <pc:docChgLst>
    <pc:chgData name="Natalie Davys" userId="8d64778f-730d-4de1-bb25-f1569dd4e4e2" providerId="ADAL" clId="{75DAC9B3-7AFB-45F2-8228-4BA65E70274F}"/>
    <pc:docChg chg="modSld">
      <pc:chgData name="Natalie Davys" userId="8d64778f-730d-4de1-bb25-f1569dd4e4e2" providerId="ADAL" clId="{75DAC9B3-7AFB-45F2-8228-4BA65E70274F}" dt="2022-04-24T06:24:41.044" v="0" actId="114"/>
      <pc:docMkLst>
        <pc:docMk/>
      </pc:docMkLst>
      <pc:sldChg chg="modNotesTx">
        <pc:chgData name="Natalie Davys" userId="8d64778f-730d-4de1-bb25-f1569dd4e4e2" providerId="ADAL" clId="{75DAC9B3-7AFB-45F2-8228-4BA65E70274F}" dt="2022-04-24T06:24:41.044" v="0" actId="114"/>
        <pc:sldMkLst>
          <pc:docMk/>
          <pc:sldMk cId="2202469934" sldId="525"/>
        </pc:sldMkLst>
      </pc:sldChg>
    </pc:docChg>
  </pc:docChgLst>
  <pc:docChgLst>
    <pc:chgData name="Natalie Davys" userId="S::ndavys@teachfirst.org.uk::8d64778f-730d-4de1-bb25-f1569dd4e4e2" providerId="AD" clId="Web-{3AE10988-CC0D-DF5D-8F5F-8E6C63E82708}"/>
    <pc:docChg chg="modSld">
      <pc:chgData name="Natalie Davys" userId="S::ndavys@teachfirst.org.uk::8d64778f-730d-4de1-bb25-f1569dd4e4e2" providerId="AD" clId="Web-{3AE10988-CC0D-DF5D-8F5F-8E6C63E82708}" dt="2022-04-22T06:35:47.460" v="5"/>
      <pc:docMkLst>
        <pc:docMk/>
      </pc:docMkLst>
      <pc:sldChg chg="modSp">
        <pc:chgData name="Natalie Davys" userId="S::ndavys@teachfirst.org.uk::8d64778f-730d-4de1-bb25-f1569dd4e4e2" providerId="AD" clId="Web-{3AE10988-CC0D-DF5D-8F5F-8E6C63E82708}" dt="2022-04-22T06:35:47.460" v="5"/>
        <pc:sldMkLst>
          <pc:docMk/>
          <pc:sldMk cId="4276225279" sldId="445"/>
        </pc:sldMkLst>
        <pc:graphicFrameChg chg="mod modGraphic">
          <ac:chgData name="Natalie Davys" userId="S::ndavys@teachfirst.org.uk::8d64778f-730d-4de1-bb25-f1569dd4e4e2" providerId="AD" clId="Web-{3AE10988-CC0D-DF5D-8F5F-8E6C63E82708}" dt="2022-04-22T06:35:47.460" v="5"/>
          <ac:graphicFrameMkLst>
            <pc:docMk/>
            <pc:sldMk cId="4276225279" sldId="445"/>
            <ac:graphicFrameMk id="5" creationId="{C897CE65-6713-4EFF-8BB6-EF1474CA5F8D}"/>
          </ac:graphicFrameMkLst>
        </pc:graphicFrameChg>
      </pc:sldChg>
    </pc:docChg>
  </pc:docChgLst>
  <pc:docChgLst>
    <pc:chgData name="Natalie Davys" userId="S::ndavys@teachfirst.org.uk::8d64778f-730d-4de1-bb25-f1569dd4e4e2" providerId="AD" clId="Web-{212F2C9A-7A0B-1D61-F8A0-89A0450AE945}"/>
    <pc:docChg chg="modSld">
      <pc:chgData name="Natalie Davys" userId="S::ndavys@teachfirst.org.uk::8d64778f-730d-4de1-bb25-f1569dd4e4e2" providerId="AD" clId="Web-{212F2C9A-7A0B-1D61-F8A0-89A0450AE945}" dt="2022-02-02T09:29:50.052" v="0" actId="20577"/>
      <pc:docMkLst>
        <pc:docMk/>
      </pc:docMkLst>
      <pc:sldChg chg="modSp">
        <pc:chgData name="Natalie Davys" userId="S::ndavys@teachfirst.org.uk::8d64778f-730d-4de1-bb25-f1569dd4e4e2" providerId="AD" clId="Web-{212F2C9A-7A0B-1D61-F8A0-89A0450AE945}" dt="2022-02-02T09:29:50.052" v="0" actId="20577"/>
        <pc:sldMkLst>
          <pc:docMk/>
          <pc:sldMk cId="2918955057" sldId="320"/>
        </pc:sldMkLst>
        <pc:spChg chg="mod">
          <ac:chgData name="Natalie Davys" userId="S::ndavys@teachfirst.org.uk::8d64778f-730d-4de1-bb25-f1569dd4e4e2" providerId="AD" clId="Web-{212F2C9A-7A0B-1D61-F8A0-89A0450AE945}" dt="2022-02-02T09:29:50.052" v="0" actId="20577"/>
          <ac:spMkLst>
            <pc:docMk/>
            <pc:sldMk cId="2918955057" sldId="320"/>
            <ac:spMk id="6" creationId="{73238E87-27C4-460E-A429-B5023ADA326D}"/>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sz="2000">
                <a:solidFill>
                  <a:schemeClr val="tx1"/>
                </a:solidFill>
              </a:rPr>
              <a:t>Classroom</a:t>
            </a:r>
            <a:r>
              <a:rPr lang="en-GB" sz="2000" baseline="0">
                <a:solidFill>
                  <a:schemeClr val="tx1"/>
                </a:solidFill>
              </a:rPr>
              <a:t> Gain</a:t>
            </a:r>
            <a:endParaRPr lang="en-GB" sz="2000">
              <a:solidFill>
                <a:schemeClr val="tx1"/>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7.4807476599882197E-2"/>
          <c:y val="0.10979329659454128"/>
          <c:w val="0.9105600851174277"/>
          <c:h val="0.64478550280518343"/>
        </c:manualLayout>
      </c:layout>
      <c:barChart>
        <c:barDir val="col"/>
        <c:grouping val="clustered"/>
        <c:varyColors val="0"/>
        <c:ser>
          <c:idx val="0"/>
          <c:order val="0"/>
          <c:tx>
            <c:strRef>
              <c:f>Sheet1!$B$1</c:f>
              <c:strCache>
                <c:ptCount val="1"/>
                <c:pt idx="0">
                  <c:v>Series 1</c:v>
                </c:pt>
              </c:strCache>
            </c:strRef>
          </c:tx>
          <c:spPr>
            <a:solidFill>
              <a:schemeClr val="accent1">
                <a:lumMod val="20000"/>
                <a:lumOff val="80000"/>
              </a:schemeClr>
            </a:solidFill>
            <a:ln>
              <a:solidFill>
                <a:schemeClr val="accent3">
                  <a:lumMod val="20000"/>
                  <a:lumOff val="80000"/>
                </a:schemeClr>
              </a:solidFill>
            </a:ln>
            <a:effectLst/>
          </c:spPr>
          <c:invertIfNegative val="0"/>
          <c:dPt>
            <c:idx val="1"/>
            <c:invertIfNegative val="0"/>
            <c:bubble3D val="0"/>
            <c:spPr>
              <a:solidFill>
                <a:schemeClr val="accent1">
                  <a:lumMod val="20000"/>
                  <a:lumOff val="80000"/>
                </a:schemeClr>
              </a:solidFill>
              <a:ln>
                <a:solidFill>
                  <a:schemeClr val="accent1">
                    <a:lumMod val="20000"/>
                    <a:lumOff val="80000"/>
                  </a:schemeClr>
                </a:solidFill>
              </a:ln>
              <a:effectLst/>
            </c:spPr>
            <c:extLst>
              <c:ext xmlns:c16="http://schemas.microsoft.com/office/drawing/2014/chart" uri="{C3380CC4-5D6E-409C-BE32-E72D297353CC}">
                <c16:uniqueId val="{00000004-AE21-4EB5-99B3-B285D908950C}"/>
              </c:ext>
            </c:extLst>
          </c:dPt>
          <c:dPt>
            <c:idx val="2"/>
            <c:invertIfNegative val="0"/>
            <c:bubble3D val="0"/>
            <c:spPr>
              <a:solidFill>
                <a:schemeClr val="accent1">
                  <a:lumMod val="60000"/>
                  <a:lumOff val="40000"/>
                </a:schemeClr>
              </a:solidFill>
              <a:ln>
                <a:solidFill>
                  <a:schemeClr val="accent3">
                    <a:lumMod val="20000"/>
                    <a:lumOff val="80000"/>
                  </a:schemeClr>
                </a:solidFill>
              </a:ln>
              <a:effectLst/>
            </c:spPr>
            <c:extLst>
              <c:ext xmlns:c16="http://schemas.microsoft.com/office/drawing/2014/chart" uri="{C3380CC4-5D6E-409C-BE32-E72D297353CC}">
                <c16:uniqueId val="{00000005-AE21-4EB5-99B3-B285D908950C}"/>
              </c:ext>
            </c:extLst>
          </c:dPt>
          <c:dLbls>
            <c:numFmt formatCode="#,##0.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Teachers with low subject-matter knowledge and with low knowledge of students' misconceptions</c:v>
                </c:pt>
                <c:pt idx="1">
                  <c:v>Teachers wth high subject-matter knowledge and with low knowledge of of students' misconceptions</c:v>
                </c:pt>
                <c:pt idx="2">
                  <c:v>Teachers with high subject-matter knowledge and high knowledge of students' misconceptions</c:v>
                </c:pt>
              </c:strCache>
            </c:strRef>
          </c:cat>
          <c:val>
            <c:numRef>
              <c:f>Sheet1!$B$2:$B$5</c:f>
              <c:numCache>
                <c:formatCode>General</c:formatCode>
                <c:ptCount val="4"/>
                <c:pt idx="0">
                  <c:v>0.37</c:v>
                </c:pt>
                <c:pt idx="1">
                  <c:v>0.4</c:v>
                </c:pt>
                <c:pt idx="2">
                  <c:v>0.56000000000000005</c:v>
                </c:pt>
              </c:numCache>
            </c:numRef>
          </c:val>
          <c:extLst>
            <c:ext xmlns:c16="http://schemas.microsoft.com/office/drawing/2014/chart" uri="{C3380CC4-5D6E-409C-BE32-E72D297353CC}">
              <c16:uniqueId val="{00000000-AE21-4EB5-99B3-B285D908950C}"/>
            </c:ext>
          </c:extLst>
        </c:ser>
        <c:dLbls>
          <c:dLblPos val="outEnd"/>
          <c:showLegendKey val="0"/>
          <c:showVal val="1"/>
          <c:showCatName val="0"/>
          <c:showSerName val="0"/>
          <c:showPercent val="0"/>
          <c:showBubbleSize val="0"/>
        </c:dLbls>
        <c:gapWidth val="219"/>
        <c:overlap val="-27"/>
        <c:axId val="419580568"/>
        <c:axId val="419581224"/>
      </c:barChart>
      <c:catAx>
        <c:axId val="419580568"/>
        <c:scaling>
          <c:orientation val="minMax"/>
        </c:scaling>
        <c:delete val="0"/>
        <c:axPos val="b"/>
        <c:title>
          <c:tx>
            <c:rich>
              <a:bodyPr rot="0" spcFirstLastPara="1" vertOverflow="ellipsis" vert="horz" wrap="square" anchor="ctr" anchorCtr="1"/>
              <a:lstStyle/>
              <a:p>
                <a:pPr>
                  <a:defRPr sz="1200" b="1" i="0" u="none" strike="noStrike" kern="1200" baseline="0">
                    <a:solidFill>
                      <a:schemeClr val="tx1"/>
                    </a:solidFill>
                    <a:latin typeface="+mn-lt"/>
                    <a:ea typeface="+mn-ea"/>
                    <a:cs typeface="+mn-cs"/>
                  </a:defRPr>
                </a:pPr>
                <a:r>
                  <a:rPr lang="en-GB" sz="1200" b="1">
                    <a:solidFill>
                      <a:schemeClr val="tx1"/>
                    </a:solidFill>
                  </a:rPr>
                  <a:t>Misconception</a:t>
                </a:r>
                <a:r>
                  <a:rPr lang="en-GB" sz="1200" b="1" baseline="0">
                    <a:solidFill>
                      <a:schemeClr val="tx1"/>
                    </a:solidFill>
                  </a:rPr>
                  <a:t> Questions</a:t>
                </a:r>
                <a:endParaRPr lang="en-GB" sz="1200" b="1">
                  <a:solidFill>
                    <a:schemeClr val="tx1"/>
                  </a:solidFill>
                </a:endParaRPr>
              </a:p>
            </c:rich>
          </c:tx>
          <c:overlay val="0"/>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419581224"/>
        <c:crosses val="autoZero"/>
        <c:auto val="1"/>
        <c:lblAlgn val="ctr"/>
        <c:lblOffset val="100"/>
        <c:noMultiLvlLbl val="0"/>
      </c:catAx>
      <c:valAx>
        <c:axId val="4195812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solidFill>
                    <a:latin typeface="+mn-lt"/>
                    <a:ea typeface="+mn-ea"/>
                    <a:cs typeface="+mn-cs"/>
                  </a:defRPr>
                </a:pPr>
                <a:r>
                  <a:rPr lang="en-GB" sz="1200" b="1">
                    <a:solidFill>
                      <a:schemeClr val="tx1"/>
                    </a:solidFill>
                  </a:rPr>
                  <a:t>Effect</a:t>
                </a:r>
                <a:r>
                  <a:rPr lang="en-GB" sz="1200" b="1" baseline="0">
                    <a:solidFill>
                      <a:schemeClr val="tx1"/>
                    </a:solidFill>
                  </a:rPr>
                  <a:t> size (units of pretest standard deviation)</a:t>
                </a:r>
                <a:endParaRPr lang="en-GB" sz="1200" b="1">
                  <a:solidFill>
                    <a:schemeClr val="tx1"/>
                  </a:solidFill>
                </a:endParaRPr>
              </a:p>
            </c:rich>
          </c:tx>
          <c:overlay val="0"/>
          <c:spPr>
            <a:noFill/>
            <a:ln>
              <a:noFill/>
            </a:ln>
            <a:effectLst/>
          </c:spPr>
          <c:txPr>
            <a:bodyPr rot="-54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1958056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24/04/2022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about:blank"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1755402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a:solidFill>
                  <a:schemeClr val="tx1"/>
                </a:solidFill>
                <a:effectLst/>
                <a:latin typeface="+mn-lt"/>
                <a:ea typeface="+mn-ea"/>
                <a:cs typeface="+mn-cs"/>
              </a:rPr>
              <a:t>00:00 – 00:08 (8 minutes)</a:t>
            </a:r>
            <a:r>
              <a:rPr lang="en-GB" b="1">
                <a:latin typeface="+mn-lt"/>
              </a:rPr>
              <a:t> </a:t>
            </a:r>
            <a:endParaRPr lang="en-GB" sz="1200" b="0" i="1" kern="1200">
              <a:solidFill>
                <a:schemeClr val="tx1"/>
              </a:solidFill>
              <a:effectLst/>
              <a:latin typeface="+mn-lt"/>
              <a:cs typeface="Calibri"/>
            </a:endParaRPr>
          </a:p>
          <a:p>
            <a:pPr rtl="0" fontAlgn="base"/>
            <a:endParaRPr lang="en-GB" sz="1200" b="1" i="0" kern="1200">
              <a:solidFill>
                <a:schemeClr val="tx1"/>
              </a:solidFill>
              <a:effectLst/>
              <a:latin typeface="+mn-lt"/>
              <a:ea typeface="+mn-ea"/>
              <a:cs typeface="+mn-cs"/>
            </a:endParaRPr>
          </a:p>
          <a:p>
            <a:pPr rtl="0" fontAlgn="base"/>
            <a:r>
              <a:rPr lang="en-GB" sz="1200" b="1" i="0" kern="1200">
                <a:solidFill>
                  <a:schemeClr val="tx1"/>
                </a:solidFill>
                <a:effectLst/>
                <a:latin typeface="+mn-lt"/>
                <a:ea typeface="+mn-ea"/>
                <a:cs typeface="+mn-cs"/>
              </a:rPr>
              <a:t>Explain:</a:t>
            </a:r>
          </a:p>
          <a:p>
            <a:pPr rtl="0" fontAlgn="base"/>
            <a:r>
              <a:rPr lang="en-GB" sz="1200" b="0" i="1" kern="1200">
                <a:solidFill>
                  <a:schemeClr val="tx1"/>
                </a:solidFill>
                <a:effectLst/>
                <a:latin typeface="+mn-lt"/>
                <a:ea typeface="+mn-ea"/>
                <a:cs typeface="+mn-cs"/>
              </a:rPr>
              <a:t>As ECTs join, ask them to complete the settling task shown on the slide. Inform ECTs they will be asked to return to these strategies later. </a:t>
            </a:r>
          </a:p>
          <a:p>
            <a:r>
              <a:rPr lang="en-GB" strike="noStrike">
                <a:latin typeface="+mn-lt"/>
              </a:rPr>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a:t>
            </a:r>
            <a:r>
              <a:rPr lang="en-GB" sz="1200">
                <a:solidFill>
                  <a:schemeClr val="tx1"/>
                </a:solidFill>
                <a:latin typeface="+mn-lt"/>
              </a:rPr>
              <a:t>How do you know what misconceptions your pupils might have? </a:t>
            </a:r>
            <a:r>
              <a:rPr lang="en-GB" strike="noStrike">
                <a:latin typeface="+mn-lt"/>
              </a:rPr>
              <a:t>What techniques or strategies do you use? </a:t>
            </a:r>
            <a:endParaRPr lang="en-GB" b="1" strike="noStrike">
              <a:latin typeface="+mn-lt"/>
            </a:endParaRPr>
          </a:p>
          <a:p>
            <a:endParaRPr lang="en-GB" b="1">
              <a:latin typeface="+mn-lt"/>
            </a:endParaRPr>
          </a:p>
          <a:p>
            <a:r>
              <a:rPr lang="en-GB" b="1">
                <a:latin typeface="+mn-lt"/>
              </a:rPr>
              <a:t>Activity:</a:t>
            </a:r>
          </a:p>
          <a:p>
            <a:r>
              <a:rPr lang="en-GB" i="1">
                <a:latin typeface="+mn-lt"/>
              </a:rPr>
              <a:t>Explain that you will put teachers into breakout groups of 3 for 4 minutes and ask them to share their reflections (you may want to paste these in the sidebar so ECTs can see them when in breakout groups). Remind ECTs to share their name and school and location with their peers if they haven’t met them before.</a:t>
            </a:r>
          </a:p>
          <a:p>
            <a:endParaRPr lang="en-GB">
              <a:latin typeface="+mn-lt"/>
              <a:cs typeface="Calibri"/>
            </a:endParaRPr>
          </a:p>
          <a:p>
            <a:r>
              <a:rPr lang="en-GB" b="1">
                <a:latin typeface="+mn-lt"/>
                <a:cs typeface="Calibri"/>
              </a:rPr>
              <a:t>Link to next slide: </a:t>
            </a:r>
            <a:r>
              <a:rPr lang="en-GB" b="0">
                <a:latin typeface="+mn-lt"/>
                <a:cs typeface="Calibri"/>
              </a:rPr>
              <a:t>Let’s take a look at the purpose of today’s seminar.</a:t>
            </a:r>
            <a:endParaRPr lang="en-GB" b="1">
              <a:latin typeface="+mn-lt"/>
              <a:cs typeface="Calibri"/>
            </a:endParaRPr>
          </a:p>
          <a:p>
            <a:endParaRPr lang="en-GB">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a:solidFill>
                  <a:schemeClr val="tx1"/>
                </a:solidFill>
                <a:effectLst/>
                <a:latin typeface="+mn-lt"/>
                <a:ea typeface="+mn-ea"/>
                <a:cs typeface="+mn-cs"/>
              </a:rPr>
              <a:t>00:08 – 00:09 (1 minute)</a:t>
            </a:r>
            <a:endParaRPr lang="en-GB" sz="1200" b="1">
              <a:solidFill>
                <a:schemeClr val="tx1"/>
              </a:solidFill>
              <a:latin typeface="+mn-lt"/>
            </a:endParaRPr>
          </a:p>
          <a:p>
            <a:endParaRPr lang="en-GB" sz="1200">
              <a:solidFill>
                <a:schemeClr val="tx1"/>
              </a:solidFill>
              <a:latin typeface="+mn-lt"/>
            </a:endParaRPr>
          </a:p>
          <a:p>
            <a:r>
              <a:rPr lang="en-GB" sz="1200" i="1">
                <a:solidFill>
                  <a:schemeClr val="tx1"/>
                </a:solidFill>
                <a:latin typeface="+mn-lt"/>
              </a:rPr>
              <a:t>Welcome ECTs to the seminar and introduce yourself.</a:t>
            </a:r>
          </a:p>
          <a:p>
            <a:endParaRPr lang="en-GB" sz="1200">
              <a:solidFill>
                <a:schemeClr val="tx1"/>
              </a:solidFill>
              <a:latin typeface="+mn-lt"/>
            </a:endParaRPr>
          </a:p>
          <a:p>
            <a:r>
              <a:rPr lang="en-GB" sz="1200" b="1" i="0">
                <a:latin typeface="+mn-lt"/>
              </a:rPr>
              <a:t>Explain:</a:t>
            </a:r>
            <a:r>
              <a:rPr lang="en-GB" sz="1200" b="1">
                <a:latin typeface="+mn-lt"/>
              </a:rPr>
              <a:t> </a:t>
            </a:r>
            <a:endParaRPr lang="en-GB" b="1">
              <a:solidFill>
                <a:srgbClr val="000000"/>
              </a:solidFill>
            </a:endParaRPr>
          </a:p>
          <a:p>
            <a:r>
              <a:rPr lang="en-GB" sz="1200">
                <a:solidFill>
                  <a:srgbClr val="000000"/>
                </a:solidFill>
                <a:effectLst/>
                <a:latin typeface="+mn-lt"/>
              </a:rPr>
              <a:t>Pre-empting common misconceptions and developing pupils’ knowledge to address misconceptions and prevent them from developing is an important part of teaching. Throughout this seminar, you’ll build understanding of the importance of having good pedagogical content knowledge and the impact that having knowledge of common misconceptions can have on pupil outcomes. You’ll explore strategies that will help you to consider your own knowledge and understanding of key concepts in your subject or phase area and your knowledge of the misconceptions that pupils are likely to have.</a:t>
            </a:r>
            <a:r>
              <a:rPr lang="en-GB">
                <a:solidFill>
                  <a:srgbClr val="000000"/>
                </a:solidFill>
              </a:rPr>
              <a:t> </a:t>
            </a:r>
            <a:endParaRPr lang="en-GB"/>
          </a:p>
          <a:p>
            <a:endParaRPr lang="en-GB" sz="1200" b="0" i="0">
              <a:solidFill>
                <a:schemeClr val="tx1"/>
              </a:solidFill>
              <a:effectLst/>
              <a:latin typeface="+mn-lt"/>
              <a:cs typeface="Arial"/>
            </a:endParaRPr>
          </a:p>
          <a:p>
            <a:pPr marL="0" indent="0">
              <a:buFont typeface="Arial" panose="020B0604020202020204" pitchFamily="34" charset="0"/>
              <a:buNone/>
            </a:pPr>
            <a:r>
              <a:rPr lang="en-GB" sz="1200" b="1" i="0">
                <a:solidFill>
                  <a:schemeClr val="tx1"/>
                </a:solidFill>
                <a:latin typeface="+mn-lt"/>
              </a:rPr>
              <a:t>Norms:</a:t>
            </a:r>
            <a:endParaRPr lang="en-GB" sz="1200" b="0" i="0">
              <a:solidFill>
                <a:schemeClr val="tx1"/>
              </a:solidFill>
              <a:latin typeface="+mn-lt"/>
            </a:endParaRPr>
          </a:p>
          <a:p>
            <a:pPr marL="0" indent="0">
              <a:buFont typeface="Arial" panose="020B0604020202020204" pitchFamily="34" charset="0"/>
              <a:buNone/>
            </a:pPr>
            <a:r>
              <a:rPr lang="en-GB" sz="1200" b="0" i="1">
                <a:solidFill>
                  <a:schemeClr val="tx1"/>
                </a:solidFill>
                <a:latin typeface="+mn-lt"/>
              </a:rPr>
              <a:t>The norms have been presented here to remind ECTs of what’s expected during the seminar. Please use the following responses to address a video that’s not on, a mic that’s not in use or those who have joined as a group:</a:t>
            </a:r>
            <a:endParaRPr lang="en-GB" sz="1200" b="1" i="1" kern="120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a:solidFill>
                  <a:schemeClr val="tx1"/>
                </a:solidFill>
                <a:effectLst/>
                <a:latin typeface="+mn-lt"/>
                <a:ea typeface="+mn-ea"/>
                <a:cs typeface="+mn-cs"/>
              </a:rPr>
              <a:t>Video:</a:t>
            </a:r>
            <a:r>
              <a:rPr lang="en-GB" sz="1200" kern="1200">
                <a:solidFill>
                  <a:schemeClr val="tx1"/>
                </a:solidFill>
                <a:effectLst/>
                <a:latin typeface="+mn-lt"/>
                <a:ea typeface="+mn-ea"/>
                <a:cs typeface="+mn-cs"/>
              </a:rPr>
              <a:t> I can see (some of) you don't have your video on. Please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Mic:</a:t>
            </a:r>
            <a:r>
              <a:rPr lang="en-GB" sz="1200" kern="120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Groupings: </a:t>
            </a:r>
            <a:r>
              <a:rPr lang="en-GB" sz="1200" kern="1200">
                <a:solidFill>
                  <a:schemeClr val="tx1"/>
                </a:solidFill>
                <a:effectLst/>
                <a:latin typeface="+mn-lt"/>
                <a:ea typeface="+mn-ea"/>
                <a:cs typeface="+mn-cs"/>
              </a:rPr>
              <a:t>I can see some of you have joined as a group on one device. Please ensure that next time you join on your own device as this is the arrangement the seminars have been designed for. </a:t>
            </a:r>
          </a:p>
          <a:p>
            <a:pPr marL="0" indent="0">
              <a:buFont typeface="Arial" panose="020B0604020202020204" pitchFamily="34" charset="0"/>
              <a:buNone/>
            </a:pPr>
            <a:endParaRPr lang="en-GB" sz="1200" b="0">
              <a:solidFill>
                <a:schemeClr val="tx1"/>
              </a:solidFill>
              <a:latin typeface="+mn-lt"/>
            </a:endParaRPr>
          </a:p>
          <a:p>
            <a:pPr marL="0" indent="0">
              <a:buFont typeface="Arial" panose="020B0604020202020204" pitchFamily="34" charset="0"/>
              <a:buNone/>
            </a:pPr>
            <a:r>
              <a:rPr lang="en-GB" sz="1200" b="1">
                <a:solidFill>
                  <a:schemeClr val="tx1"/>
                </a:solidFill>
                <a:latin typeface="+mn-lt"/>
              </a:rPr>
              <a:t>Link to next slide: </a:t>
            </a:r>
            <a:r>
              <a:rPr lang="en-GB" sz="1200" b="0">
                <a:solidFill>
                  <a:schemeClr val="tx1"/>
                </a:solidFill>
                <a:latin typeface="+mn-lt"/>
              </a:rPr>
              <a:t>Let’s take a look at the objectives for today’s seminar.</a:t>
            </a:r>
          </a:p>
          <a:p>
            <a:pPr marL="0" indent="0">
              <a:buFont typeface="Arial" panose="020B0604020202020204" pitchFamily="34" charset="0"/>
              <a:buNone/>
            </a:pPr>
            <a:endParaRPr lang="en-GB" sz="1200" b="0">
              <a:solidFill>
                <a:schemeClr val="tx1"/>
              </a:solidFill>
              <a:latin typeface="+mn-lt"/>
            </a:endParaRPr>
          </a:p>
          <a:p>
            <a:endParaRPr lang="en-GB" b="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00:09 – 00:10 (1 minute)</a:t>
            </a:r>
          </a:p>
          <a:p>
            <a:endParaRPr lang="en-GB"/>
          </a:p>
          <a:p>
            <a:r>
              <a:rPr lang="en-GB" b="0" i="1"/>
              <a:t>Share the objectives with ECTs.</a:t>
            </a:r>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00:10 – 00:11 (1 minute)</a:t>
            </a:r>
          </a:p>
          <a:p>
            <a:endParaRPr lang="en-GB"/>
          </a:p>
          <a:p>
            <a:r>
              <a:rPr lang="en-GB" i="1"/>
              <a:t>Share the ECF statements that will be covered.</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1505870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00:11 – 00:13 (2 minutes)</a:t>
            </a:r>
          </a:p>
          <a:p>
            <a:endParaRPr lang="en-GB" sz="1200" b="1" dirty="0">
              <a:solidFill>
                <a:schemeClr val="tx1"/>
              </a:solidFill>
              <a:latin typeface="+mn-lt"/>
            </a:endParaRPr>
          </a:p>
          <a:p>
            <a:r>
              <a:rPr lang="en-GB" sz="1200" b="1" i="1" dirty="0">
                <a:solidFill>
                  <a:schemeClr val="tx1"/>
                </a:solidFill>
                <a:latin typeface="+mn-lt"/>
              </a:rPr>
              <a:t>Key Learning Point (KLP): </a:t>
            </a:r>
            <a:r>
              <a:rPr lang="en-GB" sz="1200" b="0" i="1" dirty="0">
                <a:solidFill>
                  <a:schemeClr val="tx1"/>
                </a:solidFill>
                <a:latin typeface="+mn-lt"/>
              </a:rPr>
              <a:t>Effective teachers have good subject knowledge and </a:t>
            </a:r>
            <a:r>
              <a:rPr lang="en-GB" sz="1200" i="1" dirty="0">
                <a:solidFill>
                  <a:schemeClr val="tx1"/>
                </a:solidFill>
                <a:latin typeface="+mn-lt"/>
              </a:rPr>
              <a:t>a good</a:t>
            </a:r>
            <a:r>
              <a:rPr lang="en-GB" sz="1200" b="0" i="1" dirty="0">
                <a:solidFill>
                  <a:schemeClr val="tx1"/>
                </a:solidFill>
                <a:latin typeface="+mn-lt"/>
              </a:rPr>
              <a:t> understanding of how pupils think and learn</a:t>
            </a:r>
            <a:r>
              <a:rPr lang="en-GB" sz="1200" i="1" dirty="0">
                <a:solidFill>
                  <a:schemeClr val="tx1"/>
                </a:solidFill>
                <a:latin typeface="+mn-lt"/>
              </a:rPr>
              <a:t>, including misconceptions. </a:t>
            </a:r>
            <a:endParaRPr lang="en-GB" sz="1200" b="0" i="1" dirty="0">
              <a:solidFill>
                <a:schemeClr val="tx1"/>
              </a:solidFill>
              <a:latin typeface="+mn-lt"/>
              <a:cs typeface="Calibri"/>
            </a:endParaRPr>
          </a:p>
          <a:p>
            <a:endParaRPr lang="en-GB" sz="1200" i="1" dirty="0">
              <a:solidFill>
                <a:schemeClr val="tx1"/>
              </a:solidFill>
              <a:latin typeface="+mn-lt"/>
            </a:endParaRPr>
          </a:p>
          <a:p>
            <a:r>
              <a:rPr lang="en-GB" sz="1200" b="1" dirty="0">
                <a:solidFill>
                  <a:schemeClr val="tx1"/>
                </a:solidFill>
                <a:latin typeface="+mn-lt"/>
              </a:rPr>
              <a:t>Explain:</a:t>
            </a:r>
          </a:p>
          <a:p>
            <a:r>
              <a:rPr lang="en-GB" sz="1200" b="0" i="0" dirty="0">
                <a:solidFill>
                  <a:schemeClr val="tx1"/>
                </a:solidFill>
                <a:latin typeface="+mn-lt"/>
              </a:rPr>
              <a:t>The Great Teaching Toolkit Evidence Review </a:t>
            </a:r>
            <a:r>
              <a:rPr lang="en-GB" sz="1200" b="0" i="1" dirty="0">
                <a:solidFill>
                  <a:schemeClr val="tx1"/>
                </a:solidFill>
                <a:latin typeface="+mn-lt"/>
              </a:rPr>
              <a:t>(Coe et al., 2020) </a:t>
            </a:r>
            <a:r>
              <a:rPr lang="en-GB" sz="1200" b="0" i="0" dirty="0">
                <a:solidFill>
                  <a:schemeClr val="tx1"/>
                </a:solidFill>
                <a:latin typeface="+mn-lt"/>
              </a:rPr>
              <a:t>recognises that a key priority for improving teacher effectiveness and pupil learning is for teachers to ‘understand the content they are teaching and how it is learnt’. Specifically, it highlights that teachers need to have a deep and fluent knowledge and understanding of the content they are teaching </a:t>
            </a:r>
            <a:r>
              <a:rPr lang="en-GB" sz="1200" b="1" i="0" dirty="0">
                <a:solidFill>
                  <a:schemeClr val="tx1"/>
                </a:solidFill>
                <a:latin typeface="+mn-lt"/>
              </a:rPr>
              <a:t>and </a:t>
            </a:r>
            <a:r>
              <a:rPr lang="en-GB" sz="1200" b="0" i="0" dirty="0">
                <a:solidFill>
                  <a:schemeClr val="tx1"/>
                </a:solidFill>
                <a:latin typeface="+mn-lt"/>
              </a:rPr>
              <a:t>that they should have knowledge of common student strategies, misconceptions and sticking points in relation to the content they are teaching. </a:t>
            </a:r>
          </a:p>
          <a:p>
            <a:endParaRPr lang="en-GB" sz="1200" b="0" i="0" dirty="0">
              <a:solidFill>
                <a:schemeClr val="tx1"/>
              </a:solidFill>
              <a:latin typeface="+mn-lt"/>
            </a:endParaRPr>
          </a:p>
          <a:p>
            <a:r>
              <a:rPr lang="en-GB" sz="1200" b="1" i="0" dirty="0">
                <a:solidFill>
                  <a:schemeClr val="tx1"/>
                </a:solidFill>
                <a:latin typeface="+mn-lt"/>
              </a:rPr>
              <a:t>[Reveal] </a:t>
            </a:r>
            <a:r>
              <a:rPr lang="en-GB" sz="1200" b="0" i="0" dirty="0">
                <a:solidFill>
                  <a:schemeClr val="tx1"/>
                </a:solidFill>
                <a:latin typeface="+mn-lt"/>
              </a:rPr>
              <a:t>To demonstrate the importance of this, we can consider the findings in a study by Sadler and </a:t>
            </a:r>
            <a:r>
              <a:rPr lang="en-GB" sz="1200" b="0" i="0" dirty="0" err="1">
                <a:solidFill>
                  <a:schemeClr val="tx1"/>
                </a:solidFill>
                <a:latin typeface="+mn-lt"/>
              </a:rPr>
              <a:t>Sonnert</a:t>
            </a:r>
            <a:r>
              <a:rPr lang="en-GB" sz="1200" b="0" i="0" dirty="0">
                <a:solidFill>
                  <a:schemeClr val="tx1"/>
                </a:solidFill>
                <a:latin typeface="+mn-lt"/>
              </a:rPr>
              <a:t> </a:t>
            </a:r>
            <a:r>
              <a:rPr lang="en-GB" sz="1200" b="0" i="1" dirty="0">
                <a:solidFill>
                  <a:schemeClr val="tx1"/>
                </a:solidFill>
                <a:latin typeface="+mn-lt"/>
              </a:rPr>
              <a:t>(2016), </a:t>
            </a:r>
            <a:r>
              <a:rPr lang="en-GB" sz="1200" b="0" i="0" dirty="0">
                <a:solidFill>
                  <a:schemeClr val="tx1"/>
                </a:solidFill>
                <a:latin typeface="+mn-lt"/>
              </a:rPr>
              <a:t>which shows that there </a:t>
            </a:r>
            <a:r>
              <a:rPr lang="en-GB" sz="1200" dirty="0">
                <a:solidFill>
                  <a:schemeClr val="tx1"/>
                </a:solidFill>
                <a:latin typeface="+mn-lt"/>
              </a:rPr>
              <a:t>is a positive impact on classroom gains when</a:t>
            </a:r>
            <a:r>
              <a:rPr lang="en-GB" sz="1200" b="0" i="0" dirty="0">
                <a:solidFill>
                  <a:schemeClr val="tx1"/>
                </a:solidFill>
                <a:latin typeface="+mn-lt"/>
              </a:rPr>
              <a:t> teachers had both high subject knowledge </a:t>
            </a:r>
            <a:r>
              <a:rPr lang="en-GB" sz="1200" b="0" i="0" strike="noStrike" baseline="0" dirty="0">
                <a:solidFill>
                  <a:schemeClr val="tx1"/>
                </a:solidFill>
                <a:latin typeface="+mn-lt"/>
              </a:rPr>
              <a:t>and high knowledge of pupils’ misconceptions. That is to say that when a teacher has good knowledge of the concept they are teaching </a:t>
            </a:r>
            <a:r>
              <a:rPr lang="en-GB" sz="1200" b="1" i="0" strike="noStrike" baseline="0" dirty="0">
                <a:solidFill>
                  <a:schemeClr val="tx1"/>
                </a:solidFill>
                <a:latin typeface="+mn-lt"/>
              </a:rPr>
              <a:t>and</a:t>
            </a:r>
            <a:r>
              <a:rPr lang="en-GB" sz="1200" b="0" i="0" strike="noStrike" baseline="0" dirty="0">
                <a:solidFill>
                  <a:schemeClr val="tx1"/>
                </a:solidFill>
                <a:latin typeface="+mn-lt"/>
              </a:rPr>
              <a:t> a good understanding and knowledge of pupils’ misconceptions in that particular concept, they are more likely to increase pupils’ knowledge (than those who do not) </a:t>
            </a:r>
            <a:r>
              <a:rPr lang="en-GB" sz="1200" b="0" i="1" strike="noStrike" baseline="0" dirty="0">
                <a:solidFill>
                  <a:schemeClr val="tx1"/>
                </a:solidFill>
                <a:latin typeface="+mn-lt"/>
              </a:rPr>
              <a:t>(Sadler and </a:t>
            </a:r>
            <a:r>
              <a:rPr lang="en-GB" sz="1200" b="0" i="1" strike="noStrike" baseline="0" dirty="0" err="1">
                <a:solidFill>
                  <a:schemeClr val="tx1"/>
                </a:solidFill>
                <a:latin typeface="+mn-lt"/>
              </a:rPr>
              <a:t>Sonnert</a:t>
            </a:r>
            <a:r>
              <a:rPr lang="en-GB" sz="1200" b="0" i="1" strike="noStrike" baseline="0" dirty="0">
                <a:solidFill>
                  <a:schemeClr val="tx1"/>
                </a:solidFill>
                <a:latin typeface="+mn-lt"/>
              </a:rPr>
              <a:t>, 2016).</a:t>
            </a:r>
            <a:r>
              <a:rPr lang="en-GB" sz="1200" i="1" dirty="0">
                <a:solidFill>
                  <a:schemeClr val="tx1"/>
                </a:solidFill>
                <a:latin typeface="+mn-lt"/>
              </a:rPr>
              <a:t> </a:t>
            </a:r>
            <a:endParaRPr lang="en-GB" sz="1200" b="0" i="1" strike="noStrike" baseline="0" dirty="0">
              <a:solidFill>
                <a:schemeClr val="tx1"/>
              </a:solidFill>
              <a:latin typeface="+mn-lt"/>
            </a:endParaRPr>
          </a:p>
          <a:p>
            <a:endParaRPr lang="en-GB" sz="1200" b="0" i="0" strike="noStrike" baseline="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Teachers must therefore </a:t>
            </a:r>
            <a:r>
              <a:rPr lang="en-GB" sz="1200" b="1" i="0" dirty="0">
                <a:solidFill>
                  <a:schemeClr val="tx1"/>
                </a:solidFill>
                <a:latin typeface="+mn-lt"/>
              </a:rPr>
              <a:t>[Reveal]</a:t>
            </a:r>
            <a:r>
              <a:rPr lang="en-GB" sz="1200" b="0" i="0" dirty="0">
                <a:solidFill>
                  <a:schemeClr val="tx1"/>
                </a:solidFill>
                <a:latin typeface="+mn-lt"/>
              </a:rPr>
              <a:t> have a secure understanding of their pupils’ prior knowledge; </a:t>
            </a:r>
            <a:r>
              <a:rPr lang="en-GB" sz="1200" b="1" i="0" dirty="0">
                <a:solidFill>
                  <a:schemeClr val="tx1"/>
                </a:solidFill>
                <a:latin typeface="+mn-lt"/>
              </a:rPr>
              <a:t>[Reveal] </a:t>
            </a:r>
            <a:r>
              <a:rPr lang="en-GB" sz="1200" b="0" i="0" dirty="0">
                <a:solidFill>
                  <a:schemeClr val="tx1"/>
                </a:solidFill>
                <a:latin typeface="+mn-lt"/>
              </a:rPr>
              <a:t>anticipate and know what they are likely to think and find confusing and </a:t>
            </a:r>
            <a:r>
              <a:rPr lang="en-GB" sz="1200" b="1" i="0" dirty="0">
                <a:solidFill>
                  <a:schemeClr val="tx1"/>
                </a:solidFill>
                <a:latin typeface="+mn-lt"/>
              </a:rPr>
              <a:t>[Reveal]</a:t>
            </a:r>
            <a:r>
              <a:rPr lang="en-GB" sz="1200" b="0" i="0" dirty="0">
                <a:solidFill>
                  <a:schemeClr val="tx1"/>
                </a:solidFill>
                <a:latin typeface="+mn-lt"/>
              </a:rPr>
              <a:t> they must have knowledge about the common conceptions and misconceptions pupils bring to the classroom, or that they develop as they learn a subject </a:t>
            </a:r>
            <a:r>
              <a:rPr lang="en-GB" sz="1200" b="0" i="1" dirty="0">
                <a:solidFill>
                  <a:schemeClr val="tx1"/>
                </a:solidFill>
                <a:latin typeface="+mn-lt"/>
              </a:rPr>
              <a:t>(Ball, Thames &amp; Phelps, 2008). </a:t>
            </a:r>
            <a:endParaRPr lang="en-GB" sz="1200" b="1" i="0" dirty="0">
              <a:solidFill>
                <a:schemeClr val="tx1"/>
              </a:solidFill>
              <a:latin typeface="+mn-lt"/>
            </a:endParaRPr>
          </a:p>
          <a:p>
            <a:endParaRPr lang="en-GB" sz="1200" b="0" dirty="0">
              <a:solidFill>
                <a:schemeClr val="tx1"/>
              </a:solidFill>
              <a:latin typeface="+mn-lt"/>
            </a:endParaRPr>
          </a:p>
          <a:p>
            <a:r>
              <a:rPr lang="en-GB" sz="1200" b="1" dirty="0">
                <a:solidFill>
                  <a:schemeClr val="tx1"/>
                </a:solidFill>
                <a:latin typeface="+mn-lt"/>
              </a:rPr>
              <a:t>Research reference:</a:t>
            </a:r>
            <a:endParaRPr lang="en-GB" sz="1200" b="1" dirty="0">
              <a:solidFill>
                <a:schemeClr val="tx1"/>
              </a:solidFill>
              <a:latin typeface="+mn-lt"/>
              <a:cs typeface="Calibri"/>
            </a:endParaRPr>
          </a:p>
          <a:p>
            <a:r>
              <a:rPr lang="en-GB" sz="1200" b="0" i="0" dirty="0">
                <a:solidFill>
                  <a:schemeClr val="tx1"/>
                </a:solidFill>
                <a:effectLst/>
                <a:latin typeface="+mn-lt"/>
              </a:rPr>
              <a:t>Coe, R., Rauch, C. J., </a:t>
            </a:r>
            <a:r>
              <a:rPr lang="en-GB" sz="1200" b="0" i="0" dirty="0" err="1">
                <a:solidFill>
                  <a:schemeClr val="tx1"/>
                </a:solidFill>
                <a:effectLst/>
                <a:latin typeface="+mn-lt"/>
              </a:rPr>
              <a:t>Kime</a:t>
            </a:r>
            <a:r>
              <a:rPr lang="en-GB" sz="1200" b="0" i="0" dirty="0">
                <a:solidFill>
                  <a:schemeClr val="tx1"/>
                </a:solidFill>
                <a:effectLst/>
                <a:latin typeface="+mn-lt"/>
              </a:rPr>
              <a:t>, S. &amp; Singleton, D. 2020. Great Teaching Toolkit: Evidence Review.</a:t>
            </a:r>
          </a:p>
          <a:p>
            <a:r>
              <a:rPr lang="en-GB" sz="1200" b="0" i="0" dirty="0">
                <a:solidFill>
                  <a:schemeClr val="tx1"/>
                </a:solidFill>
                <a:effectLst/>
                <a:latin typeface="+mn-lt"/>
              </a:rPr>
              <a:t>Ball, D. L., Thames, M. H. &amp; Phelps, G. 2008. Content Knowledge for Teaching: What Makes it Special? </a:t>
            </a:r>
            <a:r>
              <a:rPr lang="en-GB" sz="1200" b="0" i="1" dirty="0">
                <a:solidFill>
                  <a:schemeClr val="tx1"/>
                </a:solidFill>
                <a:effectLst/>
                <a:latin typeface="+mn-lt"/>
              </a:rPr>
              <a:t>Journal of Teacher Education</a:t>
            </a:r>
            <a:r>
              <a:rPr lang="en-GB" sz="1200" b="0" i="0" dirty="0">
                <a:solidFill>
                  <a:schemeClr val="tx1"/>
                </a:solidFill>
                <a:effectLst/>
                <a:latin typeface="+mn-lt"/>
              </a:rPr>
              <a:t>, </a:t>
            </a:r>
            <a:r>
              <a:rPr lang="en-GB" sz="1200" b="0" i="1" dirty="0">
                <a:solidFill>
                  <a:schemeClr val="tx1"/>
                </a:solidFill>
                <a:effectLst/>
                <a:latin typeface="+mn-lt"/>
              </a:rPr>
              <a:t>59</a:t>
            </a:r>
            <a:r>
              <a:rPr lang="en-GB" sz="1200" b="0" i="0" dirty="0">
                <a:solidFill>
                  <a:schemeClr val="tx1"/>
                </a:solidFill>
                <a:effectLst/>
                <a:latin typeface="+mn-lt"/>
              </a:rPr>
              <a:t>(5), 389</a:t>
            </a:r>
            <a:r>
              <a:rPr lang="en-GB" sz="1200" b="0" dirty="0">
                <a:solidFill>
                  <a:schemeClr val="tx1"/>
                </a:solidFill>
                <a:latin typeface="+mn-lt"/>
              </a:rPr>
              <a:t>–</a:t>
            </a:r>
            <a:r>
              <a:rPr lang="en-GB" sz="1200" b="0" i="0" dirty="0">
                <a:solidFill>
                  <a:schemeClr val="tx1"/>
                </a:solidFill>
                <a:effectLst/>
                <a:latin typeface="+mn-lt"/>
              </a:rPr>
              <a:t>407.</a:t>
            </a:r>
          </a:p>
          <a:p>
            <a:r>
              <a:rPr lang="en-GB" sz="1200" b="0" i="0" dirty="0">
                <a:solidFill>
                  <a:schemeClr val="tx1"/>
                </a:solidFill>
                <a:effectLst/>
                <a:latin typeface="+mn-lt"/>
              </a:rPr>
              <a:t>Sadler, P.M. and </a:t>
            </a:r>
            <a:r>
              <a:rPr lang="en-GB" sz="1200" b="0" i="0" dirty="0" err="1">
                <a:solidFill>
                  <a:schemeClr val="tx1"/>
                </a:solidFill>
                <a:effectLst/>
                <a:latin typeface="+mn-lt"/>
              </a:rPr>
              <a:t>Sonnert</a:t>
            </a:r>
            <a:r>
              <a:rPr lang="en-GB" sz="1200" b="0" i="0" dirty="0">
                <a:solidFill>
                  <a:schemeClr val="tx1"/>
                </a:solidFill>
                <a:effectLst/>
                <a:latin typeface="+mn-lt"/>
              </a:rPr>
              <a:t>, G. 2016. Understanding Misconceptions: Teaching and Learning in Middle School Physical Science. </a:t>
            </a:r>
            <a:r>
              <a:rPr lang="en-GB" sz="1200" b="0" i="1" dirty="0">
                <a:solidFill>
                  <a:schemeClr val="tx1"/>
                </a:solidFill>
                <a:effectLst/>
                <a:latin typeface="+mn-lt"/>
              </a:rPr>
              <a:t>American Educator</a:t>
            </a:r>
            <a:r>
              <a:rPr lang="en-GB" sz="1200" b="0" i="0" dirty="0">
                <a:solidFill>
                  <a:schemeClr val="tx1"/>
                </a:solidFill>
                <a:effectLst/>
                <a:latin typeface="+mn-lt"/>
              </a:rPr>
              <a:t>, </a:t>
            </a:r>
            <a:r>
              <a:rPr lang="en-GB" sz="1200" b="0" i="1" dirty="0">
                <a:solidFill>
                  <a:schemeClr val="tx1"/>
                </a:solidFill>
                <a:effectLst/>
                <a:latin typeface="+mn-lt"/>
              </a:rPr>
              <a:t>40</a:t>
            </a:r>
            <a:r>
              <a:rPr lang="en-GB" sz="1200" b="0" i="0" dirty="0">
                <a:solidFill>
                  <a:schemeClr val="tx1"/>
                </a:solidFill>
                <a:effectLst/>
                <a:latin typeface="+mn-lt"/>
              </a:rPr>
              <a:t>(1), 26</a:t>
            </a:r>
            <a:r>
              <a:rPr lang="en-GB" sz="1200" b="0" dirty="0">
                <a:solidFill>
                  <a:schemeClr val="tx1"/>
                </a:solidFill>
                <a:latin typeface="+mn-lt"/>
              </a:rPr>
              <a:t>–</a:t>
            </a:r>
            <a:r>
              <a:rPr lang="en-GB" sz="1200" b="0" i="0" dirty="0">
                <a:solidFill>
                  <a:schemeClr val="tx1"/>
                </a:solidFill>
                <a:effectLst/>
                <a:latin typeface="+mn-lt"/>
              </a:rPr>
              <a:t>32. (Accessed online at https://files.eric.ed.gov/fulltext/EJ1094278.pdf).</a:t>
            </a:r>
            <a:endParaRPr lang="en-GB" sz="1200" b="1" dirty="0">
              <a:solidFill>
                <a:schemeClr val="tx1"/>
              </a:solidFill>
              <a:latin typeface="+mn-lt"/>
            </a:endParaRPr>
          </a:p>
          <a:p>
            <a:endParaRPr lang="en-GB" b="1" dirty="0">
              <a:latin typeface="+mn-lt"/>
            </a:endParaRPr>
          </a:p>
          <a:p>
            <a:endParaRPr lang="en-GB" dirty="0">
              <a:latin typeface="+mn-lt"/>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386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00:13 – 00:15 (2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latin typeface="+mn-lt"/>
              </a:rPr>
              <a:t>KLP: </a:t>
            </a:r>
            <a:r>
              <a:rPr lang="en-GB" b="0" i="1" dirty="0">
                <a:latin typeface="+mn-lt"/>
              </a:rPr>
              <a:t>Pupils come to lessons with differing personal and academic experiences which impact their conceptions. Teachers need to identify and know what possible misconceptions are held by pupils so that they can effectively plan strategies that will prevent misconceptions and correct them when they occur to help pupils overcome them. </a:t>
            </a:r>
          </a:p>
          <a:p>
            <a:endParaRPr lang="en-GB" sz="1200" b="0" dirty="0">
              <a:solidFill>
                <a:schemeClr val="tx1"/>
              </a:solidFill>
              <a:latin typeface="+mn-lt"/>
            </a:endParaRPr>
          </a:p>
          <a:p>
            <a:r>
              <a:rPr lang="en-GB" sz="1200" b="1" dirty="0">
                <a:solidFill>
                  <a:schemeClr val="tx1"/>
                </a:solidFill>
                <a:latin typeface="+mn-lt"/>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Misconceptions can hinder learning and can easily become entrenched if they are not addressed. </a:t>
            </a:r>
            <a:r>
              <a:rPr lang="en-GB" sz="1200" b="1" i="0" dirty="0">
                <a:solidFill>
                  <a:schemeClr val="tx1"/>
                </a:solidFill>
                <a:latin typeface="+mn-lt"/>
              </a:rPr>
              <a:t>[Reveal] </a:t>
            </a:r>
            <a:r>
              <a:rPr lang="en-GB" sz="1200" b="0" i="0" dirty="0">
                <a:solidFill>
                  <a:schemeClr val="tx1"/>
                </a:solidFill>
                <a:latin typeface="+mn-lt"/>
              </a:rPr>
              <a:t>By addressing pupil misconceptions, we can help pupils to reconstruct their mental models and change their thinking.</a:t>
            </a:r>
          </a:p>
          <a:p>
            <a:r>
              <a:rPr lang="en-GB" sz="1200" b="0" dirty="0">
                <a:solidFill>
                  <a:schemeClr val="tx1"/>
                </a:solidFill>
                <a:latin typeface="+mn-lt"/>
              </a:rPr>
              <a:t>As teachers, it is important that we know and understand why misconceptions exist, what the misconceptions are and how we </a:t>
            </a:r>
            <a:r>
              <a:rPr lang="en-GB" sz="1200" b="0" i="0" dirty="0">
                <a:solidFill>
                  <a:schemeClr val="tx1"/>
                </a:solidFill>
                <a:latin typeface="+mn-lt"/>
              </a:rPr>
              <a:t>can correct </a:t>
            </a:r>
            <a:r>
              <a:rPr lang="en-GB" sz="1200" b="0" dirty="0">
                <a:solidFill>
                  <a:schemeClr val="tx1"/>
                </a:solidFill>
                <a:latin typeface="+mn-lt"/>
              </a:rPr>
              <a:t>them. We know that pupils come to lessons with pre-existing mental models, which are developed based on experiences in both their academic and personal lives.  Sometimes the knowledge pupils bring to lessons is accurate, but sometimes it is only partially correct or incorrect. As teachers we can:</a:t>
            </a:r>
          </a:p>
          <a:p>
            <a:endParaRPr lang="en-GB" sz="1200" b="0" dirty="0">
              <a:solidFill>
                <a:schemeClr val="tx1"/>
              </a:solidFill>
              <a:latin typeface="+mn-lt"/>
            </a:endParaRPr>
          </a:p>
          <a:p>
            <a:r>
              <a:rPr lang="en-GB" sz="1200" b="1" dirty="0">
                <a:solidFill>
                  <a:schemeClr val="tx1"/>
                </a:solidFill>
                <a:latin typeface="+mn-lt"/>
              </a:rPr>
              <a:t>[Reveal] </a:t>
            </a:r>
            <a:r>
              <a:rPr lang="en-GB" sz="1200" b="0" dirty="0">
                <a:solidFill>
                  <a:schemeClr val="tx1"/>
                </a:solidFill>
                <a:latin typeface="+mn-lt"/>
              </a:rPr>
              <a:t>Anticipate misconceptions so that we can provide explanations and examples that will tackle and refute misconceptions held by pupils.</a:t>
            </a:r>
          </a:p>
          <a:p>
            <a:r>
              <a:rPr lang="en-GB" sz="1200" b="1" dirty="0">
                <a:solidFill>
                  <a:schemeClr val="tx1"/>
                </a:solidFill>
                <a:latin typeface="+mn-lt"/>
              </a:rPr>
              <a:t>[Reveal] </a:t>
            </a:r>
            <a:r>
              <a:rPr lang="en-GB" sz="1200" b="0" dirty="0">
                <a:solidFill>
                  <a:schemeClr val="tx1"/>
                </a:solidFill>
                <a:latin typeface="+mn-lt"/>
              </a:rPr>
              <a:t>Check understanding at different points in the lesson to help us know if pupils are developing misconceptions. </a:t>
            </a:r>
          </a:p>
          <a:p>
            <a:pPr algn="l"/>
            <a:r>
              <a:rPr lang="en-GB" sz="1200" b="1" dirty="0">
                <a:solidFill>
                  <a:schemeClr val="tx1"/>
                </a:solidFill>
                <a:latin typeface="+mn-lt"/>
              </a:rPr>
              <a:t>[Reveal] </a:t>
            </a:r>
            <a:r>
              <a:rPr lang="en-GB" sz="1200" b="0" dirty="0">
                <a:solidFill>
                  <a:schemeClr val="tx1"/>
                </a:solidFill>
                <a:latin typeface="+mn-lt"/>
              </a:rPr>
              <a:t>Provide corrective feedback with an effective explanation to help correct misconceptions </a:t>
            </a:r>
            <a:r>
              <a:rPr lang="en-GB" sz="1200" b="0" i="1" dirty="0">
                <a:solidFill>
                  <a:schemeClr val="tx1"/>
                </a:solidFill>
                <a:latin typeface="+mn-lt"/>
              </a:rPr>
              <a:t>(Rich et al., 2017).</a:t>
            </a:r>
            <a:r>
              <a:rPr lang="en-GB" sz="1200" b="0" i="0" dirty="0">
                <a:solidFill>
                  <a:srgbClr val="000000"/>
                </a:solidFill>
                <a:effectLst/>
                <a:latin typeface="+mn-lt"/>
              </a:rPr>
              <a:t> </a:t>
            </a:r>
          </a:p>
          <a:p>
            <a:pPr algn="l"/>
            <a:endParaRPr lang="en-GB" sz="1200" b="0" i="0" dirty="0">
              <a:solidFill>
                <a:srgbClr val="000000"/>
              </a:solidFill>
              <a:effectLst/>
              <a:latin typeface="+mn-lt"/>
            </a:endParaRPr>
          </a:p>
          <a:p>
            <a:pPr algn="l"/>
            <a:r>
              <a:rPr lang="en-GB" sz="1200" b="0" i="0" dirty="0">
                <a:solidFill>
                  <a:srgbClr val="000000"/>
                </a:solidFill>
                <a:effectLst/>
                <a:latin typeface="+mn-lt"/>
              </a:rPr>
              <a:t>We need to routinely pre-empt potential misconceptions in our planning, but also recognise and plan for ways to address misconceptions once they have occurred for example by amending planning for the following lesson.</a:t>
            </a:r>
            <a:br>
              <a:rPr lang="en-GB" sz="1200" b="0" i="0" dirty="0">
                <a:solidFill>
                  <a:srgbClr val="242424"/>
                </a:solidFill>
                <a:effectLst/>
                <a:latin typeface="+mn-lt"/>
              </a:rPr>
            </a:br>
            <a:endParaRPr lang="en-GB" sz="1200" b="0" i="0" dirty="0">
              <a:solidFill>
                <a:srgbClr val="242424"/>
              </a:solidFill>
              <a:effectLst/>
              <a:latin typeface="+mn-lt"/>
            </a:endParaRPr>
          </a:p>
          <a:p>
            <a:pPr algn="l"/>
            <a:r>
              <a:rPr lang="en-GB" sz="1200" b="0" i="0" dirty="0">
                <a:solidFill>
                  <a:srgbClr val="000000"/>
                </a:solidFill>
                <a:effectLst/>
                <a:latin typeface="+mn-lt"/>
              </a:rPr>
              <a:t>In their guidance report, </a:t>
            </a:r>
            <a:r>
              <a:rPr lang="en-GB" sz="1200" b="0" i="1" dirty="0">
                <a:solidFill>
                  <a:srgbClr val="000000"/>
                </a:solidFill>
                <a:effectLst/>
                <a:latin typeface="+mn-lt"/>
              </a:rPr>
              <a:t>Special Education Needs in Mainstream Schools</a:t>
            </a:r>
            <a:r>
              <a:rPr lang="en-GB" sz="1200" b="0" i="0" dirty="0">
                <a:solidFill>
                  <a:srgbClr val="000000"/>
                </a:solidFill>
                <a:effectLst/>
                <a:latin typeface="+mn-lt"/>
              </a:rPr>
              <a:t>, the Education Endowment Foundation </a:t>
            </a:r>
            <a:r>
              <a:rPr lang="en-GB" sz="1200" b="0" i="1" dirty="0">
                <a:solidFill>
                  <a:srgbClr val="000000"/>
                </a:solidFill>
                <a:effectLst/>
                <a:latin typeface="+mn-lt"/>
              </a:rPr>
              <a:t>(EEF) </a:t>
            </a:r>
            <a:r>
              <a:rPr lang="en-GB" sz="1200" b="0" i="0" dirty="0">
                <a:solidFill>
                  <a:srgbClr val="000000"/>
                </a:solidFill>
                <a:effectLst/>
                <a:latin typeface="+mn-lt"/>
              </a:rPr>
              <a:t>notes that explicit instruction where the teacher anticipates and plans for common misconceptions has relatively strong evidence for its effectiveness for supporting pupils with special education needs and disabilities (SEND).  For pupils with SEND we will also need to plan for adaptive teaching techniques for groups and individuals, that will help to address their misconceptions. Support staff can play an important role, but it will be your responsibility to anticipate and address misconceptions in learning.</a:t>
            </a:r>
            <a:endParaRPr lang="en-GB" sz="1200" b="0" i="0" dirty="0">
              <a:solidFill>
                <a:srgbClr val="242424"/>
              </a:solidFill>
              <a:effectLst/>
              <a:latin typeface="+mn-lt"/>
            </a:endParaRPr>
          </a:p>
          <a:p>
            <a:endParaRPr lang="en-GB" b="0" i="1" dirty="0">
              <a:latin typeface="+mn-lt"/>
            </a:endParaRPr>
          </a:p>
          <a:p>
            <a:r>
              <a:rPr lang="en-GB" b="1" dirty="0">
                <a:latin typeface="+mn-lt"/>
              </a:rPr>
              <a:t>Link to next slide: </a:t>
            </a:r>
            <a:r>
              <a:rPr lang="en-GB" b="0" dirty="0">
                <a:latin typeface="+mn-lt"/>
              </a:rPr>
              <a:t>First, we need to think about the teaching points that will be covered when teaching concepts so that we can begin to understand the pre-existing misconceptions that pupils might have, or the ones they might develop during teaching. </a:t>
            </a:r>
          </a:p>
          <a:p>
            <a:endParaRPr lang="en-GB" b="1" dirty="0">
              <a:latin typeface="+mn-lt"/>
            </a:endParaRPr>
          </a:p>
          <a:p>
            <a:r>
              <a:rPr lang="en-GB" b="1" dirty="0">
                <a:latin typeface="+mn-lt"/>
              </a:rPr>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22222"/>
                </a:solidFill>
                <a:effectLst/>
                <a:latin typeface="+mn-lt"/>
              </a:rPr>
              <a:t>Education Endowment Foundation (2020) </a:t>
            </a:r>
            <a:r>
              <a:rPr lang="en-GB" b="0" i="1" dirty="0">
                <a:solidFill>
                  <a:srgbClr val="222222"/>
                </a:solidFill>
                <a:effectLst/>
                <a:latin typeface="+mn-lt"/>
              </a:rPr>
              <a:t>Special Education Needs in Mainstream Schools Guidance Report. </a:t>
            </a:r>
            <a:r>
              <a:rPr lang="en-GB" b="0" i="0" dirty="0">
                <a:solidFill>
                  <a:srgbClr val="222222"/>
                </a:solidFill>
                <a:effectLst/>
                <a:latin typeface="+mn-lt"/>
              </a:rPr>
              <a:t>[Online] Available at: </a:t>
            </a:r>
            <a:r>
              <a:rPr lang="en-GB" b="0" dirty="0">
                <a:latin typeface="+mn-lt"/>
              </a:rPr>
              <a:t>https://educationendowmentfoundation.org.uk/public/files/Publications/Send/EEF_Special_Educational_Needs_in_Mainstream_Schools_Guidance_Report.pdf [Accessed 13 January 2022]</a:t>
            </a:r>
            <a:endParaRPr lang="en-GB" b="1" dirty="0">
              <a:latin typeface="+mn-lt"/>
            </a:endParaRPr>
          </a:p>
          <a:p>
            <a:pPr marL="0" indent="0">
              <a:buFont typeface="Arial" panose="020B0604020202020204" pitchFamily="34" charset="0"/>
              <a:buNone/>
            </a:pPr>
            <a:r>
              <a:rPr lang="en-GB" b="0" i="0" dirty="0">
                <a:solidFill>
                  <a:srgbClr val="222222"/>
                </a:solidFill>
                <a:effectLst/>
                <a:latin typeface="+mn-lt"/>
              </a:rPr>
              <a:t>Rich, P. R., Van Loon, M. H., </a:t>
            </a:r>
            <a:r>
              <a:rPr lang="en-GB" b="0" i="0" dirty="0" err="1">
                <a:solidFill>
                  <a:srgbClr val="222222"/>
                </a:solidFill>
                <a:effectLst/>
                <a:latin typeface="+mn-lt"/>
              </a:rPr>
              <a:t>Dunlosky</a:t>
            </a:r>
            <a:r>
              <a:rPr lang="en-GB" b="0" i="0" dirty="0">
                <a:solidFill>
                  <a:srgbClr val="222222"/>
                </a:solidFill>
                <a:effectLst/>
                <a:latin typeface="+mn-lt"/>
              </a:rPr>
              <a:t>, J. &amp; Zaragoza, M. S. (2017) Belief in Corrective Feedback for Common Misconceptions: Implications for Knowledge Revision. </a:t>
            </a:r>
            <a:r>
              <a:rPr lang="en-GB" b="0" i="1" dirty="0">
                <a:solidFill>
                  <a:srgbClr val="222222"/>
                </a:solidFill>
                <a:effectLst/>
                <a:latin typeface="+mn-lt"/>
              </a:rPr>
              <a:t>Journal of Experimental Psychology: Learning, Memory, and Cognition</a:t>
            </a:r>
            <a:r>
              <a:rPr lang="en-GB" b="0" i="0" dirty="0">
                <a:solidFill>
                  <a:srgbClr val="222222"/>
                </a:solidFill>
                <a:effectLst/>
                <a:latin typeface="+mn-lt"/>
              </a:rPr>
              <a:t>, </a:t>
            </a:r>
            <a:r>
              <a:rPr lang="en-GB" b="0" i="1" dirty="0">
                <a:solidFill>
                  <a:srgbClr val="222222"/>
                </a:solidFill>
                <a:effectLst/>
                <a:latin typeface="+mn-lt"/>
              </a:rPr>
              <a:t>43</a:t>
            </a:r>
            <a:r>
              <a:rPr lang="en-GB" b="0" i="0" dirty="0">
                <a:solidFill>
                  <a:srgbClr val="222222"/>
                </a:solidFill>
                <a:effectLst/>
                <a:latin typeface="+mn-lt"/>
              </a:rPr>
              <a:t>(3), 492.</a:t>
            </a:r>
            <a:endParaRPr lang="en-GB" b="1" dirty="0">
              <a:latin typeface="+mn-lt"/>
            </a:endParaRPr>
          </a:p>
          <a:p>
            <a:endParaRPr lang="en-GB" sz="1200" b="0" i="1"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2260376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00:15 – 00:17 (2 minutes) </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effectLst/>
                <a:latin typeface="+mn-lt"/>
              </a:rPr>
              <a:t>Anticipating common misconceptions within particular subjects is also an important aspect of curricular knowledge; working closely with colleagues to develop an understanding of likely misconceptions is valuable. </a:t>
            </a:r>
          </a:p>
          <a:p>
            <a:endParaRPr lang="en-GB" sz="1200" b="1" dirty="0">
              <a:solidFill>
                <a:schemeClr val="tx1"/>
              </a:solidFill>
              <a:latin typeface="+mn-lt"/>
            </a:endParaRPr>
          </a:p>
          <a:p>
            <a:r>
              <a:rPr lang="en-GB" sz="1200" b="1" dirty="0">
                <a:solidFill>
                  <a:schemeClr val="tx1"/>
                </a:solidFill>
                <a:latin typeface="+mn-lt"/>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Foundational concepts are the key ideas that pupils need to understand before progressing on to the next level of understanding. Before planning and teaching a topic or concept, you need to make sure that you know what background knowledge your pupils need to have in order for them to understand the content you are going to teach. Your first step should be to write down what pupils need to know about each concept before you teach it, including vocabulary and definitions.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pPr>
              <a:defRPr/>
            </a:pPr>
            <a:r>
              <a:rPr lang="en-GB" sz="1200" b="1" dirty="0">
                <a:solidFill>
                  <a:schemeClr val="tx1"/>
                </a:solidFill>
                <a:latin typeface="+mn-lt"/>
              </a:rPr>
              <a:t>[Reveal] </a:t>
            </a:r>
            <a:r>
              <a:rPr lang="en-GB" sz="1200" b="0" dirty="0">
                <a:solidFill>
                  <a:schemeClr val="tx1"/>
                </a:solidFill>
                <a:latin typeface="+mn-lt"/>
              </a:rPr>
              <a:t>We’re now going to have a look at an example of how a teacher has considered the foundational concepts and knowledge that pupils need to know before teaching</a:t>
            </a:r>
            <a:r>
              <a:rPr lang="en-GB" sz="1200" b="1" dirty="0">
                <a:solidFill>
                  <a:schemeClr val="tx1"/>
                </a:solidFill>
                <a:latin typeface="+mn-lt"/>
              </a:rPr>
              <a:t> </a:t>
            </a:r>
            <a:r>
              <a:rPr lang="en-GB" sz="1200" dirty="0">
                <a:solidFill>
                  <a:schemeClr val="tx1"/>
                </a:solidFill>
                <a:latin typeface="+mn-lt"/>
              </a:rPr>
              <a:t>the challenging concept of animal classification from the ‘animals including humans’ statutory requirement from the KS1 programme of study. ‘Animals including humans’ is introduced to pupils in Key Stage 1 and builds upon pupils’ learning of ‘The Natural World’ in early years. It is important that pupils build a solid foundational understanding of this biology strand in Key Stage 1 as it is built upon in every year group at Key Stage 1 and 2. </a:t>
            </a:r>
            <a:r>
              <a:rPr lang="en-GB" sz="1200" b="0" dirty="0">
                <a:solidFill>
                  <a:schemeClr val="tx1"/>
                </a:solidFill>
                <a:latin typeface="+mn-lt"/>
              </a:rPr>
              <a:t>We have focused on </a:t>
            </a:r>
            <a:r>
              <a:rPr lang="en-GB" sz="1200" dirty="0">
                <a:solidFill>
                  <a:schemeClr val="tx1"/>
                </a:solidFill>
                <a:latin typeface="+mn-lt"/>
              </a:rPr>
              <a:t>the main key teaching points that are covered in Year 1.</a:t>
            </a:r>
            <a:endParaRPr lang="en-GB" sz="1200" b="0" dirty="0">
              <a:solidFill>
                <a:schemeClr val="tx1"/>
              </a:solidFill>
              <a:latin typeface="+mn-lt"/>
            </a:endParaRPr>
          </a:p>
          <a:p>
            <a:pPr>
              <a:defRPr/>
            </a:pPr>
            <a:endParaRPr lang="en-GB" sz="1200" b="0" dirty="0">
              <a:solidFill>
                <a:schemeClr val="tx1"/>
              </a:solidFill>
              <a:latin typeface="+mn-lt"/>
            </a:endParaRPr>
          </a:p>
          <a:p>
            <a:pPr>
              <a:defRPr/>
            </a:pPr>
            <a:r>
              <a:rPr lang="en-GB" sz="1200" b="1" dirty="0">
                <a:solidFill>
                  <a:schemeClr val="tx1"/>
                </a:solidFill>
                <a:latin typeface="+mn-lt"/>
              </a:rPr>
              <a:t>[Reveal] </a:t>
            </a:r>
            <a:r>
              <a:rPr lang="en-GB" sz="1200" b="0" dirty="0">
                <a:solidFill>
                  <a:schemeClr val="tx1"/>
                </a:solidFill>
                <a:latin typeface="+mn-lt"/>
              </a:rPr>
              <a:t>On screen, you can see that the teacher has identified </a:t>
            </a:r>
            <a:r>
              <a:rPr lang="en-GB" sz="1200" dirty="0">
                <a:solidFill>
                  <a:schemeClr val="tx1"/>
                </a:solidFill>
                <a:latin typeface="+mn-lt"/>
              </a:rPr>
              <a:t>4</a:t>
            </a:r>
            <a:r>
              <a:rPr lang="en-GB" sz="1200" b="1" dirty="0">
                <a:solidFill>
                  <a:schemeClr val="tx1"/>
                </a:solidFill>
                <a:latin typeface="+mn-lt"/>
              </a:rPr>
              <a:t> </a:t>
            </a:r>
            <a:r>
              <a:rPr lang="en-GB" sz="1200" b="0" dirty="0">
                <a:solidFill>
                  <a:schemeClr val="tx1"/>
                </a:solidFill>
                <a:latin typeface="+mn-lt"/>
              </a:rPr>
              <a:t>key teaching points on animal classification. Take a moment to read these.</a:t>
            </a:r>
          </a:p>
          <a:p>
            <a:pPr>
              <a:defRPr/>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When planning and teaching these key teaching points it is important to consider the misconceptions that pupils may have around each one and the misconceptions that might develop as they are being taught. By anticipating misconceptions, you’ll be able to plan effective explanations and examples to avoid and address them during lessons. </a:t>
            </a:r>
            <a:r>
              <a:rPr lang="en-GB" b="0" dirty="0"/>
              <a:t>Working with colleagues to identify and discuss common misconceptions is invaluable. For example, you might create a shared resource with common misconceptions related to the topics/concepts being taught.</a:t>
            </a:r>
            <a:r>
              <a:rPr lang="en-GB" sz="1200" dirty="0">
                <a:solidFill>
                  <a:schemeClr val="tx1"/>
                </a:solidFill>
                <a:latin typeface="+mn-lt"/>
              </a:rPr>
              <a:t> </a:t>
            </a:r>
            <a:endParaRPr lang="en-GB" sz="1200" b="0" dirty="0">
              <a:solidFill>
                <a:schemeClr val="tx1"/>
              </a:solidFill>
              <a:latin typeface="+mn-lt"/>
            </a:endParaRPr>
          </a:p>
          <a:p>
            <a:endParaRPr lang="en-GB" sz="1200" b="0" dirty="0">
              <a:solidFill>
                <a:schemeClr val="tx1"/>
              </a:solidFill>
              <a:latin typeface="+mn-lt"/>
            </a:endParaRPr>
          </a:p>
          <a:p>
            <a:r>
              <a:rPr lang="en-GB" sz="1200" b="1" dirty="0">
                <a:solidFill>
                  <a:schemeClr val="tx1"/>
                </a:solidFill>
                <a:latin typeface="+mn-lt"/>
              </a:rPr>
              <a:t>Link to next slide: </a:t>
            </a:r>
            <a:r>
              <a:rPr lang="en-GB" sz="1200" b="0" dirty="0">
                <a:solidFill>
                  <a:schemeClr val="tx1"/>
                </a:solidFill>
                <a:latin typeface="+mn-lt"/>
              </a:rPr>
              <a:t>Let’s look at two of the key teaching points shared on screen and consider the misconceptions that pupils might have.</a:t>
            </a:r>
            <a:endParaRPr lang="en-GB" sz="1200" b="0" dirty="0">
              <a:solidFill>
                <a:schemeClr val="tx1"/>
              </a:solidFill>
              <a:latin typeface="+mn-lt"/>
              <a:cs typeface="Calibri"/>
            </a:endParaRPr>
          </a:p>
          <a:p>
            <a:endParaRPr lang="en-GB" b="0" dirty="0"/>
          </a:p>
          <a:p>
            <a:endParaRPr lang="en-GB" b="0" dirty="0"/>
          </a:p>
          <a:p>
            <a:endParaRPr lang="en-GB" b="0" dirty="0"/>
          </a:p>
        </p:txBody>
      </p:sp>
      <p:sp>
        <p:nvSpPr>
          <p:cNvPr id="4" name="Slide Number Placeholder 3"/>
          <p:cNvSpPr>
            <a:spLocks noGrp="1"/>
          </p:cNvSpPr>
          <p:nvPr>
            <p:ph type="sldNum" sz="quarter" idx="5"/>
          </p:nvPr>
        </p:nvSpPr>
        <p:spPr/>
        <p:txBody>
          <a:bodyPr/>
          <a:lstStyle/>
          <a:p>
            <a:fld id="{AAA24272-161B-9A42-BC2D-F0109316EB3C}" type="slidenum">
              <a:rPr lang="en-GB" smtClean="0"/>
              <a:t>9</a:t>
            </a:fld>
            <a:endParaRPr lang="en-GB"/>
          </a:p>
        </p:txBody>
      </p:sp>
    </p:spTree>
    <p:extLst>
      <p:ext uri="{BB962C8B-B14F-4D97-AF65-F5344CB8AC3E}">
        <p14:creationId xmlns:p14="http://schemas.microsoft.com/office/powerpoint/2010/main" val="2850267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00:17 – 00:20 (3 minutes)</a:t>
            </a:r>
          </a:p>
          <a:p>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It is important to build on pupils prior knowledge by identifying the possible misconceptions that pupils may have around teaching points before teaching the key concept, so you can plan how to help prevent them from forming.</a:t>
            </a:r>
          </a:p>
          <a:p>
            <a:endParaRPr lang="en-GB" sz="1200" dirty="0">
              <a:solidFill>
                <a:schemeClr val="tx1"/>
              </a:solidFill>
              <a:latin typeface="+mn-lt"/>
            </a:endParaRPr>
          </a:p>
          <a:p>
            <a:r>
              <a:rPr lang="en-GB" sz="1200" b="1" dirty="0">
                <a:solidFill>
                  <a:schemeClr val="tx1"/>
                </a:solidFill>
                <a:latin typeface="+mn-lt"/>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effectLst/>
                <a:latin typeface="+mn-lt"/>
                <a:ea typeface="Calibri" panose="020F0502020204030204" pitchFamily="34" charset="0"/>
                <a:cs typeface="Calibri" panose="020F0502020204030204" pitchFamily="34" charset="0"/>
              </a:rPr>
              <a:t>Pupil misconceptions are common with this topic because of the tricky nature of some of the scientific concepts, so it is important to be secure in your understanding of the background science before you teach it. </a:t>
            </a:r>
            <a:r>
              <a:rPr lang="en-GB" sz="1200" dirty="0">
                <a:solidFill>
                  <a:schemeClr val="tx1"/>
                </a:solidFill>
                <a:effectLst/>
                <a:latin typeface="+mn-lt"/>
                <a:ea typeface="Calibri" panose="020F0502020204030204" pitchFamily="34" charset="0"/>
                <a:cs typeface="Times New Roman" panose="02020603050405020304" pitchFamily="18" charset="0"/>
              </a:rPr>
              <a:t>Pupils’ misconceptions are based on their interpretations of their own experiences or lack of experiences, as a result these misconceptions may be difficult to overcome.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First let’s look at one of the key ideas together:</a:t>
            </a:r>
            <a:r>
              <a:rPr lang="en-GB" sz="1200" b="1" dirty="0">
                <a:solidFill>
                  <a:schemeClr val="tx1"/>
                </a:solidFill>
                <a:latin typeface="+mn-lt"/>
              </a:rPr>
              <a:t> ‘</a:t>
            </a:r>
            <a:r>
              <a:rPr lang="en-GB" sz="1200" b="0" dirty="0">
                <a:solidFill>
                  <a:schemeClr val="tx1"/>
                </a:solidFill>
                <a:latin typeface="+mn-lt"/>
              </a:rPr>
              <a:t>identify and name </a:t>
            </a:r>
            <a:r>
              <a:rPr lang="en-GB" sz="1200" dirty="0">
                <a:solidFill>
                  <a:schemeClr val="tx1"/>
                </a:solidFill>
                <a:latin typeface="+mn-lt"/>
              </a:rPr>
              <a:t>a variety of animals e.g. mammals, birds, reptiles, amphibians and fish’.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mn-lt"/>
              </a:rPr>
              <a:t>With this key teaching point there are several misconceptions that pupils may have: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mn-lt"/>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b="1" dirty="0">
                <a:solidFill>
                  <a:schemeClr val="tx1"/>
                </a:solidFill>
                <a:latin typeface="+mn-lt"/>
              </a:rPr>
              <a:t>[Reveal] Misconception 1: </a:t>
            </a:r>
            <a:r>
              <a:rPr lang="en-GB" sz="1200" b="0" dirty="0">
                <a:solidFill>
                  <a:schemeClr val="tx1"/>
                </a:solidFill>
                <a:latin typeface="+mn-lt"/>
              </a:rPr>
              <a:t>Pupils often think that h</a:t>
            </a:r>
            <a:r>
              <a:rPr lang="en-GB" sz="1200" dirty="0">
                <a:solidFill>
                  <a:schemeClr val="tx1"/>
                </a:solidFill>
                <a:latin typeface="+mn-lt"/>
              </a:rPr>
              <a:t>umans are not animals. Pupils may think that animals are the pets they have or have seen, the animals in books or the zoo and not understand that we are animals as well. It is important for pupils to understand that we are animals. </a:t>
            </a:r>
            <a:r>
              <a:rPr lang="en-GB" sz="1200" dirty="0">
                <a:solidFill>
                  <a:schemeClr val="tx1"/>
                </a:solidFill>
                <a:effectLst/>
                <a:latin typeface="+mn-lt"/>
                <a:ea typeface="Calibri" panose="020F0502020204030204" pitchFamily="34" charset="0"/>
                <a:cs typeface="Times New Roman" panose="02020603050405020304" pitchFamily="18" charset="0"/>
              </a:rPr>
              <a:t>Humans are classified as mammals because humans have the same distinctive features found in most mammals.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200" i="1"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[Reveal] Misconception 2: </a:t>
            </a:r>
            <a:r>
              <a:rPr lang="en-GB" sz="1200" b="0" dirty="0">
                <a:solidFill>
                  <a:schemeClr val="tx1"/>
                </a:solidFill>
                <a:latin typeface="+mn-lt"/>
              </a:rPr>
              <a:t>Pupils tend to think that w</a:t>
            </a:r>
            <a:r>
              <a:rPr lang="en-GB" sz="1200" dirty="0">
                <a:solidFill>
                  <a:schemeClr val="tx1"/>
                </a:solidFill>
                <a:latin typeface="+mn-lt"/>
              </a:rPr>
              <a:t>hales and dolphins are fish </a:t>
            </a:r>
            <a:r>
              <a:rPr lang="en-GB" sz="1200" b="0" dirty="0">
                <a:solidFill>
                  <a:schemeClr val="tx1"/>
                </a:solidFill>
                <a:latin typeface="+mn-lt"/>
              </a:rPr>
              <a:t>–</a:t>
            </a:r>
            <a:r>
              <a:rPr lang="en-GB" sz="1200" dirty="0">
                <a:solidFill>
                  <a:schemeClr val="tx1"/>
                </a:solidFill>
                <a:latin typeface="+mn-lt"/>
              </a:rPr>
              <a:t> like sharks. It is easy to see how this misconception is held as they look similar to sharks, have fins and live in the ocean like fish. It is important to identify with pupils that whales and dolphins are actually mammals by drawing attention to the differences between whales, dolphins and fish e.g. whales and dolphins must rise to the surface to breathe air as the do not have gills. </a:t>
            </a:r>
            <a:r>
              <a:rPr lang="en-GB" sz="1200" dirty="0">
                <a:solidFill>
                  <a:schemeClr val="tx1"/>
                </a:solidFill>
                <a:effectLst/>
                <a:latin typeface="+mn-lt"/>
                <a:ea typeface="Calibri" panose="020F0502020204030204" pitchFamily="34" charset="0"/>
                <a:cs typeface="Times New Roman" panose="02020603050405020304" pitchFamily="18" charset="0"/>
              </a:rPr>
              <a:t>Dolphins and whales give birth to live young whilst most fish (with some exceptions) lay eggs. </a:t>
            </a:r>
            <a:r>
              <a:rPr lang="en-GB" sz="1200" dirty="0">
                <a:solidFill>
                  <a:schemeClr val="tx1"/>
                </a:solidFill>
                <a:effectLst/>
                <a:latin typeface="+mn-lt"/>
                <a:ea typeface="Calibri" panose="020F0502020204030204" pitchFamily="34" charset="0"/>
                <a:cs typeface="Roboto" panose="02000000000000000000" pitchFamily="2" charset="0"/>
              </a:rPr>
              <a:t>This will help pupils to understand that these animals belong to different groups. </a:t>
            </a:r>
          </a:p>
          <a:p>
            <a:endParaRPr lang="en-GB" sz="1200" b="1" i="1" dirty="0">
              <a:solidFill>
                <a:schemeClr val="tx1"/>
              </a:solidFill>
              <a:effectLst/>
              <a:latin typeface="+mn-lt"/>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[Reveal] Misconception 3: </a:t>
            </a:r>
            <a:r>
              <a:rPr lang="en-GB" sz="1200" b="0" dirty="0">
                <a:solidFill>
                  <a:schemeClr val="tx1"/>
                </a:solidFill>
                <a:latin typeface="+mn-lt"/>
              </a:rPr>
              <a:t>Another common misconception is that pupils often think that p</a:t>
            </a:r>
            <a:r>
              <a:rPr lang="en-GB" sz="1200" dirty="0">
                <a:solidFill>
                  <a:schemeClr val="tx1"/>
                </a:solidFill>
                <a:latin typeface="+mn-lt"/>
              </a:rPr>
              <a:t>enguins are not birds because they spend their time in the water and on land and do not fly. By drawing pupils’ attention to the features of a penguin: it has wings (although often referred to as flippers), lays eggs, has feathers etc. and so is therefore a bird. You can also draw attention to what they do not have and therefore that they do not fit in the other groups.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mn-lt"/>
              </a:rPr>
              <a:t>These are just 3 key common misconceptions related to the teaching point, pupils will of course hold others.</a:t>
            </a:r>
          </a:p>
          <a:p>
            <a:endParaRPr lang="en-GB" sz="1200" i="1" dirty="0">
              <a:solidFill>
                <a:schemeClr val="tx1"/>
              </a:solidFill>
              <a:latin typeface="+mn-lt"/>
            </a:endParaRPr>
          </a:p>
          <a:p>
            <a:r>
              <a:rPr lang="en-GB" sz="1200" b="1" i="0" dirty="0">
                <a:solidFill>
                  <a:schemeClr val="tx1"/>
                </a:solidFill>
                <a:latin typeface="+mn-lt"/>
              </a:rPr>
              <a:t>Link to next slide: </a:t>
            </a:r>
            <a:r>
              <a:rPr lang="en-GB" sz="1200" b="0" i="0" dirty="0">
                <a:solidFill>
                  <a:schemeClr val="tx1"/>
                </a:solidFill>
                <a:latin typeface="+mn-lt"/>
              </a:rPr>
              <a:t>You’re now going to have the opportunity to explore some misconceptions around another key teaching point. </a:t>
            </a:r>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862665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00:20 – 00:29 (9 minutes)</a:t>
            </a:r>
          </a:p>
          <a:p>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dirty="0">
                <a:latin typeface="+mn-lt"/>
              </a:rPr>
              <a:t>KLP: </a:t>
            </a:r>
            <a:r>
              <a:rPr lang="en-GB" b="0" i="1" dirty="0"/>
              <a:t>It is important to build on pupils’ prior knowledge by identifying the possible misconceptions that pupils may have around teaching points before teaching the key concept, so you can plan how to help prevent them from forming.</a:t>
            </a:r>
          </a:p>
          <a:p>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Explain: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We have looked at one key teaching point of ‘animals including humans’, now let’s focus on another key teaching point, which contains many common misconceptions;</a:t>
            </a:r>
            <a:r>
              <a:rPr lang="en-GB" sz="1200" dirty="0">
                <a:solidFill>
                  <a:schemeClr val="tx1"/>
                </a:solidFill>
                <a:effectLst/>
                <a:latin typeface="+mn-lt"/>
                <a:ea typeface="Calibri" panose="020F0502020204030204" pitchFamily="34" charset="0"/>
                <a:cs typeface="Calibri"/>
              </a:rPr>
              <a:t> in particular, the key concept of the </a:t>
            </a:r>
            <a:r>
              <a:rPr lang="en-GB" sz="1200" dirty="0">
                <a:solidFill>
                  <a:schemeClr val="tx1"/>
                </a:solidFill>
                <a:latin typeface="+mn-lt"/>
              </a:rPr>
              <a:t>differences between mammals, birds, reptiles, amphibians and fish.</a:t>
            </a:r>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ffectLst/>
              <a:latin typeface="+mn-lt"/>
              <a:ea typeface="Calibri" panose="020F0502020204030204" pitchFamily="34" charset="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effectLst/>
                <a:latin typeface="+mn-lt"/>
                <a:ea typeface="Calibri" panose="020F0502020204030204" pitchFamily="34" charset="0"/>
                <a:cs typeface="Calibri"/>
              </a:rPr>
              <a:t>In your breakout groups, discuss and identify what </a:t>
            </a:r>
            <a:r>
              <a:rPr lang="en-GB" sz="1200" dirty="0">
                <a:solidFill>
                  <a:schemeClr val="tx1"/>
                </a:solidFill>
                <a:latin typeface="+mn-lt"/>
                <a:ea typeface="Calibri" panose="020F0502020204030204" pitchFamily="34" charset="0"/>
                <a:cs typeface="Calibri"/>
              </a:rPr>
              <a:t>possible misconceptions </a:t>
            </a:r>
            <a:r>
              <a:rPr lang="en-GB" sz="1200" dirty="0">
                <a:solidFill>
                  <a:schemeClr val="tx1"/>
                </a:solidFill>
                <a:effectLst/>
                <a:latin typeface="+mn-lt"/>
                <a:ea typeface="Calibri" panose="020F0502020204030204" pitchFamily="34" charset="0"/>
                <a:cs typeface="Calibri"/>
              </a:rPr>
              <a:t>you think pupils might hold or develop related to the teaching point on the </a:t>
            </a:r>
            <a:r>
              <a:rPr lang="en-GB" sz="1200" dirty="0">
                <a:solidFill>
                  <a:schemeClr val="tx1"/>
                </a:solidFill>
                <a:latin typeface="+mn-lt"/>
              </a:rPr>
              <a:t>differences between mammals, birds, reptiles, amphibians and fish.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ffectLst/>
              <a:latin typeface="+mn-lt"/>
              <a:ea typeface="Calibri" panose="020F0502020204030204" pitchFamily="34" charset="0"/>
              <a:cs typeface="Times New Roman" panose="02020603050405020304" pitchFamily="18" charset="0"/>
            </a:endParaRPr>
          </a:p>
          <a:p>
            <a:r>
              <a:rPr lang="en-GB" sz="1200" b="1" dirty="0">
                <a:solidFill>
                  <a:schemeClr val="tx1"/>
                </a:solidFill>
                <a:latin typeface="+mn-lt"/>
              </a:rPr>
              <a:t>Activity:</a:t>
            </a:r>
            <a:endParaRPr lang="en-GB" sz="1200" b="1" dirty="0">
              <a:solidFill>
                <a:schemeClr val="tx1"/>
              </a:solidFill>
              <a:latin typeface="+mn-lt"/>
              <a:cs typeface="Calibri"/>
            </a:endParaRPr>
          </a:p>
          <a:p>
            <a:r>
              <a:rPr lang="en-GB" sz="1200" b="1" dirty="0">
                <a:solidFill>
                  <a:schemeClr val="tx1"/>
                </a:solidFill>
                <a:latin typeface="+mn-lt"/>
              </a:rPr>
              <a:t>[Reveal] </a:t>
            </a:r>
            <a:r>
              <a:rPr lang="en-GB" sz="1200" dirty="0">
                <a:solidFill>
                  <a:schemeClr val="tx1"/>
                </a:solidFill>
                <a:latin typeface="+mn-lt"/>
              </a:rPr>
              <a:t>Look at the key teaching point in example 2. What possible misconceptions might pupils hold or develop related to this teaching point? You’ll have 6 minutes to discuss this in your breakout groups.</a:t>
            </a:r>
          </a:p>
          <a:p>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u="none" strike="noStrike" dirty="0">
                <a:solidFill>
                  <a:schemeClr val="tx1"/>
                </a:solidFill>
                <a:effectLst/>
                <a:latin typeface="+mn-lt"/>
              </a:rPr>
              <a:t>Put ECTs into breakout groups of 2/3 people for 6 minutes and ask them to discuss the following question. You will need to paste the question and key idea for example 2 in the side bar so ECTs can see it when they are in their breakout groups.</a:t>
            </a:r>
            <a:r>
              <a:rPr lang="en-GB" sz="1200" i="1" dirty="0">
                <a:solidFill>
                  <a:schemeClr val="tx1"/>
                </a:solidFill>
                <a:latin typeface="+mn-lt"/>
              </a:rPr>
              <a:t> </a:t>
            </a:r>
          </a:p>
          <a:p>
            <a:endParaRPr lang="en-GB" sz="1200" i="1" dirty="0">
              <a:solidFill>
                <a:schemeClr val="tx1"/>
              </a:solidFill>
              <a:latin typeface="+mn-lt"/>
            </a:endParaRPr>
          </a:p>
          <a:p>
            <a:r>
              <a:rPr lang="en-GB" sz="1200" i="1" dirty="0">
                <a:solidFill>
                  <a:schemeClr val="tx1"/>
                </a:solidFill>
                <a:latin typeface="+mn-lt"/>
              </a:rPr>
              <a:t>After 6 minutes, bring ECTs back to the main group and ask a few ECTs to share the misconceptions they discussed. Then, read the ‘explain’ below, acknowledging if the misconception has been covered in an ECT’s response.</a:t>
            </a:r>
          </a:p>
          <a:p>
            <a:endParaRPr lang="en-GB" sz="1200" i="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effectLst/>
                <a:latin typeface="+mn-lt"/>
                <a:ea typeface="Calibri" panose="020F0502020204030204" pitchFamily="34" charset="0"/>
                <a:cs typeface="Calibri"/>
              </a:rPr>
              <a:t>Explain:</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342900" indent="-342900">
              <a:buAutoNum type="arabicPeriod"/>
            </a:pPr>
            <a:r>
              <a:rPr lang="en-GB" sz="1200" b="1" i="0" u="none" dirty="0">
                <a:solidFill>
                  <a:schemeClr val="tx1"/>
                </a:solidFill>
                <a:latin typeface="+mn-lt"/>
              </a:rPr>
              <a:t>[Reveal] </a:t>
            </a:r>
            <a:r>
              <a:rPr lang="en-GB" sz="1200" i="0" u="none" dirty="0">
                <a:solidFill>
                  <a:schemeClr val="tx1"/>
                </a:solidFill>
                <a:latin typeface="+mn-lt"/>
              </a:rPr>
              <a:t>All birds can fly. Pupils may use ‘ability to fly’ as a way to decide whether an animal is a bird. However it’s important pupils understand that not all birds can fly for example, ostriches, penguins and kiwis. </a:t>
            </a:r>
            <a:endParaRPr lang="en-GB" sz="1200" i="0" u="none" dirty="0">
              <a:solidFill>
                <a:schemeClr val="tx1"/>
              </a:solidFill>
              <a:latin typeface="+mn-lt"/>
              <a:cs typeface="Calibri"/>
            </a:endParaRPr>
          </a:p>
          <a:p>
            <a:pPr marL="342900" indent="-342900">
              <a:buFontTx/>
              <a:buAutoNum type="arabicPeriod"/>
              <a:defRPr/>
            </a:pPr>
            <a:r>
              <a:rPr lang="en-GB" sz="1200" b="1" i="0" u="none" dirty="0">
                <a:solidFill>
                  <a:schemeClr val="tx1"/>
                </a:solidFill>
                <a:latin typeface="+mn-lt"/>
              </a:rPr>
              <a:t>[Reveal] </a:t>
            </a:r>
            <a:r>
              <a:rPr lang="en-GB" sz="1200" i="0" u="none" dirty="0">
                <a:solidFill>
                  <a:schemeClr val="tx1"/>
                </a:solidFill>
                <a:latin typeface="+mn-lt"/>
              </a:rPr>
              <a:t>All animals with wings are birds. Pupils may use the feature of having wings as a way to decide whether an animal is a bird. This for the most part is true however whilst all birds have wings, not all animals with wings are birds! For example bats have wings but are in fact a mammal and many insects have wings.</a:t>
            </a:r>
          </a:p>
          <a:p>
            <a:pPr marL="342900" indent="-342900">
              <a:buFontTx/>
              <a:buAutoNum type="arabicPeriod"/>
              <a:defRPr/>
            </a:pPr>
            <a:r>
              <a:rPr lang="en-GB" sz="1200" b="1" i="0" u="none" dirty="0">
                <a:solidFill>
                  <a:schemeClr val="tx1"/>
                </a:solidFill>
                <a:latin typeface="+mn-lt"/>
              </a:rPr>
              <a:t>[Reveal] </a:t>
            </a:r>
            <a:r>
              <a:rPr lang="en-GB" sz="1200" b="0" i="0" u="none" dirty="0">
                <a:solidFill>
                  <a:schemeClr val="tx1"/>
                </a:solidFill>
                <a:latin typeface="+mn-lt"/>
              </a:rPr>
              <a:t>All mammals live on land. Pupils may incorrectly think that all mammals live on land and therefore animals that live in the sea or aquatic habitats are not mammals for example whales and dolphins.</a:t>
            </a:r>
            <a:endParaRPr lang="en-GB" sz="1200" b="0" i="0" u="none" dirty="0">
              <a:solidFill>
                <a:schemeClr val="tx1"/>
              </a:solidFill>
              <a:latin typeface="+mn-lt"/>
              <a:cs typeface="Calibri"/>
            </a:endParaRPr>
          </a:p>
          <a:p>
            <a:endParaRPr lang="en-GB" sz="1200" i="1" dirty="0">
              <a:solidFill>
                <a:schemeClr val="tx1"/>
              </a:solidFill>
              <a:latin typeface="+mn-lt"/>
            </a:endParaRPr>
          </a:p>
          <a:p>
            <a:r>
              <a:rPr lang="en-GB" sz="1200" i="1" dirty="0">
                <a:solidFill>
                  <a:schemeClr val="tx1"/>
                </a:solidFill>
                <a:latin typeface="+mn-lt"/>
              </a:rPr>
              <a:t>(Please note there may be many more possible misconceptions that ECTs are aware of or have come across.)</a:t>
            </a:r>
          </a:p>
          <a:p>
            <a:endParaRPr lang="en-GB" sz="1200" i="1" dirty="0">
              <a:solidFill>
                <a:schemeClr val="tx1"/>
              </a:solidFill>
              <a:latin typeface="+mn-lt"/>
            </a:endParaRPr>
          </a:p>
          <a:p>
            <a:r>
              <a:rPr lang="en-GB" sz="1200" b="1" i="0" dirty="0">
                <a:solidFill>
                  <a:schemeClr val="tx1"/>
                </a:solidFill>
                <a:latin typeface="+mn-lt"/>
              </a:rPr>
              <a:t>Link to next slide: </a:t>
            </a:r>
            <a:r>
              <a:rPr lang="en-GB" sz="1200" b="0" i="0" dirty="0">
                <a:solidFill>
                  <a:schemeClr val="tx1"/>
                </a:solidFill>
                <a:latin typeface="+mn-lt"/>
              </a:rPr>
              <a:t>We’re now going to explore how we can address misconceptions.</a:t>
            </a:r>
            <a:endParaRPr lang="en-GB" sz="1200" b="0" i="0"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6963131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00:29 – 00:30 (1 minute)</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It is important to carefully plan how to address common misconceptions and provide corrective feedback that will help pupils to change their thinking.</a:t>
            </a:r>
            <a:endParaRPr lang="en-GB" sz="1200" b="1"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Explain:</a:t>
            </a:r>
          </a:p>
          <a:p>
            <a:r>
              <a:rPr lang="en-GB" sz="1200" dirty="0">
                <a:solidFill>
                  <a:schemeClr val="tx1"/>
                </a:solidFill>
                <a:latin typeface="+mn-lt"/>
              </a:rPr>
              <a:t>Once we have anticipated and identified the common misconceptions, we can then plan how we can address and refute the misconception by providing corrective feedback </a:t>
            </a:r>
            <a:r>
              <a:rPr lang="en-GB" sz="1200" b="0" dirty="0">
                <a:solidFill>
                  <a:schemeClr val="tx1"/>
                </a:solidFill>
                <a:latin typeface="+mn-lt"/>
              </a:rPr>
              <a:t>with an effective explanation.</a:t>
            </a:r>
            <a:endParaRPr lang="en-GB" sz="1200" b="0" i="0" dirty="0">
              <a:solidFill>
                <a:schemeClr val="tx1"/>
              </a:solidFill>
              <a:latin typeface="+mn-lt"/>
            </a:endParaRPr>
          </a:p>
          <a:p>
            <a:endParaRPr lang="en-GB" sz="1200" b="0" i="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mn-lt"/>
              </a:rPr>
              <a:t>The corrective feedback that we provide is important as </a:t>
            </a:r>
            <a:r>
              <a:rPr lang="en-GB" sz="1200" b="0" i="0" dirty="0">
                <a:solidFill>
                  <a:schemeClr val="tx1"/>
                </a:solidFill>
                <a:latin typeface="+mn-lt"/>
              </a:rPr>
              <a:t>if pupils do not believe the feedback, they are likely to reject it or they’ll fail to integrate it with their prior knowledge </a:t>
            </a:r>
            <a:r>
              <a:rPr lang="en-GB" sz="1200" b="0" i="1" dirty="0">
                <a:solidFill>
                  <a:schemeClr val="tx1"/>
                </a:solidFill>
                <a:latin typeface="+mn-lt"/>
              </a:rPr>
              <a:t>(Rich et al., 2017).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So we are now going to focus on how we can use corrective feedback to help pupils to change their existing theories through refuting misconceptions, providing the correct answer and developing explanations that will support pupils to change their existing beliefs.</a:t>
            </a:r>
            <a:r>
              <a:rPr lang="en-GB" sz="1200" dirty="0">
                <a:solidFill>
                  <a:schemeClr val="tx1"/>
                </a:solidFill>
                <a:latin typeface="+mn-lt"/>
              </a:rPr>
              <a:t> </a:t>
            </a:r>
            <a:endParaRPr lang="en-GB" sz="1200" b="0" i="1" dirty="0">
              <a:solidFill>
                <a:schemeClr val="tx1"/>
              </a:solidFill>
              <a:latin typeface="+mn-lt"/>
            </a:endParaRPr>
          </a:p>
          <a:p>
            <a:endParaRPr lang="en-GB" sz="1200" b="0" i="1" dirty="0">
              <a:solidFill>
                <a:schemeClr val="tx1"/>
              </a:solidFill>
              <a:latin typeface="+mn-lt"/>
            </a:endParaRPr>
          </a:p>
          <a:p>
            <a:r>
              <a:rPr lang="en-GB" sz="1200" b="1" dirty="0">
                <a:solidFill>
                  <a:schemeClr val="tx1"/>
                </a:solidFill>
                <a:latin typeface="+mn-lt"/>
              </a:rPr>
              <a:t>Research reference: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dirty="0">
                <a:solidFill>
                  <a:schemeClr val="tx1"/>
                </a:solidFill>
                <a:effectLst/>
                <a:latin typeface="+mn-lt"/>
              </a:rPr>
              <a:t>Rich, P. R., Van Loon, M. H., </a:t>
            </a:r>
            <a:r>
              <a:rPr lang="en-GB" sz="1200" b="0" i="0" dirty="0" err="1">
                <a:solidFill>
                  <a:schemeClr val="tx1"/>
                </a:solidFill>
                <a:effectLst/>
                <a:latin typeface="+mn-lt"/>
              </a:rPr>
              <a:t>Dunlosky</a:t>
            </a:r>
            <a:r>
              <a:rPr lang="en-GB" sz="1200" b="0" i="0" dirty="0">
                <a:solidFill>
                  <a:schemeClr val="tx1"/>
                </a:solidFill>
                <a:effectLst/>
                <a:latin typeface="+mn-lt"/>
              </a:rPr>
              <a:t>, J. &amp; Zaragoza, M. S. (2017) Belief in Corrective Feedback for Common Misconceptions: Implications for Knowledge Revision. </a:t>
            </a:r>
            <a:r>
              <a:rPr lang="en-GB" sz="1200" b="0" i="1" dirty="0">
                <a:solidFill>
                  <a:schemeClr val="tx1"/>
                </a:solidFill>
                <a:effectLst/>
                <a:latin typeface="+mn-lt"/>
              </a:rPr>
              <a:t>Journal of Experimental Psychology: Learning, Memory, and Cognition</a:t>
            </a:r>
            <a:r>
              <a:rPr lang="en-GB" sz="1200" b="0" i="0" dirty="0">
                <a:solidFill>
                  <a:schemeClr val="tx1"/>
                </a:solidFill>
                <a:effectLst/>
                <a:latin typeface="+mn-lt"/>
              </a:rPr>
              <a:t>, </a:t>
            </a:r>
            <a:r>
              <a:rPr lang="en-GB" sz="1200" b="0" i="1" dirty="0">
                <a:solidFill>
                  <a:schemeClr val="tx1"/>
                </a:solidFill>
                <a:effectLst/>
                <a:latin typeface="+mn-lt"/>
              </a:rPr>
              <a:t>43</a:t>
            </a:r>
            <a:r>
              <a:rPr lang="en-GB" sz="1200" b="0" i="0" dirty="0">
                <a:solidFill>
                  <a:schemeClr val="tx1"/>
                </a:solidFill>
                <a:effectLst/>
                <a:latin typeface="+mn-lt"/>
              </a:rPr>
              <a:t>(3), 492.</a:t>
            </a:r>
            <a:endParaRPr lang="en-GB" sz="1200" b="1" dirty="0">
              <a:solidFill>
                <a:schemeClr val="tx1"/>
              </a:solidFill>
              <a:latin typeface="+mn-lt"/>
            </a:endParaRPr>
          </a:p>
          <a:p>
            <a:endParaRPr lang="en-GB" sz="1200" b="1" dirty="0">
              <a:solidFill>
                <a:schemeClr val="tx1"/>
              </a:solidFill>
              <a:latin typeface="+mn-lt"/>
            </a:endParaRPr>
          </a:p>
          <a:p>
            <a:endParaRPr lang="en-GB" b="1" dirty="0"/>
          </a:p>
        </p:txBody>
      </p:sp>
      <p:sp>
        <p:nvSpPr>
          <p:cNvPr id="4" name="Slide Number Placeholder 3"/>
          <p:cNvSpPr>
            <a:spLocks noGrp="1"/>
          </p:cNvSpPr>
          <p:nvPr>
            <p:ph type="sldNum" sz="quarter" idx="5"/>
          </p:nvPr>
        </p:nvSpPr>
        <p:spPr/>
        <p:txBody>
          <a:bodyPr/>
          <a:lstStyle/>
          <a:p>
            <a:fld id="{AAA24272-161B-9A42-BC2D-F0109316EB3C}" type="slidenum">
              <a:rPr lang="en-GB" smtClean="0"/>
              <a:t>12</a:t>
            </a:fld>
            <a:endParaRPr lang="en-GB"/>
          </a:p>
        </p:txBody>
      </p:sp>
    </p:spTree>
    <p:extLst>
      <p:ext uri="{BB962C8B-B14F-4D97-AF65-F5344CB8AC3E}">
        <p14:creationId xmlns:p14="http://schemas.microsoft.com/office/powerpoint/2010/main" val="3010124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a:solidFill>
                  <a:schemeClr val="tx1"/>
                </a:solidFill>
                <a:latin typeface="+mn-lt"/>
              </a:rPr>
              <a:t>00:30 – 00:32 (2 minutes) </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Pupils’ experiences and prior knowledge and understanding can impact learning. One strategy that can be used to correct the misconception is to use a ‘refutation text’ to reconstruct mental models. </a:t>
            </a:r>
          </a:p>
          <a:p>
            <a:endParaRPr lang="en-GB" sz="1200" b="1" dirty="0">
              <a:solidFill>
                <a:schemeClr val="tx1"/>
              </a:solidFill>
              <a:latin typeface="+mn-lt"/>
            </a:endParaRPr>
          </a:p>
          <a:p>
            <a:r>
              <a:rPr lang="en-GB" sz="1200" b="1" dirty="0">
                <a:solidFill>
                  <a:schemeClr val="tx1"/>
                </a:solidFill>
                <a:latin typeface="+mn-lt"/>
              </a:rPr>
              <a:t>Explain:</a:t>
            </a:r>
          </a:p>
          <a:p>
            <a:r>
              <a:rPr lang="en-GB" sz="1200" b="1" dirty="0">
                <a:solidFill>
                  <a:schemeClr val="tx1"/>
                </a:solidFill>
                <a:latin typeface="+mn-lt"/>
              </a:rPr>
              <a:t>[Reveal] </a:t>
            </a:r>
            <a:r>
              <a:rPr lang="en-GB" sz="1200" b="0" dirty="0">
                <a:solidFill>
                  <a:schemeClr val="tx1"/>
                </a:solidFill>
                <a:latin typeface="+mn-lt"/>
              </a:rPr>
              <a:t>As we know, pupils develop mental models by </a:t>
            </a:r>
            <a:r>
              <a:rPr lang="en-GB" sz="1200" b="0" i="0" dirty="0">
                <a:solidFill>
                  <a:schemeClr val="tx1"/>
                </a:solidFill>
                <a:latin typeface="+mn-lt"/>
              </a:rPr>
              <a:t>anchoring or attaching </a:t>
            </a:r>
            <a:r>
              <a:rPr lang="en-GB" sz="1200" b="0" dirty="0">
                <a:solidFill>
                  <a:schemeClr val="tx1"/>
                </a:solidFill>
                <a:latin typeface="+mn-lt"/>
              </a:rPr>
              <a:t>new material to existing knowledge to make connections. But this can become problematic when pupils make logical attempts and try to fill in the gaps to make sense of concepts that they don’t have adequate understanding of, or their background knowledge is weak. </a:t>
            </a:r>
          </a:p>
          <a:p>
            <a:endParaRPr lang="en-GB" sz="1200" b="0" dirty="0">
              <a:solidFill>
                <a:schemeClr val="tx1"/>
              </a:solidFill>
              <a:latin typeface="+mn-lt"/>
            </a:endParaRPr>
          </a:p>
          <a:p>
            <a:r>
              <a:rPr lang="en-GB" sz="1200" b="0" dirty="0">
                <a:solidFill>
                  <a:schemeClr val="tx1"/>
                </a:solidFill>
                <a:latin typeface="+mn-lt"/>
              </a:rPr>
              <a:t>This can happen as pupils bring different experiences to the classroom and what they understand, or misunderstand, impacts learning. </a:t>
            </a:r>
            <a:r>
              <a:rPr lang="en-GB" sz="1200" b="1" dirty="0">
                <a:solidFill>
                  <a:schemeClr val="tx1"/>
                </a:solidFill>
                <a:latin typeface="+mn-lt"/>
              </a:rPr>
              <a:t>[Reveal] </a:t>
            </a:r>
            <a:r>
              <a:rPr lang="en-GB" sz="1200" b="0" dirty="0">
                <a:solidFill>
                  <a:schemeClr val="tx1"/>
                </a:solidFill>
                <a:latin typeface="+mn-lt"/>
              </a:rPr>
              <a:t>This can lead to pupils developing misconceptions that can be hard to shift. One well-researched strategy/approach involves using ‘refutation texts’ </a:t>
            </a:r>
            <a:r>
              <a:rPr lang="en-GB" sz="1200" b="1" dirty="0">
                <a:solidFill>
                  <a:schemeClr val="tx1"/>
                </a:solidFill>
                <a:latin typeface="+mn-lt"/>
              </a:rPr>
              <a:t>[Reveal] </a:t>
            </a:r>
            <a:r>
              <a:rPr lang="en-GB" sz="1200" b="0" dirty="0">
                <a:solidFill>
                  <a:schemeClr val="tx1"/>
                </a:solidFill>
                <a:latin typeface="+mn-lt"/>
              </a:rPr>
              <a:t>to address misconceptions by providing corrective feedback which can help pupils to reconstruct their mental models and change their thinking. Refutation texts contain a refutation, the correct answer and a supporting explanation </a:t>
            </a:r>
            <a:r>
              <a:rPr lang="en-GB" sz="1200" b="0" i="1" dirty="0">
                <a:solidFill>
                  <a:schemeClr val="tx1"/>
                </a:solidFill>
                <a:latin typeface="+mn-lt"/>
              </a:rPr>
              <a:t>(Rich et al., 2017).</a:t>
            </a:r>
          </a:p>
          <a:p>
            <a:endParaRPr lang="en-GB" sz="1200" b="0" i="1" dirty="0">
              <a:solidFill>
                <a:schemeClr val="tx1"/>
              </a:solidFill>
              <a:latin typeface="+mn-lt"/>
            </a:endParaRPr>
          </a:p>
          <a:p>
            <a:r>
              <a:rPr lang="en-GB" sz="1200" b="1" i="0" dirty="0">
                <a:solidFill>
                  <a:schemeClr val="tx1"/>
                </a:solidFill>
                <a:latin typeface="+mn-lt"/>
              </a:rPr>
              <a:t>[Reveal] </a:t>
            </a:r>
            <a:r>
              <a:rPr lang="en-GB" sz="1200" b="0" i="0" dirty="0">
                <a:solidFill>
                  <a:schemeClr val="tx1"/>
                </a:solidFill>
                <a:latin typeface="+mn-lt"/>
              </a:rPr>
              <a:t>The refutation states what the misconception is and that it is incorrect.</a:t>
            </a:r>
          </a:p>
          <a:p>
            <a:r>
              <a:rPr lang="en-GB" sz="1200" b="1" i="0" dirty="0">
                <a:solidFill>
                  <a:schemeClr val="tx1"/>
                </a:solidFill>
                <a:latin typeface="+mn-lt"/>
              </a:rPr>
              <a:t>[Reveal] </a:t>
            </a:r>
            <a:r>
              <a:rPr lang="en-GB" sz="1200" b="0" i="0" dirty="0">
                <a:solidFill>
                  <a:schemeClr val="tx1"/>
                </a:solidFill>
                <a:latin typeface="+mn-lt"/>
              </a:rPr>
              <a:t>The correct answer is provided. </a:t>
            </a:r>
          </a:p>
          <a:p>
            <a:r>
              <a:rPr lang="en-GB" sz="1200" b="1" i="0" dirty="0">
                <a:solidFill>
                  <a:schemeClr val="tx1"/>
                </a:solidFill>
                <a:latin typeface="+mn-lt"/>
              </a:rPr>
              <a:t>[Reveal] </a:t>
            </a:r>
            <a:r>
              <a:rPr lang="en-GB" sz="1200" b="0" i="0" dirty="0">
                <a:solidFill>
                  <a:schemeClr val="tx1"/>
                </a:solidFill>
                <a:latin typeface="+mn-lt"/>
              </a:rPr>
              <a:t>This is followed by an explanation.</a:t>
            </a:r>
          </a:p>
          <a:p>
            <a:endParaRPr lang="en-GB" sz="1200" b="0" i="0" dirty="0">
              <a:solidFill>
                <a:schemeClr val="tx1"/>
              </a:solidFill>
              <a:latin typeface="+mn-lt"/>
            </a:endParaRPr>
          </a:p>
          <a:p>
            <a:r>
              <a:rPr lang="en-GB" sz="1200" b="0" i="0" dirty="0">
                <a:solidFill>
                  <a:schemeClr val="tx1"/>
                </a:solidFill>
                <a:latin typeface="+mn-lt"/>
              </a:rPr>
              <a:t>As mentioned earlier, misconceptions can be hard to shift, but current research indicates that effective and believable explanations lead to increased ‘knowledge revision’ </a:t>
            </a:r>
            <a:r>
              <a:rPr lang="en-GB" sz="1200" b="0" i="1" dirty="0">
                <a:solidFill>
                  <a:schemeClr val="tx1"/>
                </a:solidFill>
                <a:latin typeface="+mn-lt"/>
              </a:rPr>
              <a:t>(Rich et al., 2017)</a:t>
            </a:r>
            <a:r>
              <a:rPr lang="en-GB" sz="1200" b="0" i="0" dirty="0">
                <a:solidFill>
                  <a:schemeClr val="tx1"/>
                </a:solidFill>
                <a:latin typeface="+mn-lt"/>
              </a:rPr>
              <a:t>.</a:t>
            </a:r>
            <a:r>
              <a:rPr lang="en-GB" sz="1200" b="0" i="1" dirty="0">
                <a:solidFill>
                  <a:schemeClr val="tx1"/>
                </a:solidFill>
                <a:latin typeface="+mn-lt"/>
              </a:rPr>
              <a:t> </a:t>
            </a:r>
            <a:r>
              <a:rPr lang="en-GB" sz="1200" b="0" i="0" dirty="0">
                <a:solidFill>
                  <a:schemeClr val="tx1"/>
                </a:solidFill>
                <a:latin typeface="+mn-lt"/>
              </a:rPr>
              <a:t>In other words, they increase the chances that mental models will be reconstructed when addressing misconceptions. </a:t>
            </a:r>
          </a:p>
          <a:p>
            <a:endParaRPr lang="en-GB" sz="1200" b="1"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Link to next slide: </a:t>
            </a:r>
            <a:r>
              <a:rPr lang="en-GB" sz="1200" b="0" i="0" dirty="0">
                <a:solidFill>
                  <a:schemeClr val="tx1"/>
                </a:solidFill>
                <a:latin typeface="+mn-lt"/>
              </a:rPr>
              <a:t>But if the person holding the misconception does not have belief in the corrective feedback they receive, they may reject it or fail to integrate into their existing mental model. Let’s now look at an example.</a:t>
            </a:r>
          </a:p>
          <a:p>
            <a:endParaRPr lang="en-GB" sz="1200" b="1" dirty="0">
              <a:solidFill>
                <a:schemeClr val="tx1"/>
              </a:solidFill>
              <a:latin typeface="+mn-lt"/>
            </a:endParaRPr>
          </a:p>
          <a:p>
            <a:r>
              <a:rPr lang="en-GB" sz="1200" b="1" dirty="0">
                <a:solidFill>
                  <a:schemeClr val="tx1"/>
                </a:solidFill>
                <a:latin typeface="+mn-lt"/>
              </a:rPr>
              <a:t>Research reference: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dirty="0">
                <a:solidFill>
                  <a:schemeClr val="tx1"/>
                </a:solidFill>
                <a:effectLst/>
                <a:latin typeface="+mn-lt"/>
              </a:rPr>
              <a:t>Rich, P. R., Van Loon, M. H., </a:t>
            </a:r>
            <a:r>
              <a:rPr lang="en-GB" sz="1200" b="0" i="0" dirty="0" err="1">
                <a:solidFill>
                  <a:schemeClr val="tx1"/>
                </a:solidFill>
                <a:effectLst/>
                <a:latin typeface="+mn-lt"/>
              </a:rPr>
              <a:t>Dunlosky</a:t>
            </a:r>
            <a:r>
              <a:rPr lang="en-GB" sz="1200" b="0" i="0" dirty="0">
                <a:solidFill>
                  <a:schemeClr val="tx1"/>
                </a:solidFill>
                <a:effectLst/>
                <a:latin typeface="+mn-lt"/>
              </a:rPr>
              <a:t>, J. &amp; Zaragoza, M. S. (2017) Belief in Corrective Feedback for Common Misconceptions: Implications for Knowledge Revision. </a:t>
            </a:r>
            <a:r>
              <a:rPr lang="en-GB" sz="1200" b="0" i="1" dirty="0">
                <a:solidFill>
                  <a:schemeClr val="tx1"/>
                </a:solidFill>
                <a:effectLst/>
                <a:latin typeface="+mn-lt"/>
              </a:rPr>
              <a:t>Journal of Experimental Psychology: Learning, Memory, and Cognition</a:t>
            </a:r>
            <a:r>
              <a:rPr lang="en-GB" sz="1200" b="0" i="0" dirty="0">
                <a:solidFill>
                  <a:schemeClr val="tx1"/>
                </a:solidFill>
                <a:effectLst/>
                <a:latin typeface="+mn-lt"/>
              </a:rPr>
              <a:t>, </a:t>
            </a:r>
            <a:r>
              <a:rPr lang="en-GB" sz="1200" b="0" i="1" dirty="0">
                <a:solidFill>
                  <a:schemeClr val="tx1"/>
                </a:solidFill>
                <a:effectLst/>
                <a:latin typeface="+mn-lt"/>
              </a:rPr>
              <a:t>43</a:t>
            </a:r>
            <a:r>
              <a:rPr lang="en-GB" sz="1200" b="0" i="0" dirty="0">
                <a:solidFill>
                  <a:schemeClr val="tx1"/>
                </a:solidFill>
                <a:effectLst/>
                <a:latin typeface="+mn-lt"/>
              </a:rPr>
              <a:t>(3), 492.</a:t>
            </a:r>
            <a:endParaRPr lang="en-GB" sz="1200" b="1" dirty="0">
              <a:solidFill>
                <a:schemeClr val="tx1"/>
              </a:solidFill>
              <a:latin typeface="+mn-lt"/>
            </a:endParaRPr>
          </a:p>
          <a:p>
            <a:endParaRPr lang="en-GB" sz="1200" b="1" dirty="0">
              <a:solidFill>
                <a:schemeClr val="tx1"/>
              </a:solidFill>
              <a:latin typeface="+mn-lt"/>
            </a:endParaRPr>
          </a:p>
          <a:p>
            <a:endParaRPr lang="en-GB"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13</a:t>
            </a:fld>
            <a:endParaRPr lang="en-GB"/>
          </a:p>
        </p:txBody>
      </p:sp>
    </p:spTree>
    <p:extLst>
      <p:ext uri="{BB962C8B-B14F-4D97-AF65-F5344CB8AC3E}">
        <p14:creationId xmlns:p14="http://schemas.microsoft.com/office/powerpoint/2010/main" val="2591966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00:32 – 00:38 (6 minutes)</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Effective explanations and belief in the feedback help the learner to reconstruct their mental models. </a:t>
            </a:r>
          </a:p>
          <a:p>
            <a:endParaRPr lang="en-GB" sz="1200" b="1" dirty="0">
              <a:solidFill>
                <a:schemeClr val="tx1"/>
              </a:solidFill>
              <a:latin typeface="+mn-lt"/>
            </a:endParaRPr>
          </a:p>
          <a:p>
            <a:r>
              <a:rPr lang="en-GB" sz="1200" b="1" dirty="0">
                <a:solidFill>
                  <a:schemeClr val="tx1"/>
                </a:solidFill>
                <a:latin typeface="+mn-lt"/>
              </a:rPr>
              <a:t>Explain:</a:t>
            </a:r>
          </a:p>
          <a:p>
            <a:r>
              <a:rPr lang="en-GB" sz="1200" dirty="0">
                <a:solidFill>
                  <a:schemeClr val="tx1"/>
                </a:solidFill>
                <a:latin typeface="+mn-lt"/>
              </a:rPr>
              <a:t>So to support the learner to reconstruct their mental model, the explanation needs to be effective and the learner needs to have belief in the feedback. Let’s have a look at an example taken from a research study titled ‘Belief in Corrective Feedback for Common Misconceptions: Implications for Knowledge Revision’ </a:t>
            </a:r>
            <a:r>
              <a:rPr lang="en-GB" sz="1200" i="1" dirty="0">
                <a:solidFill>
                  <a:schemeClr val="tx1"/>
                </a:solidFill>
                <a:latin typeface="+mn-lt"/>
              </a:rPr>
              <a:t>(Rich et al., 2017).</a:t>
            </a:r>
          </a:p>
          <a:p>
            <a:endParaRPr lang="en-GB" sz="1200" dirty="0">
              <a:solidFill>
                <a:schemeClr val="tx1"/>
              </a:solidFill>
              <a:latin typeface="+mn-lt"/>
            </a:endParaRPr>
          </a:p>
          <a:p>
            <a:r>
              <a:rPr lang="en-GB" sz="1200" b="1" dirty="0">
                <a:solidFill>
                  <a:schemeClr val="tx1"/>
                </a:solidFill>
                <a:latin typeface="+mn-lt"/>
              </a:rPr>
              <a:t>[Reveal]</a:t>
            </a:r>
            <a:r>
              <a:rPr lang="en-GB" sz="1200" dirty="0">
                <a:solidFill>
                  <a:schemeClr val="tx1"/>
                </a:solidFill>
                <a:latin typeface="+mn-lt"/>
              </a:rPr>
              <a:t> In the example shared on screen, the common misconception that the refutation </a:t>
            </a:r>
            <a:r>
              <a:rPr lang="en-GB" sz="1200" b="0" dirty="0">
                <a:solidFill>
                  <a:schemeClr val="tx1"/>
                </a:solidFill>
                <a:latin typeface="+mn-lt"/>
              </a:rPr>
              <a:t>text</a:t>
            </a:r>
            <a:r>
              <a:rPr lang="en-GB" sz="1200" b="1" dirty="0">
                <a:solidFill>
                  <a:schemeClr val="tx1"/>
                </a:solidFill>
                <a:latin typeface="+mn-lt"/>
              </a:rPr>
              <a:t> </a:t>
            </a:r>
            <a:r>
              <a:rPr lang="en-GB" sz="1200" dirty="0">
                <a:solidFill>
                  <a:schemeClr val="tx1"/>
                </a:solidFill>
                <a:latin typeface="+mn-lt"/>
              </a:rPr>
              <a:t>is addressing is that many people think that the colour red enrages bulls. When using a refutation </a:t>
            </a:r>
            <a:r>
              <a:rPr lang="en-GB" sz="1200" b="0" dirty="0">
                <a:solidFill>
                  <a:schemeClr val="tx1"/>
                </a:solidFill>
                <a:latin typeface="+mn-lt"/>
              </a:rPr>
              <a:t>text </a:t>
            </a:r>
            <a:r>
              <a:rPr lang="en-GB" sz="1200" dirty="0">
                <a:solidFill>
                  <a:schemeClr val="tx1"/>
                </a:solidFill>
                <a:latin typeface="+mn-lt"/>
              </a:rPr>
              <a:t>it is important to state what the misconception is i.e. ‘Many people think that the colour red enrages bulls’ and to also state that this is false to negate it by saying ‘this notion is false’. </a:t>
            </a:r>
          </a:p>
          <a:p>
            <a:r>
              <a:rPr lang="en-GB" sz="1200" b="1" dirty="0">
                <a:solidFill>
                  <a:schemeClr val="tx1"/>
                </a:solidFill>
                <a:latin typeface="+mn-lt"/>
              </a:rPr>
              <a:t>[Reveal] </a:t>
            </a:r>
            <a:r>
              <a:rPr lang="en-GB" sz="1200" b="0" dirty="0">
                <a:solidFill>
                  <a:schemeClr val="tx1"/>
                </a:solidFill>
                <a:latin typeface="+mn-lt"/>
              </a:rPr>
              <a:t>The correct answer should then be provided along with an explanation.</a:t>
            </a:r>
          </a:p>
          <a:p>
            <a:endParaRPr lang="en-GB" sz="1200" b="0" dirty="0">
              <a:solidFill>
                <a:schemeClr val="tx1"/>
              </a:solidFill>
              <a:latin typeface="+mn-lt"/>
            </a:endParaRPr>
          </a:p>
          <a:p>
            <a:r>
              <a:rPr lang="en-GB" sz="1200" b="1" dirty="0">
                <a:solidFill>
                  <a:schemeClr val="tx1"/>
                </a:solidFill>
                <a:latin typeface="+mn-lt"/>
              </a:rPr>
              <a: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Let’s now have a look at another example related to an earlier teaching point that pupils need to </a:t>
            </a:r>
            <a:r>
              <a:rPr lang="en-GB" sz="1200" dirty="0">
                <a:solidFill>
                  <a:schemeClr val="tx1"/>
                </a:solidFill>
                <a:latin typeface="+mn-lt"/>
              </a:rPr>
              <a:t>identify and name a variety of common animals that are carnivores, herbivores and omnivores. A misconception pupils may hold related to this is that cats are not carnivores. This is likely because they will have seen pet cats only eating cat biscuits – which don’t look like meat! This can be a difficult misconception to shift as it will be based on pupils’ perceived experience. Let’s take a look at a refutation text we could use to correct the misconception: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endParaRPr>
          </a:p>
          <a:p>
            <a:r>
              <a:rPr lang="en-GB" sz="1200" b="1" dirty="0">
                <a:solidFill>
                  <a:schemeClr val="tx1"/>
                </a:solidFill>
                <a:latin typeface="+mn-lt"/>
              </a:rPr>
              <a:t>[Reveal] </a:t>
            </a:r>
            <a:r>
              <a:rPr lang="en-GB" sz="1200" b="0" dirty="0">
                <a:solidFill>
                  <a:schemeClr val="tx1"/>
                </a:solidFill>
                <a:latin typeface="+mn-lt"/>
              </a:rPr>
              <a:t>Take a minute to consider how the example refutes the misconception. How effective is the example? Is the correct answer clearly stated and is the explanation believable? </a:t>
            </a:r>
          </a:p>
          <a:p>
            <a:endParaRPr lang="en-GB" sz="1200" b="0" dirty="0">
              <a:solidFill>
                <a:schemeClr val="tx1"/>
              </a:solidFill>
              <a:latin typeface="+mn-lt"/>
            </a:endParaRPr>
          </a:p>
          <a:p>
            <a:r>
              <a:rPr lang="en-GB" sz="1200" b="0" i="1" dirty="0">
                <a:solidFill>
                  <a:schemeClr val="tx1"/>
                </a:solidFill>
                <a:latin typeface="+mn-lt"/>
              </a:rPr>
              <a:t>Take ECT responses through the chat bar or ask ECTs to put their hands up and unmute to share their answers. </a:t>
            </a:r>
          </a:p>
          <a:p>
            <a:endParaRPr lang="en-GB" sz="1200" b="1" dirty="0">
              <a:solidFill>
                <a:schemeClr val="tx1"/>
              </a:solidFill>
              <a:latin typeface="+mn-lt"/>
            </a:endParaRPr>
          </a:p>
          <a:p>
            <a:r>
              <a:rPr lang="en-GB" sz="1200" b="1" dirty="0">
                <a:solidFill>
                  <a:schemeClr val="tx1"/>
                </a:solidFill>
                <a:latin typeface="+mn-lt"/>
              </a:rPr>
              <a:t>Link to next slide</a:t>
            </a:r>
            <a:r>
              <a:rPr lang="en-GB" sz="1200" b="0" dirty="0">
                <a:solidFill>
                  <a:schemeClr val="tx1"/>
                </a:solidFill>
                <a:latin typeface="+mn-lt"/>
              </a:rPr>
              <a:t>: A refutation text is a quick and effective way to address a misconception, but they do need to be carefully planned, especially when you are teaching the concept for the first time. You’re now going to script a refutation text that you can use with pupils.</a:t>
            </a:r>
          </a:p>
          <a:p>
            <a:endParaRPr lang="en-GB" sz="1200" b="1" dirty="0">
              <a:solidFill>
                <a:schemeClr val="tx1"/>
              </a:solidFill>
              <a:latin typeface="+mn-lt"/>
            </a:endParaRPr>
          </a:p>
          <a:p>
            <a:r>
              <a:rPr lang="en-GB" sz="1200" b="1" dirty="0">
                <a:solidFill>
                  <a:schemeClr val="tx1"/>
                </a:solidFill>
                <a:latin typeface="+mn-lt"/>
              </a:rPr>
              <a:t>Research reference: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dirty="0">
                <a:solidFill>
                  <a:schemeClr val="tx1"/>
                </a:solidFill>
                <a:effectLst/>
                <a:latin typeface="+mn-lt"/>
              </a:rPr>
              <a:t>Rich, P. R., Van Loon, M. H., </a:t>
            </a:r>
            <a:r>
              <a:rPr lang="en-GB" sz="1200" b="0" i="0" dirty="0" err="1">
                <a:solidFill>
                  <a:schemeClr val="tx1"/>
                </a:solidFill>
                <a:effectLst/>
                <a:latin typeface="+mn-lt"/>
              </a:rPr>
              <a:t>Dunlosky</a:t>
            </a:r>
            <a:r>
              <a:rPr lang="en-GB" sz="1200" b="0" i="0" dirty="0">
                <a:solidFill>
                  <a:schemeClr val="tx1"/>
                </a:solidFill>
                <a:effectLst/>
                <a:latin typeface="+mn-lt"/>
              </a:rPr>
              <a:t>, J. &amp; Zaragoza, M. S. (2017). Belief in Corrective Feedback for Common Misconceptions: Implications for Knowledge Revision. </a:t>
            </a:r>
            <a:r>
              <a:rPr lang="en-GB" sz="1200" b="0" i="1" dirty="0">
                <a:solidFill>
                  <a:schemeClr val="tx1"/>
                </a:solidFill>
                <a:effectLst/>
                <a:latin typeface="+mn-lt"/>
              </a:rPr>
              <a:t>Journal of Experimental Psychology: Learning, Memory, and Cognition</a:t>
            </a:r>
            <a:r>
              <a:rPr lang="en-GB" sz="1200" b="0" i="0" dirty="0">
                <a:solidFill>
                  <a:schemeClr val="tx1"/>
                </a:solidFill>
                <a:effectLst/>
                <a:latin typeface="+mn-lt"/>
              </a:rPr>
              <a:t>, </a:t>
            </a:r>
            <a:r>
              <a:rPr lang="en-GB" sz="1200" b="0" i="1" dirty="0">
                <a:solidFill>
                  <a:schemeClr val="tx1"/>
                </a:solidFill>
                <a:effectLst/>
                <a:latin typeface="+mn-lt"/>
              </a:rPr>
              <a:t>43</a:t>
            </a:r>
            <a:r>
              <a:rPr lang="en-GB" sz="1200" b="0" i="0" dirty="0">
                <a:solidFill>
                  <a:schemeClr val="tx1"/>
                </a:solidFill>
                <a:effectLst/>
                <a:latin typeface="+mn-lt"/>
              </a:rPr>
              <a:t>(3), 492.</a:t>
            </a:r>
            <a:endParaRPr lang="en-GB" sz="1200" b="1" dirty="0">
              <a:solidFill>
                <a:schemeClr val="tx1"/>
              </a:solidFill>
              <a:latin typeface="+mn-lt"/>
            </a:endParaRPr>
          </a:p>
          <a:p>
            <a:endParaRPr lang="en-GB" b="1"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14</a:t>
            </a:fld>
            <a:endParaRPr lang="en-GB"/>
          </a:p>
        </p:txBody>
      </p:sp>
    </p:spTree>
    <p:extLst>
      <p:ext uri="{BB962C8B-B14F-4D97-AF65-F5344CB8AC3E}">
        <p14:creationId xmlns:p14="http://schemas.microsoft.com/office/powerpoint/2010/main" val="2880352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00:38 – 00:52 (14 minutes)</a:t>
            </a: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It is not only important to anticipate misconceptions, but teachers must also carefully plan how they can address and correct them to prevent them from developing. A refutation text is a quick and effective way to provide corrective feedback to pupils.</a:t>
            </a:r>
            <a:r>
              <a:rPr lang="en-GB" sz="1200" i="1" dirty="0">
                <a:solidFill>
                  <a:schemeClr val="tx1"/>
                </a:solidFill>
                <a:latin typeface="+mn-lt"/>
              </a:rPr>
              <a:t> </a:t>
            </a:r>
          </a:p>
          <a:p>
            <a:endParaRPr lang="en-GB" sz="1200" b="1" dirty="0">
              <a:solidFill>
                <a:schemeClr val="tx1"/>
              </a:solidFill>
              <a:latin typeface="+mn-lt"/>
              <a:cs typeface="Calibri" panose="020F0502020204030204"/>
            </a:endParaRPr>
          </a:p>
          <a:p>
            <a:r>
              <a:rPr lang="en-GB" sz="1200" b="1" dirty="0">
                <a:solidFill>
                  <a:schemeClr val="tx1"/>
                </a:solidFill>
                <a:latin typeface="+mn-lt"/>
              </a:rPr>
              <a:t>Explain:</a:t>
            </a:r>
            <a:endParaRPr lang="en-GB" sz="1200" b="1" dirty="0">
              <a:solidFill>
                <a:schemeClr val="tx1"/>
              </a:solidFill>
              <a:latin typeface="+mn-lt"/>
              <a:cs typeface="Calibri"/>
            </a:endParaRPr>
          </a:p>
          <a:p>
            <a:r>
              <a:rPr lang="en-GB" sz="1200" b="0" dirty="0">
                <a:solidFill>
                  <a:schemeClr val="tx1"/>
                </a:solidFill>
                <a:latin typeface="+mn-lt"/>
              </a:rPr>
              <a:t>Once you are familiar with the misconceptions that pupils might have, you can carefully plan how you can provide corrective feedback to refute the misconception and help prevent it from sticking. It is important to remember that </a:t>
            </a:r>
            <a:r>
              <a:rPr lang="en-GB" sz="1200" b="0" i="0" dirty="0">
                <a:solidFill>
                  <a:schemeClr val="tx1"/>
                </a:solidFill>
                <a:latin typeface="+mn-lt"/>
              </a:rPr>
              <a:t>effective and believable explanations increase the chance that the new information will be integrated and the misconception will be corrected.</a:t>
            </a:r>
            <a:r>
              <a:rPr lang="en-GB" sz="1200" dirty="0">
                <a:solidFill>
                  <a:schemeClr val="tx1"/>
                </a:solidFill>
                <a:latin typeface="+mn-lt"/>
              </a:rPr>
              <a:t> </a:t>
            </a:r>
            <a:endParaRPr lang="en-GB" sz="1200" b="1"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Activity:</a:t>
            </a:r>
            <a:endParaRPr lang="en-GB" sz="1200" b="1" dirty="0">
              <a:solidFill>
                <a:schemeClr val="tx1"/>
              </a:solidFill>
              <a:latin typeface="+mn-lt"/>
              <a:cs typeface="Calibri"/>
            </a:endParaRPr>
          </a:p>
          <a:p>
            <a:r>
              <a:rPr lang="en-GB" sz="1200" b="0" dirty="0">
                <a:solidFill>
                  <a:schemeClr val="tx1"/>
                </a:solidFill>
                <a:latin typeface="+mn-lt"/>
              </a:rPr>
              <a:t>You’re now going to have 5 minutes to plan and script a refutation text before sharing it with others in breakout rooms. Once you have shared your refutation text, discuss its effectiveness and consider how it could be improved.</a:t>
            </a:r>
            <a:r>
              <a:rPr lang="en-GB" sz="1200" dirty="0">
                <a:solidFill>
                  <a:schemeClr val="tx1"/>
                </a:solidFill>
                <a:latin typeface="+mn-lt"/>
              </a:rPr>
              <a:t> You’ll have 5 minutes to script your refutation and then 8 minutes in breakout rooms to discuss.</a:t>
            </a:r>
          </a:p>
          <a:p>
            <a:endParaRPr lang="en-GB" sz="1200" b="0" i="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a:solidFill>
                  <a:schemeClr val="tx1"/>
                </a:solidFill>
                <a:effectLst/>
                <a:latin typeface="+mn-lt"/>
              </a:rPr>
              <a:t>ECTs should have 5 minutes of silent independent time to script their refutation text (they may wish to turn their cameras off during this time) and then be put in breakout rooms for 8 minutes to share with their peers. After this bring them back to the main group and ask a few ECTs to share their refutation text.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mn-lt"/>
            </a:endParaRPr>
          </a:p>
          <a:p>
            <a:pPr algn="l" rtl="0" fontAlgn="base"/>
            <a:endParaRPr lang="en-GB" sz="1800" b="0" i="0" dirty="0">
              <a:solidFill>
                <a:srgbClr val="444444"/>
              </a:solidFill>
              <a:effectLst/>
              <a:latin typeface="Calibri" panose="020F0502020204030204" pitchFamily="34" charset="0"/>
              <a:cs typeface="Calibri"/>
            </a:endParaRPr>
          </a:p>
          <a:p>
            <a:pPr algn="l" rtl="0" fontAlgn="base"/>
            <a:r>
              <a:rPr lang="en-GB" sz="1800" b="1" i="1" u="none" strike="noStrike" dirty="0">
                <a:solidFill>
                  <a:srgbClr val="000000"/>
                </a:solidFill>
                <a:effectLst/>
                <a:latin typeface="Calibri" panose="020F0502020204030204" pitchFamily="34" charset="0"/>
              </a:rPr>
              <a:t>Possible ECT response:</a:t>
            </a:r>
            <a:r>
              <a:rPr lang="en-US" sz="1800" b="0" i="0" dirty="0">
                <a:solidFill>
                  <a:srgbClr val="444444"/>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l" rtl="0" fontAlgn="base"/>
            <a:r>
              <a:rPr lang="en-GB" sz="1800" b="0" i="1" u="none" strike="noStrike" dirty="0">
                <a:solidFill>
                  <a:srgbClr val="000000"/>
                </a:solidFill>
                <a:effectLst/>
                <a:latin typeface="Calibri" panose="020F0502020204030204" pitchFamily="34" charset="0"/>
              </a:rPr>
              <a:t>An example of a possible refutation for the misconceptions:</a:t>
            </a:r>
            <a:endParaRPr lang="en-US" b="0" i="0" dirty="0">
              <a:solidFill>
                <a:srgbClr val="444444"/>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a:solidFill>
                  <a:schemeClr val="tx1"/>
                </a:solidFill>
                <a:latin typeface="+mn-lt"/>
                <a:cs typeface="Calibri"/>
              </a:rPr>
              <a:t>Some people think that bears are carnivores because they are large and have sharp teeth and claws but this is not true (the refutation). Bears are actually omnivores (the correct answer). They eat berries, grasses, fish and other smaller animals (the explanation).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mn-lt"/>
            </a:endParaRPr>
          </a:p>
          <a:p>
            <a:r>
              <a:rPr lang="en-GB" sz="1200" b="1" dirty="0">
                <a:solidFill>
                  <a:schemeClr val="tx1"/>
                </a:solidFill>
                <a:latin typeface="+mn-lt"/>
              </a:rPr>
              <a:t>Link to next slide: </a:t>
            </a:r>
            <a:r>
              <a:rPr lang="en-GB" sz="1200" dirty="0">
                <a:solidFill>
                  <a:schemeClr val="tx1"/>
                </a:solidFill>
                <a:latin typeface="+mn-lt"/>
              </a:rPr>
              <a:t>Using a refutation text is one strategy that you can use to address misconceptions and provide corrective feedback to help prevent misconceptions from becoming embedded. We’re now going to look at another strategy.</a:t>
            </a:r>
            <a:endParaRPr lang="en-GB" sz="1200" dirty="0">
              <a:solidFill>
                <a:schemeClr val="tx1"/>
              </a:solidFill>
              <a:latin typeface="+mn-lt"/>
              <a:cs typeface="Calibri"/>
            </a:endParaRPr>
          </a:p>
          <a:p>
            <a:endParaRPr lang="en-GB" sz="1200" b="1"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15</a:t>
            </a:fld>
            <a:endParaRPr lang="en-GB"/>
          </a:p>
        </p:txBody>
      </p:sp>
    </p:spTree>
    <p:extLst>
      <p:ext uri="{BB962C8B-B14F-4D97-AF65-F5344CB8AC3E}">
        <p14:creationId xmlns:p14="http://schemas.microsoft.com/office/powerpoint/2010/main" val="1530866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a:solidFill>
                  <a:schemeClr val="tx1"/>
                </a:solidFill>
                <a:latin typeface="+mn-lt"/>
              </a:rPr>
              <a:t>00:52 </a:t>
            </a:r>
            <a:r>
              <a:rPr lang="en-GB" sz="1200" b="1">
                <a:solidFill>
                  <a:schemeClr val="tx1"/>
                </a:solidFill>
                <a:latin typeface="+mn-lt"/>
              </a:rPr>
              <a:t>–</a:t>
            </a:r>
            <a:r>
              <a:rPr lang="en-GB" sz="1200" b="1" i="0">
                <a:solidFill>
                  <a:schemeClr val="tx1"/>
                </a:solidFill>
                <a:latin typeface="+mn-lt"/>
              </a:rPr>
              <a:t> 00:53 (1 minute)</a:t>
            </a:r>
          </a:p>
          <a:p>
            <a:endParaRPr lang="en-GB" sz="1200" b="1" i="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KLP: </a:t>
            </a:r>
            <a:r>
              <a:rPr lang="en-GB" sz="1200" b="0" i="1">
                <a:solidFill>
                  <a:schemeClr val="tx1"/>
                </a:solidFill>
                <a:latin typeface="+mn-lt"/>
              </a:rPr>
              <a:t>Teachers need to not only have good subject knowledge but knowledge of how to adapt their teaching to the subject content and pupils’ conceptions and misconceptions. They need to be aware of pupils’ prior knowledge and be responsive to pupils’ needs. Carefully structuring tasks, and incorporating concept cartoons, </a:t>
            </a:r>
            <a:r>
              <a:rPr lang="en-GB" b="0" i="1"/>
              <a:t>can support you to anticipate, identify and address pupils’ knowledge gaps and misconceptions to support them to overcome them.</a:t>
            </a:r>
          </a:p>
          <a:p>
            <a:endParaRPr lang="en-GB" sz="1200" b="1" i="0">
              <a:solidFill>
                <a:schemeClr val="tx1"/>
              </a:solidFill>
              <a:latin typeface="+mn-lt"/>
            </a:endParaRPr>
          </a:p>
          <a:p>
            <a:r>
              <a:rPr lang="en-GB" sz="1200" b="1" i="0">
                <a:solidFill>
                  <a:schemeClr val="tx1"/>
                </a:solidFill>
                <a:latin typeface="+mn-lt"/>
              </a:rPr>
              <a:t>Explain:</a:t>
            </a:r>
          </a:p>
          <a:p>
            <a:r>
              <a:rPr lang="en-GB" sz="1200" b="0" i="0">
                <a:solidFill>
                  <a:schemeClr val="tx1"/>
                </a:solidFill>
                <a:latin typeface="+mn-lt"/>
              </a:rPr>
              <a:t>By carefully structuring tasks you can check pupils’ understanding, identify misconceptions and respond.</a:t>
            </a:r>
            <a:endParaRPr lang="en-GB" sz="1200" b="1" i="0">
              <a:solidFill>
                <a:schemeClr val="tx1"/>
              </a:solidFill>
              <a:latin typeface="+mn-lt"/>
            </a:endParaRPr>
          </a:p>
          <a:p>
            <a:endParaRPr lang="en-GB" sz="1200" b="1" i="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latin typeface="+mn-lt"/>
              </a:rPr>
              <a:t>Link to next slide: </a:t>
            </a:r>
            <a:r>
              <a:rPr lang="en-GB" sz="1200" b="0" i="0">
                <a:solidFill>
                  <a:schemeClr val="tx1"/>
                </a:solidFill>
                <a:latin typeface="+mn-lt"/>
              </a:rPr>
              <a:t>Most misconceptions are specific to subjects, so in this seminar we are going to look at how you can use concept cartoons to help pupils overcome misconceptions in science.</a:t>
            </a:r>
            <a:endParaRPr lang="en-GB" sz="1200" strike="sngStrike">
              <a:solidFill>
                <a:schemeClr val="tx1"/>
              </a:solidFill>
              <a:latin typeface="+mn-lt"/>
            </a:endParaRPr>
          </a:p>
          <a:p>
            <a:endParaRPr lang="en-GB" sz="1200" strike="sngStrike">
              <a:solidFill>
                <a:schemeClr val="tx1"/>
              </a:solidFill>
              <a:latin typeface="+mn-lt"/>
            </a:endParaRPr>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4258177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00:53 – 00:55 (2 minutes)</a:t>
            </a:r>
          </a:p>
          <a:p>
            <a:endParaRPr lang="en-GB" b="1" dirty="0">
              <a:latin typeface="+mn-lt"/>
            </a:endParaRPr>
          </a:p>
          <a:p>
            <a:r>
              <a:rPr lang="en-GB" b="1" i="1" dirty="0">
                <a:latin typeface="+mn-lt"/>
              </a:rPr>
              <a:t>KLP: </a:t>
            </a:r>
            <a:r>
              <a:rPr lang="en-GB" b="0" i="1" dirty="0">
                <a:latin typeface="+mn-lt"/>
              </a:rPr>
              <a:t>Concept cartoons can be used as a formative assessment tool to assess understanding at various points in the lesson; they can be used to identify and draw out misconceptions, check that pupils are not developing misconceptions during learning in order to inform future planning. </a:t>
            </a:r>
            <a:r>
              <a:rPr lang="en-GB" b="0" i="1" dirty="0"/>
              <a:t>Carefully structuring tasks and questions can support you to anticipate, identify and address pupils’ knowledge gaps and misconceptions to support them to overcome them.</a:t>
            </a:r>
          </a:p>
          <a:p>
            <a:endParaRPr lang="en-GB" sz="1200" b="0" i="1" dirty="0">
              <a:solidFill>
                <a:schemeClr val="tx1"/>
              </a:solidFill>
              <a:latin typeface="+mn-lt"/>
            </a:endParaRPr>
          </a:p>
          <a:p>
            <a:r>
              <a:rPr lang="en-GB" sz="1200" b="1" dirty="0">
                <a:solidFill>
                  <a:schemeClr val="tx1"/>
                </a:solidFill>
                <a:latin typeface="+mn-lt"/>
              </a:rPr>
              <a:t>Explain:</a:t>
            </a:r>
            <a:endParaRPr lang="en-GB" sz="1200" b="1" dirty="0">
              <a:solidFill>
                <a:schemeClr val="tx1"/>
              </a:solidFill>
              <a:latin typeface="+mn-lt"/>
              <a:cs typeface="Calibri"/>
            </a:endParaRPr>
          </a:p>
          <a:p>
            <a:r>
              <a:rPr lang="en-GB" sz="1200" b="0" i="0" dirty="0">
                <a:solidFill>
                  <a:schemeClr val="tx1"/>
                </a:solidFill>
                <a:latin typeface="+mn-lt"/>
              </a:rPr>
              <a:t>To help us understand pupils’ thinking and understanding, we need to identify knowledge gaps and misconceptions at different points throughout the lesson. By structuring tasks carefully, you can check pupils’ understanding of key ideas and concepts and respond to help pupils change their thinking and restructure mental models.</a:t>
            </a:r>
            <a:r>
              <a:rPr lang="en-GB" sz="1200" dirty="0">
                <a:solidFill>
                  <a:schemeClr val="tx1"/>
                </a:solidFill>
                <a:latin typeface="+mn-lt"/>
              </a:rPr>
              <a:t> </a:t>
            </a:r>
            <a:endParaRPr lang="en-GB" sz="1200" b="0" i="0" dirty="0">
              <a:solidFill>
                <a:schemeClr val="tx1"/>
              </a:solidFill>
              <a:latin typeface="+mn-lt"/>
              <a:cs typeface="Calibri"/>
            </a:endParaRPr>
          </a:p>
          <a:p>
            <a:endParaRPr lang="en-GB" sz="1200" b="0" i="0" strike="sngStrike" dirty="0">
              <a:solidFill>
                <a:schemeClr val="tx1"/>
              </a:solidFill>
              <a:latin typeface="+mn-lt"/>
            </a:endParaRPr>
          </a:p>
          <a:p>
            <a:r>
              <a:rPr lang="en-GB" sz="1200" b="0" i="0" dirty="0">
                <a:solidFill>
                  <a:schemeClr val="tx1"/>
                </a:solidFill>
                <a:latin typeface="+mn-lt"/>
              </a:rPr>
              <a:t>A ‘concept cartoon’ can be used as a formative assessment tool to assess understanding at various points in the lesson and they have been found to provide valuable feedback about pupils’ misconceptions </a:t>
            </a:r>
            <a:r>
              <a:rPr lang="en-GB" sz="1200" b="0" i="1" dirty="0">
                <a:solidFill>
                  <a:schemeClr val="tx1"/>
                </a:solidFill>
                <a:latin typeface="+mn-lt"/>
              </a:rPr>
              <a:t>(Naylor &amp; Keogh, 2013). </a:t>
            </a:r>
            <a:r>
              <a:rPr lang="en-GB" sz="1200" b="0" i="0" dirty="0">
                <a:solidFill>
                  <a:schemeClr val="tx1"/>
                </a:solidFill>
                <a:latin typeface="+mn-lt"/>
              </a:rPr>
              <a:t>They can be used to:</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1" i="0" dirty="0">
                <a:solidFill>
                  <a:schemeClr val="tx1"/>
                </a:solidFill>
                <a:latin typeface="+mn-lt"/>
              </a:rPr>
              <a:t>[Reveal] </a:t>
            </a:r>
            <a:r>
              <a:rPr lang="en-GB" sz="1200" b="0" i="0" dirty="0">
                <a:solidFill>
                  <a:schemeClr val="tx1"/>
                </a:solidFill>
                <a:latin typeface="+mn-lt"/>
              </a:rPr>
              <a:t>Identify and draw out misconceptions before teaching and check that pupils are not developing misconceptions during learning.</a:t>
            </a:r>
            <a:r>
              <a:rPr lang="en-GB" sz="1200" dirty="0">
                <a:solidFill>
                  <a:schemeClr val="tx1"/>
                </a:solidFill>
                <a:latin typeface="+mn-lt"/>
              </a:rPr>
              <a:t> </a:t>
            </a:r>
            <a:endParaRPr lang="en-GB" sz="1200" b="0" i="0" dirty="0">
              <a:solidFill>
                <a:schemeClr val="tx1"/>
              </a:solidFill>
              <a:latin typeface="+mn-lt"/>
              <a:cs typeface="Calibri"/>
            </a:endParaRPr>
          </a:p>
          <a:p>
            <a:pPr>
              <a:defRPr/>
            </a:pPr>
            <a:r>
              <a:rPr lang="en-GB" sz="1200" b="1" i="0" dirty="0">
                <a:solidFill>
                  <a:schemeClr val="tx1"/>
                </a:solidFill>
                <a:latin typeface="+mn-lt"/>
              </a:rPr>
              <a:t>[Reveal] </a:t>
            </a:r>
            <a:r>
              <a:rPr lang="en-GB" sz="1200" b="0" i="0" dirty="0">
                <a:solidFill>
                  <a:schemeClr val="tx1"/>
                </a:solidFill>
                <a:latin typeface="+mn-lt"/>
              </a:rPr>
              <a:t>Inform future planning. For example, you can use them to identify misconceptions so that you can plan effective analogies, examples and explanations.</a:t>
            </a:r>
            <a:r>
              <a:rPr lang="en-GB" sz="1200" dirty="0">
                <a:solidFill>
                  <a:schemeClr val="tx1"/>
                </a:solidFill>
                <a:latin typeface="+mn-lt"/>
              </a:rPr>
              <a:t> </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rPr>
              <a:t>[Reveal] </a:t>
            </a:r>
            <a:r>
              <a:rPr lang="en-GB" sz="1200" b="0" i="0" dirty="0">
                <a:solidFill>
                  <a:schemeClr val="tx1"/>
                </a:solidFill>
                <a:latin typeface="+mn-lt"/>
              </a:rPr>
              <a:t>They can be used to address existing misconceptions and prevent pupils from developing further misconceptions.</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latin typeface="+mn-lt"/>
              </a:rPr>
              <a:t>Importantly, using them at the end of a topic can provide you with valuable feedback about what your pupils now know and understand and whether their thinking has been changed (and they have overcome the misconception).</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0" i="0" dirty="0">
                <a:solidFill>
                  <a:schemeClr val="tx1"/>
                </a:solidFill>
                <a:latin typeface="+mn-lt"/>
              </a:rPr>
              <a:t>Effective ‘concept cartoons’ can promote discussion and support pupils to use their reasoning skills when exploring concepts.</a:t>
            </a:r>
            <a:r>
              <a:rPr lang="en-GB" sz="1200" b="1" i="1" strike="noStrike" dirty="0">
                <a:solidFill>
                  <a:schemeClr val="tx1"/>
                </a:solidFill>
                <a:latin typeface="+mn-lt"/>
              </a:rPr>
              <a:t> </a:t>
            </a:r>
            <a:r>
              <a:rPr lang="en-GB" sz="1200" b="0" i="0" strike="noStrike" dirty="0">
                <a:solidFill>
                  <a:schemeClr val="tx1"/>
                </a:solidFill>
                <a:latin typeface="+mn-lt"/>
              </a:rPr>
              <a:t>We know that learning takes place through discussion and elaboration </a:t>
            </a:r>
            <a:r>
              <a:rPr lang="en-GB" sz="1200" b="0" i="1" strike="noStrike" dirty="0">
                <a:solidFill>
                  <a:schemeClr val="tx1"/>
                </a:solidFill>
                <a:latin typeface="+mn-lt"/>
              </a:rPr>
              <a:t>(</a:t>
            </a:r>
            <a:r>
              <a:rPr lang="en-GB" sz="1200" b="0" i="1" strike="noStrike" dirty="0" err="1">
                <a:solidFill>
                  <a:schemeClr val="tx1"/>
                </a:solidFill>
                <a:latin typeface="+mn-lt"/>
              </a:rPr>
              <a:t>Rosenshine</a:t>
            </a:r>
            <a:r>
              <a:rPr lang="en-GB" sz="1200" b="0" i="1" strike="noStrike" dirty="0">
                <a:solidFill>
                  <a:schemeClr val="tx1"/>
                </a:solidFill>
                <a:latin typeface="+mn-lt"/>
              </a:rPr>
              <a:t>, 2012). </a:t>
            </a:r>
            <a:r>
              <a:rPr lang="en-GB" sz="1200" b="0" i="0" strike="noStrike" dirty="0">
                <a:solidFill>
                  <a:schemeClr val="tx1"/>
                </a:solidFill>
                <a:latin typeface="+mn-lt"/>
              </a:rPr>
              <a:t>By giving pupils the opportunity to discuss statements through the use of concept cartoons we are enabling them to explore, clarify and justify their thinking.</a:t>
            </a:r>
            <a:r>
              <a:rPr lang="en-GB" sz="1200" b="1" i="1" strike="noStrike" dirty="0">
                <a:solidFill>
                  <a:schemeClr val="tx1"/>
                </a:solidFill>
                <a:latin typeface="+mn-lt"/>
              </a:rPr>
              <a:t> </a:t>
            </a:r>
            <a:r>
              <a:rPr lang="en-GB" sz="1200" b="0" i="0" dirty="0">
                <a:solidFill>
                  <a:schemeClr val="tx1"/>
                </a:solidFill>
                <a:latin typeface="+mn-lt"/>
              </a:rPr>
              <a:t>This will provide you with the opportunity to check for understanding and identify pupils’ knowledge gaps and misconceptions.</a:t>
            </a:r>
            <a:r>
              <a:rPr lang="en-GB" sz="1200" dirty="0">
                <a:solidFill>
                  <a:schemeClr val="tx1"/>
                </a:solidFill>
                <a:latin typeface="+mn-lt"/>
              </a:rPr>
              <a:t> </a:t>
            </a:r>
            <a:r>
              <a:rPr lang="en-GB" sz="1200" b="1" i="1" dirty="0">
                <a:solidFill>
                  <a:schemeClr val="tx1"/>
                </a:solidFill>
                <a:latin typeface="+mn-lt"/>
              </a:rPr>
              <a:t> </a:t>
            </a:r>
            <a:endParaRPr lang="en-GB" sz="1200" b="1" i="1"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strike="noStrike" dirty="0">
                <a:solidFill>
                  <a:schemeClr val="tx1"/>
                </a:solidFill>
                <a:latin typeface="+mn-lt"/>
              </a:rPr>
              <a:t>(You can remind ECTs that in year one, they explored using hinge point questions and multiple choice questions to check pupils’ understanding and reveal their thinking).</a:t>
            </a:r>
            <a:endParaRPr lang="en-GB" sz="1200" b="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b="1" i="0" dirty="0">
                <a:solidFill>
                  <a:schemeClr val="tx1"/>
                </a:solidFill>
                <a:latin typeface="+mn-lt"/>
              </a:rPr>
              <a:t>Link to next slide: </a:t>
            </a:r>
            <a:r>
              <a:rPr lang="en-GB" sz="1200" b="0" i="0" strike="noStrike" dirty="0">
                <a:solidFill>
                  <a:schemeClr val="tx1"/>
                </a:solidFill>
                <a:latin typeface="+mn-lt"/>
              </a:rPr>
              <a:t>We’re now going to look at how we can explore pupils’ conceptions through structured tasks, incorporating concept </a:t>
            </a:r>
            <a:r>
              <a:rPr lang="en-GB" sz="1200" dirty="0">
                <a:solidFill>
                  <a:schemeClr val="tx1"/>
                </a:solidFill>
                <a:latin typeface="+mn-lt"/>
              </a:rPr>
              <a:t>cartoons </a:t>
            </a:r>
            <a:r>
              <a:rPr lang="en-GB" sz="1200" i="1" dirty="0">
                <a:solidFill>
                  <a:schemeClr val="tx1"/>
                </a:solidFill>
                <a:latin typeface="+mn-lt"/>
              </a:rPr>
              <a:t>(you may also have heard of these being referred to as talking heads).</a:t>
            </a:r>
            <a:endParaRPr lang="en-GB" sz="1200" b="0" i="1"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latin typeface="+mn-lt"/>
              </a:rPr>
              <a:t>Research reference:</a:t>
            </a:r>
            <a:endParaRPr lang="en-GB" sz="1200" b="1" i="0"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effectLst/>
                <a:latin typeface="+mn-lt"/>
                <a:cs typeface="Arial"/>
              </a:rPr>
              <a:t>Naylor, S. &amp; Keogh, B. (2013) Concept Cartoons: What have we Learnt? </a:t>
            </a:r>
            <a:r>
              <a:rPr lang="en-GB" sz="1200" b="0" i="1" dirty="0">
                <a:solidFill>
                  <a:schemeClr val="tx1"/>
                </a:solidFill>
                <a:effectLst/>
                <a:latin typeface="+mn-lt"/>
                <a:cs typeface="Arial"/>
              </a:rPr>
              <a:t>Journal of Turkish Science Education</a:t>
            </a:r>
            <a:r>
              <a:rPr lang="en-GB" sz="1200" b="0" i="0" dirty="0">
                <a:solidFill>
                  <a:schemeClr val="tx1"/>
                </a:solidFill>
                <a:effectLst/>
                <a:latin typeface="+mn-lt"/>
                <a:cs typeface="Arial"/>
              </a:rPr>
              <a:t>, </a:t>
            </a:r>
            <a:r>
              <a:rPr lang="en-GB" sz="1200" b="0" i="1" dirty="0">
                <a:solidFill>
                  <a:schemeClr val="tx1"/>
                </a:solidFill>
                <a:effectLst/>
                <a:latin typeface="+mn-lt"/>
                <a:cs typeface="Arial"/>
              </a:rPr>
              <a:t>10</a:t>
            </a:r>
            <a:r>
              <a:rPr lang="en-GB" sz="1200" b="0" i="0" dirty="0">
                <a:solidFill>
                  <a:schemeClr val="tx1"/>
                </a:solidFill>
                <a:effectLst/>
                <a:latin typeface="+mn-lt"/>
                <a:cs typeface="Arial"/>
              </a:rPr>
              <a:t>(1), 3</a:t>
            </a:r>
            <a:r>
              <a:rPr lang="en-GB" sz="1200" b="0" dirty="0">
                <a:solidFill>
                  <a:schemeClr val="tx1"/>
                </a:solidFill>
                <a:latin typeface="+mn-lt"/>
              </a:rPr>
              <a:t>–</a:t>
            </a:r>
            <a:r>
              <a:rPr lang="en-GB" sz="1200" b="0" i="0" dirty="0">
                <a:solidFill>
                  <a:schemeClr val="tx1"/>
                </a:solidFill>
                <a:effectLst/>
                <a:latin typeface="+mn-lt"/>
                <a:cs typeface="Arial"/>
              </a:rPr>
              <a:t>11.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err="1">
                <a:solidFill>
                  <a:schemeClr val="tx1"/>
                </a:solidFill>
                <a:effectLst/>
                <a:latin typeface="+mn-lt"/>
              </a:rPr>
              <a:t>Rosenshine</a:t>
            </a:r>
            <a:r>
              <a:rPr lang="en-GB" sz="1200" b="0" i="0" dirty="0">
                <a:solidFill>
                  <a:schemeClr val="tx1"/>
                </a:solidFill>
                <a:effectLst/>
                <a:latin typeface="+mn-lt"/>
              </a:rPr>
              <a:t>, B. (2012</a:t>
            </a:r>
            <a:r>
              <a:rPr lang="en-GB" sz="1200" dirty="0">
                <a:solidFill>
                  <a:schemeClr val="tx1"/>
                </a:solidFill>
                <a:latin typeface="+mn-lt"/>
              </a:rPr>
              <a:t>)</a:t>
            </a:r>
            <a:r>
              <a:rPr lang="en-GB" sz="1200" b="0" i="0" dirty="0">
                <a:solidFill>
                  <a:schemeClr val="tx1"/>
                </a:solidFill>
                <a:effectLst/>
                <a:latin typeface="+mn-lt"/>
              </a:rPr>
              <a:t> Principles of Instruction: Research-based Strategies that all Teachers Should Know. </a:t>
            </a:r>
            <a:r>
              <a:rPr lang="en-GB" sz="1200" b="0" i="1" dirty="0">
                <a:solidFill>
                  <a:schemeClr val="tx1"/>
                </a:solidFill>
                <a:effectLst/>
                <a:latin typeface="+mn-lt"/>
              </a:rPr>
              <a:t>American Educator</a:t>
            </a:r>
            <a:r>
              <a:rPr lang="en-GB" sz="1200" b="0" i="0" dirty="0">
                <a:solidFill>
                  <a:schemeClr val="tx1"/>
                </a:solidFill>
                <a:effectLst/>
                <a:latin typeface="+mn-lt"/>
              </a:rPr>
              <a:t>, </a:t>
            </a:r>
            <a:r>
              <a:rPr lang="en-GB" sz="1200" b="0" i="1" dirty="0">
                <a:solidFill>
                  <a:schemeClr val="tx1"/>
                </a:solidFill>
                <a:effectLst/>
                <a:latin typeface="+mn-lt"/>
              </a:rPr>
              <a:t>36</a:t>
            </a:r>
            <a:r>
              <a:rPr lang="en-GB" sz="1200" b="0" i="0" dirty="0">
                <a:solidFill>
                  <a:schemeClr val="tx1"/>
                </a:solidFill>
                <a:effectLst/>
                <a:latin typeface="+mn-lt"/>
              </a:rPr>
              <a:t>(1), 12.</a:t>
            </a: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dirty="0">
              <a:solidFill>
                <a:schemeClr val="tx1"/>
              </a:solidFill>
              <a:latin typeface="+mn-lt"/>
            </a:endParaRPr>
          </a:p>
          <a:p>
            <a:endParaRPr lang="en-GB" b="1"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103113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00:55 – 00:59 (4 minutes)</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latin typeface="+mn-lt"/>
              </a:rPr>
              <a:t>KLP: </a:t>
            </a:r>
            <a:r>
              <a:rPr lang="en-GB" b="0" i="1" dirty="0">
                <a:latin typeface="+mn-lt"/>
              </a:rPr>
              <a:t>Concept cartoons can be used as a formative assessment tool to assess understanding at various points in the lesson; they can be used to identify and draw out misconceptions, check that pupils are not developing misconceptions during learning and inform future planning. </a:t>
            </a:r>
            <a:r>
              <a:rPr lang="en-GB" b="0" i="1" dirty="0"/>
              <a:t>Carefully structuring tasks and questions can support you to anticipate, identify and address pupils’ knowledge gaps and misconceptions to support them to overcome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Explain:</a:t>
            </a:r>
            <a:endParaRPr lang="en-GB" sz="1200" b="1" dirty="0">
              <a:solidFill>
                <a:schemeClr val="tx1"/>
              </a:solidFill>
              <a:latin typeface="+mn-lt"/>
              <a:cs typeface="Calibri"/>
            </a:endParaRPr>
          </a:p>
          <a:p>
            <a:pPr>
              <a:defRPr/>
            </a:pPr>
            <a:r>
              <a:rPr lang="en-GB" sz="1200" b="0" dirty="0">
                <a:solidFill>
                  <a:schemeClr val="tx1"/>
                </a:solidFill>
                <a:latin typeface="+mn-lt"/>
              </a:rPr>
              <a:t>Although concept cartoons were initially developed as a strategy to elicit learners’ ideas in science, they can be developed and used across different subjects. </a:t>
            </a:r>
            <a:r>
              <a:rPr lang="en-GB" sz="1200" b="0" i="0" dirty="0">
                <a:solidFill>
                  <a:schemeClr val="tx1"/>
                </a:solidFill>
                <a:latin typeface="+mn-lt"/>
              </a:rPr>
              <a:t>‘Concept cartoons’ were developed by Brenda Keogh and Stuart Naylor </a:t>
            </a:r>
            <a:r>
              <a:rPr lang="en-GB" sz="1200" b="0" i="1" dirty="0">
                <a:solidFill>
                  <a:schemeClr val="tx1"/>
                </a:solidFill>
                <a:latin typeface="+mn-lt"/>
              </a:rPr>
              <a:t>(1991). </a:t>
            </a:r>
            <a:r>
              <a:rPr lang="en-GB" sz="1200" b="0" i="0" dirty="0">
                <a:solidFill>
                  <a:schemeClr val="tx1"/>
                </a:solidFill>
                <a:latin typeface="+mn-lt"/>
              </a:rPr>
              <a:t>The initial focus of their research was science education and included research questions to understand how concept cartoons could engage learners and how they could elicit, challenge and test pupils’ ideas. They also explored how effectively they could be used to link what learners know to helping them to develop their ideas.</a:t>
            </a:r>
            <a:r>
              <a:rPr lang="en-GB" sz="1200" dirty="0">
                <a:solidFill>
                  <a:schemeClr val="tx1"/>
                </a:solidFill>
                <a:latin typeface="+mn-lt"/>
              </a:rPr>
              <a:t> </a:t>
            </a:r>
            <a:endParaRPr lang="en-GB" sz="1200" b="0" i="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tx1"/>
              </a:solidFill>
              <a:latin typeface="+mn-lt"/>
            </a:endParaRPr>
          </a:p>
          <a:p>
            <a:pPr>
              <a:defRPr/>
            </a:pPr>
            <a:r>
              <a:rPr lang="en-GB" sz="1200" dirty="0">
                <a:solidFill>
                  <a:schemeClr val="tx1"/>
                </a:solidFill>
                <a:latin typeface="+mn-lt"/>
              </a:rPr>
              <a:t>In their paper titled ‘Concept Cartoons: What have we learnt?’, Naylor and Keogh outline that the significant features of concept cartoons is that “the speech bubbles include common misconceptions, </a:t>
            </a:r>
            <a:r>
              <a:rPr lang="en-GB" sz="1200" b="1" dirty="0">
                <a:solidFill>
                  <a:schemeClr val="tx1"/>
                </a:solidFill>
                <a:latin typeface="+mn-lt"/>
              </a:rPr>
              <a:t>[Reveal] </a:t>
            </a:r>
            <a:r>
              <a:rPr lang="en-GB" sz="1200" dirty="0">
                <a:solidFill>
                  <a:schemeClr val="tx1"/>
                </a:solidFill>
                <a:latin typeface="+mn-lt"/>
              </a:rPr>
              <a:t>so these can be recognised and addressed directly in the lesson”. </a:t>
            </a:r>
            <a:endParaRPr lang="en-US" sz="1200" dirty="0">
              <a:solidFill>
                <a:schemeClr val="tx1"/>
              </a:solidFill>
              <a:latin typeface="+mn-lt"/>
            </a:endParaRPr>
          </a:p>
          <a:p>
            <a:pPr>
              <a:defRPr/>
            </a:pPr>
            <a:r>
              <a:rPr lang="en-GB" sz="1200" dirty="0">
                <a:solidFill>
                  <a:schemeClr val="tx1"/>
                </a:solidFill>
                <a:latin typeface="+mn-lt"/>
              </a:rPr>
              <a:t>In year one, you looked at how hinge questions and multiple-choice questions with plausible distractors can help you to identify misconception. Similarly, </a:t>
            </a:r>
            <a:r>
              <a:rPr lang="en-GB" sz="1200" b="1" dirty="0">
                <a:solidFill>
                  <a:schemeClr val="tx1"/>
                </a:solidFill>
                <a:latin typeface="+mn-lt"/>
              </a:rPr>
              <a:t>[Reveal] </a:t>
            </a:r>
            <a:r>
              <a:rPr lang="en-GB" sz="1200" dirty="0">
                <a:solidFill>
                  <a:schemeClr val="tx1"/>
                </a:solidFill>
                <a:latin typeface="+mn-lt"/>
              </a:rPr>
              <a:t>concept cartoons should have characters that articulate plausible alternative viewpoints which generate cognitive conflict. This can support pupils to think more deeply about the concept.</a:t>
            </a:r>
            <a:endParaRPr lang="en-US" sz="1200" dirty="0">
              <a:solidFill>
                <a:schemeClr val="tx1"/>
              </a:solidFill>
              <a:latin typeface="+mn-lt"/>
            </a:endParaRPr>
          </a:p>
          <a:p>
            <a:pPr>
              <a:defRPr/>
            </a:pPr>
            <a:endParaRPr lang="en-GB" sz="1200" dirty="0">
              <a:solidFill>
                <a:schemeClr val="tx1"/>
              </a:solidFill>
              <a:latin typeface="+mn-lt"/>
            </a:endParaRPr>
          </a:p>
          <a:p>
            <a:pPr>
              <a:defRPr/>
            </a:pPr>
            <a:r>
              <a:rPr lang="en-GB" sz="1200" dirty="0">
                <a:solidFill>
                  <a:schemeClr val="tx1"/>
                </a:solidFill>
                <a:latin typeface="+mn-lt"/>
              </a:rPr>
              <a:t>They also recognise that some teachers may be concerned that raising misconceptions can make pupils more likely to believe these, but they state that research indicates that this does not happen in practice and that concept cartoons can be a very effective way to challenge misconceptions </a:t>
            </a:r>
            <a:r>
              <a:rPr lang="en-GB" sz="1200" b="1" dirty="0">
                <a:solidFill>
                  <a:schemeClr val="tx1"/>
                </a:solidFill>
                <a:latin typeface="+mn-lt"/>
              </a:rPr>
              <a:t>[Reveal]. </a:t>
            </a:r>
            <a:endParaRPr lang="en-GB" sz="1200" dirty="0">
              <a:solidFill>
                <a:schemeClr val="tx1"/>
              </a:solidFill>
              <a:latin typeface="+mn-lt"/>
              <a:cs typeface="Calibri" panose="020F0502020204030204"/>
            </a:endParaRPr>
          </a:p>
          <a:p>
            <a:pPr marL="0" marR="0" lvl="0" indent="0" algn="l" defTabSz="914400">
              <a:lnSpc>
                <a:spcPct val="100000"/>
              </a:lnSpc>
              <a:spcBef>
                <a:spcPts val="0"/>
              </a:spcBef>
              <a:spcAft>
                <a:spcPts val="0"/>
              </a:spcAft>
              <a:buClrTx/>
              <a:buSzTx/>
              <a:buFontTx/>
              <a:buNone/>
              <a:tabLst/>
              <a:defRPr/>
            </a:pPr>
            <a:endParaRPr lang="en-GB" sz="1200" b="1" i="0" dirty="0">
              <a:solidFill>
                <a:schemeClr val="tx1"/>
              </a:solidFill>
              <a:latin typeface="+mn-lt"/>
              <a:cs typeface="Calibri"/>
            </a:endParaRPr>
          </a:p>
          <a:p>
            <a:pPr>
              <a:defRPr/>
            </a:pPr>
            <a:r>
              <a:rPr lang="en-GB" sz="1200" dirty="0">
                <a:solidFill>
                  <a:schemeClr val="tx1"/>
                </a:solidFill>
                <a:latin typeface="+mn-lt"/>
              </a:rPr>
              <a:t>Research on the use of concept cartoons demonstrates they can also support pupils otherwise reluctant to express their own views due to the low-stakes nature of discussing others/characters views rather than their own. Therefore, concept cartoons can be a valuable tool for pupils with special education needs particularly those that may lack confidence in putting forward their views in certain contexts </a:t>
            </a:r>
            <a:r>
              <a:rPr lang="en-GB" sz="1200" i="1" dirty="0">
                <a:solidFill>
                  <a:schemeClr val="tx1"/>
                </a:solidFill>
                <a:latin typeface="+mn-lt"/>
              </a:rPr>
              <a:t>(</a:t>
            </a:r>
            <a:r>
              <a:rPr lang="en-GB" sz="1200" i="1" dirty="0" err="1">
                <a:solidFill>
                  <a:schemeClr val="tx1"/>
                </a:solidFill>
                <a:latin typeface="+mn-lt"/>
              </a:rPr>
              <a:t>Kabapinar</a:t>
            </a:r>
            <a:r>
              <a:rPr lang="en-GB" sz="1200" i="1" dirty="0">
                <a:solidFill>
                  <a:schemeClr val="tx1"/>
                </a:solidFill>
                <a:latin typeface="+mn-lt"/>
              </a:rPr>
              <a:t>, 2009).</a:t>
            </a:r>
            <a:endParaRPr lang="en-GB" sz="1200" i="1" dirty="0">
              <a:solidFill>
                <a:schemeClr val="tx1"/>
              </a:solidFill>
              <a:latin typeface="+mn-lt"/>
              <a:cs typeface="Calibri"/>
            </a:endParaRPr>
          </a:p>
          <a:p>
            <a:pPr>
              <a:defRPr/>
            </a:pPr>
            <a:endParaRPr lang="en-GB" sz="1200" dirty="0">
              <a:solidFill>
                <a:schemeClr val="tx1"/>
              </a:solidFill>
              <a:latin typeface="+mn-lt"/>
              <a:cs typeface="Calibri"/>
            </a:endParaRPr>
          </a:p>
          <a:p>
            <a:pPr>
              <a:defRPr/>
            </a:pPr>
            <a:r>
              <a:rPr lang="en-GB" sz="1200" b="1" i="0" dirty="0">
                <a:solidFill>
                  <a:schemeClr val="tx1"/>
                </a:solidFill>
                <a:latin typeface="+mn-lt"/>
              </a:rPr>
              <a:t>Link to next slide: </a:t>
            </a:r>
            <a:r>
              <a:rPr lang="en-GB" sz="1200" b="0" i="0" dirty="0">
                <a:solidFill>
                  <a:schemeClr val="tx1"/>
                </a:solidFill>
                <a:latin typeface="+mn-lt"/>
              </a:rPr>
              <a:t>Let’s have a look at this concept cartoon in more detail.</a:t>
            </a:r>
            <a:r>
              <a:rPr lang="en-GB" sz="1200" dirty="0">
                <a:solidFill>
                  <a:schemeClr val="tx1"/>
                </a:solidFill>
                <a:latin typeface="+mn-lt"/>
              </a:rPr>
              <a:t> </a:t>
            </a:r>
          </a:p>
          <a:p>
            <a:pPr>
              <a:defRPr/>
            </a:pPr>
            <a:endParaRPr lang="en-GB" sz="120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latin typeface="+mn-lt"/>
              </a:rPr>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err="1">
                <a:solidFill>
                  <a:srgbClr val="222222"/>
                </a:solidFill>
                <a:effectLst/>
                <a:latin typeface="+mn-lt"/>
              </a:rPr>
              <a:t>Kabapinar</a:t>
            </a:r>
            <a:r>
              <a:rPr lang="en-GB" b="0" i="0" dirty="0">
                <a:solidFill>
                  <a:srgbClr val="222222"/>
                </a:solidFill>
                <a:effectLst/>
                <a:latin typeface="+mn-lt"/>
              </a:rPr>
              <a:t>, F. (2009) What Makes Concept Cartoons More Effective? Using Research to Inform Practice. </a:t>
            </a:r>
            <a:r>
              <a:rPr lang="en-GB" b="0" i="1" dirty="0" err="1">
                <a:solidFill>
                  <a:srgbClr val="222222"/>
                </a:solidFill>
                <a:effectLst/>
                <a:latin typeface="+mn-lt"/>
              </a:rPr>
              <a:t>Egitim</a:t>
            </a:r>
            <a:r>
              <a:rPr lang="en-GB" b="0" i="1" dirty="0">
                <a:solidFill>
                  <a:srgbClr val="222222"/>
                </a:solidFill>
                <a:effectLst/>
                <a:latin typeface="+mn-lt"/>
              </a:rPr>
              <a:t> </a:t>
            </a:r>
            <a:r>
              <a:rPr lang="en-GB" b="0" i="1" dirty="0" err="1">
                <a:solidFill>
                  <a:srgbClr val="222222"/>
                </a:solidFill>
                <a:effectLst/>
                <a:latin typeface="+mn-lt"/>
              </a:rPr>
              <a:t>ve</a:t>
            </a:r>
            <a:r>
              <a:rPr lang="en-GB" b="0" i="1" dirty="0">
                <a:solidFill>
                  <a:srgbClr val="222222"/>
                </a:solidFill>
                <a:effectLst/>
                <a:latin typeface="+mn-lt"/>
              </a:rPr>
              <a:t> </a:t>
            </a:r>
            <a:r>
              <a:rPr lang="en-GB" b="0" i="1" dirty="0" err="1">
                <a:solidFill>
                  <a:srgbClr val="222222"/>
                </a:solidFill>
                <a:effectLst/>
                <a:latin typeface="+mn-lt"/>
              </a:rPr>
              <a:t>Bilim</a:t>
            </a:r>
            <a:r>
              <a:rPr lang="en-GB" b="0" i="0" dirty="0">
                <a:solidFill>
                  <a:srgbClr val="222222"/>
                </a:solidFill>
                <a:effectLst/>
                <a:latin typeface="+mn-lt"/>
              </a:rPr>
              <a:t>, </a:t>
            </a:r>
            <a:r>
              <a:rPr lang="en-GB" b="0" i="1" dirty="0">
                <a:solidFill>
                  <a:srgbClr val="222222"/>
                </a:solidFill>
                <a:effectLst/>
                <a:latin typeface="+mn-lt"/>
              </a:rPr>
              <a:t>34</a:t>
            </a:r>
            <a:r>
              <a:rPr lang="en-GB" b="0" i="0" dirty="0">
                <a:solidFill>
                  <a:srgbClr val="222222"/>
                </a:solidFill>
                <a:effectLst/>
                <a:latin typeface="+mn-lt"/>
              </a:rPr>
              <a:t>(154), 104.</a:t>
            </a:r>
            <a:endParaRPr lang="en-GB" sz="1200" b="1" i="0"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1"/>
                </a:solidFill>
                <a:effectLst/>
                <a:latin typeface="+mn-lt"/>
                <a:cs typeface="Calibri"/>
              </a:rPr>
              <a:t>Naylor, S. &amp; Keogh, B. (2013) Concept Cartoons: What have we Learnt? </a:t>
            </a:r>
            <a:r>
              <a:rPr lang="en-GB" sz="1200" b="0" i="1" dirty="0">
                <a:solidFill>
                  <a:schemeClr val="tx1"/>
                </a:solidFill>
                <a:effectLst/>
                <a:latin typeface="+mn-lt"/>
                <a:cs typeface="Calibri"/>
              </a:rPr>
              <a:t>Journal of Turkish Science Education</a:t>
            </a:r>
            <a:r>
              <a:rPr lang="en-GB" sz="1200" b="0" i="0" dirty="0">
                <a:solidFill>
                  <a:schemeClr val="tx1"/>
                </a:solidFill>
                <a:effectLst/>
                <a:latin typeface="+mn-lt"/>
                <a:cs typeface="Calibri"/>
              </a:rPr>
              <a:t>, </a:t>
            </a:r>
            <a:r>
              <a:rPr lang="en-GB" sz="1200" b="0" i="1" dirty="0">
                <a:solidFill>
                  <a:schemeClr val="tx1"/>
                </a:solidFill>
                <a:effectLst/>
                <a:latin typeface="+mn-lt"/>
                <a:cs typeface="Calibri"/>
              </a:rPr>
              <a:t>10</a:t>
            </a:r>
            <a:r>
              <a:rPr lang="en-GB" sz="1200" b="0" i="0" dirty="0">
                <a:solidFill>
                  <a:schemeClr val="tx1"/>
                </a:solidFill>
                <a:effectLst/>
                <a:latin typeface="+mn-lt"/>
                <a:cs typeface="Calibri"/>
              </a:rPr>
              <a:t>(1), 3</a:t>
            </a:r>
            <a:r>
              <a:rPr lang="en-GB" sz="1200" b="0" dirty="0">
                <a:solidFill>
                  <a:schemeClr val="tx1"/>
                </a:solidFill>
                <a:latin typeface="+mn-lt"/>
              </a:rPr>
              <a:t>–</a:t>
            </a:r>
            <a:r>
              <a:rPr lang="en-GB" sz="1200" b="0" i="0" dirty="0">
                <a:solidFill>
                  <a:schemeClr val="tx1"/>
                </a:solidFill>
                <a:effectLst/>
                <a:latin typeface="+mn-lt"/>
                <a:cs typeface="Calibri"/>
              </a:rPr>
              <a:t>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strike="noStrike" dirty="0">
              <a:solidFill>
                <a:schemeClr val="tx1"/>
              </a:solidFill>
              <a:effectLst/>
              <a:latin typeface="+mn-l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strike="noStrike" dirty="0">
                <a:solidFill>
                  <a:schemeClr val="tx1"/>
                </a:solidFill>
                <a:effectLst/>
                <a:latin typeface="+mn-lt"/>
                <a:cs typeface="Calibri"/>
              </a:rPr>
              <a:t>Resources:</a:t>
            </a:r>
          </a:p>
          <a:p>
            <a:pPr>
              <a:defRPr/>
            </a:pPr>
            <a:r>
              <a:rPr lang="en-GB" sz="1200" b="0" i="0" strike="noStrike" dirty="0">
                <a:solidFill>
                  <a:schemeClr val="tx1"/>
                </a:solidFill>
                <a:effectLst/>
                <a:latin typeface="+mn-lt"/>
                <a:cs typeface="Calibri"/>
              </a:rPr>
              <a:t>Concept cartoon taken from Millgate House Ltd. In Concept Cartoons Lead The Way https://johndabell.com/2018/02/13/concept-cartoons-lead-the-way/</a:t>
            </a:r>
            <a:r>
              <a:rPr lang="en-GB" sz="1200" dirty="0">
                <a:solidFill>
                  <a:schemeClr val="tx1"/>
                </a:solidFill>
                <a:latin typeface="+mn-lt"/>
                <a:cs typeface="Calibri"/>
              </a:rPr>
              <a:t> </a:t>
            </a:r>
            <a:endParaRPr lang="en-GB" sz="1200" b="0" i="0" strike="noStrike" dirty="0">
              <a:solidFill>
                <a:schemeClr val="tx1"/>
              </a:solidFill>
              <a:latin typeface="+mn-l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18</a:t>
            </a:fld>
            <a:endParaRPr lang="en-GB"/>
          </a:p>
        </p:txBody>
      </p:sp>
    </p:spTree>
    <p:extLst>
      <p:ext uri="{BB962C8B-B14F-4D97-AF65-F5344CB8AC3E}">
        <p14:creationId xmlns:p14="http://schemas.microsoft.com/office/powerpoint/2010/main" val="2706167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00:59 – 01:07 (8 minutes)</a:t>
            </a:r>
          </a:p>
          <a:p>
            <a:endParaRPr lang="en-GB" sz="1200" b="1"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Concept cartoons can be used as a formative assessment tool to assess understanding at various points in the lesson; they can be used to identify and draw out misconceptions, check that pupils are not developing misconceptions during learning and inform future planning. Carefully structuring tasks and questions can support you to anticipate, identify and address pupils’ knowledge gaps and misconceptions to support them to overcome them.</a:t>
            </a:r>
          </a:p>
          <a:p>
            <a:endParaRPr lang="en-GB" sz="1200" dirty="0">
              <a:solidFill>
                <a:schemeClr val="tx1"/>
              </a:solidFill>
              <a:latin typeface="+mn-lt"/>
            </a:endParaRPr>
          </a:p>
          <a:p>
            <a:pPr>
              <a:lnSpc>
                <a:spcPct val="107000"/>
              </a:lnSpc>
              <a:spcAft>
                <a:spcPts val="800"/>
              </a:spcAft>
            </a:pPr>
            <a:r>
              <a:rPr lang="en-GB" sz="1200" b="1" i="0" dirty="0">
                <a:solidFill>
                  <a:schemeClr val="tx1"/>
                </a:solidFill>
                <a:latin typeface="+mn-lt"/>
              </a:rPr>
              <a:t>Explain: </a:t>
            </a:r>
            <a:r>
              <a:rPr lang="en-GB" sz="1200" dirty="0">
                <a:solidFill>
                  <a:schemeClr val="tx1"/>
                </a:solidFill>
                <a:effectLst/>
                <a:latin typeface="+mn-lt"/>
                <a:ea typeface="Calibri" panose="020F0502020204030204" pitchFamily="34" charset="0"/>
                <a:cs typeface="Calibri" panose="020F0502020204030204" pitchFamily="34" charset="0"/>
              </a:rPr>
              <a:t>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NZ" sz="1200" dirty="0">
                <a:solidFill>
                  <a:schemeClr val="tx1"/>
                </a:solidFill>
                <a:effectLst/>
                <a:latin typeface="+mn-lt"/>
                <a:ea typeface="Verdana" panose="020B0604030504040204" pitchFamily="34" charset="0"/>
                <a:cs typeface="Verdana" panose="020B0604030504040204" pitchFamily="34" charset="0"/>
              </a:rPr>
              <a:t>We can use concept cartoons as a visual representation of science ideas. Using them in lessons allows a range of viewpoints about the specific science topic to be put forward. They are also designed to motivate and engage students and stimulate discussion of their ideas. The viewpoints include common areas of misunderstanding to draw pupils’ attention to the misconceptions and enable pupils to have a discussion around these misconceptions; as well as presenting </a:t>
            </a:r>
            <a:r>
              <a:rPr lang="en-GB" sz="1200" dirty="0">
                <a:solidFill>
                  <a:schemeClr val="tx1"/>
                </a:solidFill>
                <a:effectLst/>
                <a:latin typeface="+mn-lt"/>
                <a:ea typeface="Times New Roman" panose="02020603050405020304" pitchFamily="18" charset="0"/>
                <a:cs typeface="Verdana" panose="020B0604030504040204" pitchFamily="34" charset="0"/>
              </a:rPr>
              <a:t>the scientifically correct idea to the pupils.</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200" dirty="0">
              <a:solidFill>
                <a:schemeClr val="tx1"/>
              </a:solidFill>
              <a:effectLst/>
              <a:latin typeface="+mn-lt"/>
              <a:ea typeface="Calibri" panose="020F0502020204030204" pitchFamily="34" charset="0"/>
              <a:cs typeface="Calibri" panose="020F0502020204030204" pitchFamily="34" charset="0"/>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panose="020F0502020204030204" pitchFamily="34" charset="0"/>
              </a:rPr>
              <a:t>When using the concept cartoons, ask pupils to discuss why each character might hold their particular idea. Ask pupils to consider what </a:t>
            </a:r>
            <a:r>
              <a:rPr lang="en-GB" sz="1200" b="1" dirty="0">
                <a:solidFill>
                  <a:schemeClr val="tx1"/>
                </a:solidFill>
                <a:effectLst/>
                <a:latin typeface="+mn-lt"/>
                <a:ea typeface="Calibri" panose="020F0502020204030204" pitchFamily="34" charset="0"/>
                <a:cs typeface="Calibri" panose="020F0502020204030204" pitchFamily="34" charset="0"/>
              </a:rPr>
              <a:t>they</a:t>
            </a:r>
            <a:r>
              <a:rPr lang="en-GB" sz="1200" dirty="0">
                <a:solidFill>
                  <a:schemeClr val="tx1"/>
                </a:solidFill>
                <a:effectLst/>
                <a:latin typeface="+mn-lt"/>
                <a:ea typeface="Calibri" panose="020F0502020204030204" pitchFamily="34" charset="0"/>
                <a:cs typeface="Calibri" panose="020F0502020204030204" pitchFamily="34" charset="0"/>
              </a:rPr>
              <a:t> think about the different opinions. It will help them to justify their own ideas, clarify their scientific thinking and give them the opportunity to use scientific vocabulary.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tx1"/>
                </a:solidFill>
                <a:effectLst/>
                <a:latin typeface="+mn-lt"/>
                <a:ea typeface="Calibri" panose="020F0502020204030204" pitchFamily="34" charset="0"/>
                <a:cs typeface="Calibri" panose="020F0502020204030204" pitchFamily="34" charset="0"/>
              </a:rPr>
              <a:t>Using science concept cartoons provides pupils with an opportunity to explore, challenge or consolidate the ideas raised.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200" dirty="0">
                <a:solidFill>
                  <a:schemeClr val="tx1"/>
                </a:solidFill>
                <a:effectLst/>
                <a:latin typeface="+mn-lt"/>
                <a:ea typeface="Calibri" panose="020F0502020204030204" pitchFamily="34" charset="0"/>
                <a:cs typeface="Calibri" panose="020F0502020204030204" pitchFamily="34" charset="0"/>
              </a:rPr>
              <a:t>Provide time for pupils to share their ideas. </a:t>
            </a:r>
            <a:endParaRPr lang="en-GB" sz="1200" dirty="0">
              <a:solidFill>
                <a:schemeClr val="tx1"/>
              </a:solidFill>
              <a:effectLst/>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200" dirty="0">
                <a:solidFill>
                  <a:schemeClr val="tx1"/>
                </a:solidFill>
                <a:effectLst/>
                <a:latin typeface="+mn-lt"/>
                <a:ea typeface="Calibri" panose="020F0502020204030204" pitchFamily="34" charset="0"/>
                <a:cs typeface="Calibri" panose="020F0502020204030204" pitchFamily="34" charset="0"/>
              </a:rPr>
              <a:t>Have they changed their minds and why?</a:t>
            </a:r>
          </a:p>
          <a:p>
            <a:pPr marL="342900" lvl="0" indent="-342900">
              <a:lnSpc>
                <a:spcPct val="107000"/>
              </a:lnSpc>
              <a:spcAft>
                <a:spcPts val="800"/>
              </a:spcAft>
              <a:buFont typeface="Symbol" panose="05050102010706020507" pitchFamily="18" charset="2"/>
              <a:buChar char=""/>
            </a:pPr>
            <a:endParaRPr lang="en-GB" sz="1200" dirty="0">
              <a:solidFill>
                <a:schemeClr val="tx1"/>
              </a:solidFill>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dirty="0">
                <a:solidFill>
                  <a:schemeClr val="tx1"/>
                </a:solidFill>
                <a:effectLst/>
                <a:latin typeface="+mn-lt"/>
                <a:ea typeface="Calibri" panose="020F0502020204030204" pitchFamily="34" charset="0"/>
                <a:cs typeface="Calibri" panose="020F0502020204030204" pitchFamily="34" charset="0"/>
              </a:rPr>
              <a:t>When learning about ‘animals including humans’ the focus in Year 2 is about identifying, describing and comparing </a:t>
            </a:r>
            <a:r>
              <a:rPr lang="en-GB" sz="1200" dirty="0">
                <a:solidFill>
                  <a:schemeClr val="tx1"/>
                </a:solidFill>
                <a:effectLst/>
                <a:latin typeface="+mn-lt"/>
                <a:ea typeface="Calibri" panose="020F0502020204030204" pitchFamily="34" charset="0"/>
                <a:cs typeface="Segoe UI" panose="020B0502040204020203" pitchFamily="34" charset="0"/>
              </a:rPr>
              <a:t>the structure of a variety of common animals (fish, amphibians, reptiles, birds and mammals including pets). Within this, pupils need to </a:t>
            </a:r>
            <a:r>
              <a:rPr lang="en-GB" sz="1200" dirty="0">
                <a:solidFill>
                  <a:schemeClr val="tx1"/>
                </a:solidFill>
                <a:effectLst/>
                <a:latin typeface="+mn-lt"/>
                <a:ea typeface="Calibri" panose="020F0502020204030204" pitchFamily="34" charset="0"/>
                <a:cs typeface="Calibri" panose="020F0502020204030204" pitchFamily="34" charset="0"/>
              </a:rPr>
              <a:t>recognise that offspring have similar features and characteristics to their parent, but that not all young offspring look like their parents (e.g. caterpillars and tadpoles). </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en-GB" sz="1200" dirty="0">
              <a:solidFill>
                <a:schemeClr val="tx1"/>
              </a:solidFill>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dirty="0">
                <a:solidFill>
                  <a:schemeClr val="tx1"/>
                </a:solidFill>
                <a:effectLst/>
                <a:latin typeface="+mn-lt"/>
                <a:ea typeface="Calibri" panose="020F0502020204030204" pitchFamily="34" charset="0"/>
                <a:cs typeface="Calibri" panose="020F0502020204030204" pitchFamily="34" charset="0"/>
              </a:rPr>
              <a:t>Let’s explore how this concept cartoon can support pupils to identify and address misconceptions related to this teaching point.</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en-GB" sz="1200" b="0" dirty="0">
              <a:solidFill>
                <a:schemeClr val="tx1"/>
              </a:solidFill>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b="1" dirty="0">
                <a:solidFill>
                  <a:schemeClr val="tx1"/>
                </a:solidFill>
                <a:effectLst/>
                <a:latin typeface="+mn-lt"/>
                <a:ea typeface="Calibri" panose="020F0502020204030204" pitchFamily="34" charset="0"/>
                <a:cs typeface="Calibri" panose="020F0502020204030204" pitchFamily="34" charset="0"/>
              </a:rPr>
              <a:t>Activity:</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b="1" dirty="0">
                <a:solidFill>
                  <a:schemeClr val="tx1"/>
                </a:solidFill>
                <a:latin typeface="+mn-lt"/>
              </a:rPr>
              <a:t>[Reveal] </a:t>
            </a:r>
            <a:r>
              <a:rPr lang="en-GB" sz="1200" b="0" i="0" u="none" strike="noStrike" dirty="0">
                <a:solidFill>
                  <a:schemeClr val="tx1"/>
                </a:solidFill>
                <a:effectLst/>
                <a:latin typeface="+mn-lt"/>
              </a:rPr>
              <a:t>How does the concept cartoon expose and address pupil misconceptions by including common misconceptions and plausible viewpoints which generate cognitive conflict? </a:t>
            </a:r>
            <a:r>
              <a:rPr lang="en-GB" sz="1200" b="0" i="1" u="none" strike="noStrike" dirty="0">
                <a:solidFill>
                  <a:schemeClr val="tx1"/>
                </a:solidFill>
                <a:effectLst/>
                <a:latin typeface="+mn-lt"/>
              </a:rPr>
              <a:t>Take ECT responses through the chat bar or hands up/unmute then read through the explain below.</a:t>
            </a: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endParaRPr lang="en-GB" sz="1200" b="0" i="1" u="none" strike="noStrike" dirty="0">
              <a:solidFill>
                <a:schemeClr val="tx1"/>
              </a:solidFill>
              <a:effectLst/>
              <a:latin typeface="+mn-l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 typeface="Symbol" panose="05050102010706020507" pitchFamily="18" charset="2"/>
              <a:buNone/>
              <a:tabLst/>
              <a:defRPr/>
            </a:pPr>
            <a:r>
              <a:rPr lang="en-GB" sz="1200" b="1" i="0" u="none" strike="noStrike" dirty="0">
                <a:solidFill>
                  <a:schemeClr val="tx1"/>
                </a:solidFill>
                <a:effectLst/>
                <a:latin typeface="+mn-lt"/>
                <a:ea typeface="Calibri" panose="020F0502020204030204" pitchFamily="34" charset="0"/>
                <a:cs typeface="Calibri" panose="020F0502020204030204" pitchFamily="34" charset="0"/>
              </a:rPr>
              <a:t>Explain:</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200" b="0" i="0" u="none" strike="noStrike" dirty="0">
                <a:solidFill>
                  <a:schemeClr val="tx1"/>
                </a:solidFill>
                <a:effectLst/>
                <a:latin typeface="+mn-lt"/>
                <a:ea typeface="Calibri" panose="020F0502020204030204" pitchFamily="34" charset="0"/>
                <a:cs typeface="Calibri" panose="020F0502020204030204" pitchFamily="34" charset="0"/>
              </a:rPr>
              <a:t>I think yes because my puppy looks like a grown-up dog but smaller. This is partially true – a lot of animals do look like smaller versions of their parents however not </a:t>
            </a:r>
            <a:r>
              <a:rPr lang="en-GB" sz="1200" b="1" i="0" u="none" strike="noStrike" dirty="0">
                <a:solidFill>
                  <a:schemeClr val="tx1"/>
                </a:solidFill>
                <a:effectLst/>
                <a:latin typeface="+mn-lt"/>
                <a:ea typeface="Calibri" panose="020F0502020204030204" pitchFamily="34" charset="0"/>
                <a:cs typeface="Calibri" panose="020F0502020204030204" pitchFamily="34" charset="0"/>
              </a:rPr>
              <a:t>all</a:t>
            </a:r>
            <a:r>
              <a:rPr lang="en-GB" sz="1200" b="0" i="0" u="none" strike="noStrike" dirty="0">
                <a:solidFill>
                  <a:schemeClr val="tx1"/>
                </a:solidFill>
                <a:effectLst/>
                <a:latin typeface="+mn-lt"/>
                <a:ea typeface="Calibri" panose="020F0502020204030204" pitchFamily="34" charset="0"/>
                <a:cs typeface="Calibri" panose="020F0502020204030204" pitchFamily="34" charset="0"/>
              </a:rPr>
              <a:t> animals do and this is not acknowledged in this statement. Challenging the pupil by referring to the later statement about the tadpole will support in challenging this misconception.</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200" b="0" i="0" u="none" strike="noStrike" dirty="0">
                <a:solidFill>
                  <a:schemeClr val="tx1"/>
                </a:solidFill>
                <a:effectLst/>
                <a:latin typeface="+mn-lt"/>
                <a:ea typeface="Calibri" panose="020F0502020204030204" pitchFamily="34" charset="0"/>
                <a:cs typeface="Calibri" panose="020F0502020204030204" pitchFamily="34" charset="0"/>
              </a:rPr>
              <a:t>I think no because some animals lay eggs and eggs look nothing like their parents. This is not correct, the statement refers to offspring being the same as eggs which is not true – the egg contains the offspring which will eventually hatch, the egg itself is not the offspring.</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200" b="0" i="0" u="none" strike="noStrike" dirty="0">
                <a:solidFill>
                  <a:schemeClr val="tx1"/>
                </a:solidFill>
                <a:effectLst/>
                <a:latin typeface="+mn-lt"/>
                <a:ea typeface="Calibri" panose="020F0502020204030204" pitchFamily="34" charset="0"/>
                <a:cs typeface="Calibri" panose="020F0502020204030204" pitchFamily="34" charset="0"/>
              </a:rPr>
              <a:t>Most of the time but not always. We saw tadpoles and they look nothing like their parents which are frogs. This is correct. The statement identifies that most animals' offspring do look like their parents but not all, providing an example of when this is not the case. This can be used to challenge the ‘yes’ statements.</a:t>
            </a: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GB" sz="1200" b="0" i="0" u="none" strike="noStrike" dirty="0">
                <a:solidFill>
                  <a:schemeClr val="tx1"/>
                </a:solidFill>
                <a:effectLst/>
                <a:latin typeface="+mn-lt"/>
                <a:ea typeface="Calibri" panose="020F0502020204030204" pitchFamily="34" charset="0"/>
                <a:cs typeface="Calibri" panose="020F0502020204030204" pitchFamily="34" charset="0"/>
              </a:rPr>
              <a:t>I think yes because everyone says that I look like my dad. This is partially true but again does not acknowledge that not ALL young offspring look like their parents. The statement does acknowledge humans are also animals (which some pupils may not believe and may provide an insight into which pupils also hold this misconception) and </a:t>
            </a:r>
            <a:r>
              <a:rPr lang="en-GB" sz="1200" b="0" i="0" u="none" strike="noStrike" baseline="0" dirty="0">
                <a:solidFill>
                  <a:schemeClr val="tx1"/>
                </a:solidFill>
                <a:latin typeface="+mn-lt"/>
              </a:rPr>
              <a:t>inherit features from their parents. It is important to highlight that this may be a sensitive subject, as some pupils may not live or have contact with their biological parent(s).</a:t>
            </a:r>
            <a:endParaRPr lang="en-GB" sz="1200" i="0" dirty="0">
              <a:solidFill>
                <a:schemeClr val="tx1"/>
              </a:solidFill>
              <a:effectLst/>
              <a:latin typeface="+mn-lt"/>
              <a:ea typeface="Calibri" panose="020F0502020204030204" pitchFamily="34" charset="0"/>
              <a:cs typeface="Times New Roman" panose="02020603050405020304" pitchFamily="18" charset="0"/>
            </a:endParaRPr>
          </a:p>
          <a:p>
            <a:pPr>
              <a:defRPr/>
            </a:pPr>
            <a:endParaRPr lang="en-GB" sz="1200" b="1" dirty="0">
              <a:solidFill>
                <a:schemeClr val="tx1"/>
              </a:solidFill>
              <a:latin typeface="+mn-lt"/>
            </a:endParaRPr>
          </a:p>
          <a:p>
            <a:pPr>
              <a:defRPr/>
            </a:pPr>
            <a:r>
              <a:rPr lang="en-GB" sz="1200" b="1" dirty="0">
                <a:solidFill>
                  <a:schemeClr val="tx1"/>
                </a:solidFill>
                <a:latin typeface="+mn-lt"/>
              </a:rPr>
              <a:t>Link to next slide: </a:t>
            </a:r>
            <a:r>
              <a:rPr lang="en-GB" sz="1200" b="0" dirty="0">
                <a:solidFill>
                  <a:schemeClr val="tx1"/>
                </a:solidFill>
                <a:latin typeface="+mn-lt"/>
              </a:rPr>
              <a:t>We are now going to look at how you can use concept cartoons within your own practice in order to support pupils and expose misconceptions.</a:t>
            </a:r>
            <a:endParaRPr lang="en-GB" sz="1200"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19</a:t>
            </a:fld>
            <a:endParaRPr lang="en-GB"/>
          </a:p>
        </p:txBody>
      </p:sp>
    </p:spTree>
    <p:extLst>
      <p:ext uri="{BB962C8B-B14F-4D97-AF65-F5344CB8AC3E}">
        <p14:creationId xmlns:p14="http://schemas.microsoft.com/office/powerpoint/2010/main" val="10365463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a:solidFill>
                  <a:schemeClr val="tx1"/>
                </a:solidFill>
                <a:latin typeface="+mn-lt"/>
              </a:rPr>
              <a:t>01:07 – 01:09 (2 minutes)</a:t>
            </a:r>
          </a:p>
          <a:p>
            <a:endParaRPr lang="en-GB" sz="1200" b="1">
              <a:solidFill>
                <a:schemeClr val="tx1"/>
              </a:solidFill>
              <a:latin typeface="+mn-lt"/>
            </a:endParaRPr>
          </a:p>
          <a:p>
            <a:r>
              <a:rPr lang="en-GB" sz="1200" b="1" i="1">
                <a:solidFill>
                  <a:schemeClr val="tx1"/>
                </a:solidFill>
                <a:latin typeface="+mn-lt"/>
              </a:rPr>
              <a:t>KLP: </a:t>
            </a:r>
            <a:r>
              <a:rPr lang="en-GB" sz="1200" b="0" i="1">
                <a:solidFill>
                  <a:schemeClr val="tx1"/>
                </a:solidFill>
                <a:latin typeface="+mn-lt"/>
              </a:rPr>
              <a:t>Concept cartoons can be used as a formative assessment tool to assess understanding at various points in the lesson; they can be used to identify and draw out misconceptions; check that pupils are not developing misconceptions during learning and inform future planning.</a:t>
            </a:r>
            <a:endParaRPr lang="en-GB" sz="1200" b="0" i="1">
              <a:solidFill>
                <a:schemeClr val="tx1"/>
              </a:solidFill>
              <a:latin typeface="+mn-lt"/>
              <a:cs typeface="Calibri"/>
            </a:endParaRPr>
          </a:p>
          <a:p>
            <a:endParaRPr lang="en-GB" sz="120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a:solidFill>
                  <a:schemeClr val="tx1"/>
                </a:solidFill>
                <a:latin typeface="+mn-lt"/>
              </a:rPr>
              <a:t>Explain: </a:t>
            </a:r>
            <a:r>
              <a:rPr lang="en-GB" sz="1200">
                <a:solidFill>
                  <a:schemeClr val="tx1"/>
                </a:solidFill>
                <a:effectLst/>
                <a:latin typeface="+mn-lt"/>
                <a:ea typeface="Calibri" panose="020F0502020204030204" pitchFamily="34" charset="0"/>
                <a:cs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effectLst/>
                <a:latin typeface="+mn-lt"/>
              </a:rPr>
              <a:t>Whilst this seminar focuses on the use of concept cartoons in the teaching of science, it can also be an effective strategy for other subjects as well, for example to draw out and address misconceptions in maths or history lessons.</a:t>
            </a:r>
            <a:endParaRPr lang="en-GB" sz="120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chemeClr val="tx1"/>
              </a:solidFill>
              <a:effectLst/>
              <a:latin typeface="+mn-lt"/>
            </a:endParaRPr>
          </a:p>
          <a:p>
            <a:pPr>
              <a:defRPr/>
            </a:pPr>
            <a:r>
              <a:rPr lang="en-GB" sz="1200" b="0">
                <a:solidFill>
                  <a:schemeClr val="tx1"/>
                </a:solidFill>
                <a:latin typeface="+mn-lt"/>
              </a:rPr>
              <a:t>When using concept cartoons, it is important to consider where in the lesson they would be used. U</a:t>
            </a:r>
            <a:r>
              <a:rPr lang="en-GB" sz="1200" b="0" i="0">
                <a:solidFill>
                  <a:schemeClr val="tx1"/>
                </a:solidFill>
                <a:latin typeface="+mn-lt"/>
              </a:rPr>
              <a:t>sing concept cartoons before and during teaching a topic can help you assess your pupils’ current level of understanding and any misconceptions they may have. Using them at the end of a topic can provide you with valuable feedback about what your pupils now know and understand and, importantly, whether their thinking has been changed and they have overcome the misconception.</a:t>
            </a:r>
            <a:r>
              <a:rPr lang="en-GB"/>
              <a:t> </a:t>
            </a:r>
          </a:p>
          <a:p>
            <a:endParaRPr lang="en-GB" sz="120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Pts val="1000"/>
              <a:buFont typeface="Symbol" panose="05050102010706020507" pitchFamily="18" charset="2"/>
              <a:buNone/>
              <a:tabLst>
                <a:tab pos="457200" algn="l"/>
              </a:tabLst>
              <a:defRPr/>
            </a:pPr>
            <a:r>
              <a:rPr lang="en-GB" sz="1200" strike="noStrike">
                <a:solidFill>
                  <a:schemeClr val="tx1"/>
                </a:solidFill>
                <a:effectLst/>
                <a:latin typeface="+mn-lt"/>
                <a:ea typeface="Times New Roman" panose="02020603050405020304" pitchFamily="18" charset="0"/>
                <a:cs typeface="Calibri"/>
              </a:rPr>
              <a:t>On the slide we will look at how you could approach using the concept cartoon in your classroom:</a:t>
            </a:r>
          </a:p>
          <a:p>
            <a:pPr>
              <a:buSzPts val="1000"/>
              <a:tabLst>
                <a:tab pos="457200" algn="l"/>
              </a:tabLst>
              <a:defRPr/>
            </a:pPr>
            <a:r>
              <a:rPr lang="en-GB" sz="1200" strike="noStrike">
                <a:solidFill>
                  <a:schemeClr val="tx1"/>
                </a:solidFill>
                <a:effectLst/>
                <a:latin typeface="+mn-lt"/>
                <a:ea typeface="Times New Roman" panose="02020603050405020304" pitchFamily="18" charset="0"/>
                <a:cs typeface="Calibri"/>
              </a:rPr>
              <a:t>Provide a concept cartoon to focus on a particular situation in a topic then:</a:t>
            </a:r>
            <a:r>
              <a:rPr lang="en-GB">
                <a:ea typeface="Times New Roman" panose="02020603050405020304" pitchFamily="18" charset="0"/>
                <a:cs typeface="Calibri"/>
              </a:rPr>
              <a:t> </a:t>
            </a:r>
            <a:endParaRPr lang="en-GB" sz="1200" strike="noStrike">
              <a:solidFill>
                <a:schemeClr val="tx1"/>
              </a:solidFill>
              <a:effectLst/>
              <a:latin typeface="+mn-lt"/>
              <a:ea typeface="Times New Roman" panose="02020603050405020304" pitchFamily="18" charset="0"/>
              <a:cs typeface="Calibri"/>
            </a:endParaRPr>
          </a:p>
          <a:p>
            <a:pPr marL="171450" marR="0" lvl="0" indent="-171450" algn="l" defTabSz="914400" rtl="0" eaLnBrk="1" fontAlgn="auto" latinLnBrk="0" hangingPunct="1">
              <a:lnSpc>
                <a:spcPct val="100000"/>
              </a:lnSpc>
              <a:spcBef>
                <a:spcPts val="0"/>
              </a:spcBef>
              <a:spcAft>
                <a:spcPts val="0"/>
              </a:spcAft>
              <a:buClrTx/>
              <a:buSzPts val="1000"/>
              <a:buFont typeface="Arial" panose="020B0604020202020204" pitchFamily="34" charset="0"/>
              <a:buChar char="•"/>
              <a:tabLst>
                <a:tab pos="457200" algn="l"/>
              </a:tabLst>
              <a:defRPr/>
            </a:pPr>
            <a:r>
              <a:rPr lang="en-GB" sz="1200" b="1">
                <a:solidFill>
                  <a:schemeClr val="tx1"/>
                </a:solidFill>
                <a:effectLst/>
                <a:latin typeface="+mn-lt"/>
                <a:ea typeface="Times New Roman" panose="02020603050405020304" pitchFamily="18" charset="0"/>
                <a:cs typeface="Calibri"/>
              </a:rPr>
              <a:t>[Reveal] </a:t>
            </a:r>
            <a:r>
              <a:rPr lang="en-GB" sz="1200">
                <a:solidFill>
                  <a:schemeClr val="tx1"/>
                </a:solidFill>
                <a:effectLst/>
                <a:latin typeface="+mn-lt"/>
                <a:ea typeface="Times New Roman" panose="02020603050405020304" pitchFamily="18" charset="0"/>
                <a:cs typeface="Calibri"/>
              </a:rPr>
              <a:t>Give time for individual reflection followed by partner/small group discussion – ask pupils if they can reach consensus.</a:t>
            </a:r>
            <a:endParaRPr lang="en-GB" sz="1200">
              <a:solidFill>
                <a:schemeClr val="tx1"/>
              </a:solidFill>
              <a:effectLst/>
              <a:latin typeface="+mn-lt"/>
              <a:ea typeface="Verdana" panose="020B0604030504040204" pitchFamily="34" charset="0"/>
              <a:cs typeface="Calibri"/>
            </a:endParaRPr>
          </a:p>
          <a:p>
            <a:pPr marL="171450" lvl="0" indent="-171450">
              <a:buSzPts val="1000"/>
              <a:buFont typeface="Arial" panose="020B0604020202020204" pitchFamily="34" charset="0"/>
              <a:buChar char="•"/>
              <a:tabLst>
                <a:tab pos="457200" algn="l"/>
              </a:tabLst>
            </a:pPr>
            <a:r>
              <a:rPr lang="en-GB" sz="1200" b="1">
                <a:solidFill>
                  <a:schemeClr val="tx1"/>
                </a:solidFill>
                <a:effectLst/>
                <a:latin typeface="+mn-lt"/>
                <a:ea typeface="Times New Roman" panose="02020603050405020304" pitchFamily="18" charset="0"/>
                <a:cs typeface="Calibri"/>
              </a:rPr>
              <a:t>[Reveal] </a:t>
            </a:r>
            <a:r>
              <a:rPr lang="en-GB" sz="1200" b="0">
                <a:solidFill>
                  <a:schemeClr val="tx1"/>
                </a:solidFill>
                <a:effectLst/>
                <a:latin typeface="+mn-lt"/>
                <a:ea typeface="Times New Roman" panose="02020603050405020304" pitchFamily="18" charset="0"/>
                <a:cs typeface="Calibri"/>
              </a:rPr>
              <a:t>Ask for brief </a:t>
            </a:r>
            <a:r>
              <a:rPr lang="en-GB" sz="1200">
                <a:solidFill>
                  <a:schemeClr val="tx1"/>
                </a:solidFill>
                <a:effectLst/>
                <a:latin typeface="+mn-lt"/>
                <a:ea typeface="Times New Roman" panose="02020603050405020304" pitchFamily="18" charset="0"/>
                <a:cs typeface="Calibri"/>
              </a:rPr>
              <a:t>feedback shared from each group on which statement(s) they think are correct and why.</a:t>
            </a:r>
            <a:endParaRPr lang="en-GB" sz="1200">
              <a:solidFill>
                <a:schemeClr val="tx1"/>
              </a:solidFill>
              <a:effectLst/>
              <a:latin typeface="+mn-lt"/>
              <a:ea typeface="Verdana" panose="020B0604030504040204" pitchFamily="34" charset="0"/>
              <a:cs typeface="Calibri"/>
            </a:endParaRPr>
          </a:p>
          <a:p>
            <a:pPr marL="171450" lvl="0" indent="-171450">
              <a:buSzPts val="1000"/>
              <a:buFont typeface="Arial" panose="020B0604020202020204" pitchFamily="34" charset="0"/>
              <a:buChar char="•"/>
              <a:tabLst>
                <a:tab pos="457200" algn="l"/>
              </a:tabLst>
            </a:pPr>
            <a:r>
              <a:rPr lang="en-GB" sz="1200" b="1">
                <a:solidFill>
                  <a:schemeClr val="tx1"/>
                </a:solidFill>
                <a:effectLst/>
                <a:latin typeface="+mn-lt"/>
                <a:ea typeface="Times New Roman" panose="02020603050405020304" pitchFamily="18" charset="0"/>
                <a:cs typeface="Calibri"/>
              </a:rPr>
              <a:t>[Reveal] </a:t>
            </a:r>
            <a:r>
              <a:rPr lang="en-GB" sz="1200" b="0">
                <a:solidFill>
                  <a:schemeClr val="tx1"/>
                </a:solidFill>
                <a:effectLst/>
                <a:latin typeface="+mn-lt"/>
                <a:ea typeface="Times New Roman" panose="02020603050405020304" pitchFamily="18" charset="0"/>
                <a:cs typeface="Calibri"/>
              </a:rPr>
              <a:t>Depending on the topic and the lesson, this could then be followed by a discussion </a:t>
            </a:r>
            <a:r>
              <a:rPr lang="en-GB" sz="1200">
                <a:solidFill>
                  <a:schemeClr val="tx1"/>
                </a:solidFill>
                <a:effectLst/>
                <a:latin typeface="+mn-lt"/>
                <a:ea typeface="Times New Roman" panose="02020603050405020304" pitchFamily="18" charset="0"/>
                <a:cs typeface="Calibri"/>
              </a:rPr>
              <a:t>of how the situation could be investigated to find out which statements are most acceptable.</a:t>
            </a:r>
            <a:endParaRPr lang="en-GB" sz="1200">
              <a:solidFill>
                <a:schemeClr val="tx1"/>
              </a:solidFill>
              <a:effectLst/>
              <a:latin typeface="+mn-lt"/>
              <a:ea typeface="Verdana" panose="020B0604030504040204" pitchFamily="34" charset="0"/>
              <a:cs typeface="Calibri"/>
            </a:endParaRPr>
          </a:p>
          <a:p>
            <a:pPr marL="171450" lvl="0" indent="-171450">
              <a:buSzPts val="1000"/>
              <a:buFont typeface="Arial" panose="020B0604020202020204" pitchFamily="34" charset="0"/>
              <a:buChar char="•"/>
              <a:tabLst>
                <a:tab pos="457200" algn="l"/>
              </a:tabLst>
            </a:pPr>
            <a:r>
              <a:rPr lang="en-GB" sz="1200" b="1">
                <a:solidFill>
                  <a:schemeClr val="tx1"/>
                </a:solidFill>
                <a:effectLst/>
                <a:latin typeface="+mn-lt"/>
                <a:ea typeface="Times New Roman" panose="02020603050405020304" pitchFamily="18" charset="0"/>
                <a:cs typeface="Calibri"/>
              </a:rPr>
              <a:t>[Reveal] </a:t>
            </a:r>
            <a:r>
              <a:rPr lang="en-GB" sz="1200" b="0">
                <a:solidFill>
                  <a:schemeClr val="tx1"/>
                </a:solidFill>
                <a:effectLst/>
                <a:latin typeface="+mn-lt"/>
                <a:ea typeface="Times New Roman" panose="02020603050405020304" pitchFamily="18" charset="0"/>
                <a:cs typeface="Calibri"/>
              </a:rPr>
              <a:t>Which could then be followed by a smal</a:t>
            </a:r>
            <a:r>
              <a:rPr lang="en-GB" sz="1200">
                <a:solidFill>
                  <a:schemeClr val="tx1"/>
                </a:solidFill>
                <a:effectLst/>
                <a:latin typeface="+mn-lt"/>
                <a:ea typeface="Times New Roman" panose="02020603050405020304" pitchFamily="18" charset="0"/>
                <a:cs typeface="Calibri"/>
              </a:rPr>
              <a:t>l group investigation and share the outcomes of investigation – again this would depend on the focus of the concept cartoon and lesson.</a:t>
            </a:r>
            <a:endParaRPr lang="en-GB" sz="1200">
              <a:solidFill>
                <a:schemeClr val="tx1"/>
              </a:solidFill>
              <a:effectLst/>
              <a:latin typeface="+mn-lt"/>
              <a:ea typeface="Verdana" panose="020B0604030504040204" pitchFamily="34" charset="0"/>
              <a:cs typeface="Calibri"/>
            </a:endParaRPr>
          </a:p>
          <a:p>
            <a:pPr marL="171450" lvl="0" indent="-171450">
              <a:buSzPts val="1000"/>
              <a:buFont typeface="Arial" panose="020B0604020202020204" pitchFamily="34" charset="0"/>
              <a:buChar char="•"/>
              <a:tabLst>
                <a:tab pos="457200" algn="l"/>
              </a:tabLst>
            </a:pPr>
            <a:r>
              <a:rPr lang="en-GB" sz="1200" b="1">
                <a:solidFill>
                  <a:schemeClr val="tx1"/>
                </a:solidFill>
                <a:effectLst/>
                <a:latin typeface="+mn-lt"/>
                <a:ea typeface="Times New Roman" panose="02020603050405020304" pitchFamily="18" charset="0"/>
                <a:cs typeface="Calibri"/>
              </a:rPr>
              <a:t>[Reveal] </a:t>
            </a:r>
            <a:r>
              <a:rPr lang="en-GB" sz="1200">
                <a:solidFill>
                  <a:schemeClr val="tx1"/>
                </a:solidFill>
                <a:effectLst/>
                <a:latin typeface="+mn-lt"/>
                <a:ea typeface="Times New Roman" panose="02020603050405020304" pitchFamily="18" charset="0"/>
                <a:cs typeface="Calibri"/>
              </a:rPr>
              <a:t>Whole-class discussion – deciding on which statements are correct/incorrect.</a:t>
            </a:r>
            <a:endParaRPr lang="en-GB" sz="1200">
              <a:solidFill>
                <a:schemeClr val="tx1"/>
              </a:solidFill>
              <a:effectLst/>
              <a:latin typeface="+mn-lt"/>
              <a:ea typeface="Verdana" panose="020B0604030504040204" pitchFamily="34" charset="0"/>
              <a:cs typeface="Calibri"/>
            </a:endParaRPr>
          </a:p>
          <a:p>
            <a:pPr marL="171450" marR="0" lvl="0" indent="-171450" algn="l" defTabSz="914400" rtl="0" eaLnBrk="1" fontAlgn="auto" latinLnBrk="0" hangingPunct="1">
              <a:lnSpc>
                <a:spcPct val="100000"/>
              </a:lnSpc>
              <a:spcBef>
                <a:spcPts val="0"/>
              </a:spcBef>
              <a:spcAft>
                <a:spcPts val="0"/>
              </a:spcAft>
              <a:buClrTx/>
              <a:buSzPts val="1000"/>
              <a:buFont typeface="Arial" panose="020B0604020202020204" pitchFamily="34" charset="0"/>
              <a:buChar char="•"/>
              <a:tabLst>
                <a:tab pos="457200" algn="l"/>
              </a:tabLst>
              <a:defRPr/>
            </a:pPr>
            <a:r>
              <a:rPr lang="en-GB" sz="1200" b="1">
                <a:solidFill>
                  <a:schemeClr val="tx1"/>
                </a:solidFill>
                <a:effectLst/>
                <a:latin typeface="+mn-lt"/>
                <a:ea typeface="Times New Roman" panose="02020603050405020304" pitchFamily="18" charset="0"/>
                <a:cs typeface="Calibri"/>
              </a:rPr>
              <a:t>[Reveal] </a:t>
            </a:r>
            <a:r>
              <a:rPr lang="en-GB" sz="1200">
                <a:solidFill>
                  <a:schemeClr val="tx1"/>
                </a:solidFill>
                <a:effectLst/>
                <a:latin typeface="+mn-lt"/>
                <a:ea typeface="Times New Roman" panose="02020603050405020304" pitchFamily="18" charset="0"/>
                <a:cs typeface="Calibri"/>
              </a:rPr>
              <a:t>Draw ideas together to provide an explicit summary. </a:t>
            </a:r>
            <a:r>
              <a:rPr lang="en-GB" sz="1200">
                <a:effectLst/>
                <a:latin typeface="+mn-lt"/>
              </a:rPr>
              <a:t>It is important to respond to the misconceptions and provide the correct feedback so pupils can reconstruct their mental models – remember that it is very important that pupils know/have belief in the correct answer and are able to explain it.</a:t>
            </a:r>
            <a:endParaRPr lang="en-GB" sz="1200">
              <a:solidFill>
                <a:schemeClr val="tx1"/>
              </a:solidFill>
              <a:effectLst/>
              <a:latin typeface="+mn-lt"/>
              <a:ea typeface="Verdana" panose="020B0604030504040204" pitchFamily="34" charset="0"/>
              <a:cs typeface="Calibri"/>
            </a:endParaRPr>
          </a:p>
          <a:p>
            <a:pPr marL="171450" lvl="0" indent="-171450">
              <a:buSzPts val="1000"/>
              <a:buFont typeface="Arial" panose="020B0604020202020204" pitchFamily="34" charset="0"/>
              <a:buChar char="•"/>
              <a:tabLst>
                <a:tab pos="457200" algn="l"/>
              </a:tabLst>
            </a:pPr>
            <a:r>
              <a:rPr lang="en-GB" sz="1200" b="1">
                <a:solidFill>
                  <a:schemeClr val="tx1"/>
                </a:solidFill>
                <a:effectLst/>
                <a:latin typeface="+mn-lt"/>
                <a:ea typeface="Times New Roman" panose="02020603050405020304" pitchFamily="18" charset="0"/>
                <a:cs typeface="Calibri"/>
              </a:rPr>
              <a:t>[Reveal] </a:t>
            </a:r>
            <a:r>
              <a:rPr lang="en-GB" sz="1200">
                <a:solidFill>
                  <a:schemeClr val="tx1"/>
                </a:solidFill>
                <a:effectLst/>
                <a:latin typeface="+mn-lt"/>
                <a:ea typeface="Times New Roman" panose="02020603050405020304" pitchFamily="18" charset="0"/>
                <a:cs typeface="Calibri"/>
              </a:rPr>
              <a:t>Consider how pupils’ views have changed (if they have) and what has led to a change in their ideas (perhaps drawing upon their investigation and ensuring that can use scientific vocabulary to discuss their ideas).</a:t>
            </a:r>
            <a:endParaRPr lang="en-GB" sz="1200">
              <a:solidFill>
                <a:schemeClr val="tx1"/>
              </a:solidFill>
              <a:effectLst/>
              <a:latin typeface="+mn-lt"/>
              <a:ea typeface="Verdana" panose="020B0604030504040204" pitchFamily="34" charset="0"/>
              <a:cs typeface="Calibri"/>
            </a:endParaRPr>
          </a:p>
          <a:p>
            <a:pPr marL="342900" lvl="0" indent="-342900">
              <a:buSzPts val="1000"/>
              <a:buFont typeface="Symbol" panose="05050102010706020507" pitchFamily="18" charset="2"/>
              <a:buChar char=""/>
              <a:tabLst>
                <a:tab pos="457200" algn="l"/>
              </a:tabLst>
            </a:pPr>
            <a:endParaRPr lang="en-GB" sz="1200">
              <a:solidFill>
                <a:schemeClr val="tx1"/>
              </a:solidFill>
              <a:effectLst/>
              <a:latin typeface="+mn-lt"/>
              <a:ea typeface="Verdana" panose="020B0604030504040204" pitchFamily="34" charset="0"/>
              <a:cs typeface="Verdana" panose="020B0604030504040204" pitchFamily="34" charset="0"/>
            </a:endParaRPr>
          </a:p>
          <a:p>
            <a:pPr marL="0" lvl="0" indent="0">
              <a:buSzPts val="1000"/>
              <a:buFont typeface="Symbol" panose="05050102010706020507" pitchFamily="18" charset="2"/>
              <a:buNone/>
              <a:tabLst>
                <a:tab pos="457200" algn="l"/>
              </a:tabLst>
            </a:pPr>
            <a:r>
              <a:rPr lang="en-GB" sz="1200">
                <a:solidFill>
                  <a:schemeClr val="tx1"/>
                </a:solidFill>
                <a:effectLst/>
                <a:latin typeface="+mn-lt"/>
                <a:ea typeface="Verdana"/>
                <a:cs typeface="Calibri"/>
              </a:rPr>
              <a:t>It’s important to note that to ensure </a:t>
            </a:r>
            <a:r>
              <a:rPr lang="en-GB" sz="1200">
                <a:solidFill>
                  <a:schemeClr val="tx1"/>
                </a:solidFill>
                <a:effectLst/>
                <a:latin typeface="+mn-lt"/>
                <a:ea typeface="Calibri" panose="020F0502020204030204" pitchFamily="34" charset="0"/>
                <a:cs typeface="Calibri"/>
              </a:rPr>
              <a:t>the concept cartoon itself doesn’t cause misunderstandings or misconceptions the correct and incorrect answers will need to be explicitly explained.</a:t>
            </a:r>
          </a:p>
          <a:p>
            <a:pPr marL="0" lvl="0" indent="0">
              <a:buSzPts val="1000"/>
              <a:buFont typeface="Symbol" panose="05050102010706020507" pitchFamily="18" charset="2"/>
              <a:buNone/>
              <a:tabLst>
                <a:tab pos="457200" algn="l"/>
              </a:tabLst>
            </a:pPr>
            <a:endParaRPr lang="en-GB" sz="1200">
              <a:solidFill>
                <a:schemeClr val="tx1"/>
              </a:solidFill>
              <a:effectLst/>
              <a:latin typeface="+mn-lt"/>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a:solidFill>
                  <a:schemeClr val="tx1"/>
                </a:solidFill>
                <a:latin typeface="+mn-lt"/>
              </a:rPr>
              <a:t>Link to next slide: </a:t>
            </a:r>
            <a:r>
              <a:rPr lang="en-GB" sz="1200" b="0" i="0">
                <a:solidFill>
                  <a:schemeClr val="tx1"/>
                </a:solidFill>
                <a:latin typeface="+mn-lt"/>
              </a:rPr>
              <a:t>You’ll now have some time to develop your own concept cartoons.</a:t>
            </a:r>
            <a:endParaRPr lang="en-GB" sz="1200" b="1" i="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strike="noStrike">
              <a:solidFill>
                <a:srgbClr val="222222"/>
              </a:solidFill>
              <a:effectLst/>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20</a:t>
            </a:fld>
            <a:endParaRPr lang="en-GB"/>
          </a:p>
        </p:txBody>
      </p:sp>
    </p:spTree>
    <p:extLst>
      <p:ext uri="{BB962C8B-B14F-4D97-AF65-F5344CB8AC3E}">
        <p14:creationId xmlns:p14="http://schemas.microsoft.com/office/powerpoint/2010/main" val="3891545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a:solidFill>
                  <a:schemeClr val="tx1"/>
                </a:solidFill>
                <a:latin typeface="+mn-lt"/>
              </a:rPr>
              <a:t>01:09 </a:t>
            </a:r>
            <a:r>
              <a:rPr lang="en-GB" sz="1200" b="1">
                <a:solidFill>
                  <a:schemeClr val="tx1"/>
                </a:solidFill>
                <a:latin typeface="+mn-lt"/>
              </a:rPr>
              <a:t>–</a:t>
            </a:r>
            <a:r>
              <a:rPr lang="en-GB" sz="1200" b="1" i="0">
                <a:solidFill>
                  <a:schemeClr val="tx1"/>
                </a:solidFill>
                <a:latin typeface="+mn-lt"/>
              </a:rPr>
              <a:t> 01:23 (14 minutes)</a:t>
            </a:r>
          </a:p>
          <a:p>
            <a:endParaRPr lang="en-GB" sz="1200" b="0" i="0">
              <a:solidFill>
                <a:schemeClr val="tx1"/>
              </a:solidFill>
              <a:latin typeface="+mn-lt"/>
            </a:endParaRPr>
          </a:p>
          <a:p>
            <a:pPr>
              <a:lnSpc>
                <a:spcPct val="107000"/>
              </a:lnSpc>
              <a:spcAft>
                <a:spcPts val="800"/>
              </a:spcAft>
            </a:pPr>
            <a:r>
              <a:rPr lang="en-GB" sz="1200" b="1" i="1">
                <a:solidFill>
                  <a:schemeClr val="tx1"/>
                </a:solidFill>
                <a:effectLst/>
                <a:latin typeface="+mn-lt"/>
                <a:ea typeface="Calibri" panose="020F0502020204030204" pitchFamily="34" charset="0"/>
                <a:cs typeface="Calibri"/>
              </a:rPr>
              <a:t>KLP: </a:t>
            </a:r>
            <a:r>
              <a:rPr lang="en-GB" sz="1200" b="0" i="1">
                <a:solidFill>
                  <a:schemeClr val="tx1"/>
                </a:solidFill>
                <a:effectLst/>
                <a:latin typeface="+mn-lt"/>
                <a:ea typeface="Calibri" panose="020F0502020204030204" pitchFamily="34" charset="0"/>
                <a:cs typeface="Calibri"/>
              </a:rPr>
              <a:t>To provide an opportunity for ECTs to apply their learning from the seminar to create their own concept cartoon to support pupils to understand key concepts and address misconceptions.</a:t>
            </a:r>
          </a:p>
          <a:p>
            <a:pPr>
              <a:lnSpc>
                <a:spcPct val="107000"/>
              </a:lnSpc>
              <a:spcAft>
                <a:spcPts val="800"/>
              </a:spcAft>
            </a:pPr>
            <a:endParaRPr lang="en-GB" sz="1200" b="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a:solidFill>
                  <a:schemeClr val="tx1"/>
                </a:solidFill>
                <a:effectLst/>
                <a:latin typeface="+mn-lt"/>
                <a:ea typeface="Calibri" panose="020F0502020204030204" pitchFamily="34" charset="0"/>
                <a:cs typeface="Calibri"/>
              </a:rPr>
              <a:t>Explain:</a:t>
            </a:r>
            <a:endParaRPr lang="en-GB" sz="1200">
              <a:solidFill>
                <a:schemeClr val="tx1"/>
              </a:solidFill>
              <a:effectLst/>
              <a:latin typeface="+mn-lt"/>
              <a:ea typeface="Calibri" panose="020F0502020204030204" pitchFamily="34" charset="0"/>
              <a:cs typeface="Calibri"/>
            </a:endParaRPr>
          </a:p>
          <a:p>
            <a:pPr>
              <a:lnSpc>
                <a:spcPct val="107000"/>
              </a:lnSpc>
              <a:spcAft>
                <a:spcPts val="800"/>
              </a:spcAft>
            </a:pPr>
            <a:r>
              <a:rPr lang="en-GB" sz="1200">
                <a:solidFill>
                  <a:schemeClr val="tx1"/>
                </a:solidFill>
                <a:effectLst/>
                <a:latin typeface="+mn-lt"/>
                <a:ea typeface="Calibri" panose="020F0502020204030204" pitchFamily="34" charset="0"/>
                <a:cs typeface="Calibri"/>
              </a:rPr>
              <a:t>Once you are familiar with the misconceptions that pupils might have, you can carefully plan how you can create your own concept cartoons to use within your lessons. When creating your own an important thing to remember is to ensure that you have included plausible viewpoints and thought-out misconceptions. You will want your concept cartoon to promote discussion enabling pupils to use their reasoning skills and scientific vocabulary to agree or disagree with each statement.</a:t>
            </a:r>
          </a:p>
          <a:p>
            <a:pPr>
              <a:lnSpc>
                <a:spcPct val="107000"/>
              </a:lnSpc>
              <a:spcAft>
                <a:spcPts val="800"/>
              </a:spcAft>
            </a:pPr>
            <a:endParaRPr lang="en-GB" sz="120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a:solidFill>
                  <a:schemeClr val="tx1"/>
                </a:solidFill>
                <a:effectLst/>
                <a:latin typeface="+mn-lt"/>
                <a:ea typeface="Calibri" panose="020F0502020204030204" pitchFamily="34" charset="0"/>
                <a:cs typeface="Calibri"/>
              </a:rPr>
              <a:t>Activity:</a:t>
            </a:r>
            <a:endParaRPr lang="en-GB" sz="1200">
              <a:solidFill>
                <a:schemeClr val="tx1"/>
              </a:solidFill>
              <a:effectLst/>
              <a:latin typeface="+mn-lt"/>
              <a:ea typeface="Calibri" panose="020F0502020204030204" pitchFamily="34" charset="0"/>
              <a:cs typeface="Calibri"/>
            </a:endParaRPr>
          </a:p>
          <a:p>
            <a:pPr>
              <a:lnSpc>
                <a:spcPct val="107000"/>
              </a:lnSpc>
              <a:spcAft>
                <a:spcPts val="800"/>
              </a:spcAft>
            </a:pPr>
            <a:r>
              <a:rPr lang="en-GB" sz="1200">
                <a:solidFill>
                  <a:schemeClr val="tx1"/>
                </a:solidFill>
                <a:effectLst/>
                <a:latin typeface="+mn-lt"/>
                <a:ea typeface="Calibri" panose="020F0502020204030204" pitchFamily="34" charset="0"/>
                <a:cs typeface="Calibri"/>
              </a:rPr>
              <a:t>In breakout rooms, using the success criteria on the slide, develop a</a:t>
            </a:r>
            <a:r>
              <a:rPr lang="en-GB" sz="1200">
                <a:solidFill>
                  <a:schemeClr val="tx1"/>
                </a:solidFill>
                <a:latin typeface="+mn-lt"/>
                <a:ea typeface="Calibri" panose="020F0502020204030204" pitchFamily="34" charset="0"/>
                <a:cs typeface="Calibri"/>
              </a:rPr>
              <a:t> </a:t>
            </a:r>
            <a:r>
              <a:rPr lang="en-GB" sz="1200">
                <a:solidFill>
                  <a:schemeClr val="tx1"/>
                </a:solidFill>
                <a:effectLst/>
                <a:latin typeface="+mn-lt"/>
                <a:ea typeface="Calibri" panose="020F0502020204030204" pitchFamily="34" charset="0"/>
                <a:cs typeface="Calibri"/>
              </a:rPr>
              <a:t>concept cartoon that will expose and address any misconceptions that pupils might have about the key teaching point: The five conditions plants need for growth are: water, light, suitable temperature, air and time.</a:t>
            </a:r>
            <a:r>
              <a:rPr lang="en-GB" sz="1200">
                <a:solidFill>
                  <a:schemeClr val="tx1"/>
                </a:solidFill>
                <a:latin typeface="+mn-lt"/>
                <a:ea typeface="Calibri" panose="020F0502020204030204" pitchFamily="34" charset="0"/>
                <a:cs typeface="Calibri"/>
              </a:rPr>
              <a:t> </a:t>
            </a:r>
          </a:p>
          <a:p>
            <a:pPr>
              <a:lnSpc>
                <a:spcPct val="107000"/>
              </a:lnSpc>
              <a:spcAft>
                <a:spcPts val="800"/>
              </a:spcAft>
            </a:pPr>
            <a:endParaRPr lang="en-GB" sz="1200">
              <a:solidFill>
                <a:schemeClr val="tx1"/>
              </a:solidFill>
              <a:effectLst/>
              <a:latin typeface="+mn-lt"/>
              <a:ea typeface="Calibri" panose="020F0502020204030204" pitchFamily="34" charset="0"/>
              <a:cs typeface="Calibri"/>
            </a:endParaRPr>
          </a:p>
          <a:p>
            <a:pPr>
              <a:lnSpc>
                <a:spcPct val="107000"/>
              </a:lnSpc>
              <a:spcAft>
                <a:spcPts val="800"/>
              </a:spcAft>
            </a:pPr>
            <a:r>
              <a:rPr lang="en-GB" sz="1200">
                <a:solidFill>
                  <a:schemeClr val="tx1"/>
                </a:solidFill>
                <a:effectLst/>
                <a:latin typeface="+mn-lt"/>
                <a:ea typeface="Calibri" panose="020F0502020204030204" pitchFamily="34" charset="0"/>
                <a:cs typeface="Calibri"/>
              </a:rPr>
              <a:t>Consider also how and where in a lesson you would introduce the concept cartoon to pupils, how the concept cartoon exposes the common misconception and how it supports you to address any</a:t>
            </a:r>
            <a:r>
              <a:rPr lang="en-GB" sz="1200">
                <a:solidFill>
                  <a:schemeClr val="tx1"/>
                </a:solidFill>
                <a:latin typeface="+mn-lt"/>
                <a:ea typeface="Calibri" panose="020F0502020204030204" pitchFamily="34" charset="0"/>
                <a:cs typeface="Calibri"/>
              </a:rPr>
              <a:t> </a:t>
            </a:r>
            <a:r>
              <a:rPr lang="en-GB" sz="1200">
                <a:solidFill>
                  <a:schemeClr val="tx1"/>
                </a:solidFill>
                <a:effectLst/>
                <a:latin typeface="+mn-lt"/>
                <a:ea typeface="Calibri" panose="020F0502020204030204" pitchFamily="34" charset="0"/>
                <a:cs typeface="Calibri"/>
              </a:rPr>
              <a:t>misconceptions that could arise. You’ll have about 10 minutes to do this. I will put you into breakout groups for 10 minutes and then we’ll come back together in the main group to share ideas.</a:t>
            </a:r>
          </a:p>
          <a:p>
            <a:pPr>
              <a:lnSpc>
                <a:spcPct val="107000"/>
              </a:lnSpc>
              <a:spcAft>
                <a:spcPts val="800"/>
              </a:spcAft>
            </a:pPr>
            <a:r>
              <a:rPr lang="en-GB" sz="1200">
                <a:solidFill>
                  <a:schemeClr val="tx1"/>
                </a:solidFill>
                <a:effectLst/>
                <a:latin typeface="+mn-lt"/>
                <a:ea typeface="Calibri" panose="020F0502020204030204" pitchFamily="34" charset="0"/>
                <a:cs typeface="Calibri"/>
              </a:rPr>
              <a:t> </a:t>
            </a:r>
          </a:p>
          <a:p>
            <a:pPr>
              <a:lnSpc>
                <a:spcPct val="107000"/>
              </a:lnSpc>
              <a:spcAft>
                <a:spcPts val="800"/>
              </a:spcAft>
            </a:pPr>
            <a:r>
              <a:rPr lang="en-GB" sz="1200" i="1">
                <a:solidFill>
                  <a:schemeClr val="tx1"/>
                </a:solidFill>
                <a:effectLst/>
                <a:latin typeface="+mn-lt"/>
                <a:ea typeface="Calibri" panose="020F0502020204030204" pitchFamily="34" charset="0"/>
                <a:cs typeface="Calibri"/>
              </a:rPr>
              <a:t>Put ECTs into breakout groups of 2/3 people for 10 minutes. After the 10 minutes bring the groups back to the main room and ask them to share ideas (4 minutes for this).</a:t>
            </a:r>
          </a:p>
          <a:p>
            <a:pPr>
              <a:lnSpc>
                <a:spcPct val="107000"/>
              </a:lnSpc>
              <a:spcAft>
                <a:spcPts val="800"/>
              </a:spcAft>
            </a:pPr>
            <a:endParaRPr lang="en-GB" sz="120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a:solidFill>
                  <a:schemeClr val="tx1"/>
                </a:solidFill>
                <a:effectLst/>
                <a:latin typeface="+mn-lt"/>
                <a:ea typeface="Calibri" panose="020F0502020204030204" pitchFamily="34" charset="0"/>
                <a:cs typeface="Calibri"/>
              </a:rPr>
              <a:t>Possible ECT responses:</a:t>
            </a:r>
          </a:p>
          <a:p>
            <a:pPr>
              <a:lnSpc>
                <a:spcPct val="107000"/>
              </a:lnSpc>
              <a:spcAft>
                <a:spcPts val="800"/>
              </a:spcAft>
            </a:pPr>
            <a:r>
              <a:rPr lang="en-GB" sz="1200" i="1">
                <a:solidFill>
                  <a:schemeClr val="tx1"/>
                </a:solidFill>
                <a:effectLst/>
                <a:latin typeface="+mn-lt"/>
                <a:ea typeface="Calibri" panose="020F0502020204030204" pitchFamily="34" charset="0"/>
                <a:cs typeface="Calibri"/>
              </a:rPr>
              <a:t>Possible pupil misconceptions related to the teaching point (more are possible):</a:t>
            </a:r>
            <a:endParaRPr lang="en-GB" sz="1200">
              <a:solidFill>
                <a:schemeClr val="tx1"/>
              </a:solidFill>
              <a:effectLst/>
              <a:latin typeface="+mn-lt"/>
              <a:ea typeface="Calibri" panose="020F0502020204030204" pitchFamily="34" charset="0"/>
              <a:cs typeface="Calibri"/>
            </a:endParaRPr>
          </a:p>
          <a:p>
            <a:pPr marL="285750" indent="-285750">
              <a:buFont typeface="Arial" panose="020B0604020202020204" pitchFamily="34" charset="0"/>
              <a:buChar char="•"/>
            </a:pPr>
            <a:r>
              <a:rPr lang="en-GB" sz="1200" i="1">
                <a:solidFill>
                  <a:schemeClr val="tx1"/>
                </a:solidFill>
                <a:effectLst/>
                <a:latin typeface="+mn-lt"/>
                <a:ea typeface="Calibri" panose="020F0502020204030204" pitchFamily="34" charset="0"/>
                <a:cs typeface="Calibri"/>
              </a:rPr>
              <a:t>Plants are not alive.</a:t>
            </a:r>
            <a:endParaRPr lang="en-GB" sz="1200">
              <a:solidFill>
                <a:schemeClr val="tx1"/>
              </a:solidFill>
              <a:effectLst/>
              <a:latin typeface="+mn-lt"/>
              <a:ea typeface="Calibri" panose="020F0502020204030204" pitchFamily="34" charset="0"/>
              <a:cs typeface="Calibri"/>
            </a:endParaRPr>
          </a:p>
          <a:p>
            <a:pPr marL="285750" indent="-285750">
              <a:buFont typeface="Arial" panose="020B0604020202020204" pitchFamily="34" charset="0"/>
              <a:buChar char="•"/>
            </a:pPr>
            <a:r>
              <a:rPr lang="en-GB" sz="1200" i="1">
                <a:solidFill>
                  <a:schemeClr val="tx1"/>
                </a:solidFill>
                <a:effectLst/>
                <a:latin typeface="+mn-lt"/>
                <a:ea typeface="Calibri" panose="020F0502020204030204" pitchFamily="34" charset="0"/>
                <a:cs typeface="Calibri"/>
              </a:rPr>
              <a:t>Plants take in all substances they need to grow through their roots.</a:t>
            </a:r>
            <a:endParaRPr lang="en-GB" sz="1200">
              <a:solidFill>
                <a:schemeClr val="tx1"/>
              </a:solidFill>
              <a:effectLst/>
              <a:latin typeface="+mn-lt"/>
              <a:ea typeface="Calibri" panose="020F0502020204030204" pitchFamily="34" charset="0"/>
              <a:cs typeface="Calibri"/>
            </a:endParaRPr>
          </a:p>
          <a:p>
            <a:pPr marL="285750" indent="-285750">
              <a:buFont typeface="Arial" panose="020B0604020202020204" pitchFamily="34" charset="0"/>
              <a:buChar char="•"/>
            </a:pPr>
            <a:r>
              <a:rPr lang="en-GB" sz="1200" i="1">
                <a:solidFill>
                  <a:schemeClr val="tx1"/>
                </a:solidFill>
                <a:effectLst/>
                <a:latin typeface="+mn-lt"/>
                <a:ea typeface="Calibri" panose="020F0502020204030204" pitchFamily="34" charset="0"/>
                <a:cs typeface="Calibri"/>
              </a:rPr>
              <a:t>Leaves take in water.</a:t>
            </a:r>
            <a:endParaRPr lang="en-GB" sz="1200">
              <a:solidFill>
                <a:schemeClr val="tx1"/>
              </a:solidFill>
              <a:effectLst/>
              <a:latin typeface="+mn-lt"/>
              <a:ea typeface="Calibri" panose="020F0502020204030204" pitchFamily="34" charset="0"/>
              <a:cs typeface="Calibri"/>
            </a:endParaRPr>
          </a:p>
          <a:p>
            <a:pPr marL="285750" indent="-285750">
              <a:buFont typeface="Arial" panose="020B0604020202020204" pitchFamily="34" charset="0"/>
              <a:buChar char="•"/>
            </a:pPr>
            <a:r>
              <a:rPr lang="en-GB" sz="1200" i="1">
                <a:solidFill>
                  <a:schemeClr val="tx1"/>
                </a:solidFill>
                <a:effectLst/>
                <a:latin typeface="+mn-lt"/>
                <a:ea typeface="Calibri" panose="020F0502020204030204" pitchFamily="34" charset="0"/>
                <a:cs typeface="Calibri"/>
              </a:rPr>
              <a:t>Sunlight helps plants grow by keeping them warm.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a:solidFill>
                  <a:schemeClr val="tx1"/>
                </a:solidFill>
                <a:effectLst/>
                <a:latin typeface="+mn-lt"/>
                <a:ea typeface="Calibri" panose="020F0502020204030204" pitchFamily="34" charset="0"/>
                <a:cs typeface="Calibri"/>
              </a:rPr>
              <a:t>All seeds and bulbs need light to survive (though they need light to grow once germinated)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1" u="none" strike="noStrike">
                <a:solidFill>
                  <a:schemeClr val="tx1"/>
                </a:solidFill>
                <a:effectLst/>
                <a:latin typeface="+mn-lt"/>
                <a:cs typeface="Calibri"/>
              </a:rPr>
              <a:t>Responses from ECTs will vary depending on their choice of teaching point and misconception(s). With all responses ensure that</a:t>
            </a:r>
            <a:r>
              <a:rPr lang="en-US" sz="1200" b="0" i="1" u="none" strike="noStrike">
                <a:solidFill>
                  <a:schemeClr val="tx1"/>
                </a:solidFill>
                <a:effectLst/>
                <a:latin typeface="+mn-lt"/>
                <a:cs typeface="Calibri"/>
              </a:rPr>
              <a:t>:</a:t>
            </a:r>
            <a:endParaRPr lang="en-US" sz="1200" b="0" i="1">
              <a:solidFill>
                <a:schemeClr val="tx1"/>
              </a:solidFill>
              <a:effectLst/>
              <a:latin typeface="+mn-lt"/>
              <a:cs typeface="Calibri"/>
            </a:endParaRPr>
          </a:p>
          <a:p>
            <a:pPr marL="171450" indent="-171450" algn="l" rtl="0" fontAlgn="base">
              <a:buFont typeface="Arial" panose="020B0604020202020204" pitchFamily="34" charset="0"/>
              <a:buChar char="•"/>
            </a:pPr>
            <a:r>
              <a:rPr lang="en-GB" sz="1200" b="0" i="1" u="none" strike="noStrike">
                <a:solidFill>
                  <a:schemeClr val="tx1"/>
                </a:solidFill>
                <a:effectLst/>
                <a:latin typeface="+mn-lt"/>
                <a:cs typeface="Calibri"/>
              </a:rPr>
              <a:t>The concept cartoon draws out common misconceptions.</a:t>
            </a:r>
            <a:r>
              <a:rPr lang="en-US" sz="1200" b="0" i="0">
                <a:solidFill>
                  <a:schemeClr val="tx1"/>
                </a:solidFill>
                <a:effectLst/>
                <a:latin typeface="+mn-lt"/>
                <a:cs typeface="Calibri"/>
              </a:rPr>
              <a:t>​</a:t>
            </a:r>
          </a:p>
          <a:p>
            <a:pPr marL="171450" indent="-171450" algn="l" rtl="0" fontAlgn="base">
              <a:buFont typeface="Arial" panose="020B0604020202020204" pitchFamily="34" charset="0"/>
              <a:buChar char="•"/>
            </a:pPr>
            <a:r>
              <a:rPr lang="en-GB" sz="1200" b="0" i="1" u="none" strike="noStrike">
                <a:solidFill>
                  <a:schemeClr val="tx1"/>
                </a:solidFill>
                <a:effectLst/>
                <a:latin typeface="+mn-lt"/>
                <a:cs typeface="Calibri"/>
              </a:rPr>
              <a:t>The concept cartoon contains plausible incorrect viewpoints.</a:t>
            </a:r>
            <a:r>
              <a:rPr lang="en-US" sz="1200" b="0" i="0">
                <a:solidFill>
                  <a:schemeClr val="tx1"/>
                </a:solidFill>
                <a:effectLst/>
                <a:latin typeface="+mn-lt"/>
                <a:cs typeface="Calibri"/>
              </a:rPr>
              <a:t>​</a:t>
            </a:r>
          </a:p>
          <a:p>
            <a:pPr marL="171450" indent="-171450" algn="l" rtl="0" fontAlgn="base">
              <a:buFont typeface="Arial" panose="020B0604020202020204" pitchFamily="34" charset="0"/>
              <a:buChar char="•"/>
            </a:pPr>
            <a:r>
              <a:rPr lang="en-GB" sz="1200" b="0" i="1" u="none" strike="noStrike">
                <a:solidFill>
                  <a:schemeClr val="tx1"/>
                </a:solidFill>
                <a:effectLst/>
                <a:latin typeface="+mn-lt"/>
                <a:cs typeface="Calibri"/>
              </a:rPr>
              <a:t>The concept cartoon would promote discussion and encourage pupils to use reasoning skills to explore the concept.</a:t>
            </a:r>
            <a:endParaRPr lang="en-GB" sz="120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endParaRPr lang="en-GB" sz="1200">
              <a:solidFill>
                <a:schemeClr val="tx1"/>
              </a:solidFill>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a:solidFill>
                  <a:schemeClr val="tx1"/>
                </a:solidFill>
                <a:effectLst/>
                <a:latin typeface="+mn-lt"/>
                <a:ea typeface="Calibri" panose="020F0502020204030204" pitchFamily="34" charset="0"/>
                <a:cs typeface="Calibri"/>
              </a:rPr>
              <a:t>Link to next slide:</a:t>
            </a:r>
            <a:r>
              <a:rPr lang="en-GB" sz="1200" b="1">
                <a:solidFill>
                  <a:schemeClr val="tx1"/>
                </a:solidFill>
                <a:latin typeface="+mn-lt"/>
                <a:ea typeface="Calibri" panose="020F0502020204030204" pitchFamily="34" charset="0"/>
                <a:cs typeface="Calibri"/>
              </a:rPr>
              <a:t> </a:t>
            </a:r>
            <a:r>
              <a:rPr lang="en-GB" sz="1200">
                <a:solidFill>
                  <a:schemeClr val="tx1"/>
                </a:solidFill>
                <a:latin typeface="+mn-lt"/>
              </a:rPr>
              <a:t>I hope this seminar has furthered your understanding of the importance of anticipating and addressing misconceptions as well as giving you some practical strategies that you can use to anticipate, identify and overcome misconceptions in science</a:t>
            </a:r>
            <a:r>
              <a:rPr lang="en-GB" sz="1200" b="1">
                <a:solidFill>
                  <a:schemeClr val="tx1"/>
                </a:solidFill>
                <a:latin typeface="+mn-lt"/>
              </a:rPr>
              <a:t>.</a:t>
            </a:r>
            <a:r>
              <a:rPr lang="en-GB" sz="1200" b="1" i="1">
                <a:solidFill>
                  <a:schemeClr val="tx1"/>
                </a:solidFill>
                <a:latin typeface="+mn-lt"/>
              </a:rPr>
              <a:t> </a:t>
            </a:r>
            <a:r>
              <a:rPr lang="en-GB" sz="1200">
                <a:solidFill>
                  <a:schemeClr val="tx1"/>
                </a:solidFill>
                <a:latin typeface="+mn-lt"/>
              </a:rPr>
              <a:t>You'll now have some time to reflect on your practice, consider what you've learnt, and think about how you could further improve what you're already doing to support all pupils to be successful.  </a:t>
            </a:r>
            <a:endParaRPr lang="en-GB" sz="1200">
              <a:solidFill>
                <a:schemeClr val="tx1"/>
              </a:solidFill>
              <a:latin typeface="+mn-lt"/>
              <a:ea typeface="Calibri" panose="020F0502020204030204" pitchFamily="34" charset="0"/>
              <a:cs typeface="Calibri"/>
            </a:endParaRPr>
          </a:p>
          <a:p>
            <a:pPr>
              <a:lnSpc>
                <a:spcPct val="107000"/>
              </a:lnSpc>
              <a:spcAft>
                <a:spcPts val="800"/>
              </a:spcAft>
            </a:pPr>
            <a:endParaRPr lang="en-GB" sz="1200" b="1">
              <a:solidFill>
                <a:schemeClr val="tx1"/>
              </a:solidFill>
              <a:effectLst/>
              <a:latin typeface="+mn-lt"/>
              <a:ea typeface="Calibri" panose="020F0502020204030204" pitchFamily="34" charset="0"/>
              <a:cs typeface="Calibri"/>
            </a:endParaRPr>
          </a:p>
          <a:p>
            <a:endParaRPr lang="en-GB" b="0" i="0"/>
          </a:p>
        </p:txBody>
      </p:sp>
      <p:sp>
        <p:nvSpPr>
          <p:cNvPr id="4" name="Slide Number Placeholder 3"/>
          <p:cNvSpPr>
            <a:spLocks noGrp="1"/>
          </p:cNvSpPr>
          <p:nvPr>
            <p:ph type="sldNum" sz="quarter" idx="5"/>
          </p:nvPr>
        </p:nvSpPr>
        <p:spPr/>
        <p:txBody>
          <a:bodyPr/>
          <a:lstStyle/>
          <a:p>
            <a:fld id="{AAA24272-161B-9A42-BC2D-F0109316EB3C}" type="slidenum">
              <a:rPr lang="en-GB" smtClean="0"/>
              <a:t>21</a:t>
            </a:fld>
            <a:endParaRPr lang="en-GB"/>
          </a:p>
        </p:txBody>
      </p:sp>
    </p:spTree>
    <p:extLst>
      <p:ext uri="{BB962C8B-B14F-4D97-AF65-F5344CB8AC3E}">
        <p14:creationId xmlns:p14="http://schemas.microsoft.com/office/powerpoint/2010/main" val="37297657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latin typeface="+mn-lt"/>
              </a:rPr>
              <a:t>01:23 – 01:28 (5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KLP: </a:t>
            </a:r>
            <a:r>
              <a:rPr lang="en-GB" sz="1200" b="0" i="1">
                <a:solidFill>
                  <a:schemeClr val="tx1"/>
                </a:solidFill>
                <a:latin typeface="+mn-lt"/>
              </a:rPr>
              <a:t>ECTs should reflect on their practice, considering what they have just learnt, and think about how they could further improve what they are already doing to support all pupils to be successful. </a:t>
            </a:r>
            <a:endParaRPr lang="en-GB" sz="1200" b="1" i="1">
              <a:solidFill>
                <a:schemeClr val="tx1"/>
              </a:solidFill>
              <a:latin typeface="+mn-lt"/>
            </a:endParaRPr>
          </a:p>
          <a:p>
            <a:endParaRPr lang="en-GB" sz="1200">
              <a:solidFill>
                <a:schemeClr val="tx1"/>
              </a:solidFill>
              <a:latin typeface="+mn-lt"/>
            </a:endParaRPr>
          </a:p>
          <a:p>
            <a:r>
              <a:rPr lang="en-GB" sz="1200" b="1">
                <a:solidFill>
                  <a:schemeClr val="tx1"/>
                </a:solidFill>
                <a:latin typeface="+mn-lt"/>
              </a:rPr>
              <a:t>Ask:</a:t>
            </a:r>
          </a:p>
          <a:p>
            <a:r>
              <a:rPr lang="en-GB" sz="1200">
                <a:solidFill>
                  <a:schemeClr val="tx1"/>
                </a:solidFill>
                <a:latin typeface="+mn-lt"/>
              </a:rPr>
              <a:t>Think about a recent concept that you taught:</a:t>
            </a:r>
          </a:p>
          <a:p>
            <a:pPr marL="171450" indent="-171450">
              <a:buFont typeface="Arial" panose="020B0604020202020204" pitchFamily="34" charset="0"/>
              <a:buChar char="•"/>
            </a:pPr>
            <a:r>
              <a:rPr lang="en-GB" sz="1200" b="0">
                <a:solidFill>
                  <a:schemeClr val="tx1"/>
                </a:solidFill>
                <a:latin typeface="+mn-lt"/>
              </a:rPr>
              <a:t>How did you identify the common misconceptions for each teaching point (e.g. an exit ticket task before teaching the key teaching point; use a bank of common misconceptions that you had created; work alongside colleagues and/or your mentor to anticipate common misconceptions)? </a:t>
            </a:r>
          </a:p>
          <a:p>
            <a:pPr marL="171450" indent="-171450">
              <a:buFont typeface="Arial" panose="020B0604020202020204" pitchFamily="34" charset="0"/>
              <a:buChar char="•"/>
            </a:pPr>
            <a:r>
              <a:rPr lang="en-GB" sz="1200" b="0">
                <a:solidFill>
                  <a:schemeClr val="tx1"/>
                </a:solidFill>
                <a:latin typeface="+mn-lt"/>
              </a:rPr>
              <a:t>What tasks did you plan to identify and address misconceptions (e.g. hinge questions; planning alternative examples or explanations; exit tickets).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a:t>Was the task successful in addressing the misconception(s) for all pupils?</a:t>
            </a:r>
            <a:endParaRPr lang="en-GB" sz="1200" b="0">
              <a:solidFill>
                <a:schemeClr val="tx1"/>
              </a:solidFill>
              <a:latin typeface="+mn-lt"/>
            </a:endParaRPr>
          </a:p>
          <a:p>
            <a:pPr marL="171450" indent="-171450">
              <a:buFont typeface="Arial" panose="020B0604020202020204" pitchFamily="34" charset="0"/>
              <a:buChar char="•"/>
            </a:pPr>
            <a:r>
              <a:rPr lang="en-GB" sz="1200" b="0">
                <a:solidFill>
                  <a:schemeClr val="tx1"/>
                </a:solidFill>
                <a:latin typeface="+mn-lt"/>
              </a:rPr>
              <a:t>What might you do differently next time?</a:t>
            </a:r>
          </a:p>
          <a:p>
            <a:endParaRPr lang="en-GB" sz="1200">
              <a:solidFill>
                <a:schemeClr val="tx1"/>
              </a:solidFill>
              <a:latin typeface="+mn-lt"/>
            </a:endParaRPr>
          </a:p>
          <a:p>
            <a:r>
              <a:rPr lang="en-GB" sz="1200" b="1">
                <a:solidFill>
                  <a:schemeClr val="tx1"/>
                </a:solidFill>
                <a:latin typeface="+mn-lt"/>
              </a:rPr>
              <a:t>Link to next slide: </a:t>
            </a:r>
            <a:r>
              <a:rPr lang="en-GB" sz="1200" b="0">
                <a:solidFill>
                  <a:schemeClr val="tx1"/>
                </a:solidFill>
                <a:latin typeface="+mn-lt"/>
              </a:rPr>
              <a:t>Before we finish for today a quick reminder of some useful networks.</a:t>
            </a:r>
            <a:endParaRPr lang="en-GB" sz="1200" b="0" i="0">
              <a:solidFill>
                <a:schemeClr val="tx1"/>
              </a:solidFill>
              <a:latin typeface="+mn-lt"/>
            </a:endParaRPr>
          </a:p>
          <a:p>
            <a:endParaRPr lang="en-GB" b="1"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0549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l" defTabSz="914400">
              <a:lnSpc>
                <a:spcPct val="100000"/>
              </a:lnSpc>
              <a:spcBef>
                <a:spcPts val="0"/>
              </a:spcBef>
              <a:spcAft>
                <a:spcPts val="0"/>
              </a:spcAft>
              <a:buNone/>
              <a:tabLst/>
              <a:defRPr/>
            </a:pPr>
            <a:r>
              <a:rPr lang="en-GB" sz="1200" b="1">
                <a:latin typeface="+mn-lt"/>
              </a:rPr>
              <a:t>01:28 – 01:30 (2 minutes)</a:t>
            </a:r>
          </a:p>
          <a:p>
            <a:pPr lvl="0" algn="l" defTabSz="914400">
              <a:lnSpc>
                <a:spcPct val="100000"/>
              </a:lnSpc>
              <a:spcBef>
                <a:spcPts val="0"/>
              </a:spcBef>
              <a:spcAft>
                <a:spcPts val="0"/>
              </a:spcAft>
              <a:buNone/>
              <a:tabLst/>
              <a:defRPr/>
            </a:pPr>
            <a:endParaRPr lang="en-US" sz="1200">
              <a:latin typeface="+mn-lt"/>
            </a:endParaRPr>
          </a:p>
          <a:p>
            <a:r>
              <a:rPr lang="en-GB" sz="1200" b="1" i="0">
                <a:latin typeface="+mn-lt"/>
              </a:rPr>
              <a:t>Explain:</a:t>
            </a:r>
            <a:endParaRPr lang="en-GB" sz="1200">
              <a:latin typeface="+mn-lt"/>
            </a:endParaRPr>
          </a:p>
          <a:p>
            <a:r>
              <a:rPr lang="en-GB" sz="1200" b="0" i="0">
                <a:latin typeface="+mn-lt"/>
              </a:rPr>
              <a:t>Here is a quick reminder of some of the resources and networks you can draw upon to support you. </a:t>
            </a:r>
            <a:r>
              <a:rPr lang="en-GB" sz="1200" b="0" i="1">
                <a:latin typeface="+mn-lt"/>
              </a:rPr>
              <a:t>(P</a:t>
            </a:r>
            <a:r>
              <a:rPr lang="en-GB" sz="1200" i="1">
                <a:latin typeface="+mn-lt"/>
              </a:rPr>
              <a:t>lease share the websites listed below in the sidebar</a:t>
            </a:r>
            <a:r>
              <a:rPr lang="en-US" sz="1200" i="1">
                <a:latin typeface="+mn-lt"/>
              </a:rPr>
              <a:t> </a:t>
            </a:r>
            <a:r>
              <a:rPr lang="en-GB" sz="1200" i="1">
                <a:latin typeface="+mn-lt"/>
              </a:rPr>
              <a:t>then talk through them using the notes):</a:t>
            </a:r>
            <a:endParaRPr lang="en-GB" sz="1200" i="1">
              <a:latin typeface="+mn-lt"/>
              <a:ea typeface="Calibri"/>
              <a:cs typeface="Calibri"/>
            </a:endParaRPr>
          </a:p>
          <a:p>
            <a:endParaRPr lang="en-GB" sz="1200">
              <a:latin typeface="+mn-lt"/>
            </a:endParaRPr>
          </a:p>
          <a:p>
            <a:r>
              <a:rPr lang="en-GB" b="1"/>
              <a:t>1</a:t>
            </a:r>
            <a:r>
              <a:rPr lang="en-GB" sz="1200" b="1" i="0">
                <a:latin typeface="+mn-lt"/>
              </a:rPr>
              <a:t>. </a:t>
            </a:r>
            <a:r>
              <a:rPr lang="en-GB" sz="1200" b="1">
                <a:latin typeface="+mn-lt"/>
              </a:rPr>
              <a:t>Teach First networks</a:t>
            </a:r>
            <a:endParaRPr lang="en-US" sz="1200">
              <a:latin typeface="+mn-lt"/>
            </a:endParaRPr>
          </a:p>
          <a:p>
            <a:pPr>
              <a:defRPr/>
            </a:pPr>
            <a:r>
              <a:rPr lang="en-GB" sz="1200" i="0">
                <a:latin typeface="+mn-lt"/>
              </a:rPr>
              <a:t>Teach First </a:t>
            </a:r>
            <a:r>
              <a:rPr lang="en-GB" sz="1200">
                <a:latin typeface="+mn-lt"/>
              </a:rPr>
              <a:t>has a multitude of networks that you may want to join</a:t>
            </a:r>
            <a:r>
              <a:rPr lang="en-GB" sz="1200" b="0" i="0">
                <a:effectLst/>
                <a:latin typeface="+mn-lt"/>
              </a:rPr>
              <a:t>. </a:t>
            </a:r>
            <a:r>
              <a:rPr lang="en-GB" sz="1200">
                <a:latin typeface="+mn-lt"/>
              </a:rPr>
              <a:t>You </a:t>
            </a:r>
            <a:r>
              <a:rPr lang="en-GB" sz="1200" b="0" i="0">
                <a:effectLst/>
                <a:latin typeface="+mn-lt"/>
              </a:rPr>
              <a:t>can </a:t>
            </a:r>
            <a:r>
              <a:rPr lang="en-GB" sz="1200">
                <a:latin typeface="+mn-lt"/>
              </a:rPr>
              <a:t>see the networks </a:t>
            </a:r>
            <a:r>
              <a:rPr lang="en-GB" sz="1200" b="0" i="0">
                <a:effectLst/>
                <a:latin typeface="+mn-lt"/>
              </a:rPr>
              <a:t>on the Teach First </a:t>
            </a:r>
            <a:r>
              <a:rPr lang="en-GB" sz="1200">
                <a:latin typeface="+mn-lt"/>
              </a:rPr>
              <a:t>networks website. </a:t>
            </a:r>
          </a:p>
          <a:p>
            <a:pPr lvl="0" algn="l" defTabSz="914400">
              <a:lnSpc>
                <a:spcPct val="100000"/>
              </a:lnSpc>
              <a:spcBef>
                <a:spcPts val="0"/>
              </a:spcBef>
              <a:spcAft>
                <a:spcPts val="0"/>
              </a:spcAft>
              <a:tabLst/>
              <a:defRPr/>
            </a:pPr>
            <a:r>
              <a:rPr lang="en-GB" sz="1200" b="1">
                <a:latin typeface="+mn-lt"/>
                <a:hlinkClick r:id="rId3"/>
              </a:rPr>
              <a:t>https://www.teachfirst.org</a:t>
            </a:r>
            <a:r>
              <a:rPr lang="en-GB" sz="1200" b="1" i="0">
                <a:effectLst/>
                <a:latin typeface="+mn-lt"/>
                <a:hlinkClick r:id="rId3"/>
              </a:rPr>
              <a:t>.</a:t>
            </a:r>
            <a:r>
              <a:rPr lang="en-GB" sz="1200" b="1">
                <a:latin typeface="+mn-lt"/>
                <a:hlinkClick r:id="rId3"/>
              </a:rPr>
              <a:t>uk/networks</a:t>
            </a:r>
            <a:endParaRPr lang="en-GB" sz="1200">
              <a:latin typeface="+mn-lt"/>
              <a:hlinkClick r:id="rId3"/>
            </a:endParaRPr>
          </a:p>
          <a:p>
            <a:endParaRPr lang="en-GB" sz="1200" b="1">
              <a:latin typeface="+mn-lt"/>
            </a:endParaRPr>
          </a:p>
          <a:p>
            <a:r>
              <a:rPr lang="en-GB" b="1"/>
              <a:t>2</a:t>
            </a:r>
            <a:r>
              <a:rPr lang="en-GB" sz="1200" b="1">
                <a:latin typeface="+mn-lt"/>
              </a:rPr>
              <a:t>. Primary Science Teaching Trust</a:t>
            </a:r>
            <a:endParaRPr lang="en-GB" sz="1200">
              <a:latin typeface="+mn-lt"/>
            </a:endParaRPr>
          </a:p>
          <a:p>
            <a:r>
              <a:rPr lang="en-GB" sz="1200">
                <a:latin typeface="+mn-lt"/>
              </a:rPr>
              <a:t>PSTT is a charitable trust helping to improve the teaching and learning of primary science across the UK.</a:t>
            </a:r>
          </a:p>
          <a:p>
            <a:r>
              <a:rPr lang="en-GB" sz="1200" b="1" u="sng">
                <a:latin typeface="+mn-lt"/>
                <a:hlinkClick r:id="rId3"/>
              </a:rPr>
              <a:t>https://pstt.org.uk</a:t>
            </a:r>
            <a:r>
              <a:rPr lang="en-GB" sz="1200" b="1">
                <a:latin typeface="+mn-lt"/>
              </a:rPr>
              <a:t> </a:t>
            </a:r>
          </a:p>
          <a:p>
            <a:endParaRPr lang="en-GB" sz="1200">
              <a:latin typeface="+mn-lt"/>
            </a:endParaRPr>
          </a:p>
          <a:p>
            <a:r>
              <a:rPr lang="en-GB" b="1"/>
              <a:t>3</a:t>
            </a:r>
            <a:r>
              <a:rPr lang="en-GB" sz="1200" b="1">
                <a:latin typeface="+mn-lt"/>
              </a:rPr>
              <a:t>. STEM learning (primary)</a:t>
            </a:r>
            <a:endParaRPr lang="en-GB" sz="1200">
              <a:latin typeface="+mn-lt"/>
            </a:endParaRPr>
          </a:p>
          <a:p>
            <a:r>
              <a:rPr lang="en-GB" sz="1200">
                <a:latin typeface="+mn-lt"/>
              </a:rPr>
              <a:t>If you're a primary teacher, we're here to support you at every stage of your career, and we share your dedication to raising young people’s engagement and achievement in STEM.</a:t>
            </a:r>
          </a:p>
          <a:p>
            <a:r>
              <a:rPr lang="en-GB" sz="1200" b="1" u="sng">
                <a:latin typeface="+mn-lt"/>
                <a:hlinkClick r:id="rId3"/>
              </a:rPr>
              <a:t>https://www.stem.org.uk/primary</a:t>
            </a:r>
            <a:r>
              <a:rPr lang="en-GB" sz="1200" b="1">
                <a:latin typeface="+mn-lt"/>
              </a:rPr>
              <a:t> </a:t>
            </a:r>
            <a:endParaRPr lang="en-GB" sz="1200">
              <a:latin typeface="+mn-lt"/>
            </a:endParaRPr>
          </a:p>
          <a:p>
            <a:pPr>
              <a:defRPr/>
            </a:pPr>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a:latin typeface="+mn-lt"/>
              </a:rPr>
              <a:t>Close the seminar: </a:t>
            </a:r>
            <a:r>
              <a:rPr lang="en-GB" sz="1200" i="1">
                <a:latin typeface="+mn-lt"/>
              </a:rPr>
              <a:t>Thank ECTs for joining today and their participation in the seminar. </a:t>
            </a:r>
            <a:endParaRPr lang="en-GB" sz="1200">
              <a:latin typeface="+mn-lt"/>
            </a:endParaRPr>
          </a:p>
          <a:p>
            <a:pPr>
              <a:defRP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23</a:t>
            </a:fld>
            <a:endParaRPr lang="en-GB"/>
          </a:p>
        </p:txBody>
      </p:sp>
    </p:spTree>
    <p:extLst>
      <p:ext uri="{BB962C8B-B14F-4D97-AF65-F5344CB8AC3E}">
        <p14:creationId xmlns:p14="http://schemas.microsoft.com/office/powerpoint/2010/main" val="503186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24</a:t>
            </a:fld>
            <a:endParaRPr lang="en-GB"/>
          </a:p>
        </p:txBody>
      </p:sp>
    </p:spTree>
    <p:extLst>
      <p:ext uri="{BB962C8B-B14F-4D97-AF65-F5344CB8AC3E}">
        <p14:creationId xmlns:p14="http://schemas.microsoft.com/office/powerpoint/2010/main" val="39615311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25</a:t>
            </a:fld>
            <a:endParaRPr lang="en-GB"/>
          </a:p>
        </p:txBody>
      </p:sp>
    </p:spTree>
    <p:extLst>
      <p:ext uri="{BB962C8B-B14F-4D97-AF65-F5344CB8AC3E}">
        <p14:creationId xmlns:p14="http://schemas.microsoft.com/office/powerpoint/2010/main" val="3107893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johndabell.com/2018/02/13/concept-cartoons-lead-the-way/" TargetMode="External"/><Relationship Id="rId3" Type="http://schemas.openxmlformats.org/officeDocument/2006/relationships/hyperlink" Target="https://youtu.be/hA0jFccVzr8" TargetMode="External"/><Relationship Id="rId7" Type="http://schemas.openxmlformats.org/officeDocument/2006/relationships/hyperlink" Target="https://www.millgatehouse.co.uk/concept-cartoons-research/"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s://educationendowmentfoundation.org.uk/news/eef-blog-ecf-exploring-the-evidence-prior-knowledge-and-pupil-misconceptions" TargetMode="External"/><Relationship Id="rId5" Type="http://schemas.openxmlformats.org/officeDocument/2006/relationships/hyperlink" Target="https://teachfirst.eu.qualtrics.com/jfe/form/SV_0CmLSDXu7ZmtpFY" TargetMode="External"/><Relationship Id="rId4" Type="http://schemas.openxmlformats.org/officeDocument/2006/relationships/hyperlink" Target="https://youtu.be/5cU6NycJJuk" TargetMode="External"/><Relationship Id="rId9"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53251" y="1304063"/>
            <a:ext cx="10638284" cy="4887685"/>
          </a:xfrm>
        </p:spPr>
        <p:txBody>
          <a:bodyPr vert="horz" lIns="0" tIns="0" rIns="0" bIns="0" rtlCol="0" anchor="t">
            <a:normAutofit fontScale="85000" lnSpcReduction="20000"/>
          </a:bodyPr>
          <a:lstStyle/>
          <a:p>
            <a:r>
              <a:rPr lang="en-GB" sz="1900" dirty="0"/>
              <a:t>Seminar duration: </a:t>
            </a:r>
            <a:r>
              <a:rPr lang="en-GB" sz="1900" b="0" dirty="0"/>
              <a:t>90 minutes</a:t>
            </a:r>
          </a:p>
          <a:p>
            <a:endParaRPr lang="en-GB" sz="1900" b="0" dirty="0">
              <a:solidFill>
                <a:schemeClr val="accent1"/>
              </a:solidFill>
            </a:endParaRPr>
          </a:p>
          <a:p>
            <a:pPr fontAlgn="base"/>
            <a:r>
              <a:rPr lang="en-GB" sz="1900" dirty="0"/>
              <a:t>Teachers need to have access to: </a:t>
            </a:r>
            <a:endParaRPr lang="en-GB" sz="1900" dirty="0">
              <a:cs typeface="Arial"/>
            </a:endParaRPr>
          </a:p>
          <a:p>
            <a:pPr marL="285750" indent="-285750" fontAlgn="base">
              <a:buFont typeface="Arial" panose="020B0604020202020204" pitchFamily="34" charset="0"/>
              <a:buChar char="•"/>
            </a:pPr>
            <a:r>
              <a:rPr lang="en-GB" sz="1900" b="0" dirty="0">
                <a:cs typeface="Arial"/>
              </a:rPr>
              <a:t>Teachers would benefit from having a </a:t>
            </a:r>
            <a:r>
              <a:rPr lang="en-GB" sz="1900" dirty="0">
                <a:cs typeface="Arial"/>
              </a:rPr>
              <a:t>pen and paper </a:t>
            </a:r>
            <a:r>
              <a:rPr lang="en-GB" sz="1900" b="0" dirty="0">
                <a:cs typeface="Arial"/>
              </a:rPr>
              <a:t>or somewhere to record notes/complete tasks throughout the seminar. </a:t>
            </a:r>
          </a:p>
          <a:p>
            <a:endParaRPr lang="en-GB" sz="1900" dirty="0"/>
          </a:p>
          <a:p>
            <a:pPr marL="0" lvl="2" indent="0">
              <a:buNone/>
            </a:pPr>
            <a:r>
              <a:rPr lang="en-GB" sz="1900" b="1" dirty="0">
                <a:ea typeface="+mn-lt"/>
                <a:cs typeface="+mn-lt"/>
              </a:rPr>
              <a:t>Link to training video on YouTube:</a:t>
            </a:r>
            <a:endParaRPr lang="en-US" sz="1900" dirty="0">
              <a:ea typeface="+mn-lt"/>
              <a:cs typeface="+mn-lt"/>
            </a:endParaRPr>
          </a:p>
          <a:p>
            <a:pPr marL="0" lvl="2" indent="0">
              <a:buNone/>
            </a:pPr>
            <a:r>
              <a:rPr lang="en-GB" sz="1900" dirty="0">
                <a:ea typeface="+mn-lt"/>
                <a:cs typeface="+mn-lt"/>
                <a:hlinkClick r:id="rId3"/>
              </a:rPr>
              <a:t>How to use Teach First slides</a:t>
            </a:r>
            <a:endParaRPr lang="en-US" sz="1900" dirty="0">
              <a:ea typeface="+mn-lt"/>
              <a:cs typeface="+mn-lt"/>
              <a:hlinkClick r:id="rId3"/>
            </a:endParaRPr>
          </a:p>
          <a:p>
            <a:pPr marL="0" lvl="2" indent="0">
              <a:buNone/>
            </a:pPr>
            <a:r>
              <a:rPr lang="en-GB" sz="1900" dirty="0">
                <a:ea typeface="+mn-lt"/>
                <a:cs typeface="+mn-lt"/>
                <a:hlinkClick r:id="rId4"/>
              </a:rPr>
              <a:t>Anticipating and addressing common misconceptions</a:t>
            </a:r>
            <a:endParaRPr lang="en-GB" sz="1900" dirty="0">
              <a:ea typeface="+mn-lt"/>
              <a:cs typeface="+mn-lt"/>
            </a:endParaRPr>
          </a:p>
          <a:p>
            <a:pPr marL="0" lvl="2" indent="0">
              <a:buNone/>
            </a:pPr>
            <a:endParaRPr lang="en-GB" sz="1900" dirty="0">
              <a:ea typeface="+mn-lt"/>
              <a:cs typeface="+mn-lt"/>
            </a:endParaRPr>
          </a:p>
          <a:p>
            <a:pPr marL="0" lvl="2" indent="0">
              <a:buNone/>
            </a:pPr>
            <a:r>
              <a:rPr lang="en-GB" sz="1900" b="1" dirty="0"/>
              <a:t>Link</a:t>
            </a:r>
            <a:r>
              <a:rPr lang="en-GB" sz="1900" b="1" dirty="0">
                <a:ea typeface="+mn-lt"/>
                <a:cs typeface="+mn-lt"/>
              </a:rPr>
              <a:t> to f</a:t>
            </a:r>
            <a:r>
              <a:rPr lang="en-GB" sz="1900" b="1" dirty="0"/>
              <a:t>acilitator </a:t>
            </a:r>
            <a:r>
              <a:rPr lang="en-GB" sz="1900" b="1" dirty="0">
                <a:ea typeface="+mn-lt"/>
                <a:cs typeface="+mn-lt"/>
              </a:rPr>
              <a:t>feedback form – </a:t>
            </a:r>
            <a:r>
              <a:rPr lang="en-GB" sz="1900" dirty="0">
                <a:ea typeface="+mn-lt"/>
                <a:cs typeface="+mn-lt"/>
              </a:rPr>
              <a:t>please complete this </a:t>
            </a:r>
            <a:r>
              <a:rPr lang="en-GB" sz="1900" b="1" dirty="0">
                <a:ea typeface="+mn-lt"/>
                <a:cs typeface="+mn-lt"/>
                <a:hlinkClick r:id="rId5"/>
              </a:rPr>
              <a:t>f</a:t>
            </a:r>
            <a:r>
              <a:rPr lang="en-GB" sz="1900" b="1" dirty="0">
                <a:hlinkClick r:id="rId5"/>
              </a:rPr>
              <a:t>acilitator </a:t>
            </a:r>
            <a:r>
              <a:rPr lang="en-GB" sz="1900" b="1" dirty="0">
                <a:cs typeface="Arial"/>
                <a:hlinkClick r:id="rId5"/>
              </a:rPr>
              <a:t>feedback form </a:t>
            </a:r>
            <a:r>
              <a:rPr lang="en-GB" sz="1900" dirty="0">
                <a:cs typeface="Arial"/>
              </a:rPr>
              <a:t>after delivering this seminar.  </a:t>
            </a:r>
          </a:p>
          <a:p>
            <a:pPr marL="0" lvl="2" indent="0">
              <a:buNone/>
            </a:pPr>
            <a:endParaRPr lang="en-GB" sz="1900" dirty="0">
              <a:ea typeface="+mn-lt"/>
              <a:cs typeface="+mn-lt"/>
            </a:endParaRPr>
          </a:p>
          <a:p>
            <a:pPr marL="0" lvl="2" indent="0">
              <a:buNone/>
            </a:pPr>
            <a:r>
              <a:rPr lang="en-GB" sz="1900" b="1" dirty="0">
                <a:ea typeface="+mn-lt"/>
                <a:cs typeface="+mn-lt"/>
              </a:rPr>
              <a:t>Research or resources you might wish to review ahead of delivery:</a:t>
            </a:r>
            <a:endParaRPr lang="en-US" sz="1900" dirty="0">
              <a:ea typeface="+mn-lt"/>
              <a:cs typeface="+mn-lt"/>
            </a:endParaRPr>
          </a:p>
          <a:p>
            <a:pPr marL="342900" lvl="2" indent="-342900">
              <a:buFont typeface="Arial"/>
            </a:pPr>
            <a:r>
              <a:rPr lang="en-GB" sz="1900" dirty="0">
                <a:ea typeface="+mn-lt"/>
                <a:cs typeface="+mn-lt"/>
                <a:hlinkClick r:id="rId6"/>
              </a:rPr>
              <a:t>EEF Blog: ECF – Exploring the Evidence: Prior Knowledge and </a:t>
            </a:r>
            <a:r>
              <a:rPr lang="en-GB" sz="1900" dirty="0">
                <a:cs typeface="Arial"/>
                <a:hlinkClick r:id="rId6"/>
              </a:rPr>
              <a:t>pupil </a:t>
            </a:r>
            <a:r>
              <a:rPr lang="en-GB" sz="1900" dirty="0">
                <a:ea typeface="+mn-lt"/>
                <a:cs typeface="+mn-lt"/>
                <a:hlinkClick r:id="rId6"/>
              </a:rPr>
              <a:t>Misconceptions</a:t>
            </a:r>
          </a:p>
          <a:p>
            <a:pPr marL="342900" lvl="2" indent="-342900">
              <a:buFont typeface="Arial"/>
            </a:pPr>
            <a:r>
              <a:rPr lang="en-US" sz="1900" dirty="0">
                <a:ea typeface="+mn-lt"/>
                <a:cs typeface="+mn-lt"/>
                <a:hlinkClick r:id="rId7"/>
              </a:rPr>
              <a:t>Millgate</a:t>
            </a:r>
            <a:r>
              <a:rPr lang="en-US" sz="1900" i="0" dirty="0">
                <a:effectLst/>
                <a:ea typeface="+mn-lt"/>
                <a:cs typeface="+mn-lt"/>
                <a:hlinkClick r:id="rId7"/>
              </a:rPr>
              <a:t>: </a:t>
            </a:r>
            <a:r>
              <a:rPr lang="en-US" sz="1900" dirty="0">
                <a:ea typeface="+mn-lt"/>
                <a:cs typeface="+mn-lt"/>
                <a:hlinkClick r:id="rId7"/>
              </a:rPr>
              <a:t>Concept Cartoons Research</a:t>
            </a:r>
            <a:r>
              <a:rPr lang="en-US" sz="1900" dirty="0">
                <a:ea typeface="+mn-lt"/>
                <a:cs typeface="+mn-lt"/>
              </a:rPr>
              <a:t> </a:t>
            </a:r>
          </a:p>
          <a:p>
            <a:pPr marL="342900" lvl="2" indent="-342900">
              <a:buFont typeface="Arial"/>
              <a:buChar char="•"/>
            </a:pPr>
            <a:r>
              <a:rPr lang="en-US" sz="1900" dirty="0">
                <a:ea typeface="+mn-lt"/>
                <a:cs typeface="+mn-lt"/>
                <a:hlinkClick r:id="rId8"/>
              </a:rPr>
              <a:t>John Dabell: Concept cartoons lead the way</a:t>
            </a:r>
            <a:r>
              <a:rPr lang="en-US" sz="1900" dirty="0">
                <a:ea typeface="+mn-lt"/>
                <a:cs typeface="+mn-lt"/>
              </a:rPr>
              <a:t> </a:t>
            </a:r>
            <a:r>
              <a:rPr lang="en-GB" sz="1900" dirty="0">
                <a:solidFill>
                  <a:srgbClr val="FFFFFF"/>
                </a:solidFill>
                <a:cs typeface="Arial"/>
              </a:rPr>
              <a:t>o</a:t>
            </a:r>
            <a:r>
              <a:rPr lang="en-GB" sz="1900" b="0" i="0" dirty="0">
                <a:solidFill>
                  <a:srgbClr val="FFFFFF"/>
                </a:solidFill>
                <a:effectLst/>
              </a:rPr>
              <a:t> enhance</a:t>
            </a:r>
            <a:endParaRPr lang="en-GB" sz="1200" b="0" dirty="0">
              <a:cs typeface="Arial"/>
            </a:endParaRPr>
          </a:p>
          <a:p>
            <a:pPr marL="285750" indent="-285750">
              <a:buFont typeface="Arial" panose="020B0604020202020204" pitchFamily="34" charset="0"/>
              <a:buChar char="•"/>
            </a:pPr>
            <a:endParaRPr lang="en-GB" b="0" dirty="0"/>
          </a:p>
          <a:p>
            <a:endParaRPr lang="en-GB" b="0" dirty="0"/>
          </a:p>
          <a:p>
            <a:endParaRPr lang="en-GB" dirty="0"/>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9"/>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latin typeface="Constantia"/>
              </a:rPr>
              <a:t>Overview of the seminar</a:t>
            </a:r>
            <a:endParaRPr lang="en-GB"/>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fld id="{6B6EFD66-0F65-0C43-B4F5-A9CE99357F25}" type="slidenum">
              <a:rPr lang="en-GB" smtClean="0"/>
              <a:t>2</a:t>
            </a:fld>
            <a:endParaRPr lang="en-GB"/>
          </a:p>
        </p:txBody>
      </p:sp>
      <p:graphicFrame>
        <p:nvGraphicFramePr>
          <p:cNvPr id="5" name="Table 5">
            <a:extLst>
              <a:ext uri="{FF2B5EF4-FFF2-40B4-BE49-F238E27FC236}">
                <a16:creationId xmlns:a16="http://schemas.microsoft.com/office/drawing/2014/main" id="{C897CE65-6713-4EFF-8BB6-EF1474CA5F8D}"/>
              </a:ext>
            </a:extLst>
          </p:cNvPr>
          <p:cNvGraphicFramePr>
            <a:graphicFrameLocks noGrp="1"/>
          </p:cNvGraphicFramePr>
          <p:nvPr>
            <p:extLst>
              <p:ext uri="{D42A27DB-BD31-4B8C-83A1-F6EECF244321}">
                <p14:modId xmlns:p14="http://schemas.microsoft.com/office/powerpoint/2010/main" val="3866218021"/>
              </p:ext>
            </p:extLst>
          </p:nvPr>
        </p:nvGraphicFramePr>
        <p:xfrm>
          <a:off x="842547" y="1275458"/>
          <a:ext cx="10800080" cy="5125720"/>
        </p:xfrm>
        <a:graphic>
          <a:graphicData uri="http://schemas.openxmlformats.org/drawingml/2006/table">
            <a:tbl>
              <a:tblPr firstRow="1" bandRow="1">
                <a:tableStyleId>{5C22544A-7EE6-4342-B048-85BDC9FD1C3A}</a:tableStyleId>
              </a:tblPr>
              <a:tblGrid>
                <a:gridCol w="3064523">
                  <a:extLst>
                    <a:ext uri="{9D8B030D-6E8A-4147-A177-3AD203B41FA5}">
                      <a16:colId xmlns:a16="http://schemas.microsoft.com/office/drawing/2014/main" val="244674642"/>
                    </a:ext>
                  </a:extLst>
                </a:gridCol>
                <a:gridCol w="7735557">
                  <a:extLst>
                    <a:ext uri="{9D8B030D-6E8A-4147-A177-3AD203B41FA5}">
                      <a16:colId xmlns:a16="http://schemas.microsoft.com/office/drawing/2014/main" val="4206751510"/>
                    </a:ext>
                  </a:extLst>
                </a:gridCol>
              </a:tblGrid>
              <a:tr h="370840">
                <a:tc gridSpan="2">
                  <a:txBody>
                    <a:bodyPr/>
                    <a:lstStyle/>
                    <a:p>
                      <a:pPr marL="0" marR="0" lvl="0" indent="0" algn="ctr" rtl="0" eaLnBrk="1" fontAlgn="auto" latinLnBrk="0" hangingPunct="1">
                        <a:lnSpc>
                          <a:spcPct val="100000"/>
                        </a:lnSpc>
                        <a:spcBef>
                          <a:spcPts val="0"/>
                        </a:spcBef>
                        <a:spcAft>
                          <a:spcPts val="0"/>
                        </a:spcAft>
                        <a:buClrTx/>
                        <a:buSzTx/>
                        <a:buFontTx/>
                        <a:buNone/>
                      </a:pPr>
                      <a:r>
                        <a:rPr lang="en-GB" sz="1800" dirty="0"/>
                        <a:t>Seminar focus: Anticipating and addressing common misconceptions</a:t>
                      </a:r>
                    </a:p>
                    <a:p>
                      <a:endParaRPr lang="en-GB"/>
                    </a:p>
                  </a:txBody>
                  <a:tcPr/>
                </a:tc>
                <a:tc hMerge="1">
                  <a:txBody>
                    <a:bodyPr/>
                    <a:lstStyle/>
                    <a:p>
                      <a:endParaRPr lang="en-GB"/>
                    </a:p>
                  </a:txBody>
                  <a:tcPr/>
                </a:tc>
                <a:extLst>
                  <a:ext uri="{0D108BD9-81ED-4DB2-BD59-A6C34878D82A}">
                    <a16:rowId xmlns:a16="http://schemas.microsoft.com/office/drawing/2014/main" val="1421347440"/>
                  </a:ext>
                </a:extLst>
              </a:tr>
              <a:tr h="370840">
                <a:tc>
                  <a:txBody>
                    <a:bodyPr/>
                    <a:lstStyle/>
                    <a:p>
                      <a:r>
                        <a:rPr lang="en-GB" dirty="0"/>
                        <a:t>Slide 3</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800" b="0" dirty="0"/>
                        <a:t>Settling task – ECTs consider the strategies they use to anticipate misconceptions. </a:t>
                      </a:r>
                      <a:endParaRPr lang="en-GB" sz="1800" b="0"/>
                    </a:p>
                  </a:txBody>
                  <a:tcPr/>
                </a:tc>
                <a:extLst>
                  <a:ext uri="{0D108BD9-81ED-4DB2-BD59-A6C34878D82A}">
                    <a16:rowId xmlns:a16="http://schemas.microsoft.com/office/drawing/2014/main" val="3248252564"/>
                  </a:ext>
                </a:extLst>
              </a:tr>
              <a:tr h="370840">
                <a:tc>
                  <a:txBody>
                    <a:bodyPr/>
                    <a:lstStyle/>
                    <a:p>
                      <a:r>
                        <a:rPr lang="en-GB" dirty="0"/>
                        <a:t>Slides 4 - 6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a:solidFill>
                            <a:schemeClr val="dk1"/>
                          </a:solidFill>
                          <a:effectLst/>
                          <a:latin typeface="+mn-lt"/>
                          <a:ea typeface="+mn-ea"/>
                          <a:cs typeface="+mn-cs"/>
                        </a:rPr>
                        <a:t>Introduces the seminar, objectives and ECF statements that will be </a:t>
                      </a:r>
                      <a:r>
                        <a:rPr lang="en-GB" sz="1800" b="0" i="0" kern="1200" dirty="0">
                          <a:solidFill>
                            <a:schemeClr val="dk1"/>
                          </a:solidFill>
                          <a:effectLst/>
                          <a:latin typeface="+mn-lt"/>
                          <a:ea typeface="+mn-ea"/>
                          <a:cs typeface="+mn-cs"/>
                        </a:rPr>
                        <a:t>covered. </a:t>
                      </a:r>
                      <a:endParaRPr lang="en-GB" sz="1800" b="0" dirty="0"/>
                    </a:p>
                  </a:txBody>
                  <a:tcPr/>
                </a:tc>
                <a:extLst>
                  <a:ext uri="{0D108BD9-81ED-4DB2-BD59-A6C34878D82A}">
                    <a16:rowId xmlns:a16="http://schemas.microsoft.com/office/drawing/2014/main" val="2023935580"/>
                  </a:ext>
                </a:extLst>
              </a:tr>
              <a:tr h="370840">
                <a:tc>
                  <a:txBody>
                    <a:bodyPr/>
                    <a:lstStyle/>
                    <a:p>
                      <a:r>
                        <a:rPr lang="en-GB" dirty="0"/>
                        <a:t>Slides 7 – 11</a:t>
                      </a:r>
                    </a:p>
                  </a:txBody>
                  <a:tcPr/>
                </a:tc>
                <a:tc>
                  <a:txBody>
                    <a:bodyPr/>
                    <a:lstStyle/>
                    <a:p>
                      <a:r>
                        <a:rPr lang="en-GB" dirty="0"/>
                        <a:t>Explores the importance of anticipating misconceptions, checking understanding and providing corrective feedback.</a:t>
                      </a:r>
                    </a:p>
                  </a:txBody>
                  <a:tcPr/>
                </a:tc>
                <a:extLst>
                  <a:ext uri="{0D108BD9-81ED-4DB2-BD59-A6C34878D82A}">
                    <a16:rowId xmlns:a16="http://schemas.microsoft.com/office/drawing/2014/main" val="29501776"/>
                  </a:ext>
                </a:extLst>
              </a:tr>
              <a:tr h="370840">
                <a:tc>
                  <a:txBody>
                    <a:bodyPr/>
                    <a:lstStyle/>
                    <a:p>
                      <a:r>
                        <a:rPr lang="en-GB" dirty="0"/>
                        <a:t>Slides 12 – 15</a:t>
                      </a:r>
                    </a:p>
                  </a:txBody>
                  <a:tcPr/>
                </a:tc>
                <a:tc>
                  <a:txBody>
                    <a:bodyPr/>
                    <a:lstStyle/>
                    <a:p>
                      <a:r>
                        <a:rPr lang="en-GB" dirty="0"/>
                        <a:t>Explores how providing corrective feedback can help pupils overcome misconceptions and restructure mental models.</a:t>
                      </a:r>
                    </a:p>
                  </a:txBody>
                  <a:tcPr/>
                </a:tc>
                <a:extLst>
                  <a:ext uri="{0D108BD9-81ED-4DB2-BD59-A6C34878D82A}">
                    <a16:rowId xmlns:a16="http://schemas.microsoft.com/office/drawing/2014/main" val="114338520"/>
                  </a:ext>
                </a:extLst>
              </a:tr>
              <a:tr h="370840">
                <a:tc>
                  <a:txBody>
                    <a:bodyPr/>
                    <a:lstStyle/>
                    <a:p>
                      <a:r>
                        <a:rPr lang="en-GB" dirty="0"/>
                        <a:t>Slide 16</a:t>
                      </a:r>
                    </a:p>
                  </a:txBody>
                  <a:tcPr/>
                </a:tc>
                <a:tc>
                  <a:txBody>
                    <a:bodyPr/>
                    <a:lstStyle/>
                    <a:p>
                      <a:r>
                        <a:rPr lang="en-GB" dirty="0"/>
                        <a:t>Introduction to concept cartoons.</a:t>
                      </a:r>
                      <a:endParaRPr lang="en-GB" b="1" dirty="0"/>
                    </a:p>
                  </a:txBody>
                  <a:tcPr/>
                </a:tc>
                <a:extLst>
                  <a:ext uri="{0D108BD9-81ED-4DB2-BD59-A6C34878D82A}">
                    <a16:rowId xmlns:a16="http://schemas.microsoft.com/office/drawing/2014/main" val="2524290562"/>
                  </a:ext>
                </a:extLst>
              </a:tr>
              <a:tr h="370840">
                <a:tc>
                  <a:txBody>
                    <a:bodyPr/>
                    <a:lstStyle/>
                    <a:p>
                      <a:r>
                        <a:rPr lang="en-GB" dirty="0"/>
                        <a:t>Slides 17 – 22</a:t>
                      </a:r>
                    </a:p>
                  </a:txBody>
                  <a:tcPr/>
                </a:tc>
                <a:tc>
                  <a:txBody>
                    <a:bodyPr/>
                    <a:lstStyle/>
                    <a:p>
                      <a:r>
                        <a:rPr lang="en-GB" dirty="0"/>
                        <a:t>Explores why </a:t>
                      </a:r>
                      <a:r>
                        <a:rPr lang="en-GB" b="0" dirty="0"/>
                        <a:t>concept cartoons </a:t>
                      </a:r>
                      <a:r>
                        <a:rPr lang="en-GB" dirty="0"/>
                        <a:t>are effective, how to use them to anticipate and help prevent misconceptions from developing and includes a task for ECTs to practise using them as part of their explanations.</a:t>
                      </a:r>
                    </a:p>
                  </a:txBody>
                  <a:tcPr/>
                </a:tc>
                <a:extLst>
                  <a:ext uri="{0D108BD9-81ED-4DB2-BD59-A6C34878D82A}">
                    <a16:rowId xmlns:a16="http://schemas.microsoft.com/office/drawing/2014/main" val="3287633928"/>
                  </a:ext>
                </a:extLst>
              </a:tr>
              <a:tr h="370840">
                <a:tc>
                  <a:txBody>
                    <a:bodyPr/>
                    <a:lstStyle/>
                    <a:p>
                      <a:r>
                        <a:rPr lang="en-GB" dirty="0"/>
                        <a:t>Slide 23</a:t>
                      </a:r>
                    </a:p>
                  </a:txBody>
                  <a:tcPr/>
                </a:tc>
                <a:tc>
                  <a:txBody>
                    <a:bodyPr/>
                    <a:lstStyle/>
                    <a:p>
                      <a:r>
                        <a:rPr lang="en-GB" dirty="0"/>
                        <a:t>Shares resources and networks that </a:t>
                      </a:r>
                      <a:r>
                        <a:rPr lang="en-GB" sz="1800" b="0" dirty="0"/>
                        <a:t>might be useful for ECTs to utilise to further support their development.</a:t>
                      </a:r>
                      <a:endParaRPr lang="en-GB" dirty="0"/>
                    </a:p>
                  </a:txBody>
                  <a:tcPr/>
                </a:tc>
                <a:extLst>
                  <a:ext uri="{0D108BD9-81ED-4DB2-BD59-A6C34878D82A}">
                    <a16:rowId xmlns:a16="http://schemas.microsoft.com/office/drawing/2014/main" val="221090991"/>
                  </a:ext>
                </a:extLst>
              </a:tr>
            </a:tbl>
          </a:graphicData>
        </a:graphic>
      </p:graphicFrame>
    </p:spTree>
    <p:extLst>
      <p:ext uri="{BB962C8B-B14F-4D97-AF65-F5344CB8AC3E}">
        <p14:creationId xmlns:p14="http://schemas.microsoft.com/office/powerpoint/2010/main" val="427622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894364" y="2427151"/>
            <a:ext cx="6953692" cy="356961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DAA69DC3-1060-49CA-91EF-B960D5FAECAB}"/>
              </a:ext>
            </a:extLst>
          </p:cNvPr>
          <p:cNvSpPr>
            <a:spLocks noGrp="1"/>
          </p:cNvSpPr>
          <p:nvPr>
            <p:ph type="title"/>
          </p:nvPr>
        </p:nvSpPr>
        <p:spPr>
          <a:xfrm>
            <a:off x="1255871" y="2860999"/>
            <a:ext cx="6592185" cy="2424574"/>
          </a:xfrm>
        </p:spPr>
        <p:txBody>
          <a:bodyPr/>
          <a:lstStyle/>
          <a:p>
            <a:r>
              <a:rPr lang="en-GB" sz="3200">
                <a:solidFill>
                  <a:schemeClr val="tx1"/>
                </a:solidFill>
                <a:latin typeface="+mj-lt"/>
              </a:rPr>
              <a:t>How do you know what misconceptions your pupils might have? </a:t>
            </a:r>
            <a:br>
              <a:rPr lang="en-GB" sz="3200">
                <a:latin typeface="+mj-lt"/>
              </a:rPr>
            </a:br>
            <a:br>
              <a:rPr lang="en-GB" sz="3200">
                <a:latin typeface="+mj-lt"/>
              </a:rPr>
            </a:br>
            <a:r>
              <a:rPr lang="en-GB" sz="3200">
                <a:solidFill>
                  <a:schemeClr val="tx1"/>
                </a:solidFill>
                <a:latin typeface="+mj-lt"/>
              </a:rPr>
              <a:t>What techniques or strategies do you currently use?</a:t>
            </a:r>
            <a:br>
              <a:rPr lang="en-GB" sz="3200">
                <a:solidFill>
                  <a:schemeClr val="tx1"/>
                </a:solidFill>
                <a:latin typeface="+mj-lt"/>
              </a:rPr>
            </a:br>
            <a:br>
              <a:rPr lang="en-GB" sz="3200">
                <a:solidFill>
                  <a:schemeClr val="tx1"/>
                </a:solidFill>
                <a:latin typeface="+mj-lt"/>
              </a:rPr>
            </a:br>
            <a:endParaRPr lang="en-GB" sz="3200">
              <a:solidFill>
                <a:schemeClr val="tx1"/>
              </a:solidFill>
              <a:latin typeface="+mj-lt"/>
            </a:endParaRP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fld id="{6B6EFD66-0F65-0C43-B4F5-A9CE99357F25}" type="slidenum">
              <a:rPr lang="en-GB" smtClean="0"/>
              <a:pPr/>
              <a:t>3</a:t>
            </a:fld>
            <a:endParaRPr lang="en-GB"/>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endParaRPr lang="en-GB"/>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r>
              <a:rPr lang="en-GB" sz="4800" b="1">
                <a:solidFill>
                  <a:schemeClr val="bg1"/>
                </a:solidFill>
                <a:latin typeface="Constantia" panose="02030602050306030303" pitchFamily="18" charset="0"/>
              </a:rPr>
              <a:t>Settling task</a:t>
            </a:r>
          </a:p>
        </p:txBody>
      </p:sp>
    </p:spTree>
    <p:extLst>
      <p:ext uri="{BB962C8B-B14F-4D97-AF65-F5344CB8AC3E}">
        <p14:creationId xmlns:p14="http://schemas.microsoft.com/office/powerpoint/2010/main" val="275317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309110" y="536361"/>
            <a:ext cx="7695373" cy="1746121"/>
          </a:xfrm>
        </p:spPr>
        <p:txBody>
          <a:bodyPr>
            <a:noAutofit/>
          </a:bodyPr>
          <a:lstStyle/>
          <a:p>
            <a:r>
              <a:rPr lang="en-GB" sz="5000">
                <a:latin typeface="Constantia"/>
              </a:rPr>
              <a:t>Anticipating and addressing common misconceptions</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r>
              <a:rPr lang="en-GB" sz="2200"/>
              <a:t>Throughout the seminar please:</a:t>
            </a:r>
          </a:p>
          <a:p>
            <a:endParaRPr lang="en-GB" sz="2200"/>
          </a:p>
          <a:p>
            <a:pPr marL="342900" indent="-342900">
              <a:buFont typeface="Arial" panose="020B0604020202020204" pitchFamily="34" charset="0"/>
              <a:buChar char="•"/>
            </a:pPr>
            <a:r>
              <a:rPr lang="en-GB" sz="2200"/>
              <a:t>keep your camera on</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mic muted if not talking</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‘raise your hand’ if you wish to speak</a:t>
            </a:r>
          </a:p>
          <a:p>
            <a:endParaRPr lang="en-GB"/>
          </a:p>
          <a:p>
            <a:endParaRPr lang="en-GB"/>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b="1"/>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4" name="Picture 3" descr="A person in a suit dancing&#10;&#10;Description automatically generated with low confidence">
            <a:extLst>
              <a:ext uri="{FF2B5EF4-FFF2-40B4-BE49-F238E27FC236}">
                <a16:creationId xmlns:a16="http://schemas.microsoft.com/office/drawing/2014/main" id="{3F84AF06-C8AA-49DC-9F37-9A4108BF196E}"/>
              </a:ext>
            </a:extLst>
          </p:cNvPr>
          <p:cNvPicPr>
            <a:picLocks noChangeAspect="1"/>
          </p:cNvPicPr>
          <p:nvPr/>
        </p:nvPicPr>
        <p:blipFill>
          <a:blip r:embed="rId9"/>
          <a:stretch>
            <a:fillRect/>
          </a:stretch>
        </p:blipFill>
        <p:spPr>
          <a:xfrm>
            <a:off x="361962" y="1087574"/>
            <a:ext cx="7040325" cy="6858000"/>
          </a:xfrm>
          <a:prstGeom prst="rect">
            <a:avLst/>
          </a:prstGeom>
        </p:spPr>
      </p:pic>
    </p:spTree>
    <p:extLst>
      <p:ext uri="{BB962C8B-B14F-4D97-AF65-F5344CB8AC3E}">
        <p14:creationId xmlns:p14="http://schemas.microsoft.com/office/powerpoint/2010/main" val="2221376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a:latin typeface="+mj-lt"/>
              </a:rPr>
              <a:t>By the end of this seminar you will:</a:t>
            </a:r>
            <a:endParaRPr lang="en-GB" sz="2700" b="0" i="0">
              <a:effectLst/>
              <a:latin typeface="+mj-lt"/>
            </a:endParaRPr>
          </a:p>
          <a:p>
            <a:pPr marL="251460" lvl="2" indent="-251460"/>
            <a:r>
              <a:rPr lang="en-GB" sz="2700">
                <a:latin typeface="+mj-lt"/>
              </a:rPr>
              <a:t>understand the importance of anticipating and addressing misconceptions</a:t>
            </a:r>
            <a:endParaRPr lang="en-GB" sz="2700">
              <a:latin typeface="+mj-lt"/>
              <a:cs typeface="Arial"/>
            </a:endParaRPr>
          </a:p>
          <a:p>
            <a:pPr marL="251460" lvl="2" indent="-251460"/>
            <a:r>
              <a:rPr lang="en-GB" sz="2700">
                <a:latin typeface="+mj-lt"/>
              </a:rPr>
              <a:t>understand how corrective feedback can support pupils to overcome misconceptions </a:t>
            </a:r>
            <a:endParaRPr lang="en-GB" sz="2700">
              <a:latin typeface="+mj-lt"/>
              <a:cs typeface="Arial"/>
            </a:endParaRPr>
          </a:p>
          <a:p>
            <a:pPr marL="251460" lvl="2" indent="-251460"/>
            <a:r>
              <a:rPr lang="en-GB" sz="2700">
                <a:latin typeface="+mj-lt"/>
                <a:cs typeface="Arial"/>
              </a:rPr>
              <a:t>have explored and practised using strategies to anticipate and identify misconceptions in Key Stage 1 science</a:t>
            </a:r>
            <a:endParaRPr lang="en-GB" sz="2700" b="1" i="1">
              <a:latin typeface="+mj-lt"/>
              <a:cs typeface="Arial"/>
            </a:endParaRPr>
          </a:p>
          <a:p>
            <a:pPr marL="0" lvl="2" indent="0">
              <a:buNone/>
            </a:pPr>
            <a:endParaRPr lang="en-GB" b="0" i="0">
              <a:effectLst/>
              <a:latin typeface="Segoe UI" panose="020B0502040204020203" pitchFamily="34" charset="0"/>
            </a:endParaRPr>
          </a:p>
          <a:p>
            <a:pPr marL="0" lvl="2" indent="0">
              <a:buNone/>
            </a:pPr>
            <a:endParaRPr lang="en-GB"/>
          </a:p>
          <a:p>
            <a:pPr marL="0" lvl="2" indent="0">
              <a:buNone/>
            </a:pPr>
            <a:endParaRPr lang="en-GB"/>
          </a:p>
          <a:p>
            <a:pPr marL="0" lvl="2" indent="0">
              <a:buNone/>
            </a:pPr>
            <a:endParaRPr lang="en-GB"/>
          </a:p>
          <a:p>
            <a:pPr marL="0" lvl="2" indent="0">
              <a:buNone/>
            </a:pPr>
            <a:endParaRPr lang="en-GB"/>
          </a:p>
          <a:p>
            <a:pPr marL="251460" indent="-251460" fontAlgn="base"/>
            <a:endParaRPr lang="en-GB">
              <a:cs typeface="Arial" panose="020B0604020202020204"/>
            </a:endParaRPr>
          </a:p>
          <a:p>
            <a:pPr marL="251460" indent="-251460" fontAlgn="base"/>
            <a:endParaRPr lang="en-GB">
              <a:cs typeface="Arial" panose="020B0604020202020204"/>
            </a:endParaRPr>
          </a:p>
          <a:p>
            <a:pPr marL="0" lvl="2" indent="0">
              <a:buNone/>
            </a:pPr>
            <a:endParaRPr lang="en-GB"/>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5</a:t>
            </a:fld>
            <a:endParaRPr lang="en-GB"/>
          </a:p>
        </p:txBody>
      </p:sp>
    </p:spTree>
    <p:extLst>
      <p:ext uri="{BB962C8B-B14F-4D97-AF65-F5344CB8AC3E}">
        <p14:creationId xmlns:p14="http://schemas.microsoft.com/office/powerpoint/2010/main" val="198179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74464" y="2986921"/>
            <a:ext cx="3789886"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sp>
        <p:nvSpPr>
          <p:cNvPr id="6" name="Rectangle 5">
            <a:extLst>
              <a:ext uri="{FF2B5EF4-FFF2-40B4-BE49-F238E27FC236}">
                <a16:creationId xmlns:a16="http://schemas.microsoft.com/office/drawing/2014/main" id="{C00E0118-0204-4FDD-9114-F2491596A28C}"/>
              </a:ext>
            </a:extLst>
          </p:cNvPr>
          <p:cNvSpPr/>
          <p:nvPr/>
        </p:nvSpPr>
        <p:spPr>
          <a:xfrm>
            <a:off x="285056" y="1392944"/>
            <a:ext cx="9416781" cy="5078313"/>
          </a:xfrm>
          <a:prstGeom prst="rect">
            <a:avLst/>
          </a:prstGeom>
        </p:spPr>
        <p:txBody>
          <a:bodyPr wrap="square" lIns="91440" tIns="45720" rIns="91440" bIns="45720" anchor="t">
            <a:spAutoFit/>
          </a:bodyPr>
          <a:lstStyle/>
          <a:p>
            <a:pPr fontAlgn="base"/>
            <a:r>
              <a:rPr lang="en-GB" b="1">
                <a:solidFill>
                  <a:srgbClr val="000000"/>
                </a:solidFill>
                <a:effectLst/>
              </a:rPr>
              <a:t>How pupils learn </a:t>
            </a:r>
            <a:r>
              <a:rPr lang="en-GB" b="1">
                <a:effectLst/>
                <a:ea typeface="Calibri" panose="020F0502020204030204" pitchFamily="34" charset="0"/>
                <a:cs typeface="Times New Roman" panose="02020603050405020304" pitchFamily="18" charset="0"/>
              </a:rPr>
              <a:t>(Standard 2 – Promote good progress)</a:t>
            </a:r>
            <a:endParaRPr lang="en-GB" b="1">
              <a:solidFill>
                <a:srgbClr val="000000"/>
              </a:solidFill>
              <a:effectLst/>
            </a:endParaRPr>
          </a:p>
          <a:p>
            <a:pPr fontAlgn="base"/>
            <a:r>
              <a:rPr lang="en-GB" b="0">
                <a:solidFill>
                  <a:srgbClr val="000000"/>
                </a:solidFill>
                <a:effectLst/>
              </a:rPr>
              <a:t>Build on pupils’ prior knowledge, by:</a:t>
            </a:r>
            <a:endParaRPr lang="en-GB" b="0">
              <a:solidFill>
                <a:srgbClr val="000000"/>
              </a:solidFill>
              <a:effectLst/>
              <a:cs typeface="Arial"/>
            </a:endParaRPr>
          </a:p>
          <a:p>
            <a:pPr marL="342900" indent="-342900" fontAlgn="base">
              <a:buFont typeface="Arial"/>
              <a:buChar char="•"/>
            </a:pPr>
            <a:r>
              <a:rPr lang="en-GB" b="0" i="1">
                <a:solidFill>
                  <a:srgbClr val="000000"/>
                </a:solidFill>
                <a:effectLst/>
              </a:rPr>
              <a:t>Identifying possible misconceptions and planning how to prevent these forming. </a:t>
            </a:r>
            <a:r>
              <a:rPr lang="en-GB" b="0" i="0">
                <a:solidFill>
                  <a:srgbClr val="000000"/>
                </a:solidFill>
                <a:effectLst/>
              </a:rPr>
              <a:t> </a:t>
            </a:r>
            <a:endParaRPr lang="en-GB" b="0" i="0">
              <a:solidFill>
                <a:srgbClr val="000000"/>
              </a:solidFill>
              <a:effectLst/>
              <a:cs typeface="Arial" panose="020B0604020202020204"/>
            </a:endParaRPr>
          </a:p>
          <a:p>
            <a:pPr marL="342900" indent="-342900" fontAlgn="base">
              <a:buFont typeface="Arial"/>
              <a:buChar char="•"/>
            </a:pPr>
            <a:r>
              <a:rPr lang="en-GB" b="0" i="1">
                <a:solidFill>
                  <a:srgbClr val="000000"/>
                </a:solidFill>
                <a:effectLst/>
              </a:rPr>
              <a:t>Encouraging pupils to share emerging understanding and points of confusion so that misconceptions can be addressed.</a:t>
            </a:r>
            <a:r>
              <a:rPr lang="en-GB" b="0" i="0">
                <a:solidFill>
                  <a:srgbClr val="000000"/>
                </a:solidFill>
                <a:effectLst/>
              </a:rPr>
              <a:t> </a:t>
            </a:r>
            <a:endParaRPr lang="en-GB" b="1">
              <a:solidFill>
                <a:srgbClr val="000000"/>
              </a:solidFill>
              <a:cs typeface="Arial" panose="020B0604020202020204"/>
            </a:endParaRPr>
          </a:p>
          <a:p>
            <a:pPr fontAlgn="base"/>
            <a:endParaRPr lang="en-GB" b="1">
              <a:solidFill>
                <a:srgbClr val="000000"/>
              </a:solidFill>
            </a:endParaRPr>
          </a:p>
          <a:p>
            <a:pPr fontAlgn="base"/>
            <a:r>
              <a:rPr lang="en-GB" b="1">
                <a:solidFill>
                  <a:srgbClr val="000000"/>
                </a:solidFill>
              </a:rPr>
              <a:t>Subject and curriculum </a:t>
            </a:r>
            <a:r>
              <a:rPr lang="en-GB" b="1">
                <a:effectLst/>
                <a:ea typeface="Calibri" panose="020F0502020204030204" pitchFamily="34" charset="0"/>
                <a:cs typeface="Times New Roman" panose="02020603050405020304" pitchFamily="18" charset="0"/>
              </a:rPr>
              <a:t>(Standard 3 – Demonstrate good subject and curriculum knowledge)</a:t>
            </a:r>
            <a:endParaRPr lang="en-GB" b="1">
              <a:solidFill>
                <a:srgbClr val="000000"/>
              </a:solidFill>
            </a:endParaRPr>
          </a:p>
          <a:p>
            <a:pPr algn="l" rtl="0" fontAlgn="base"/>
            <a:r>
              <a:rPr lang="en-GB">
                <a:solidFill>
                  <a:srgbClr val="000000"/>
                </a:solidFill>
                <a:cs typeface="Arial"/>
              </a:rPr>
              <a:t>3.4 </a:t>
            </a:r>
            <a:r>
              <a:rPr lang="en-GB" b="0">
                <a:effectLst/>
              </a:rPr>
              <a:t>Anticipating common misconceptions within particular subjects is also an important aspect of curricular knowledge; working closely with colleagues to develop an understanding of likely misconceptions is valuable. </a:t>
            </a:r>
            <a:endParaRPr lang="en-GB">
              <a:solidFill>
                <a:srgbClr val="000000"/>
              </a:solidFill>
            </a:endParaRPr>
          </a:p>
          <a:p>
            <a:pPr algn="l" rtl="0" fontAlgn="base"/>
            <a:endParaRPr lang="en-GB" b="0" i="1">
              <a:solidFill>
                <a:srgbClr val="000000"/>
              </a:solidFill>
              <a:effectLst/>
              <a:cs typeface="Segoe UI"/>
            </a:endParaRPr>
          </a:p>
          <a:p>
            <a:pPr fontAlgn="base"/>
            <a:r>
              <a:rPr lang="en-GB" b="1">
                <a:solidFill>
                  <a:srgbClr val="000000"/>
                </a:solidFill>
                <a:cs typeface="Segoe UI"/>
              </a:rPr>
              <a:t>Assessment </a:t>
            </a:r>
            <a:r>
              <a:rPr lang="en-GB" sz="1800" b="1">
                <a:effectLst/>
                <a:ea typeface="Calibri" panose="020F0502020204030204" pitchFamily="34" charset="0"/>
                <a:cs typeface="Times New Roman" panose="02020603050405020304" pitchFamily="18" charset="0"/>
              </a:rPr>
              <a:t>(Standard 6 – Make accurate and productive use of assessment)</a:t>
            </a:r>
            <a:endParaRPr lang="en-GB" b="1">
              <a:solidFill>
                <a:srgbClr val="000000"/>
              </a:solidFill>
              <a:cs typeface="Segoe UI"/>
            </a:endParaRPr>
          </a:p>
          <a:p>
            <a:pPr fontAlgn="base"/>
            <a:r>
              <a:rPr lang="en-GB">
                <a:solidFill>
                  <a:srgbClr val="000000"/>
                </a:solidFill>
              </a:rPr>
              <a:t>Check </a:t>
            </a:r>
            <a:r>
              <a:rPr lang="en-GB">
                <a:solidFill>
                  <a:srgbClr val="000000"/>
                </a:solidFill>
                <a:effectLst/>
              </a:rPr>
              <a:t>prior knowledge and understanding during lessons, by:</a:t>
            </a:r>
            <a:r>
              <a:rPr lang="en-GB">
                <a:solidFill>
                  <a:srgbClr val="000000"/>
                </a:solidFill>
              </a:rPr>
              <a:t> </a:t>
            </a:r>
            <a:endParaRPr lang="en-GB" i="1">
              <a:solidFill>
                <a:srgbClr val="000000"/>
              </a:solidFill>
              <a:cs typeface="Segoe UI"/>
            </a:endParaRPr>
          </a:p>
          <a:p>
            <a:pPr marL="342900" indent="-342900">
              <a:buFont typeface="Arial"/>
              <a:buChar char="•"/>
            </a:pPr>
            <a:r>
              <a:rPr lang="en-GB" i="1">
                <a:solidFill>
                  <a:srgbClr val="000000"/>
                </a:solidFill>
              </a:rPr>
              <a:t>Structuring</a:t>
            </a:r>
            <a:r>
              <a:rPr lang="en-GB" b="0" i="1">
                <a:solidFill>
                  <a:srgbClr val="000000"/>
                </a:solidFill>
                <a:effectLst/>
              </a:rPr>
              <a:t> tasks and questions to enable the identification of knowledge gaps and misconceptions (e.g. by using common misconceptions within multiple-choice questions). </a:t>
            </a:r>
            <a:endParaRPr lang="en-GB" b="0" i="1">
              <a:solidFill>
                <a:srgbClr val="000000"/>
              </a:solidFill>
              <a:effectLst/>
              <a:cs typeface="Segoe UI"/>
            </a:endParaRPr>
          </a:p>
          <a:p>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0899" y="46457"/>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4">
            <a:extLst>
              <a:ext uri="{FF2B5EF4-FFF2-40B4-BE49-F238E27FC236}">
                <a16:creationId xmlns:a16="http://schemas.microsoft.com/office/drawing/2014/main" id="{DB7BE486-1786-4E35-8236-312AFB4E9555}"/>
              </a:ext>
            </a:extLst>
          </p:cNvPr>
          <p:cNvSpPr txBox="1">
            <a:spLocks/>
          </p:cNvSpPr>
          <p:nvPr/>
        </p:nvSpPr>
        <p:spPr>
          <a:xfrm>
            <a:off x="285056" y="440026"/>
            <a:ext cx="9092695"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ECF statements</a:t>
            </a:r>
          </a:p>
        </p:txBody>
      </p:sp>
    </p:spTree>
    <p:extLst>
      <p:ext uri="{BB962C8B-B14F-4D97-AF65-F5344CB8AC3E}">
        <p14:creationId xmlns:p14="http://schemas.microsoft.com/office/powerpoint/2010/main" val="50950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a:extLst>
              <a:ext uri="{FF2B5EF4-FFF2-40B4-BE49-F238E27FC236}">
                <a16:creationId xmlns:a16="http://schemas.microsoft.com/office/drawing/2014/main" id="{713351C4-E067-473E-A62A-4066D55B1AD2}"/>
              </a:ext>
            </a:extLst>
          </p:cNvPr>
          <p:cNvGraphicFramePr/>
          <p:nvPr/>
        </p:nvGraphicFramePr>
        <p:xfrm>
          <a:off x="318055" y="1371884"/>
          <a:ext cx="9026514" cy="4440796"/>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Top Corners Snipped 10">
            <a:extLst>
              <a:ext uri="{FF2B5EF4-FFF2-40B4-BE49-F238E27FC236}">
                <a16:creationId xmlns:a16="http://schemas.microsoft.com/office/drawing/2014/main" id="{D940CF6D-EAF8-474B-9556-FA9590FC45A1}"/>
              </a:ext>
            </a:extLst>
          </p:cNvPr>
          <p:cNvSpPr/>
          <p:nvPr/>
        </p:nvSpPr>
        <p:spPr>
          <a:xfrm>
            <a:off x="9548863" y="4566829"/>
            <a:ext cx="2190672" cy="85215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Knowledge of common misconceptions</a:t>
            </a: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77920854-C9D1-4A89-B7C1-3C8648DEFB82}"/>
              </a:ext>
            </a:extLst>
          </p:cNvPr>
          <p:cNvSpPr>
            <a:spLocks noGrp="1"/>
          </p:cNvSpPr>
          <p:nvPr>
            <p:ph type="title"/>
          </p:nvPr>
        </p:nvSpPr>
        <p:spPr/>
        <p:txBody>
          <a:bodyPr/>
          <a:lstStyle/>
          <a:p>
            <a:r>
              <a:rPr lang="en-GB"/>
              <a:t>Anticipating misconceptions</a:t>
            </a:r>
          </a:p>
        </p:txBody>
      </p:sp>
      <p:sp>
        <p:nvSpPr>
          <p:cNvPr id="3" name="Slide Number Placeholder 2">
            <a:extLst>
              <a:ext uri="{FF2B5EF4-FFF2-40B4-BE49-F238E27FC236}">
                <a16:creationId xmlns:a16="http://schemas.microsoft.com/office/drawing/2014/main" id="{7ACAFC9C-3D01-471C-B7DF-FCDF7ED049E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Rectangle: Top Corners Snipped 9">
            <a:extLst>
              <a:ext uri="{FF2B5EF4-FFF2-40B4-BE49-F238E27FC236}">
                <a16:creationId xmlns:a16="http://schemas.microsoft.com/office/drawing/2014/main" id="{6F9D2A6A-AD52-4F6C-B8F2-1ED944A97C0F}"/>
              </a:ext>
            </a:extLst>
          </p:cNvPr>
          <p:cNvSpPr/>
          <p:nvPr/>
        </p:nvSpPr>
        <p:spPr>
          <a:xfrm>
            <a:off x="9548863" y="1765579"/>
            <a:ext cx="2190672" cy="852155"/>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Know what prior knowledge pupils have</a:t>
            </a: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C271CCB6-E99E-4FB0-8327-9F84EB3EB2C2}"/>
              </a:ext>
            </a:extLst>
          </p:cNvPr>
          <p:cNvSpPr/>
          <p:nvPr/>
        </p:nvSpPr>
        <p:spPr>
          <a:xfrm>
            <a:off x="9548863" y="3166204"/>
            <a:ext cx="2190672" cy="852155"/>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Know what pupils will find confusing</a:t>
            </a: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6" name="TextBox 5">
            <a:extLst>
              <a:ext uri="{FF2B5EF4-FFF2-40B4-BE49-F238E27FC236}">
                <a16:creationId xmlns:a16="http://schemas.microsoft.com/office/drawing/2014/main" id="{353894CA-A413-4F83-8B9A-D51B7F34522D}"/>
              </a:ext>
            </a:extLst>
          </p:cNvPr>
          <p:cNvSpPr txBox="1"/>
          <p:nvPr/>
        </p:nvSpPr>
        <p:spPr>
          <a:xfrm>
            <a:off x="318055" y="5812680"/>
            <a:ext cx="783982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Arial" panose="020B0604020202020204"/>
                <a:ea typeface="+mn-ea"/>
                <a:cs typeface="+mn-cs"/>
              </a:rPr>
              <a:t>Levels of classroom gain: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Arial" panose="020B0604020202020204"/>
                <a:ea typeface="+mn-ea"/>
                <a:cs typeface="+mn-cs"/>
              </a:rPr>
              <a:t>Low=0.30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Arial" panose="020B0604020202020204"/>
                <a:ea typeface="+mn-ea"/>
                <a:cs typeface="+mn-cs"/>
              </a:rPr>
              <a:t>Medium=0.50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Arial" panose="020B0604020202020204"/>
                <a:ea typeface="+mn-ea"/>
                <a:cs typeface="+mn-cs"/>
              </a:rPr>
              <a:t>High=0.70</a:t>
            </a:r>
          </a:p>
        </p:txBody>
      </p:sp>
      <p:sp>
        <p:nvSpPr>
          <p:cNvPr id="12" name="Rectangle 11">
            <a:extLst>
              <a:ext uri="{FF2B5EF4-FFF2-40B4-BE49-F238E27FC236}">
                <a16:creationId xmlns:a16="http://schemas.microsoft.com/office/drawing/2014/main" id="{D77042F0-7EEA-454B-92A9-9C5414AC3163}"/>
              </a:ext>
            </a:extLst>
          </p:cNvPr>
          <p:cNvSpPr/>
          <p:nvPr/>
        </p:nvSpPr>
        <p:spPr>
          <a:xfrm>
            <a:off x="1302122" y="6501656"/>
            <a:ext cx="201705" cy="1983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3CFE18DF-F2B5-472F-B8F2-08B0909517BB}"/>
              </a:ext>
            </a:extLst>
          </p:cNvPr>
          <p:cNvSpPr/>
          <p:nvPr/>
        </p:nvSpPr>
        <p:spPr>
          <a:xfrm>
            <a:off x="1503827" y="6265178"/>
            <a:ext cx="201705" cy="19831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3991EECC-413F-48B4-94B0-CE9B88AA3CB7}"/>
              </a:ext>
            </a:extLst>
          </p:cNvPr>
          <p:cNvSpPr/>
          <p:nvPr/>
        </p:nvSpPr>
        <p:spPr>
          <a:xfrm>
            <a:off x="1228164" y="6060720"/>
            <a:ext cx="201705" cy="19831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extBox 14">
            <a:extLst>
              <a:ext uri="{FF2B5EF4-FFF2-40B4-BE49-F238E27FC236}">
                <a16:creationId xmlns:a16="http://schemas.microsoft.com/office/drawing/2014/main" id="{614EDB59-4C13-4015-A46D-5F5285952641}"/>
              </a:ext>
            </a:extLst>
          </p:cNvPr>
          <p:cNvSpPr txBox="1"/>
          <p:nvPr/>
        </p:nvSpPr>
        <p:spPr>
          <a:xfrm>
            <a:off x="6920180" y="6361150"/>
            <a:ext cx="328071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Arial" panose="020B0604020202020204"/>
                <a:ea typeface="+mn-ea"/>
                <a:cs typeface="+mn-cs"/>
              </a:rPr>
              <a:t>(Sadler and Sonnert, 2016)</a:t>
            </a:r>
          </a:p>
        </p:txBody>
      </p:sp>
    </p:spTree>
    <p:extLst>
      <p:ext uri="{BB962C8B-B14F-4D97-AF65-F5344CB8AC3E}">
        <p14:creationId xmlns:p14="http://schemas.microsoft.com/office/powerpoint/2010/main" val="335562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11" grpId="0" animBg="1"/>
      <p:bldP spid="10" grpId="0" animBg="1"/>
      <p:bldP spid="9" grpId="0" animBg="1"/>
      <p:bldP spid="6" grpId="0"/>
      <p:bldP spid="12" grpId="0" animBg="1"/>
      <p:bldP spid="13" grpId="0" animBg="1"/>
      <p:bldP spid="14"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4168660-B8B1-4570-B033-C2722CF85259}"/>
              </a:ext>
            </a:extLst>
          </p:cNvPr>
          <p:cNvSpPr>
            <a:spLocks noGrp="1"/>
          </p:cNvSpPr>
          <p:nvPr>
            <p:ph type="sldNum" sz="quarter" idx="12"/>
          </p:nvPr>
        </p:nvSpPr>
        <p:spPr/>
        <p:txBody>
          <a:bodyPr/>
          <a:lstStyle/>
          <a:p>
            <a:fld id="{6B6EFD66-0F65-0C43-B4F5-A9CE99357F25}" type="slidenum">
              <a:rPr lang="en-GB" smtClean="0"/>
              <a:t>8</a:t>
            </a:fld>
            <a:endParaRPr lang="en-GB"/>
          </a:p>
        </p:txBody>
      </p:sp>
      <p:sp>
        <p:nvSpPr>
          <p:cNvPr id="2" name="Title 1">
            <a:extLst>
              <a:ext uri="{FF2B5EF4-FFF2-40B4-BE49-F238E27FC236}">
                <a16:creationId xmlns:a16="http://schemas.microsoft.com/office/drawing/2014/main" id="{2C15AE69-B1DD-4C4E-B82D-F5ED498842BA}"/>
              </a:ext>
            </a:extLst>
          </p:cNvPr>
          <p:cNvSpPr>
            <a:spLocks noGrp="1"/>
          </p:cNvSpPr>
          <p:nvPr>
            <p:ph type="title"/>
          </p:nvPr>
        </p:nvSpPr>
        <p:spPr>
          <a:xfrm>
            <a:off x="683981" y="425317"/>
            <a:ext cx="4832346" cy="1368980"/>
          </a:xfrm>
        </p:spPr>
        <p:txBody>
          <a:bodyPr/>
          <a:lstStyle/>
          <a:p>
            <a:r>
              <a:rPr lang="en-GB" sz="4400"/>
              <a:t>Anticipating and addressing misconceptions</a:t>
            </a:r>
          </a:p>
        </p:txBody>
      </p:sp>
      <p:sp>
        <p:nvSpPr>
          <p:cNvPr id="4" name="Rectangle: Top Corners Snipped 3">
            <a:extLst>
              <a:ext uri="{FF2B5EF4-FFF2-40B4-BE49-F238E27FC236}">
                <a16:creationId xmlns:a16="http://schemas.microsoft.com/office/drawing/2014/main" id="{9738B5B4-EE66-4B4C-AE8B-58646CC8A636}"/>
              </a:ext>
            </a:extLst>
          </p:cNvPr>
          <p:cNvSpPr/>
          <p:nvPr/>
        </p:nvSpPr>
        <p:spPr>
          <a:xfrm>
            <a:off x="6878026" y="2166562"/>
            <a:ext cx="4457996" cy="1166438"/>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latin typeface="+mj-lt"/>
              </a:rPr>
              <a:t>Anticipate misconceptions</a:t>
            </a:r>
          </a:p>
        </p:txBody>
      </p:sp>
      <p:sp>
        <p:nvSpPr>
          <p:cNvPr id="5" name="Rectangle: Top Corners Snipped 4">
            <a:extLst>
              <a:ext uri="{FF2B5EF4-FFF2-40B4-BE49-F238E27FC236}">
                <a16:creationId xmlns:a16="http://schemas.microsoft.com/office/drawing/2014/main" id="{F2A75044-CA60-4DA4-BC5A-65CC41D87506}"/>
              </a:ext>
            </a:extLst>
          </p:cNvPr>
          <p:cNvSpPr/>
          <p:nvPr/>
        </p:nvSpPr>
        <p:spPr>
          <a:xfrm>
            <a:off x="6878026" y="3658073"/>
            <a:ext cx="4457996" cy="1166438"/>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latin typeface="+mj-lt"/>
              </a:rPr>
              <a:t>Check understanding</a:t>
            </a:r>
          </a:p>
        </p:txBody>
      </p:sp>
      <p:sp>
        <p:nvSpPr>
          <p:cNvPr id="6" name="Rectangle: Top Corners Snipped 5">
            <a:extLst>
              <a:ext uri="{FF2B5EF4-FFF2-40B4-BE49-F238E27FC236}">
                <a16:creationId xmlns:a16="http://schemas.microsoft.com/office/drawing/2014/main" id="{D58C8650-7550-42C7-A31F-AC581BA61A43}"/>
              </a:ext>
            </a:extLst>
          </p:cNvPr>
          <p:cNvSpPr/>
          <p:nvPr/>
        </p:nvSpPr>
        <p:spPr>
          <a:xfrm>
            <a:off x="6878026" y="5062273"/>
            <a:ext cx="4457996" cy="1166438"/>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b="1">
                <a:solidFill>
                  <a:schemeClr val="tx1"/>
                </a:solidFill>
                <a:latin typeface="+mj-lt"/>
              </a:rPr>
              <a:t>Give corrective feedback</a:t>
            </a:r>
          </a:p>
        </p:txBody>
      </p:sp>
      <p:sp>
        <p:nvSpPr>
          <p:cNvPr id="8" name="Rectangle: Top Corners Snipped 7">
            <a:extLst>
              <a:ext uri="{FF2B5EF4-FFF2-40B4-BE49-F238E27FC236}">
                <a16:creationId xmlns:a16="http://schemas.microsoft.com/office/drawing/2014/main" id="{0E244425-056B-4464-830D-9D3FC30372A2}"/>
              </a:ext>
            </a:extLst>
          </p:cNvPr>
          <p:cNvSpPr/>
          <p:nvPr/>
        </p:nvSpPr>
        <p:spPr>
          <a:xfrm>
            <a:off x="595449" y="2565943"/>
            <a:ext cx="4718526" cy="355904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000"/>
              <a:t>Addressing misconceptions helps pupils to reconstruct their mental models and change their thinking.</a:t>
            </a:r>
          </a:p>
          <a:p>
            <a:pPr algn="ctr"/>
            <a:endParaRPr lang="en-GB" sz="2400" b="1">
              <a:solidFill>
                <a:schemeClr val="bg1"/>
              </a:solidFill>
              <a:latin typeface="+mj-lt"/>
            </a:endParaRPr>
          </a:p>
        </p:txBody>
      </p:sp>
    </p:spTree>
    <p:extLst>
      <p:ext uri="{BB962C8B-B14F-4D97-AF65-F5344CB8AC3E}">
        <p14:creationId xmlns:p14="http://schemas.microsoft.com/office/powerpoint/2010/main" val="220246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75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75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002DE-92F5-472D-B163-7612325ACBE5}"/>
              </a:ext>
            </a:extLst>
          </p:cNvPr>
          <p:cNvSpPr>
            <a:spLocks noGrp="1"/>
          </p:cNvSpPr>
          <p:nvPr>
            <p:ph type="title"/>
          </p:nvPr>
        </p:nvSpPr>
        <p:spPr/>
        <p:txBody>
          <a:bodyPr/>
          <a:lstStyle/>
          <a:p>
            <a:r>
              <a:rPr lang="en-GB"/>
              <a:t>Anticipating misconceptions </a:t>
            </a:r>
          </a:p>
        </p:txBody>
      </p:sp>
      <p:sp>
        <p:nvSpPr>
          <p:cNvPr id="4" name="Slide Number Placeholder 3">
            <a:extLst>
              <a:ext uri="{FF2B5EF4-FFF2-40B4-BE49-F238E27FC236}">
                <a16:creationId xmlns:a16="http://schemas.microsoft.com/office/drawing/2014/main" id="{68368087-6415-4A5F-8A46-E9B0E94B5FEC}"/>
              </a:ext>
            </a:extLst>
          </p:cNvPr>
          <p:cNvSpPr>
            <a:spLocks noGrp="1"/>
          </p:cNvSpPr>
          <p:nvPr>
            <p:ph type="sldNum" sz="quarter" idx="12"/>
          </p:nvPr>
        </p:nvSpPr>
        <p:spPr/>
        <p:txBody>
          <a:bodyPr/>
          <a:lstStyle/>
          <a:p>
            <a:fld id="{6B6EFD66-0F65-0C43-B4F5-A9CE99357F25}" type="slidenum">
              <a:rPr lang="en-GB" smtClean="0"/>
              <a:t>9</a:t>
            </a:fld>
            <a:endParaRPr lang="en-GB"/>
          </a:p>
        </p:txBody>
      </p:sp>
      <p:sp>
        <p:nvSpPr>
          <p:cNvPr id="9" name="Rectangle: Top Corners Snipped 8">
            <a:extLst>
              <a:ext uri="{FF2B5EF4-FFF2-40B4-BE49-F238E27FC236}">
                <a16:creationId xmlns:a16="http://schemas.microsoft.com/office/drawing/2014/main" id="{F6216FA7-FC73-4F75-8A34-7F5CB26283D0}"/>
              </a:ext>
            </a:extLst>
          </p:cNvPr>
          <p:cNvSpPr/>
          <p:nvPr/>
        </p:nvSpPr>
        <p:spPr>
          <a:xfrm>
            <a:off x="228352" y="2887578"/>
            <a:ext cx="11527119" cy="3667487"/>
          </a:xfrm>
          <a:prstGeom prst="snip2SameRect">
            <a:avLst>
              <a:gd name="adj1" fmla="val 4637"/>
              <a:gd name="adj2" fmla="val 53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nSpc>
                <a:spcPct val="107000"/>
              </a:lnSpc>
              <a:spcAft>
                <a:spcPts val="800"/>
              </a:spcAft>
              <a:tabLst>
                <a:tab pos="457200" algn="l"/>
              </a:tabLst>
            </a:pPr>
            <a:r>
              <a:rPr lang="en-GB" sz="2200">
                <a:solidFill>
                  <a:schemeClr val="tx1"/>
                </a:solidFill>
                <a:effectLst/>
                <a:ea typeface="Calibri" panose="020F0502020204030204" pitchFamily="34" charset="0"/>
                <a:cs typeface="Times New Roman"/>
              </a:rPr>
              <a:t>Key teaching points about </a:t>
            </a:r>
            <a:r>
              <a:rPr lang="en-GB" sz="2200" b="1">
                <a:solidFill>
                  <a:schemeClr val="tx1"/>
                </a:solidFill>
                <a:ea typeface="Calibri" panose="020F0502020204030204" pitchFamily="34" charset="0"/>
                <a:cs typeface="Times New Roman"/>
              </a:rPr>
              <a:t>animal grouping </a:t>
            </a:r>
            <a:r>
              <a:rPr lang="en-GB" sz="2200">
                <a:solidFill>
                  <a:schemeClr val="tx1"/>
                </a:solidFill>
                <a:effectLst/>
                <a:ea typeface="Calibri" panose="020F0502020204030204" pitchFamily="34" charset="0"/>
                <a:cs typeface="Times New Roman"/>
              </a:rPr>
              <a:t>that pupils need to be taught:</a:t>
            </a:r>
          </a:p>
          <a:p>
            <a:pPr marL="342900" indent="-342900">
              <a:buFont typeface="Arial" panose="020B0604020202020204" pitchFamily="34" charset="0"/>
              <a:buChar char="•"/>
            </a:pPr>
            <a:r>
              <a:rPr lang="en-GB" sz="2200">
                <a:solidFill>
                  <a:schemeClr val="tx1"/>
                </a:solidFill>
              </a:rPr>
              <a:t>Identify and name a variety of animals e.g. mammals, birds, reptiles, amphibians and fish.</a:t>
            </a:r>
          </a:p>
          <a:p>
            <a:pPr marL="342900" indent="-342900">
              <a:buFont typeface="Arial" panose="020B0604020202020204" pitchFamily="34" charset="0"/>
              <a:buChar char="•"/>
            </a:pPr>
            <a:r>
              <a:rPr lang="en-GB" sz="2200">
                <a:solidFill>
                  <a:schemeClr val="tx1"/>
                </a:solidFill>
              </a:rPr>
              <a:t>Identify and name a variety of common animals that are carnivores, herbivores and omnivores. </a:t>
            </a:r>
          </a:p>
          <a:p>
            <a:pPr marL="342900" indent="-342900">
              <a:buFont typeface="Arial" panose="020B0604020202020204" pitchFamily="34" charset="0"/>
              <a:buChar char="•"/>
            </a:pPr>
            <a:r>
              <a:rPr lang="en-GB" sz="2200">
                <a:solidFill>
                  <a:schemeClr val="tx1"/>
                </a:solidFill>
              </a:rPr>
              <a:t>Understand some differences between mammals, birds, reptiles, amphibians and fish e.g. scales, feathers, hair or fur etc. These key features can be used to identify them. </a:t>
            </a:r>
          </a:p>
          <a:p>
            <a:pPr marL="342900" indent="-342900">
              <a:buFont typeface="Arial" panose="020B0604020202020204" pitchFamily="34" charset="0"/>
              <a:buChar char="•"/>
            </a:pPr>
            <a:r>
              <a:rPr lang="en-GB" sz="2200">
                <a:solidFill>
                  <a:schemeClr val="tx1"/>
                </a:solidFill>
              </a:rPr>
              <a:t>Describe and compare the structure of a common variety of animals (fish, amphibians, reptiles, birds and mammals, including pets).</a:t>
            </a:r>
          </a:p>
        </p:txBody>
      </p:sp>
      <p:sp>
        <p:nvSpPr>
          <p:cNvPr id="10" name="Rectangle: Top Corners Snipped 9">
            <a:extLst>
              <a:ext uri="{FF2B5EF4-FFF2-40B4-BE49-F238E27FC236}">
                <a16:creationId xmlns:a16="http://schemas.microsoft.com/office/drawing/2014/main" id="{42A62B42-69FA-4B6B-8337-579381E70769}"/>
              </a:ext>
            </a:extLst>
          </p:cNvPr>
          <p:cNvSpPr/>
          <p:nvPr/>
        </p:nvSpPr>
        <p:spPr>
          <a:xfrm>
            <a:off x="228352" y="1413254"/>
            <a:ext cx="11511183" cy="1368447"/>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nSpc>
                <a:spcPct val="107000"/>
              </a:lnSpc>
              <a:spcAft>
                <a:spcPts val="800"/>
              </a:spcAft>
            </a:pPr>
            <a:r>
              <a:rPr lang="en-GB" sz="2200" b="1">
                <a:solidFill>
                  <a:schemeClr val="bg1"/>
                </a:solidFill>
              </a:rPr>
              <a:t>Animals including humans: </a:t>
            </a:r>
            <a:r>
              <a:rPr lang="en-GB" sz="2200">
                <a:ea typeface="Calibri" panose="020F0502020204030204" pitchFamily="34" charset="0"/>
                <a:cs typeface="Times New Roman"/>
              </a:rPr>
              <a:t>When teaching the topic </a:t>
            </a:r>
            <a:r>
              <a:rPr lang="en-GB" sz="2200" b="1">
                <a:ea typeface="Calibri" panose="020F0502020204030204" pitchFamily="34" charset="0"/>
                <a:cs typeface="Times New Roman"/>
              </a:rPr>
              <a:t>animal grouping</a:t>
            </a:r>
            <a:r>
              <a:rPr lang="en-GB" sz="2200">
                <a:ea typeface="Calibri" panose="020F0502020204030204" pitchFamily="34" charset="0"/>
                <a:cs typeface="Times New Roman"/>
              </a:rPr>
              <a:t>, pupils need to be given lots of examples of different types of animals so that they are able to identify, name and compare them to other common animals. </a:t>
            </a:r>
          </a:p>
        </p:txBody>
      </p:sp>
    </p:spTree>
    <p:extLst>
      <p:ext uri="{BB962C8B-B14F-4D97-AF65-F5344CB8AC3E}">
        <p14:creationId xmlns:p14="http://schemas.microsoft.com/office/powerpoint/2010/main" val="307834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7CC70-326F-4B94-8FB6-82814AA464E5}"/>
              </a:ext>
            </a:extLst>
          </p:cNvPr>
          <p:cNvSpPr>
            <a:spLocks noGrp="1"/>
          </p:cNvSpPr>
          <p:nvPr>
            <p:ph type="title"/>
          </p:nvPr>
        </p:nvSpPr>
        <p:spPr/>
        <p:txBody>
          <a:bodyPr/>
          <a:lstStyle/>
          <a:p>
            <a:r>
              <a:rPr lang="en-GB"/>
              <a:t>Anticipating misconceptions</a:t>
            </a:r>
          </a:p>
        </p:txBody>
      </p:sp>
      <p:sp>
        <p:nvSpPr>
          <p:cNvPr id="3" name="Slide Number Placeholder 2">
            <a:extLst>
              <a:ext uri="{FF2B5EF4-FFF2-40B4-BE49-F238E27FC236}">
                <a16:creationId xmlns:a16="http://schemas.microsoft.com/office/drawing/2014/main" id="{89C57C80-A76D-4E2E-A937-2F8EA8E6DAB6}"/>
              </a:ext>
            </a:extLst>
          </p:cNvPr>
          <p:cNvSpPr>
            <a:spLocks noGrp="1"/>
          </p:cNvSpPr>
          <p:nvPr>
            <p:ph type="sldNum" sz="quarter" idx="12"/>
          </p:nvPr>
        </p:nvSpPr>
        <p:spPr/>
        <p:txBody>
          <a:bodyPr/>
          <a:lstStyle/>
          <a:p>
            <a:fld id="{6B6EFD66-0F65-0C43-B4F5-A9CE99357F25}" type="slidenum">
              <a:rPr lang="en-GB" smtClean="0"/>
              <a:t>10</a:t>
            </a:fld>
            <a:endParaRPr lang="en-GB"/>
          </a:p>
        </p:txBody>
      </p:sp>
      <p:sp>
        <p:nvSpPr>
          <p:cNvPr id="8" name="Rectangle: Top Corners Snipped 7">
            <a:extLst>
              <a:ext uri="{FF2B5EF4-FFF2-40B4-BE49-F238E27FC236}">
                <a16:creationId xmlns:a16="http://schemas.microsoft.com/office/drawing/2014/main" id="{AFE2D72A-F292-4284-BF7C-6D21FF69B046}"/>
              </a:ext>
            </a:extLst>
          </p:cNvPr>
          <p:cNvSpPr/>
          <p:nvPr/>
        </p:nvSpPr>
        <p:spPr>
          <a:xfrm>
            <a:off x="4345304" y="1607706"/>
            <a:ext cx="6804881" cy="146801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tx1"/>
                </a:solidFill>
              </a:rPr>
              <a:t>Humans are not animals</a:t>
            </a:r>
          </a:p>
        </p:txBody>
      </p:sp>
      <p:sp>
        <p:nvSpPr>
          <p:cNvPr id="9" name="Rectangle: Top Corners Snipped 8">
            <a:extLst>
              <a:ext uri="{FF2B5EF4-FFF2-40B4-BE49-F238E27FC236}">
                <a16:creationId xmlns:a16="http://schemas.microsoft.com/office/drawing/2014/main" id="{44DADA75-E40E-4371-AC54-E20A50ECB509}"/>
              </a:ext>
            </a:extLst>
          </p:cNvPr>
          <p:cNvSpPr/>
          <p:nvPr/>
        </p:nvSpPr>
        <p:spPr>
          <a:xfrm>
            <a:off x="4345304" y="3344088"/>
            <a:ext cx="6804881" cy="146801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tx1"/>
                </a:solidFill>
              </a:rPr>
              <a:t>Whales and dolphins are fish, like sharks</a:t>
            </a:r>
          </a:p>
        </p:txBody>
      </p:sp>
      <p:sp>
        <p:nvSpPr>
          <p:cNvPr id="10" name="Rectangle: Top Corners Snipped 9">
            <a:extLst>
              <a:ext uri="{FF2B5EF4-FFF2-40B4-BE49-F238E27FC236}">
                <a16:creationId xmlns:a16="http://schemas.microsoft.com/office/drawing/2014/main" id="{D63802D2-9EF2-4DF3-A55F-E59007246927}"/>
              </a:ext>
            </a:extLst>
          </p:cNvPr>
          <p:cNvSpPr/>
          <p:nvPr/>
        </p:nvSpPr>
        <p:spPr>
          <a:xfrm>
            <a:off x="4345303" y="5087055"/>
            <a:ext cx="6804881" cy="146801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tx1"/>
                </a:solidFill>
              </a:rPr>
              <a:t>Penguins are not birds</a:t>
            </a:r>
          </a:p>
        </p:txBody>
      </p:sp>
      <p:sp>
        <p:nvSpPr>
          <p:cNvPr id="11" name="Rectangle: Top Corners Snipped 10">
            <a:extLst>
              <a:ext uri="{FF2B5EF4-FFF2-40B4-BE49-F238E27FC236}">
                <a16:creationId xmlns:a16="http://schemas.microsoft.com/office/drawing/2014/main" id="{DD413BAB-CF0F-44B6-983B-A92A0FE0BCFB}"/>
              </a:ext>
            </a:extLst>
          </p:cNvPr>
          <p:cNvSpPr/>
          <p:nvPr/>
        </p:nvSpPr>
        <p:spPr>
          <a:xfrm>
            <a:off x="631826" y="2187180"/>
            <a:ext cx="3311813" cy="392528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2400" b="1">
              <a:solidFill>
                <a:schemeClr val="tx1"/>
              </a:solidFill>
            </a:endParaRPr>
          </a:p>
          <a:p>
            <a:pPr algn="ctr"/>
            <a:r>
              <a:rPr lang="en-GB" sz="2400">
                <a:solidFill>
                  <a:schemeClr val="tx1"/>
                </a:solidFill>
              </a:rPr>
              <a:t>Identify and name a variety of animals e.g. mammals, birds, reptiles, amphibians and fish</a:t>
            </a:r>
            <a:endParaRPr lang="en-GB" sz="2400">
              <a:solidFill>
                <a:schemeClr val="tx1"/>
              </a:solidFill>
              <a:cs typeface="Arial"/>
            </a:endParaRPr>
          </a:p>
          <a:p>
            <a:pPr algn="ctr"/>
            <a:endParaRPr lang="en-GB" sz="2400" b="1">
              <a:solidFill>
                <a:schemeClr val="tx1"/>
              </a:solidFill>
            </a:endParaRPr>
          </a:p>
          <a:p>
            <a:pPr algn="ctr"/>
            <a:endParaRPr lang="en-GB" sz="1200" b="1">
              <a:solidFill>
                <a:schemeClr val="tx1"/>
              </a:solidFill>
            </a:endParaRPr>
          </a:p>
          <a:p>
            <a:pPr algn="ctr"/>
            <a:endParaRPr lang="en-GB" sz="1400" b="1">
              <a:solidFill>
                <a:schemeClr val="tx1"/>
              </a:solidFill>
            </a:endParaRPr>
          </a:p>
        </p:txBody>
      </p:sp>
      <p:sp>
        <p:nvSpPr>
          <p:cNvPr id="12" name="Rectangle: Top Corners Snipped 11">
            <a:extLst>
              <a:ext uri="{FF2B5EF4-FFF2-40B4-BE49-F238E27FC236}">
                <a16:creationId xmlns:a16="http://schemas.microsoft.com/office/drawing/2014/main" id="{3E75016E-BF0B-4F1E-8CB2-2C94CF8B692E}"/>
              </a:ext>
            </a:extLst>
          </p:cNvPr>
          <p:cNvSpPr/>
          <p:nvPr/>
        </p:nvSpPr>
        <p:spPr>
          <a:xfrm rot="20626916">
            <a:off x="95837" y="1926234"/>
            <a:ext cx="2161844"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Example 1</a:t>
            </a:r>
            <a:endParaRPr lang="en-GB" sz="2400">
              <a:solidFill>
                <a:schemeClr val="bg1"/>
              </a:solidFill>
            </a:endParaRPr>
          </a:p>
        </p:txBody>
      </p:sp>
    </p:spTree>
    <p:extLst>
      <p:ext uri="{BB962C8B-B14F-4D97-AF65-F5344CB8AC3E}">
        <p14:creationId xmlns:p14="http://schemas.microsoft.com/office/powerpoint/2010/main" val="3172607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7CC70-326F-4B94-8FB6-82814AA464E5}"/>
              </a:ext>
            </a:extLst>
          </p:cNvPr>
          <p:cNvSpPr>
            <a:spLocks noGrp="1"/>
          </p:cNvSpPr>
          <p:nvPr>
            <p:ph type="title"/>
          </p:nvPr>
        </p:nvSpPr>
        <p:spPr/>
        <p:txBody>
          <a:bodyPr/>
          <a:lstStyle/>
          <a:p>
            <a:r>
              <a:rPr lang="en-GB"/>
              <a:t>Anticipating misconceptions</a:t>
            </a:r>
          </a:p>
        </p:txBody>
      </p:sp>
      <p:sp>
        <p:nvSpPr>
          <p:cNvPr id="3" name="Slide Number Placeholder 2">
            <a:extLst>
              <a:ext uri="{FF2B5EF4-FFF2-40B4-BE49-F238E27FC236}">
                <a16:creationId xmlns:a16="http://schemas.microsoft.com/office/drawing/2014/main" id="{89C57C80-A76D-4E2E-A937-2F8EA8E6DAB6}"/>
              </a:ext>
            </a:extLst>
          </p:cNvPr>
          <p:cNvSpPr>
            <a:spLocks noGrp="1"/>
          </p:cNvSpPr>
          <p:nvPr>
            <p:ph type="sldNum" sz="quarter" idx="12"/>
          </p:nvPr>
        </p:nvSpPr>
        <p:spPr/>
        <p:txBody>
          <a:bodyPr/>
          <a:lstStyle/>
          <a:p>
            <a:fld id="{6B6EFD66-0F65-0C43-B4F5-A9CE99357F25}" type="slidenum">
              <a:rPr lang="en-GB" smtClean="0"/>
              <a:t>11</a:t>
            </a:fld>
            <a:endParaRPr lang="en-GB"/>
          </a:p>
        </p:txBody>
      </p:sp>
      <p:sp>
        <p:nvSpPr>
          <p:cNvPr id="12" name="Rectangle: Top Corners Snipped 11">
            <a:extLst>
              <a:ext uri="{FF2B5EF4-FFF2-40B4-BE49-F238E27FC236}">
                <a16:creationId xmlns:a16="http://schemas.microsoft.com/office/drawing/2014/main" id="{C35AEC62-9038-48D3-9133-93F0D35615C0}"/>
              </a:ext>
            </a:extLst>
          </p:cNvPr>
          <p:cNvSpPr/>
          <p:nvPr/>
        </p:nvSpPr>
        <p:spPr>
          <a:xfrm>
            <a:off x="4055150" y="2187180"/>
            <a:ext cx="3423346" cy="117049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gn="ctr"/>
            <a:r>
              <a:rPr lang="en-GB" sz="2400">
                <a:solidFill>
                  <a:schemeClr val="tx1"/>
                </a:solidFill>
                <a:ea typeface="Calibri" panose="020F0502020204030204" pitchFamily="34" charset="0"/>
                <a:cs typeface="Times New Roman"/>
              </a:rPr>
              <a:t>All birds can fly</a:t>
            </a:r>
            <a:endParaRPr lang="en-GB" sz="2400">
              <a:solidFill>
                <a:schemeClr val="tx1"/>
              </a:solidFill>
              <a:ea typeface="Calibri" panose="020F0502020204030204" pitchFamily="34" charset="0"/>
              <a:cs typeface="Times New Roman" panose="02020603050405020304" pitchFamily="18" charset="0"/>
            </a:endParaRPr>
          </a:p>
        </p:txBody>
      </p:sp>
      <p:sp>
        <p:nvSpPr>
          <p:cNvPr id="13" name="Rectangle: Top Corners Snipped 12">
            <a:extLst>
              <a:ext uri="{FF2B5EF4-FFF2-40B4-BE49-F238E27FC236}">
                <a16:creationId xmlns:a16="http://schemas.microsoft.com/office/drawing/2014/main" id="{82E7E479-4EC9-44FB-A6B0-180B90F86B78}"/>
              </a:ext>
            </a:extLst>
          </p:cNvPr>
          <p:cNvSpPr/>
          <p:nvPr/>
        </p:nvSpPr>
        <p:spPr>
          <a:xfrm>
            <a:off x="4055150" y="3564575"/>
            <a:ext cx="3423346" cy="117049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rgbClr val="000000"/>
                </a:solidFill>
              </a:rPr>
              <a:t>All animals with wings are birds</a:t>
            </a:r>
          </a:p>
        </p:txBody>
      </p:sp>
      <p:sp>
        <p:nvSpPr>
          <p:cNvPr id="14" name="Rectangle: Top Corners Snipped 13">
            <a:extLst>
              <a:ext uri="{FF2B5EF4-FFF2-40B4-BE49-F238E27FC236}">
                <a16:creationId xmlns:a16="http://schemas.microsoft.com/office/drawing/2014/main" id="{0E497533-9EAA-4298-8151-2135D783D7AD}"/>
              </a:ext>
            </a:extLst>
          </p:cNvPr>
          <p:cNvSpPr/>
          <p:nvPr/>
        </p:nvSpPr>
        <p:spPr>
          <a:xfrm>
            <a:off x="4055150" y="4941970"/>
            <a:ext cx="3423346" cy="1170491"/>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gn="ctr"/>
            <a:r>
              <a:rPr lang="en-GB" sz="2400">
                <a:solidFill>
                  <a:schemeClr val="tx1"/>
                </a:solidFill>
                <a:effectLst/>
                <a:latin typeface="+mj-lt"/>
                <a:ea typeface="Calibri" panose="020F0502020204030204" pitchFamily="34" charset="0"/>
                <a:cs typeface="Times New Roman"/>
              </a:rPr>
              <a:t>All mammals live on land</a:t>
            </a:r>
            <a:endParaRPr lang="en-GB" sz="2000">
              <a:solidFill>
                <a:schemeClr val="tx1"/>
              </a:solidFill>
              <a:effectLst/>
              <a:latin typeface="+mj-lt"/>
              <a:ea typeface="Calibri" panose="020F0502020204030204" pitchFamily="34" charset="0"/>
              <a:cs typeface="Times New Roman" panose="02020603050405020304" pitchFamily="18" charset="0"/>
            </a:endParaRPr>
          </a:p>
        </p:txBody>
      </p:sp>
      <p:sp>
        <p:nvSpPr>
          <p:cNvPr id="17" name="Rectangle: Top Corners Snipped 16">
            <a:extLst>
              <a:ext uri="{FF2B5EF4-FFF2-40B4-BE49-F238E27FC236}">
                <a16:creationId xmlns:a16="http://schemas.microsoft.com/office/drawing/2014/main" id="{19B5A322-D21A-4D86-BCF7-7887EAC324CD}"/>
              </a:ext>
            </a:extLst>
          </p:cNvPr>
          <p:cNvSpPr/>
          <p:nvPr/>
        </p:nvSpPr>
        <p:spPr>
          <a:xfrm>
            <a:off x="8005644" y="2187180"/>
            <a:ext cx="3844072" cy="392528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2400">
              <a:solidFill>
                <a:schemeClr val="tx1"/>
              </a:solidFill>
            </a:endParaRPr>
          </a:p>
        </p:txBody>
      </p:sp>
      <p:sp>
        <p:nvSpPr>
          <p:cNvPr id="18" name="Freeform 74">
            <a:extLst>
              <a:ext uri="{FF2B5EF4-FFF2-40B4-BE49-F238E27FC236}">
                <a16:creationId xmlns:a16="http://schemas.microsoft.com/office/drawing/2014/main" id="{D2F19377-10D7-446D-83E2-5D3B4FF7CEB3}"/>
              </a:ext>
            </a:extLst>
          </p:cNvPr>
          <p:cNvSpPr/>
          <p:nvPr/>
        </p:nvSpPr>
        <p:spPr>
          <a:xfrm>
            <a:off x="7590007" y="2465822"/>
            <a:ext cx="1014260" cy="987576"/>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19" name="Rectangle: Top Corners Snipped 18">
            <a:extLst>
              <a:ext uri="{FF2B5EF4-FFF2-40B4-BE49-F238E27FC236}">
                <a16:creationId xmlns:a16="http://schemas.microsoft.com/office/drawing/2014/main" id="{EEEB08C5-E658-4EEE-9F64-EF58CB2AF8EA}"/>
              </a:ext>
            </a:extLst>
          </p:cNvPr>
          <p:cNvSpPr/>
          <p:nvPr/>
        </p:nvSpPr>
        <p:spPr>
          <a:xfrm>
            <a:off x="631826" y="2187180"/>
            <a:ext cx="3311813" cy="392528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tx1"/>
                </a:solidFill>
              </a:rPr>
              <a:t>Understand some differences between mammals, birds, reptiles, amphibians and fish</a:t>
            </a:r>
          </a:p>
          <a:p>
            <a:pPr algn="ctr"/>
            <a:endParaRPr lang="en-GB" sz="1200" b="1">
              <a:solidFill>
                <a:schemeClr val="tx1"/>
              </a:solidFill>
            </a:endParaRPr>
          </a:p>
          <a:p>
            <a:pPr algn="ctr"/>
            <a:endParaRPr lang="en-GB" sz="1400" b="1">
              <a:solidFill>
                <a:schemeClr val="tx1"/>
              </a:solidFill>
            </a:endParaRPr>
          </a:p>
        </p:txBody>
      </p:sp>
      <p:sp>
        <p:nvSpPr>
          <p:cNvPr id="20" name="Rectangle: Top Corners Snipped 19">
            <a:extLst>
              <a:ext uri="{FF2B5EF4-FFF2-40B4-BE49-F238E27FC236}">
                <a16:creationId xmlns:a16="http://schemas.microsoft.com/office/drawing/2014/main" id="{C052EF29-7945-4F9E-A454-7F320CEBD7EF}"/>
              </a:ext>
            </a:extLst>
          </p:cNvPr>
          <p:cNvSpPr/>
          <p:nvPr/>
        </p:nvSpPr>
        <p:spPr>
          <a:xfrm rot="20626916">
            <a:off x="175896" y="2009491"/>
            <a:ext cx="2161844" cy="5232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Example 2</a:t>
            </a:r>
            <a:endParaRPr lang="en-GB" sz="2400">
              <a:solidFill>
                <a:schemeClr val="bg1"/>
              </a:solidFill>
            </a:endParaRPr>
          </a:p>
        </p:txBody>
      </p:sp>
      <p:sp>
        <p:nvSpPr>
          <p:cNvPr id="4" name="TextBox 3">
            <a:extLst>
              <a:ext uri="{FF2B5EF4-FFF2-40B4-BE49-F238E27FC236}">
                <a16:creationId xmlns:a16="http://schemas.microsoft.com/office/drawing/2014/main" id="{47BC8C82-181D-4B16-8FDA-BB61FDAE18B8}"/>
              </a:ext>
            </a:extLst>
          </p:cNvPr>
          <p:cNvSpPr txBox="1"/>
          <p:nvPr/>
        </p:nvSpPr>
        <p:spPr>
          <a:xfrm>
            <a:off x="8578982" y="2526825"/>
            <a:ext cx="2974843" cy="2954655"/>
          </a:xfrm>
          <a:prstGeom prst="rect">
            <a:avLst/>
          </a:prstGeom>
          <a:noFill/>
        </p:spPr>
        <p:txBody>
          <a:bodyPr wrap="square" rtlCol="0">
            <a:spAutoFit/>
          </a:bodyPr>
          <a:lstStyle/>
          <a:p>
            <a:r>
              <a:rPr lang="en-GB" sz="2400" b="1">
                <a:solidFill>
                  <a:schemeClr val="tx1"/>
                </a:solidFill>
              </a:rPr>
              <a:t>Discuss:</a:t>
            </a:r>
          </a:p>
          <a:p>
            <a:endParaRPr lang="en-GB" sz="2400" b="1">
              <a:solidFill>
                <a:schemeClr val="tx1"/>
              </a:solidFill>
            </a:endParaRPr>
          </a:p>
          <a:p>
            <a:r>
              <a:rPr lang="en-GB" sz="2400">
                <a:solidFill>
                  <a:schemeClr val="tx1"/>
                </a:solidFill>
              </a:rPr>
              <a:t>What misconceptions might pupils hold or develop related to this teaching point?</a:t>
            </a:r>
            <a:endParaRPr lang="en-GB" sz="2400">
              <a:solidFill>
                <a:schemeClr val="tx1"/>
              </a:solidFill>
              <a:cs typeface="Arial"/>
            </a:endParaRPr>
          </a:p>
          <a:p>
            <a:endParaRPr lang="en-GB"/>
          </a:p>
        </p:txBody>
      </p:sp>
    </p:spTree>
    <p:extLst>
      <p:ext uri="{BB962C8B-B14F-4D97-AF65-F5344CB8AC3E}">
        <p14:creationId xmlns:p14="http://schemas.microsoft.com/office/powerpoint/2010/main" val="138357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7" grpId="0" animBg="1"/>
      <p:bldP spid="18"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002A1-FC15-461C-A251-139B2767B11D}"/>
              </a:ext>
            </a:extLst>
          </p:cNvPr>
          <p:cNvSpPr>
            <a:spLocks noGrp="1"/>
          </p:cNvSpPr>
          <p:nvPr>
            <p:ph type="title"/>
          </p:nvPr>
        </p:nvSpPr>
        <p:spPr/>
        <p:txBody>
          <a:bodyPr/>
          <a:lstStyle/>
          <a:p>
            <a:r>
              <a:rPr lang="en-GB"/>
              <a:t>Addressing misconceptions</a:t>
            </a:r>
          </a:p>
        </p:txBody>
      </p:sp>
      <p:sp>
        <p:nvSpPr>
          <p:cNvPr id="4" name="Slide Number Placeholder 3">
            <a:extLst>
              <a:ext uri="{FF2B5EF4-FFF2-40B4-BE49-F238E27FC236}">
                <a16:creationId xmlns:a16="http://schemas.microsoft.com/office/drawing/2014/main" id="{7358A560-0CDD-449E-9682-6632FD0E987C}"/>
              </a:ext>
            </a:extLst>
          </p:cNvPr>
          <p:cNvSpPr>
            <a:spLocks noGrp="1"/>
          </p:cNvSpPr>
          <p:nvPr>
            <p:ph type="sldNum" sz="quarter" idx="12"/>
          </p:nvPr>
        </p:nvSpPr>
        <p:spPr/>
        <p:txBody>
          <a:bodyPr/>
          <a:lstStyle/>
          <a:p>
            <a:fld id="{6B6EFD66-0F65-0C43-B4F5-A9CE99357F25}" type="slidenum">
              <a:rPr lang="en-GB" smtClean="0"/>
              <a:t>12</a:t>
            </a:fld>
            <a:endParaRPr lang="en-GB"/>
          </a:p>
        </p:txBody>
      </p:sp>
      <p:sp>
        <p:nvSpPr>
          <p:cNvPr id="6" name="Rectangle: Top Corners Snipped 5">
            <a:extLst>
              <a:ext uri="{FF2B5EF4-FFF2-40B4-BE49-F238E27FC236}">
                <a16:creationId xmlns:a16="http://schemas.microsoft.com/office/drawing/2014/main" id="{0D015B1F-ED87-4940-9B84-28A46AFE4B7D}"/>
              </a:ext>
            </a:extLst>
          </p:cNvPr>
          <p:cNvSpPr/>
          <p:nvPr/>
        </p:nvSpPr>
        <p:spPr>
          <a:xfrm>
            <a:off x="4705467" y="2202871"/>
            <a:ext cx="2781066" cy="2640703"/>
          </a:xfrm>
          <a:prstGeom prst="snip2SameRect">
            <a:avLst>
              <a:gd name="adj1" fmla="val 9849"/>
              <a:gd name="adj2" fmla="val 9435"/>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a:solidFill>
                  <a:schemeClr val="tx1"/>
                </a:solidFill>
              </a:rPr>
              <a:t>Plan </a:t>
            </a:r>
          </a:p>
        </p:txBody>
      </p:sp>
      <p:sp>
        <p:nvSpPr>
          <p:cNvPr id="8" name="Rectangle: Top Corners Snipped 7">
            <a:extLst>
              <a:ext uri="{FF2B5EF4-FFF2-40B4-BE49-F238E27FC236}">
                <a16:creationId xmlns:a16="http://schemas.microsoft.com/office/drawing/2014/main" id="{E82D7C76-CBA4-4721-92F8-EB48C6123AFA}"/>
              </a:ext>
            </a:extLst>
          </p:cNvPr>
          <p:cNvSpPr/>
          <p:nvPr/>
        </p:nvSpPr>
        <p:spPr>
          <a:xfrm>
            <a:off x="8554956" y="2202871"/>
            <a:ext cx="2781066" cy="2640703"/>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600">
                <a:solidFill>
                  <a:schemeClr val="tx1"/>
                </a:solidFill>
                <a:cs typeface="Arial"/>
              </a:rPr>
              <a:t>Address and provide corrective feedback</a:t>
            </a:r>
            <a:endParaRPr lang="en-GB" sz="2600">
              <a:solidFill>
                <a:schemeClr val="tx1"/>
              </a:solidFill>
            </a:endParaRPr>
          </a:p>
        </p:txBody>
      </p:sp>
      <p:sp>
        <p:nvSpPr>
          <p:cNvPr id="9" name="Arrow: Down 8">
            <a:extLst>
              <a:ext uri="{FF2B5EF4-FFF2-40B4-BE49-F238E27FC236}">
                <a16:creationId xmlns:a16="http://schemas.microsoft.com/office/drawing/2014/main" id="{07FDF897-5E90-4B99-95E4-EA58FE59F8E0}"/>
              </a:ext>
            </a:extLst>
          </p:cNvPr>
          <p:cNvSpPr/>
          <p:nvPr/>
        </p:nvSpPr>
        <p:spPr>
          <a:xfrm rot="16200000">
            <a:off x="3699283" y="2944910"/>
            <a:ext cx="891540" cy="112082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600"/>
          </a:p>
        </p:txBody>
      </p:sp>
      <p:sp>
        <p:nvSpPr>
          <p:cNvPr id="10" name="Arrow: Down 9">
            <a:extLst>
              <a:ext uri="{FF2B5EF4-FFF2-40B4-BE49-F238E27FC236}">
                <a16:creationId xmlns:a16="http://schemas.microsoft.com/office/drawing/2014/main" id="{89F91AF2-E6BD-4DE5-B14A-6193427BE824}"/>
              </a:ext>
            </a:extLst>
          </p:cNvPr>
          <p:cNvSpPr/>
          <p:nvPr/>
        </p:nvSpPr>
        <p:spPr>
          <a:xfrm rot="16200000">
            <a:off x="7601177" y="2872877"/>
            <a:ext cx="891540" cy="112082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600"/>
          </a:p>
        </p:txBody>
      </p:sp>
      <p:sp>
        <p:nvSpPr>
          <p:cNvPr id="11" name="Rectangle: Top Corners Snipped 10">
            <a:extLst>
              <a:ext uri="{FF2B5EF4-FFF2-40B4-BE49-F238E27FC236}">
                <a16:creationId xmlns:a16="http://schemas.microsoft.com/office/drawing/2014/main" id="{F4764A03-EF9F-4B48-9A50-1CECAF8CA2B7}"/>
              </a:ext>
            </a:extLst>
          </p:cNvPr>
          <p:cNvSpPr/>
          <p:nvPr/>
        </p:nvSpPr>
        <p:spPr>
          <a:xfrm>
            <a:off x="803573" y="2202871"/>
            <a:ext cx="2781066" cy="2640703"/>
          </a:xfrm>
          <a:prstGeom prst="snip2SameRect">
            <a:avLst>
              <a:gd name="adj1" fmla="val 9849"/>
              <a:gd name="adj2" fmla="val 9435"/>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600">
                <a:solidFill>
                  <a:schemeClr val="tx1"/>
                </a:solidFill>
              </a:rPr>
              <a:t>Identify and anticipate misconceptions </a:t>
            </a:r>
          </a:p>
        </p:txBody>
      </p:sp>
    </p:spTree>
    <p:extLst>
      <p:ext uri="{BB962C8B-B14F-4D97-AF65-F5344CB8AC3E}">
        <p14:creationId xmlns:p14="http://schemas.microsoft.com/office/powerpoint/2010/main" val="2660189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A87F6-77A4-4DE0-A989-173D74057BE0}"/>
              </a:ext>
            </a:extLst>
          </p:cNvPr>
          <p:cNvSpPr>
            <a:spLocks noGrp="1"/>
          </p:cNvSpPr>
          <p:nvPr>
            <p:ph type="title"/>
          </p:nvPr>
        </p:nvSpPr>
        <p:spPr/>
        <p:txBody>
          <a:bodyPr/>
          <a:lstStyle/>
          <a:p>
            <a:r>
              <a:rPr lang="en-GB"/>
              <a:t>Addressing misconceptions</a:t>
            </a:r>
          </a:p>
        </p:txBody>
      </p:sp>
      <p:sp>
        <p:nvSpPr>
          <p:cNvPr id="4" name="Slide Number Placeholder 3">
            <a:extLst>
              <a:ext uri="{FF2B5EF4-FFF2-40B4-BE49-F238E27FC236}">
                <a16:creationId xmlns:a16="http://schemas.microsoft.com/office/drawing/2014/main" id="{BE1FCAFF-3C64-4C6A-9669-C7C873A55359}"/>
              </a:ext>
            </a:extLst>
          </p:cNvPr>
          <p:cNvSpPr>
            <a:spLocks noGrp="1"/>
          </p:cNvSpPr>
          <p:nvPr>
            <p:ph type="sldNum" sz="quarter" idx="12"/>
          </p:nvPr>
        </p:nvSpPr>
        <p:spPr/>
        <p:txBody>
          <a:bodyPr/>
          <a:lstStyle/>
          <a:p>
            <a:fld id="{6B6EFD66-0F65-0C43-B4F5-A9CE99357F25}" type="slidenum">
              <a:rPr lang="en-GB" smtClean="0"/>
              <a:t>13</a:t>
            </a:fld>
            <a:endParaRPr lang="en-GB"/>
          </a:p>
        </p:txBody>
      </p:sp>
      <p:sp>
        <p:nvSpPr>
          <p:cNvPr id="5" name="Rectangle: Top Corners Snipped 4">
            <a:extLst>
              <a:ext uri="{FF2B5EF4-FFF2-40B4-BE49-F238E27FC236}">
                <a16:creationId xmlns:a16="http://schemas.microsoft.com/office/drawing/2014/main" id="{A3CF4A2D-6467-493A-8880-1DBE53EEEF13}"/>
              </a:ext>
            </a:extLst>
          </p:cNvPr>
          <p:cNvSpPr/>
          <p:nvPr/>
        </p:nvSpPr>
        <p:spPr>
          <a:xfrm>
            <a:off x="6754054" y="2031003"/>
            <a:ext cx="3650821"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Refutation</a:t>
            </a:r>
          </a:p>
        </p:txBody>
      </p:sp>
      <p:sp>
        <p:nvSpPr>
          <p:cNvPr id="6" name="Rectangle: Top Corners Snipped 5">
            <a:extLst>
              <a:ext uri="{FF2B5EF4-FFF2-40B4-BE49-F238E27FC236}">
                <a16:creationId xmlns:a16="http://schemas.microsoft.com/office/drawing/2014/main" id="{D826C47C-22AD-4286-B100-5ADDFF3EFDA1}"/>
              </a:ext>
            </a:extLst>
          </p:cNvPr>
          <p:cNvSpPr/>
          <p:nvPr/>
        </p:nvSpPr>
        <p:spPr>
          <a:xfrm>
            <a:off x="6754054" y="3466665"/>
            <a:ext cx="3650821"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Correct answer </a:t>
            </a:r>
          </a:p>
        </p:txBody>
      </p:sp>
      <p:sp>
        <p:nvSpPr>
          <p:cNvPr id="7" name="Rectangle: Top Corners Snipped 6">
            <a:extLst>
              <a:ext uri="{FF2B5EF4-FFF2-40B4-BE49-F238E27FC236}">
                <a16:creationId xmlns:a16="http://schemas.microsoft.com/office/drawing/2014/main" id="{A8B86C5C-4139-4D01-AF66-EB15D9378234}"/>
              </a:ext>
            </a:extLst>
          </p:cNvPr>
          <p:cNvSpPr/>
          <p:nvPr/>
        </p:nvSpPr>
        <p:spPr>
          <a:xfrm>
            <a:off x="6754054" y="4890812"/>
            <a:ext cx="3650820"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Explanation </a:t>
            </a:r>
          </a:p>
        </p:txBody>
      </p:sp>
      <p:sp>
        <p:nvSpPr>
          <p:cNvPr id="14" name="TextBox 13">
            <a:extLst>
              <a:ext uri="{FF2B5EF4-FFF2-40B4-BE49-F238E27FC236}">
                <a16:creationId xmlns:a16="http://schemas.microsoft.com/office/drawing/2014/main" id="{14FD9351-36D0-421A-A4F2-7124E4AC2F73}"/>
              </a:ext>
            </a:extLst>
          </p:cNvPr>
          <p:cNvSpPr txBox="1"/>
          <p:nvPr/>
        </p:nvSpPr>
        <p:spPr>
          <a:xfrm>
            <a:off x="1075904" y="1831457"/>
            <a:ext cx="4696585" cy="4770537"/>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GB" sz="2200" b="0" i="0" u="none" strike="noStrike">
                <a:effectLst/>
                <a:latin typeface="Arial" panose="020B0604020202020204" pitchFamily="34" charset="0"/>
              </a:rPr>
              <a:t>Pupils develop mental models by anchoring or attaching new </a:t>
            </a:r>
            <a:r>
              <a:rPr lang="en-GB" sz="2200">
                <a:latin typeface="Arial" panose="020B0604020202020204" pitchFamily="34" charset="0"/>
              </a:rPr>
              <a:t>material to existing knowledge to make connections.</a:t>
            </a:r>
            <a:endParaRPr lang="en-GB" sz="2200" b="0" i="0" u="none" strike="noStrike">
              <a:effectLst/>
              <a:latin typeface="Arial" panose="020B0604020202020204" pitchFamily="34" charset="0"/>
            </a:endParaRPr>
          </a:p>
          <a:p>
            <a:pPr marL="342900" indent="-342900" algn="l" rtl="0" fontAlgn="base">
              <a:buFont typeface="Arial" panose="020B0604020202020204" pitchFamily="34" charset="0"/>
              <a:buChar char="•"/>
            </a:pPr>
            <a:endParaRPr lang="en-GB" sz="2200">
              <a:latin typeface="Arial" panose="020B0604020202020204" pitchFamily="34" charset="0"/>
            </a:endParaRPr>
          </a:p>
          <a:p>
            <a:pPr marL="342900" indent="-342900" algn="l" rtl="0" fontAlgn="base">
              <a:buFont typeface="Arial" panose="020B0604020202020204" pitchFamily="34" charset="0"/>
              <a:buChar char="•"/>
            </a:pPr>
            <a:r>
              <a:rPr lang="en-GB" sz="2200" b="0" i="0" u="none" strike="noStrike">
                <a:effectLst/>
                <a:latin typeface="Arial" panose="020B0604020202020204" pitchFamily="34" charset="0"/>
              </a:rPr>
              <a:t>Misconceptions can be hard to shift</a:t>
            </a:r>
            <a:r>
              <a:rPr lang="en-GB" sz="2200" b="0" i="0">
                <a:effectLst/>
                <a:latin typeface="Arial" panose="020B0604020202020204" pitchFamily="34" charset="0"/>
              </a:rPr>
              <a:t>​</a:t>
            </a:r>
            <a:r>
              <a:rPr lang="en-US" sz="2200" b="0" i="0">
                <a:effectLst/>
                <a:latin typeface="Arial" panose="020B0604020202020204" pitchFamily="34" charset="0"/>
              </a:rPr>
              <a:t>​.</a:t>
            </a:r>
          </a:p>
          <a:p>
            <a:pPr algn="l" rtl="0" fontAlgn="base"/>
            <a:r>
              <a:rPr lang="en-US" sz="2200" b="0" i="0">
                <a:effectLst/>
                <a:latin typeface="Arial" panose="020B0604020202020204" pitchFamily="34" charset="0"/>
              </a:rPr>
              <a:t> </a:t>
            </a:r>
          </a:p>
          <a:p>
            <a:pPr marL="342900" indent="-342900" algn="l" rtl="0" fontAlgn="base">
              <a:buFont typeface="Arial" panose="020B0604020202020204" pitchFamily="34" charset="0"/>
              <a:buChar char="•"/>
            </a:pPr>
            <a:r>
              <a:rPr lang="en-GB" sz="2200" b="1" i="0" u="none" strike="noStrike">
                <a:effectLst/>
                <a:latin typeface="Arial" panose="020B0604020202020204" pitchFamily="34" charset="0"/>
              </a:rPr>
              <a:t>Addressing misconceptions </a:t>
            </a:r>
            <a:r>
              <a:rPr lang="en-GB" sz="2200" b="0" i="0" u="none" strike="noStrike">
                <a:effectLst/>
                <a:latin typeface="Arial" panose="020B0604020202020204" pitchFamily="34" charset="0"/>
              </a:rPr>
              <a:t>and providing </a:t>
            </a:r>
            <a:r>
              <a:rPr lang="en-GB" sz="2200" b="1" i="0" u="none" strike="noStrike">
                <a:effectLst/>
                <a:latin typeface="Arial" panose="020B0604020202020204" pitchFamily="34" charset="0"/>
              </a:rPr>
              <a:t>corrective feedback </a:t>
            </a:r>
            <a:r>
              <a:rPr lang="en-GB" sz="2200" i="0" u="none" strike="noStrike">
                <a:effectLst/>
                <a:latin typeface="Arial" panose="020B0604020202020204" pitchFamily="34" charset="0"/>
              </a:rPr>
              <a:t>can</a:t>
            </a:r>
            <a:r>
              <a:rPr lang="en-GB" sz="2200" b="1" i="0" u="none" strike="noStrike">
                <a:effectLst/>
                <a:latin typeface="Arial" panose="020B0604020202020204" pitchFamily="34" charset="0"/>
              </a:rPr>
              <a:t> </a:t>
            </a:r>
            <a:r>
              <a:rPr lang="en-GB" sz="2200" b="0" i="0" u="none" strike="noStrike">
                <a:effectLst/>
                <a:latin typeface="Arial" panose="020B0604020202020204" pitchFamily="34" charset="0"/>
              </a:rPr>
              <a:t>help pupils to reconstruct their mental models and change their thinking.</a:t>
            </a:r>
          </a:p>
          <a:p>
            <a:endParaRPr lang="en-GB"/>
          </a:p>
        </p:txBody>
      </p:sp>
    </p:spTree>
    <p:extLst>
      <p:ext uri="{BB962C8B-B14F-4D97-AF65-F5344CB8AC3E}">
        <p14:creationId xmlns:p14="http://schemas.microsoft.com/office/powerpoint/2010/main" val="895081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fade">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4" end="4"/>
                                            </p:txEl>
                                          </p:spTgt>
                                        </p:tgtEl>
                                        <p:attrNameLst>
                                          <p:attrName>style.visibility</p:attrName>
                                        </p:attrNameLst>
                                      </p:cBhvr>
                                      <p:to>
                                        <p:strVal val="visible"/>
                                      </p:to>
                                    </p:set>
                                    <p:animEffect transition="in" filter="fade">
                                      <p:cBhvr>
                                        <p:cTn id="17" dur="500"/>
                                        <p:tgtEl>
                                          <p:spTgt spid="1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75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Top Corners Snipped 6">
            <a:extLst>
              <a:ext uri="{FF2B5EF4-FFF2-40B4-BE49-F238E27FC236}">
                <a16:creationId xmlns:a16="http://schemas.microsoft.com/office/drawing/2014/main" id="{F1C87456-49D4-48FD-BAE2-CE30CEDE3682}"/>
              </a:ext>
            </a:extLst>
          </p:cNvPr>
          <p:cNvSpPr/>
          <p:nvPr/>
        </p:nvSpPr>
        <p:spPr>
          <a:xfrm>
            <a:off x="631826" y="1501010"/>
            <a:ext cx="5194543" cy="4708135"/>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A5D2A49-5013-45FA-9A5A-01A97D94A7A6}"/>
              </a:ext>
            </a:extLst>
          </p:cNvPr>
          <p:cNvSpPr>
            <a:spLocks noGrp="1"/>
          </p:cNvSpPr>
          <p:nvPr>
            <p:ph type="title"/>
          </p:nvPr>
        </p:nvSpPr>
        <p:spPr/>
        <p:txBody>
          <a:bodyPr/>
          <a:lstStyle/>
          <a:p>
            <a:r>
              <a:rPr lang="en-GB"/>
              <a:t>Correcting the misconception</a:t>
            </a:r>
          </a:p>
        </p:txBody>
      </p:sp>
      <p:sp>
        <p:nvSpPr>
          <p:cNvPr id="3" name="Slide Number Placeholder 2">
            <a:extLst>
              <a:ext uri="{FF2B5EF4-FFF2-40B4-BE49-F238E27FC236}">
                <a16:creationId xmlns:a16="http://schemas.microsoft.com/office/drawing/2014/main" id="{EFC004B7-FA0B-4177-B83C-55B48E5F98AB}"/>
              </a:ext>
            </a:extLst>
          </p:cNvPr>
          <p:cNvSpPr>
            <a:spLocks noGrp="1"/>
          </p:cNvSpPr>
          <p:nvPr>
            <p:ph type="sldNum" sz="quarter" idx="12"/>
          </p:nvPr>
        </p:nvSpPr>
        <p:spPr>
          <a:xfrm>
            <a:off x="10932510" y="6295756"/>
            <a:ext cx="807025" cy="153888"/>
          </a:xfrm>
        </p:spPr>
        <p:txBody>
          <a:bodyPr/>
          <a:lstStyle/>
          <a:p>
            <a:fld id="{6B6EFD66-0F65-0C43-B4F5-A9CE99357F25}" type="slidenum">
              <a:rPr lang="en-GB" smtClean="0"/>
              <a:t>14</a:t>
            </a:fld>
            <a:endParaRPr lang="en-GB"/>
          </a:p>
        </p:txBody>
      </p:sp>
      <p:sp>
        <p:nvSpPr>
          <p:cNvPr id="4" name="TextBox 3">
            <a:extLst>
              <a:ext uri="{FF2B5EF4-FFF2-40B4-BE49-F238E27FC236}">
                <a16:creationId xmlns:a16="http://schemas.microsoft.com/office/drawing/2014/main" id="{EF3288D3-314D-46ED-AAD3-CE67E6A55679}"/>
              </a:ext>
            </a:extLst>
          </p:cNvPr>
          <p:cNvSpPr txBox="1"/>
          <p:nvPr/>
        </p:nvSpPr>
        <p:spPr>
          <a:xfrm>
            <a:off x="919650" y="1820891"/>
            <a:ext cx="4618893" cy="3785652"/>
          </a:xfrm>
          <a:prstGeom prst="rect">
            <a:avLst/>
          </a:prstGeom>
          <a:noFill/>
        </p:spPr>
        <p:txBody>
          <a:bodyPr wrap="square">
            <a:spAutoFit/>
          </a:bodyPr>
          <a:lstStyle/>
          <a:p>
            <a:r>
              <a:rPr lang="en-GB" sz="2400">
                <a:solidFill>
                  <a:srgbClr val="000000"/>
                </a:solidFill>
                <a:effectLst/>
                <a:latin typeface="Arial" panose="020B0604020202020204" pitchFamily="34" charset="0"/>
              </a:rPr>
              <a:t>Many people think that the colour red enrages bulls, but this notion is false </a:t>
            </a:r>
            <a:r>
              <a:rPr lang="en-GB" sz="2400" b="1" i="1">
                <a:effectLst/>
                <a:latin typeface="Arial" panose="020B0604020202020204" pitchFamily="34" charset="0"/>
              </a:rPr>
              <a:t>(the refutation)</a:t>
            </a:r>
            <a:r>
              <a:rPr lang="en-GB" sz="2400" i="1">
                <a:solidFill>
                  <a:srgbClr val="000000"/>
                </a:solidFill>
                <a:effectLst/>
                <a:latin typeface="Arial" panose="020B0604020202020204" pitchFamily="34" charset="0"/>
              </a:rPr>
              <a:t>. </a:t>
            </a:r>
            <a:endParaRPr lang="en-GB" sz="2400" i="1">
              <a:solidFill>
                <a:srgbClr val="000000"/>
              </a:solidFill>
              <a:latin typeface="Arial" panose="020B0604020202020204" pitchFamily="34" charset="0"/>
            </a:endParaRPr>
          </a:p>
          <a:p>
            <a:r>
              <a:rPr lang="en-GB" sz="2400">
                <a:solidFill>
                  <a:srgbClr val="000000"/>
                </a:solidFill>
                <a:effectLst/>
                <a:latin typeface="Arial" panose="020B0604020202020204" pitchFamily="34" charset="0"/>
              </a:rPr>
              <a:t>The colour red does not enrage bulls </a:t>
            </a:r>
            <a:r>
              <a:rPr lang="en-GB" sz="2400" b="1" i="1">
                <a:solidFill>
                  <a:srgbClr val="000000"/>
                </a:solidFill>
                <a:effectLst/>
                <a:latin typeface="Arial" panose="020B0604020202020204" pitchFamily="34" charset="0"/>
              </a:rPr>
              <a:t>(the correct answer)</a:t>
            </a:r>
            <a:r>
              <a:rPr lang="en-GB" sz="2400" i="1">
                <a:solidFill>
                  <a:srgbClr val="000000"/>
                </a:solidFill>
                <a:effectLst/>
                <a:latin typeface="Arial" panose="020B0604020202020204" pitchFamily="34" charset="0"/>
              </a:rPr>
              <a:t> </a:t>
            </a:r>
            <a:r>
              <a:rPr lang="en-GB" sz="2400">
                <a:solidFill>
                  <a:srgbClr val="000000"/>
                </a:solidFill>
                <a:effectLst/>
                <a:latin typeface="Arial" panose="020B0604020202020204" pitchFamily="34" charset="0"/>
              </a:rPr>
              <a:t>because bulls do not see the colour red, and, instead, attack because they perceive the matador as a threat </a:t>
            </a:r>
            <a:r>
              <a:rPr lang="en-GB" sz="2400" b="1" i="1">
                <a:solidFill>
                  <a:srgbClr val="000000"/>
                </a:solidFill>
                <a:effectLst/>
                <a:latin typeface="Arial" panose="020B0604020202020204" pitchFamily="34" charset="0"/>
              </a:rPr>
              <a:t>(the explanation).</a:t>
            </a:r>
            <a:endParaRPr lang="en-GB" sz="2400" b="1" i="1"/>
          </a:p>
        </p:txBody>
      </p:sp>
      <p:sp>
        <p:nvSpPr>
          <p:cNvPr id="10" name="Rectangle: Top Corners Snipped 9">
            <a:extLst>
              <a:ext uri="{FF2B5EF4-FFF2-40B4-BE49-F238E27FC236}">
                <a16:creationId xmlns:a16="http://schemas.microsoft.com/office/drawing/2014/main" id="{91289CCC-EEA2-4CEB-9E29-69741A4B7DCE}"/>
              </a:ext>
            </a:extLst>
          </p:cNvPr>
          <p:cNvSpPr/>
          <p:nvPr/>
        </p:nvSpPr>
        <p:spPr>
          <a:xfrm>
            <a:off x="6202727" y="1501010"/>
            <a:ext cx="5194543" cy="4708135"/>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F6D0E5C-59DE-4CFB-BA90-40DC6CC57CEF}"/>
              </a:ext>
            </a:extLst>
          </p:cNvPr>
          <p:cNvSpPr txBox="1"/>
          <p:nvPr/>
        </p:nvSpPr>
        <p:spPr>
          <a:xfrm>
            <a:off x="6430949" y="1636159"/>
            <a:ext cx="4906716" cy="4524315"/>
          </a:xfrm>
          <a:prstGeom prst="rect">
            <a:avLst/>
          </a:prstGeom>
          <a:noFill/>
        </p:spPr>
        <p:txBody>
          <a:bodyPr wrap="square" lIns="91440" tIns="45720" rIns="91440" bIns="45720" rtlCol="0" anchor="t">
            <a:spAutoFit/>
          </a:bodyPr>
          <a:lstStyle/>
          <a:p>
            <a:pPr>
              <a:defRPr/>
            </a:pPr>
            <a:r>
              <a:rPr lang="en-GB" sz="2400">
                <a:ea typeface="+mn-lt"/>
                <a:cs typeface="+mn-lt"/>
              </a:rPr>
              <a:t>Some people think domestic cats are not carnivores because they’re often only fed biscuits but this is false </a:t>
            </a:r>
            <a:r>
              <a:rPr lang="en-GB" sz="2400" b="1" i="1"/>
              <a:t>(the refutation)</a:t>
            </a:r>
            <a:r>
              <a:rPr lang="en-GB" sz="2400">
                <a:ea typeface="+mn-lt"/>
                <a:cs typeface="+mn-lt"/>
              </a:rPr>
              <a:t>. </a:t>
            </a:r>
            <a:r>
              <a:rPr lang="en-GB" sz="2400">
                <a:effectLst/>
              </a:rPr>
              <a:t>Cats are carnivores which means they need to eat meat to survive </a:t>
            </a:r>
            <a:r>
              <a:rPr lang="en-GB" sz="2400" b="1" i="1"/>
              <a:t>(the correct answer).</a:t>
            </a:r>
            <a:r>
              <a:rPr lang="en-GB" sz="2400" i="1"/>
              <a:t> </a:t>
            </a:r>
            <a:r>
              <a:rPr lang="en-GB" sz="2400"/>
              <a:t>Cats </a:t>
            </a:r>
            <a:r>
              <a:rPr lang="en-GB" sz="2400" b="0" i="0">
                <a:effectLst/>
                <a:latin typeface="arial" panose="020B0604020202020204" pitchFamily="34" charset="0"/>
              </a:rPr>
              <a:t>can't digest plant material well, they require essential nutrients that only meat can provide to them. Most cat biscuits actually contain meat!</a:t>
            </a:r>
            <a:r>
              <a:rPr lang="en-GB" sz="2400" b="0" i="0">
                <a:effectLst/>
              </a:rPr>
              <a:t> </a:t>
            </a:r>
            <a:r>
              <a:rPr lang="en-GB" sz="2400" b="1" i="1"/>
              <a:t>(the explanation). </a:t>
            </a:r>
            <a:r>
              <a:rPr lang="en-GB" sz="2400">
                <a:ea typeface="+mn-lt"/>
                <a:cs typeface="+mn-lt"/>
              </a:rPr>
              <a:t> </a:t>
            </a:r>
          </a:p>
        </p:txBody>
      </p:sp>
      <p:sp>
        <p:nvSpPr>
          <p:cNvPr id="5" name="TextBox 4">
            <a:extLst>
              <a:ext uri="{FF2B5EF4-FFF2-40B4-BE49-F238E27FC236}">
                <a16:creationId xmlns:a16="http://schemas.microsoft.com/office/drawing/2014/main" id="{3316C7E6-9ABB-4028-A4C9-817675B373B9}"/>
              </a:ext>
            </a:extLst>
          </p:cNvPr>
          <p:cNvSpPr txBox="1"/>
          <p:nvPr/>
        </p:nvSpPr>
        <p:spPr>
          <a:xfrm>
            <a:off x="801982" y="6264978"/>
            <a:ext cx="4854230" cy="369332"/>
          </a:xfrm>
          <a:prstGeom prst="rect">
            <a:avLst/>
          </a:prstGeom>
          <a:noFill/>
        </p:spPr>
        <p:txBody>
          <a:bodyPr wrap="square" rtlCol="0">
            <a:spAutoFit/>
          </a:bodyPr>
          <a:lstStyle/>
          <a:p>
            <a:r>
              <a:rPr lang="en-GB"/>
              <a:t>(Taken from Rich et al., 2017)</a:t>
            </a:r>
          </a:p>
        </p:txBody>
      </p:sp>
    </p:spTree>
    <p:extLst>
      <p:ext uri="{BB962C8B-B14F-4D97-AF65-F5344CB8AC3E}">
        <p14:creationId xmlns:p14="http://schemas.microsoft.com/office/powerpoint/2010/main" val="2358899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ABBAB-B7D6-410B-A988-56B32DAD0433}"/>
              </a:ext>
            </a:extLst>
          </p:cNvPr>
          <p:cNvSpPr>
            <a:spLocks noGrp="1"/>
          </p:cNvSpPr>
          <p:nvPr>
            <p:ph type="title"/>
          </p:nvPr>
        </p:nvSpPr>
        <p:spPr/>
        <p:txBody>
          <a:bodyPr/>
          <a:lstStyle/>
          <a:p>
            <a:r>
              <a:rPr lang="en-GB"/>
              <a:t>Correcting the misconception</a:t>
            </a:r>
          </a:p>
        </p:txBody>
      </p:sp>
      <p:sp>
        <p:nvSpPr>
          <p:cNvPr id="3" name="Slide Number Placeholder 2">
            <a:extLst>
              <a:ext uri="{FF2B5EF4-FFF2-40B4-BE49-F238E27FC236}">
                <a16:creationId xmlns:a16="http://schemas.microsoft.com/office/drawing/2014/main" id="{1B0A2BE1-F00C-40F4-942C-A4FBB325DFDE}"/>
              </a:ext>
            </a:extLst>
          </p:cNvPr>
          <p:cNvSpPr>
            <a:spLocks noGrp="1"/>
          </p:cNvSpPr>
          <p:nvPr>
            <p:ph type="sldNum" sz="quarter" idx="12"/>
          </p:nvPr>
        </p:nvSpPr>
        <p:spPr/>
        <p:txBody>
          <a:bodyPr/>
          <a:lstStyle/>
          <a:p>
            <a:fld id="{6B6EFD66-0F65-0C43-B4F5-A9CE99357F25}" type="slidenum">
              <a:rPr lang="en-GB" smtClean="0"/>
              <a:t>15</a:t>
            </a:fld>
            <a:endParaRPr lang="en-GB"/>
          </a:p>
        </p:txBody>
      </p:sp>
      <p:sp>
        <p:nvSpPr>
          <p:cNvPr id="11" name="Content Placeholder 10">
            <a:extLst>
              <a:ext uri="{FF2B5EF4-FFF2-40B4-BE49-F238E27FC236}">
                <a16:creationId xmlns:a16="http://schemas.microsoft.com/office/drawing/2014/main" id="{9F1DB32E-C9BB-481F-8D3D-9CA7F898CB7C}"/>
              </a:ext>
            </a:extLst>
          </p:cNvPr>
          <p:cNvSpPr>
            <a:spLocks noGrp="1"/>
          </p:cNvSpPr>
          <p:nvPr>
            <p:ph idx="1"/>
          </p:nvPr>
        </p:nvSpPr>
        <p:spPr/>
        <p:txBody>
          <a:bodyPr/>
          <a:lstStyle/>
          <a:p>
            <a:r>
              <a:rPr lang="en-GB"/>
              <a:t>Success criteria:</a:t>
            </a:r>
          </a:p>
        </p:txBody>
      </p:sp>
      <p:sp>
        <p:nvSpPr>
          <p:cNvPr id="13" name="Content Placeholder 12">
            <a:extLst>
              <a:ext uri="{FF2B5EF4-FFF2-40B4-BE49-F238E27FC236}">
                <a16:creationId xmlns:a16="http://schemas.microsoft.com/office/drawing/2014/main" id="{270D1E60-BA42-42B9-9CB4-DF4F198A42B9}"/>
              </a:ext>
            </a:extLst>
          </p:cNvPr>
          <p:cNvSpPr>
            <a:spLocks noGrp="1"/>
          </p:cNvSpPr>
          <p:nvPr>
            <p:ph idx="13"/>
          </p:nvPr>
        </p:nvSpPr>
        <p:spPr>
          <a:xfrm>
            <a:off x="6727829" y="2228237"/>
            <a:ext cx="4829172" cy="3810462"/>
          </a:xfrm>
        </p:spPr>
        <p:txBody>
          <a:bodyPr>
            <a:normAutofit fontScale="92500"/>
          </a:bodyPr>
          <a:lstStyle/>
          <a:p>
            <a:r>
              <a:rPr lang="en-GB"/>
              <a:t>Success criteria:</a:t>
            </a:r>
          </a:p>
          <a:p>
            <a:pPr marL="457200" indent="-457200">
              <a:buFont typeface="Arial" panose="020B0604020202020204" pitchFamily="34" charset="0"/>
              <a:buChar char="•"/>
            </a:pPr>
            <a:r>
              <a:rPr lang="en-GB" b="0"/>
              <a:t>Contains a refutation</a:t>
            </a:r>
          </a:p>
          <a:p>
            <a:endParaRPr lang="en-GB" b="0"/>
          </a:p>
          <a:p>
            <a:pPr marL="457200" indent="-457200">
              <a:buFont typeface="Arial" panose="020B0604020202020204" pitchFamily="34" charset="0"/>
              <a:buChar char="•"/>
            </a:pPr>
            <a:r>
              <a:rPr lang="en-GB" b="0"/>
              <a:t>States the correct answer</a:t>
            </a:r>
          </a:p>
          <a:p>
            <a:endParaRPr lang="en-GB" b="0"/>
          </a:p>
          <a:p>
            <a:pPr marL="457200" indent="-457200">
              <a:buFont typeface="Arial" panose="020B0604020202020204" pitchFamily="34" charset="0"/>
              <a:buChar char="•"/>
            </a:pPr>
            <a:r>
              <a:rPr lang="en-GB" b="0"/>
              <a:t>Provides an explanation</a:t>
            </a:r>
          </a:p>
          <a:p>
            <a:endParaRPr lang="en-GB"/>
          </a:p>
        </p:txBody>
      </p:sp>
      <p:sp>
        <p:nvSpPr>
          <p:cNvPr id="4" name="Rectangle: Top Corners Snipped 3">
            <a:extLst>
              <a:ext uri="{FF2B5EF4-FFF2-40B4-BE49-F238E27FC236}">
                <a16:creationId xmlns:a16="http://schemas.microsoft.com/office/drawing/2014/main" id="{EF38287A-15DA-44C5-A5F8-61A99201F39D}"/>
              </a:ext>
            </a:extLst>
          </p:cNvPr>
          <p:cNvSpPr/>
          <p:nvPr/>
        </p:nvSpPr>
        <p:spPr>
          <a:xfrm>
            <a:off x="631826" y="2166980"/>
            <a:ext cx="4829173" cy="405284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5" name="TextBox 4">
            <a:extLst>
              <a:ext uri="{FF2B5EF4-FFF2-40B4-BE49-F238E27FC236}">
                <a16:creationId xmlns:a16="http://schemas.microsoft.com/office/drawing/2014/main" id="{FEE221A4-5D0F-4541-BC89-C35A474A7C74}"/>
              </a:ext>
            </a:extLst>
          </p:cNvPr>
          <p:cNvSpPr txBox="1"/>
          <p:nvPr/>
        </p:nvSpPr>
        <p:spPr>
          <a:xfrm>
            <a:off x="1155293" y="2228237"/>
            <a:ext cx="4346897" cy="830997"/>
          </a:xfrm>
          <a:prstGeom prst="rect">
            <a:avLst/>
          </a:prstGeom>
          <a:noFill/>
        </p:spPr>
        <p:txBody>
          <a:bodyPr wrap="square" rtlCol="0">
            <a:spAutoFit/>
          </a:bodyPr>
          <a:lstStyle/>
          <a:p>
            <a:r>
              <a:rPr lang="en-GB" sz="3000" b="1"/>
              <a:t>Discuss and script:</a:t>
            </a:r>
          </a:p>
          <a:p>
            <a:endParaRPr lang="en-GB" b="1"/>
          </a:p>
        </p:txBody>
      </p:sp>
      <p:sp>
        <p:nvSpPr>
          <p:cNvPr id="12" name="Freeform 74">
            <a:extLst>
              <a:ext uri="{FF2B5EF4-FFF2-40B4-BE49-F238E27FC236}">
                <a16:creationId xmlns:a16="http://schemas.microsoft.com/office/drawing/2014/main" id="{A98C1EAF-155D-4D02-B467-A4D78477E960}"/>
              </a:ext>
            </a:extLst>
          </p:cNvPr>
          <p:cNvSpPr/>
          <p:nvPr/>
        </p:nvSpPr>
        <p:spPr>
          <a:xfrm>
            <a:off x="149502" y="2241408"/>
            <a:ext cx="1024843" cy="1078830"/>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14" name="TextBox 13">
            <a:extLst>
              <a:ext uri="{FF2B5EF4-FFF2-40B4-BE49-F238E27FC236}">
                <a16:creationId xmlns:a16="http://schemas.microsoft.com/office/drawing/2014/main" id="{4877704F-1954-47C4-B0E2-8648AD52DEC7}"/>
              </a:ext>
            </a:extLst>
          </p:cNvPr>
          <p:cNvSpPr txBox="1"/>
          <p:nvPr/>
        </p:nvSpPr>
        <p:spPr>
          <a:xfrm>
            <a:off x="1120690" y="2707632"/>
            <a:ext cx="4425866" cy="2400657"/>
          </a:xfrm>
          <a:prstGeom prst="rect">
            <a:avLst/>
          </a:prstGeom>
          <a:noFill/>
        </p:spPr>
        <p:txBody>
          <a:bodyPr wrap="square" lIns="91440" tIns="45720" rIns="91440" bIns="45720" rtlCol="0" anchor="t">
            <a:spAutoFit/>
          </a:bodyPr>
          <a:lstStyle/>
          <a:p>
            <a:r>
              <a:rPr lang="en-GB" sz="2400"/>
              <a:t>Using the success criteria, script a refutation text for the following common misconception:</a:t>
            </a:r>
            <a:endParaRPr lang="en-GB" sz="2400">
              <a:cs typeface="Arial"/>
            </a:endParaRPr>
          </a:p>
          <a:p>
            <a:endParaRPr lang="en-GB" sz="1200">
              <a:cs typeface="Arial"/>
            </a:endParaRPr>
          </a:p>
          <a:p>
            <a:pPr marL="342900" indent="-342900">
              <a:buFont typeface="Arial" panose="020B0604020202020204" pitchFamily="34" charset="0"/>
              <a:buChar char="•"/>
            </a:pPr>
            <a:r>
              <a:rPr lang="en-GB" sz="2400"/>
              <a:t>Bears are carnivores.</a:t>
            </a:r>
            <a:endParaRPr lang="en-GB" sz="2400">
              <a:cs typeface="Arial"/>
            </a:endParaRPr>
          </a:p>
          <a:p>
            <a:pPr marL="457200" indent="-457200">
              <a:buFont typeface="+mj-lt"/>
              <a:buAutoNum type="arabicPeriod"/>
            </a:pPr>
            <a:endParaRPr lang="en-GB"/>
          </a:p>
        </p:txBody>
      </p:sp>
    </p:spTree>
    <p:extLst>
      <p:ext uri="{BB962C8B-B14F-4D97-AF65-F5344CB8AC3E}">
        <p14:creationId xmlns:p14="http://schemas.microsoft.com/office/powerpoint/2010/main" val="162129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2D1DC-EA7E-4554-AEE6-261097941D60}"/>
              </a:ext>
            </a:extLst>
          </p:cNvPr>
          <p:cNvSpPr>
            <a:spLocks noGrp="1"/>
          </p:cNvSpPr>
          <p:nvPr>
            <p:ph type="title"/>
          </p:nvPr>
        </p:nvSpPr>
        <p:spPr/>
        <p:txBody>
          <a:bodyPr/>
          <a:lstStyle/>
          <a:p>
            <a:r>
              <a:rPr lang="en-GB"/>
              <a:t>Structuring tasks carefully</a:t>
            </a:r>
          </a:p>
        </p:txBody>
      </p:sp>
      <p:sp>
        <p:nvSpPr>
          <p:cNvPr id="3" name="Slide Number Placeholder 2">
            <a:extLst>
              <a:ext uri="{FF2B5EF4-FFF2-40B4-BE49-F238E27FC236}">
                <a16:creationId xmlns:a16="http://schemas.microsoft.com/office/drawing/2014/main" id="{92FEFAF7-7D28-4404-A169-5DA9C4A904FC}"/>
              </a:ext>
            </a:extLst>
          </p:cNvPr>
          <p:cNvSpPr>
            <a:spLocks noGrp="1"/>
          </p:cNvSpPr>
          <p:nvPr>
            <p:ph type="sldNum" sz="quarter" idx="12"/>
          </p:nvPr>
        </p:nvSpPr>
        <p:spPr/>
        <p:txBody>
          <a:bodyPr/>
          <a:lstStyle/>
          <a:p>
            <a:fld id="{6B6EFD66-0F65-0C43-B4F5-A9CE99357F25}" type="slidenum">
              <a:rPr lang="en-GB" smtClean="0"/>
              <a:t>16</a:t>
            </a:fld>
            <a:endParaRPr lang="en-GB"/>
          </a:p>
        </p:txBody>
      </p:sp>
      <p:pic>
        <p:nvPicPr>
          <p:cNvPr id="4" name="Picture 3">
            <a:extLst>
              <a:ext uri="{FF2B5EF4-FFF2-40B4-BE49-F238E27FC236}">
                <a16:creationId xmlns:a16="http://schemas.microsoft.com/office/drawing/2014/main" id="{C7703F0D-9275-4140-8660-352DDD66A1DF}"/>
              </a:ext>
            </a:extLst>
          </p:cNvPr>
          <p:cNvPicPr>
            <a:picLocks noChangeAspect="1"/>
          </p:cNvPicPr>
          <p:nvPr/>
        </p:nvPicPr>
        <p:blipFill>
          <a:blip r:embed="rId3">
            <a:clrChange>
              <a:clrFrom>
                <a:srgbClr val="FAFAFA"/>
              </a:clrFrom>
              <a:clrTo>
                <a:srgbClr val="FAFAFA">
                  <a:alpha val="0"/>
                </a:srgbClr>
              </a:clrTo>
            </a:clrChange>
            <a:alphaModFix/>
            <a:duotone>
              <a:schemeClr val="accent1">
                <a:shade val="45000"/>
                <a:satMod val="135000"/>
              </a:schemeClr>
              <a:prstClr val="white"/>
            </a:duotone>
          </a:blip>
          <a:stretch>
            <a:fillRect/>
          </a:stretch>
        </p:blipFill>
        <p:spPr>
          <a:xfrm>
            <a:off x="862842" y="3317374"/>
            <a:ext cx="779412" cy="797970"/>
          </a:xfrm>
          <a:prstGeom prst="rect">
            <a:avLst/>
          </a:prstGeom>
          <a:ln>
            <a:noFill/>
          </a:ln>
        </p:spPr>
      </p:pic>
      <p:sp>
        <p:nvSpPr>
          <p:cNvPr id="5" name="Rectangle: Top Corners Snipped 4">
            <a:extLst>
              <a:ext uri="{FF2B5EF4-FFF2-40B4-BE49-F238E27FC236}">
                <a16:creationId xmlns:a16="http://schemas.microsoft.com/office/drawing/2014/main" id="{5810DCE8-AA30-4505-BAC1-3E3AD28ABA81}"/>
              </a:ext>
            </a:extLst>
          </p:cNvPr>
          <p:cNvSpPr/>
          <p:nvPr/>
        </p:nvSpPr>
        <p:spPr>
          <a:xfrm>
            <a:off x="1351005" y="2938076"/>
            <a:ext cx="942488" cy="518855"/>
          </a:xfrm>
          <a:prstGeom prst="snip2SameRect">
            <a:avLst>
              <a:gd name="adj1" fmla="val 9849"/>
              <a:gd name="adj2" fmla="val 9435"/>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tx1"/>
              </a:solidFill>
              <a:cs typeface="Arial"/>
            </a:endParaRPr>
          </a:p>
        </p:txBody>
      </p:sp>
      <p:sp>
        <p:nvSpPr>
          <p:cNvPr id="6" name="TextBox 5">
            <a:extLst>
              <a:ext uri="{FF2B5EF4-FFF2-40B4-BE49-F238E27FC236}">
                <a16:creationId xmlns:a16="http://schemas.microsoft.com/office/drawing/2014/main" id="{22AAC137-2C3D-4273-B2A8-6701BB4A3910}"/>
              </a:ext>
            </a:extLst>
          </p:cNvPr>
          <p:cNvSpPr txBox="1"/>
          <p:nvPr/>
        </p:nvSpPr>
        <p:spPr>
          <a:xfrm>
            <a:off x="2456002" y="3164543"/>
            <a:ext cx="6332220" cy="584775"/>
          </a:xfrm>
          <a:prstGeom prst="rect">
            <a:avLst/>
          </a:prstGeom>
          <a:noFill/>
        </p:spPr>
        <p:txBody>
          <a:bodyPr wrap="square" rtlCol="0">
            <a:spAutoFit/>
          </a:bodyPr>
          <a:lstStyle/>
          <a:p>
            <a:r>
              <a:rPr lang="en-GB" sz="3200"/>
              <a:t>Using concept cartoons</a:t>
            </a:r>
          </a:p>
        </p:txBody>
      </p:sp>
    </p:spTree>
    <p:extLst>
      <p:ext uri="{BB962C8B-B14F-4D97-AF65-F5344CB8AC3E}">
        <p14:creationId xmlns:p14="http://schemas.microsoft.com/office/powerpoint/2010/main" val="3324934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34908-201E-4E95-A165-8ACDFB25E64B}"/>
              </a:ext>
            </a:extLst>
          </p:cNvPr>
          <p:cNvSpPr>
            <a:spLocks noGrp="1"/>
          </p:cNvSpPr>
          <p:nvPr>
            <p:ph type="title"/>
          </p:nvPr>
        </p:nvSpPr>
        <p:spPr>
          <a:xfrm>
            <a:off x="346076" y="593770"/>
            <a:ext cx="12874624" cy="852155"/>
          </a:xfrm>
        </p:spPr>
        <p:txBody>
          <a:bodyPr/>
          <a:lstStyle/>
          <a:p>
            <a:r>
              <a:rPr lang="en-GB"/>
              <a:t>Structuring tasks carefully</a:t>
            </a:r>
          </a:p>
        </p:txBody>
      </p:sp>
      <p:sp>
        <p:nvSpPr>
          <p:cNvPr id="4" name="Slide Number Placeholder 3">
            <a:extLst>
              <a:ext uri="{FF2B5EF4-FFF2-40B4-BE49-F238E27FC236}">
                <a16:creationId xmlns:a16="http://schemas.microsoft.com/office/drawing/2014/main" id="{72283CDD-0923-4FEF-932F-4B11817E33A2}"/>
              </a:ext>
            </a:extLst>
          </p:cNvPr>
          <p:cNvSpPr>
            <a:spLocks noGrp="1"/>
          </p:cNvSpPr>
          <p:nvPr>
            <p:ph type="sldNum" sz="quarter" idx="12"/>
          </p:nvPr>
        </p:nvSpPr>
        <p:spPr>
          <a:xfrm>
            <a:off x="10746800" y="6521543"/>
            <a:ext cx="807025" cy="153888"/>
          </a:xfrm>
        </p:spPr>
        <p:txBody>
          <a:bodyPr/>
          <a:lstStyle/>
          <a:p>
            <a:fld id="{6B6EFD66-0F65-0C43-B4F5-A9CE99357F25}" type="slidenum">
              <a:rPr lang="en-GB" smtClean="0"/>
              <a:t>17</a:t>
            </a:fld>
            <a:endParaRPr lang="en-GB"/>
          </a:p>
        </p:txBody>
      </p:sp>
      <p:sp>
        <p:nvSpPr>
          <p:cNvPr id="7" name="Rectangle: Top Corners Snipped 6">
            <a:extLst>
              <a:ext uri="{FF2B5EF4-FFF2-40B4-BE49-F238E27FC236}">
                <a16:creationId xmlns:a16="http://schemas.microsoft.com/office/drawing/2014/main" id="{0DCDE940-4147-41C1-9BAD-5F52A498E0E8}"/>
              </a:ext>
            </a:extLst>
          </p:cNvPr>
          <p:cNvSpPr/>
          <p:nvPr/>
        </p:nvSpPr>
        <p:spPr>
          <a:xfrm>
            <a:off x="2574121" y="1445925"/>
            <a:ext cx="7037408" cy="117049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a:solidFill>
                  <a:schemeClr val="bg1"/>
                </a:solidFill>
              </a:rPr>
              <a:t>Formative assessment </a:t>
            </a:r>
          </a:p>
        </p:txBody>
      </p:sp>
      <p:sp>
        <p:nvSpPr>
          <p:cNvPr id="8" name="Rectangle: Top Corners Snipped 7">
            <a:extLst>
              <a:ext uri="{FF2B5EF4-FFF2-40B4-BE49-F238E27FC236}">
                <a16:creationId xmlns:a16="http://schemas.microsoft.com/office/drawing/2014/main" id="{CD4A5292-406E-411F-A913-34813F985F42}"/>
              </a:ext>
            </a:extLst>
          </p:cNvPr>
          <p:cNvSpPr/>
          <p:nvPr/>
        </p:nvSpPr>
        <p:spPr>
          <a:xfrm>
            <a:off x="3877570" y="2840785"/>
            <a:ext cx="4430509" cy="117049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Identify misconceptions </a:t>
            </a:r>
            <a:endParaRPr lang="en-GB" sz="2400"/>
          </a:p>
        </p:txBody>
      </p:sp>
      <p:sp>
        <p:nvSpPr>
          <p:cNvPr id="9" name="Rectangle: Top Corners Snipped 8">
            <a:extLst>
              <a:ext uri="{FF2B5EF4-FFF2-40B4-BE49-F238E27FC236}">
                <a16:creationId xmlns:a16="http://schemas.microsoft.com/office/drawing/2014/main" id="{C9F64B92-CF92-4B52-ABB6-BBAB71959084}"/>
              </a:ext>
            </a:extLst>
          </p:cNvPr>
          <p:cNvSpPr/>
          <p:nvPr/>
        </p:nvSpPr>
        <p:spPr>
          <a:xfrm>
            <a:off x="3877569" y="4110080"/>
            <a:ext cx="4430509" cy="117049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Inform planning</a:t>
            </a:r>
            <a:endParaRPr lang="en-GB" sz="2400"/>
          </a:p>
        </p:txBody>
      </p:sp>
      <p:sp>
        <p:nvSpPr>
          <p:cNvPr id="12" name="Rectangle: Top Corners Snipped 11">
            <a:extLst>
              <a:ext uri="{FF2B5EF4-FFF2-40B4-BE49-F238E27FC236}">
                <a16:creationId xmlns:a16="http://schemas.microsoft.com/office/drawing/2014/main" id="{06F826EE-ABDD-4091-8A51-D38D52FD2546}"/>
              </a:ext>
            </a:extLst>
          </p:cNvPr>
          <p:cNvSpPr/>
          <p:nvPr/>
        </p:nvSpPr>
        <p:spPr>
          <a:xfrm>
            <a:off x="3877569" y="5379375"/>
            <a:ext cx="4430509" cy="117049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Address misconceptions  </a:t>
            </a:r>
            <a:endParaRPr lang="en-GB" sz="2400"/>
          </a:p>
        </p:txBody>
      </p:sp>
    </p:spTree>
    <p:extLst>
      <p:ext uri="{BB962C8B-B14F-4D97-AF65-F5344CB8AC3E}">
        <p14:creationId xmlns:p14="http://schemas.microsoft.com/office/powerpoint/2010/main" val="143130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75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0AC9C-597D-4550-8679-EC48C7C496D8}"/>
              </a:ext>
            </a:extLst>
          </p:cNvPr>
          <p:cNvSpPr>
            <a:spLocks noGrp="1"/>
          </p:cNvSpPr>
          <p:nvPr>
            <p:ph type="title"/>
          </p:nvPr>
        </p:nvSpPr>
        <p:spPr/>
        <p:txBody>
          <a:bodyPr/>
          <a:lstStyle/>
          <a:p>
            <a:r>
              <a:rPr lang="en-GB"/>
              <a:t>Identifying misconceptions</a:t>
            </a:r>
          </a:p>
        </p:txBody>
      </p:sp>
      <p:sp>
        <p:nvSpPr>
          <p:cNvPr id="3" name="Slide Number Placeholder 2">
            <a:extLst>
              <a:ext uri="{FF2B5EF4-FFF2-40B4-BE49-F238E27FC236}">
                <a16:creationId xmlns:a16="http://schemas.microsoft.com/office/drawing/2014/main" id="{1B83CC10-34B1-4601-9933-4C902FD06EE6}"/>
              </a:ext>
            </a:extLst>
          </p:cNvPr>
          <p:cNvSpPr>
            <a:spLocks noGrp="1"/>
          </p:cNvSpPr>
          <p:nvPr>
            <p:ph type="sldNum" sz="quarter" idx="12"/>
          </p:nvPr>
        </p:nvSpPr>
        <p:spPr>
          <a:xfrm>
            <a:off x="11150312" y="6611922"/>
            <a:ext cx="807025" cy="153888"/>
          </a:xfrm>
        </p:spPr>
        <p:txBody>
          <a:bodyPr/>
          <a:lstStyle/>
          <a:p>
            <a:fld id="{6B6EFD66-0F65-0C43-B4F5-A9CE99357F25}" type="slidenum">
              <a:rPr lang="en-GB" smtClean="0"/>
              <a:t>18</a:t>
            </a:fld>
            <a:endParaRPr lang="en-GB"/>
          </a:p>
        </p:txBody>
      </p:sp>
      <p:sp>
        <p:nvSpPr>
          <p:cNvPr id="11" name="Rectangle: Top Corners Snipped 10">
            <a:extLst>
              <a:ext uri="{FF2B5EF4-FFF2-40B4-BE49-F238E27FC236}">
                <a16:creationId xmlns:a16="http://schemas.microsoft.com/office/drawing/2014/main" id="{35A6EC1D-BCF1-424C-8C60-61761A9C0EA7}"/>
              </a:ext>
            </a:extLst>
          </p:cNvPr>
          <p:cNvSpPr/>
          <p:nvPr/>
        </p:nvSpPr>
        <p:spPr>
          <a:xfrm>
            <a:off x="610566" y="1436926"/>
            <a:ext cx="6752760" cy="85709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rtl="0">
              <a:lnSpc>
                <a:spcPct val="100000"/>
              </a:lnSpc>
              <a:spcBef>
                <a:spcPts val="0"/>
              </a:spcBef>
              <a:spcAft>
                <a:spcPts val="0"/>
              </a:spcAft>
              <a:buClr>
                <a:srgbClr val="000000"/>
              </a:buClr>
              <a:buSzPts val="2000"/>
              <a:buFont typeface="Arial"/>
              <a:buNone/>
            </a:pPr>
            <a:r>
              <a:rPr lang="en-GB" sz="2800" b="0" i="0" u="none" strike="noStrike" cap="none">
                <a:solidFill>
                  <a:schemeClr val="bg1"/>
                </a:solidFill>
                <a:sym typeface="Arial"/>
              </a:rPr>
              <a:t>Do </a:t>
            </a:r>
            <a:r>
              <a:rPr lang="en-GB" sz="2800" b="1" i="0" u="none" strike="noStrike" cap="none">
                <a:solidFill>
                  <a:schemeClr val="bg1"/>
                </a:solidFill>
                <a:sym typeface="Arial"/>
              </a:rPr>
              <a:t>all</a:t>
            </a:r>
            <a:r>
              <a:rPr lang="en-GB" sz="2800" b="0" i="0" u="none" strike="noStrike" cap="none">
                <a:solidFill>
                  <a:schemeClr val="bg1"/>
                </a:solidFill>
                <a:sym typeface="Arial"/>
              </a:rPr>
              <a:t> young offspring look like </a:t>
            </a:r>
            <a:r>
              <a:rPr lang="en-GB" sz="2800">
                <a:solidFill>
                  <a:schemeClr val="bg1"/>
                </a:solidFill>
                <a:sym typeface="Arial"/>
              </a:rPr>
              <a:t>their</a:t>
            </a:r>
            <a:r>
              <a:rPr lang="en-GB" sz="2800" b="0" i="0" u="none" strike="noStrike" cap="none">
                <a:solidFill>
                  <a:schemeClr val="bg1"/>
                </a:solidFill>
                <a:sym typeface="Arial"/>
              </a:rPr>
              <a:t> parent(s)?</a:t>
            </a:r>
            <a:endParaRPr lang="en-GB" sz="2000">
              <a:solidFill>
                <a:schemeClr val="bg1"/>
              </a:solidFill>
            </a:endParaRPr>
          </a:p>
        </p:txBody>
      </p:sp>
      <p:sp>
        <p:nvSpPr>
          <p:cNvPr id="14" name="Rectangle: Top Corners Snipped 13">
            <a:extLst>
              <a:ext uri="{FF2B5EF4-FFF2-40B4-BE49-F238E27FC236}">
                <a16:creationId xmlns:a16="http://schemas.microsoft.com/office/drawing/2014/main" id="{A13A22A4-56E3-4DAB-8AFB-C71582F63C2F}"/>
              </a:ext>
            </a:extLst>
          </p:cNvPr>
          <p:cNvSpPr/>
          <p:nvPr/>
        </p:nvSpPr>
        <p:spPr>
          <a:xfrm>
            <a:off x="610566" y="2524092"/>
            <a:ext cx="2891688" cy="1344459"/>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solidFill>
                  <a:schemeClr val="tx1"/>
                </a:solidFill>
                <a:ea typeface="+mn-lt"/>
                <a:cs typeface="+mn-lt"/>
              </a:rPr>
              <a:t>I think yes because my puppy looks like a grown-up dog but smaller. </a:t>
            </a:r>
            <a:endParaRPr lang="en-GB">
              <a:solidFill>
                <a:schemeClr val="tx1"/>
              </a:solidFill>
            </a:endParaRPr>
          </a:p>
        </p:txBody>
      </p:sp>
      <p:sp>
        <p:nvSpPr>
          <p:cNvPr id="16" name="Rectangle: Top Corners Snipped 15">
            <a:extLst>
              <a:ext uri="{FF2B5EF4-FFF2-40B4-BE49-F238E27FC236}">
                <a16:creationId xmlns:a16="http://schemas.microsoft.com/office/drawing/2014/main" id="{7001D51A-BE6E-46F9-9DFB-076284683A07}"/>
              </a:ext>
            </a:extLst>
          </p:cNvPr>
          <p:cNvSpPr/>
          <p:nvPr/>
        </p:nvSpPr>
        <p:spPr>
          <a:xfrm>
            <a:off x="1042012" y="4587153"/>
            <a:ext cx="3420485" cy="152525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rPr>
              <a:t>Most of the time but not always. We saw tadpoles in the pond, and they don’t look anything like their parents which are frogs!</a:t>
            </a:r>
            <a:endParaRPr lang="en-GB">
              <a:solidFill>
                <a:schemeClr val="tx1"/>
              </a:solidFill>
              <a:cs typeface="Arial"/>
            </a:endParaRPr>
          </a:p>
        </p:txBody>
      </p:sp>
      <p:sp>
        <p:nvSpPr>
          <p:cNvPr id="18" name="Rectangle: Top Corners Snipped 17">
            <a:extLst>
              <a:ext uri="{FF2B5EF4-FFF2-40B4-BE49-F238E27FC236}">
                <a16:creationId xmlns:a16="http://schemas.microsoft.com/office/drawing/2014/main" id="{FE09BD41-1352-437A-A1C7-10A66343B8D0}"/>
              </a:ext>
            </a:extLst>
          </p:cNvPr>
          <p:cNvSpPr/>
          <p:nvPr/>
        </p:nvSpPr>
        <p:spPr>
          <a:xfrm>
            <a:off x="5033197" y="4569293"/>
            <a:ext cx="2322736" cy="152239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solidFill>
                  <a:schemeClr val="tx1"/>
                </a:solidFill>
                <a:ea typeface="+mn-lt"/>
                <a:cs typeface="+mn-lt"/>
              </a:rPr>
              <a:t>I think yes because everyone says that I look like my dad.</a:t>
            </a:r>
            <a:endParaRPr lang="en-GB">
              <a:solidFill>
                <a:schemeClr val="tx1"/>
              </a:solidFill>
            </a:endParaRPr>
          </a:p>
        </p:txBody>
      </p:sp>
      <p:sp>
        <p:nvSpPr>
          <p:cNvPr id="20" name="Rectangle: Top Corners Snipped 19">
            <a:extLst>
              <a:ext uri="{FF2B5EF4-FFF2-40B4-BE49-F238E27FC236}">
                <a16:creationId xmlns:a16="http://schemas.microsoft.com/office/drawing/2014/main" id="{E50E290B-F289-4CE1-8B69-58DFC7E353F1}"/>
              </a:ext>
            </a:extLst>
          </p:cNvPr>
          <p:cNvSpPr/>
          <p:nvPr/>
        </p:nvSpPr>
        <p:spPr>
          <a:xfrm>
            <a:off x="4105332" y="2524092"/>
            <a:ext cx="3250601" cy="13081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800">
                <a:solidFill>
                  <a:schemeClr val="tx1"/>
                </a:solidFill>
                <a:ea typeface="+mn-lt"/>
                <a:cs typeface="+mn-lt"/>
              </a:rPr>
              <a:t>I think no because some animals lay eggs, and eggs look nothing like their parents! </a:t>
            </a:r>
            <a:endParaRPr lang="en-GB" sz="1800">
              <a:solidFill>
                <a:schemeClr val="tx1"/>
              </a:solidFill>
            </a:endParaRPr>
          </a:p>
        </p:txBody>
      </p:sp>
      <p:sp>
        <p:nvSpPr>
          <p:cNvPr id="6" name="TextBox 5">
            <a:extLst>
              <a:ext uri="{FF2B5EF4-FFF2-40B4-BE49-F238E27FC236}">
                <a16:creationId xmlns:a16="http://schemas.microsoft.com/office/drawing/2014/main" id="{A238CBB9-43B6-4A56-8954-6945201F203C}"/>
              </a:ext>
            </a:extLst>
          </p:cNvPr>
          <p:cNvSpPr txBox="1"/>
          <p:nvPr/>
        </p:nvSpPr>
        <p:spPr>
          <a:xfrm>
            <a:off x="9085787" y="2039742"/>
            <a:ext cx="3054393" cy="830997"/>
          </a:xfrm>
          <a:prstGeom prst="rect">
            <a:avLst/>
          </a:prstGeom>
          <a:noFill/>
        </p:spPr>
        <p:txBody>
          <a:bodyPr wrap="square" rtlCol="0">
            <a:spAutoFit/>
          </a:bodyPr>
          <a:lstStyle/>
          <a:p>
            <a:r>
              <a:rPr lang="en-GB" sz="2400"/>
              <a:t>Include common misconceptions</a:t>
            </a:r>
          </a:p>
        </p:txBody>
      </p:sp>
      <p:sp>
        <p:nvSpPr>
          <p:cNvPr id="7" name="Freeform 75">
            <a:extLst>
              <a:ext uri="{FF2B5EF4-FFF2-40B4-BE49-F238E27FC236}">
                <a16:creationId xmlns:a16="http://schemas.microsoft.com/office/drawing/2014/main" id="{AB51B455-A480-4147-9A94-F523088AA78F}"/>
              </a:ext>
            </a:extLst>
          </p:cNvPr>
          <p:cNvSpPr/>
          <p:nvPr/>
        </p:nvSpPr>
        <p:spPr>
          <a:xfrm>
            <a:off x="7565927" y="1963042"/>
            <a:ext cx="1508970" cy="637569"/>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1"/>
          </a:solidFill>
          <a:ln w="9525" cap="flat">
            <a:noFill/>
            <a:prstDash val="solid"/>
            <a:miter/>
          </a:ln>
        </p:spPr>
        <p:txBody>
          <a:bodyPr rtlCol="0" anchor="ctr"/>
          <a:lstStyle/>
          <a:p>
            <a:endParaRPr lang="en-GB"/>
          </a:p>
        </p:txBody>
      </p:sp>
      <p:sp>
        <p:nvSpPr>
          <p:cNvPr id="8" name="TextBox 7">
            <a:extLst>
              <a:ext uri="{FF2B5EF4-FFF2-40B4-BE49-F238E27FC236}">
                <a16:creationId xmlns:a16="http://schemas.microsoft.com/office/drawing/2014/main" id="{AAFE87F3-CE18-4B52-9D80-D59C0BF6F534}"/>
              </a:ext>
            </a:extLst>
          </p:cNvPr>
          <p:cNvSpPr txBox="1"/>
          <p:nvPr/>
        </p:nvSpPr>
        <p:spPr>
          <a:xfrm>
            <a:off x="9085787" y="4907040"/>
            <a:ext cx="2759644" cy="830997"/>
          </a:xfrm>
          <a:prstGeom prst="rect">
            <a:avLst/>
          </a:prstGeom>
          <a:noFill/>
        </p:spPr>
        <p:txBody>
          <a:bodyPr wrap="square" rtlCol="0">
            <a:spAutoFit/>
          </a:bodyPr>
          <a:lstStyle/>
          <a:p>
            <a:r>
              <a:rPr lang="en-GB" sz="2400"/>
              <a:t>Challenge misconceptions</a:t>
            </a:r>
          </a:p>
        </p:txBody>
      </p:sp>
      <p:sp>
        <p:nvSpPr>
          <p:cNvPr id="10" name="TextBox 9">
            <a:extLst>
              <a:ext uri="{FF2B5EF4-FFF2-40B4-BE49-F238E27FC236}">
                <a16:creationId xmlns:a16="http://schemas.microsoft.com/office/drawing/2014/main" id="{4F12716C-2175-498B-9A88-83BEA5A4F57A}"/>
              </a:ext>
            </a:extLst>
          </p:cNvPr>
          <p:cNvSpPr txBox="1"/>
          <p:nvPr/>
        </p:nvSpPr>
        <p:spPr>
          <a:xfrm>
            <a:off x="9085787" y="3386824"/>
            <a:ext cx="3672467" cy="1200329"/>
          </a:xfrm>
          <a:prstGeom prst="rect">
            <a:avLst/>
          </a:prstGeom>
          <a:noFill/>
        </p:spPr>
        <p:txBody>
          <a:bodyPr wrap="square" rtlCol="0">
            <a:spAutoFit/>
          </a:bodyPr>
          <a:lstStyle/>
          <a:p>
            <a:r>
              <a:rPr lang="en-GB" sz="2400"/>
              <a:t>Plausible viewpoints which generate </a:t>
            </a:r>
            <a:r>
              <a:rPr lang="en-GB" sz="2400" b="1"/>
              <a:t>cognitive conflict</a:t>
            </a:r>
          </a:p>
        </p:txBody>
      </p:sp>
      <p:pic>
        <p:nvPicPr>
          <p:cNvPr id="21" name="Picture 20">
            <a:extLst>
              <a:ext uri="{FF2B5EF4-FFF2-40B4-BE49-F238E27FC236}">
                <a16:creationId xmlns:a16="http://schemas.microsoft.com/office/drawing/2014/main" id="{1DCFC2C6-718C-46C2-B984-D29AD68F0448}"/>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61099" y="3608882"/>
            <a:ext cx="1098933" cy="1125099"/>
          </a:xfrm>
          <a:prstGeom prst="rect">
            <a:avLst/>
          </a:prstGeom>
        </p:spPr>
      </p:pic>
      <p:sp>
        <p:nvSpPr>
          <p:cNvPr id="22" name="Freeform 75">
            <a:extLst>
              <a:ext uri="{FF2B5EF4-FFF2-40B4-BE49-F238E27FC236}">
                <a16:creationId xmlns:a16="http://schemas.microsoft.com/office/drawing/2014/main" id="{90862D8B-8D32-4B33-84E0-6C2F7AE1EDC3}"/>
              </a:ext>
            </a:extLst>
          </p:cNvPr>
          <p:cNvSpPr/>
          <p:nvPr/>
        </p:nvSpPr>
        <p:spPr>
          <a:xfrm>
            <a:off x="7565927" y="3338252"/>
            <a:ext cx="1459358" cy="637569"/>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1"/>
          </a:solidFill>
          <a:ln w="9525" cap="flat">
            <a:noFill/>
            <a:prstDash val="solid"/>
            <a:miter/>
          </a:ln>
        </p:spPr>
        <p:txBody>
          <a:bodyPr rtlCol="0" anchor="ctr"/>
          <a:lstStyle/>
          <a:p>
            <a:endParaRPr lang="en-GB"/>
          </a:p>
        </p:txBody>
      </p:sp>
      <p:sp>
        <p:nvSpPr>
          <p:cNvPr id="23" name="Freeform 75">
            <a:extLst>
              <a:ext uri="{FF2B5EF4-FFF2-40B4-BE49-F238E27FC236}">
                <a16:creationId xmlns:a16="http://schemas.microsoft.com/office/drawing/2014/main" id="{B81CEA58-F715-448C-8D03-0B09F08BC0F4}"/>
              </a:ext>
            </a:extLst>
          </p:cNvPr>
          <p:cNvSpPr/>
          <p:nvPr/>
        </p:nvSpPr>
        <p:spPr>
          <a:xfrm>
            <a:off x="7565927" y="4819087"/>
            <a:ext cx="1544866" cy="637569"/>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1"/>
          </a:solidFill>
          <a:ln w="9525" cap="flat">
            <a:noFill/>
            <a:prstDash val="solid"/>
            <a:miter/>
          </a:ln>
        </p:spPr>
        <p:txBody>
          <a:bodyPr rtlCol="0" anchor="ctr"/>
          <a:lstStyle/>
          <a:p>
            <a:endParaRPr lang="en-GB"/>
          </a:p>
        </p:txBody>
      </p:sp>
      <p:pic>
        <p:nvPicPr>
          <p:cNvPr id="24" name="Picture 23">
            <a:extLst>
              <a:ext uri="{FF2B5EF4-FFF2-40B4-BE49-F238E27FC236}">
                <a16:creationId xmlns:a16="http://schemas.microsoft.com/office/drawing/2014/main" id="{E7CD24D1-0510-455F-87A8-66D53FAC6199}"/>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471312" y="5745967"/>
            <a:ext cx="1098933" cy="1125099"/>
          </a:xfrm>
          <a:prstGeom prst="rect">
            <a:avLst/>
          </a:prstGeom>
        </p:spPr>
      </p:pic>
      <p:pic>
        <p:nvPicPr>
          <p:cNvPr id="25" name="Picture 24">
            <a:extLst>
              <a:ext uri="{FF2B5EF4-FFF2-40B4-BE49-F238E27FC236}">
                <a16:creationId xmlns:a16="http://schemas.microsoft.com/office/drawing/2014/main" id="{830406A0-4503-4C1D-8E30-AA7033A3D16C}"/>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3372330" y="3429401"/>
            <a:ext cx="1098933" cy="1125099"/>
          </a:xfrm>
          <a:prstGeom prst="rect">
            <a:avLst/>
          </a:prstGeom>
        </p:spPr>
      </p:pic>
      <p:pic>
        <p:nvPicPr>
          <p:cNvPr id="26" name="Picture 25">
            <a:extLst>
              <a:ext uri="{FF2B5EF4-FFF2-40B4-BE49-F238E27FC236}">
                <a16:creationId xmlns:a16="http://schemas.microsoft.com/office/drawing/2014/main" id="{8D1DDA5B-1D67-46D4-9F30-7D0CFBDBC819}"/>
              </a:ext>
            </a:extLst>
          </p:cNvPr>
          <p:cNvPicPr>
            <a:picLocks noChangeAspect="1"/>
          </p:cNvPicPr>
          <p:nvPr/>
        </p:nvPicPr>
        <p:blipFill>
          <a:blip r:embed="rId3">
            <a:clrChange>
              <a:clrFrom>
                <a:srgbClr val="FAFAFA"/>
              </a:clrFrom>
              <a:clrTo>
                <a:srgbClr val="FAFAFA">
                  <a:alpha val="0"/>
                </a:srgbClr>
              </a:clrTo>
            </a:clrChange>
            <a:alphaModFix/>
          </a:blip>
          <a:stretch>
            <a:fillRect/>
          </a:stretch>
        </p:blipFill>
        <p:spPr>
          <a:xfrm>
            <a:off x="4462497" y="5732901"/>
            <a:ext cx="1098933" cy="1125099"/>
          </a:xfrm>
          <a:prstGeom prst="rect">
            <a:avLst/>
          </a:prstGeom>
        </p:spPr>
      </p:pic>
    </p:spTree>
    <p:extLst>
      <p:ext uri="{BB962C8B-B14F-4D97-AF65-F5344CB8AC3E}">
        <p14:creationId xmlns:p14="http://schemas.microsoft.com/office/powerpoint/2010/main" val="9734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75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75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75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75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10" grpId="0"/>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B83CC10-34B1-4601-9933-4C902FD06EE6}"/>
              </a:ext>
            </a:extLst>
          </p:cNvPr>
          <p:cNvSpPr>
            <a:spLocks noGrp="1"/>
          </p:cNvSpPr>
          <p:nvPr>
            <p:ph type="sldNum" sz="quarter" idx="12"/>
          </p:nvPr>
        </p:nvSpPr>
        <p:spPr/>
        <p:txBody>
          <a:bodyPr/>
          <a:lstStyle/>
          <a:p>
            <a:fld id="{6B6EFD66-0F65-0C43-B4F5-A9CE99357F25}" type="slidenum">
              <a:rPr lang="en-GB" smtClean="0"/>
              <a:t>19</a:t>
            </a:fld>
            <a:endParaRPr lang="en-GB"/>
          </a:p>
        </p:txBody>
      </p:sp>
      <p:sp>
        <p:nvSpPr>
          <p:cNvPr id="7" name="Rectangle: Top Corners Snipped 6">
            <a:extLst>
              <a:ext uri="{FF2B5EF4-FFF2-40B4-BE49-F238E27FC236}">
                <a16:creationId xmlns:a16="http://schemas.microsoft.com/office/drawing/2014/main" id="{57F75B4B-F1AD-4457-844F-258C8C473F84}"/>
              </a:ext>
            </a:extLst>
          </p:cNvPr>
          <p:cNvSpPr/>
          <p:nvPr/>
        </p:nvSpPr>
        <p:spPr>
          <a:xfrm>
            <a:off x="651608" y="2709150"/>
            <a:ext cx="3199544" cy="1475780"/>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ea typeface="+mn-lt"/>
                <a:cs typeface="+mn-lt"/>
              </a:rPr>
              <a:t>I think yes because my puppy looks like a grown-up dog but smaller. </a:t>
            </a:r>
            <a:endParaRPr lang="en-GB" sz="2000">
              <a:solidFill>
                <a:schemeClr val="tx1"/>
              </a:solidFill>
            </a:endParaRPr>
          </a:p>
        </p:txBody>
      </p:sp>
      <p:sp>
        <p:nvSpPr>
          <p:cNvPr id="8" name="Rectangle: Top Corners Snipped 7">
            <a:extLst>
              <a:ext uri="{FF2B5EF4-FFF2-40B4-BE49-F238E27FC236}">
                <a16:creationId xmlns:a16="http://schemas.microsoft.com/office/drawing/2014/main" id="{3564A3A0-4633-4CDF-A5FE-DB53D94A8A58}"/>
              </a:ext>
            </a:extLst>
          </p:cNvPr>
          <p:cNvSpPr/>
          <p:nvPr/>
        </p:nvSpPr>
        <p:spPr>
          <a:xfrm>
            <a:off x="4326515" y="2866165"/>
            <a:ext cx="3534126" cy="1499997"/>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ea typeface="+mn-lt"/>
                <a:cs typeface="+mn-lt"/>
              </a:rPr>
              <a:t>I think no because some animals lay eggs, and eggs look nothing like their parents! </a:t>
            </a:r>
            <a:endParaRPr lang="en-GB" sz="2000">
              <a:solidFill>
                <a:schemeClr val="tx1"/>
              </a:solidFill>
            </a:endParaRPr>
          </a:p>
        </p:txBody>
      </p:sp>
      <p:sp>
        <p:nvSpPr>
          <p:cNvPr id="9" name="Rectangle: Top Corners Snipped 8">
            <a:extLst>
              <a:ext uri="{FF2B5EF4-FFF2-40B4-BE49-F238E27FC236}">
                <a16:creationId xmlns:a16="http://schemas.microsoft.com/office/drawing/2014/main" id="{6F68508D-3A6C-42FA-8318-F0881D6C39A1}"/>
              </a:ext>
            </a:extLst>
          </p:cNvPr>
          <p:cNvSpPr/>
          <p:nvPr/>
        </p:nvSpPr>
        <p:spPr>
          <a:xfrm>
            <a:off x="4722899" y="4764317"/>
            <a:ext cx="2631882" cy="1499997"/>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ea typeface="+mn-lt"/>
                <a:cs typeface="+mn-lt"/>
              </a:rPr>
              <a:t>I think yes because everyone says that I look like my dad.</a:t>
            </a:r>
            <a:endParaRPr lang="en-GB" sz="2000">
              <a:solidFill>
                <a:schemeClr val="tx1"/>
              </a:solidFill>
            </a:endParaRPr>
          </a:p>
        </p:txBody>
      </p:sp>
      <p:pic>
        <p:nvPicPr>
          <p:cNvPr id="15" name="Picture 14">
            <a:extLst>
              <a:ext uri="{FF2B5EF4-FFF2-40B4-BE49-F238E27FC236}">
                <a16:creationId xmlns:a16="http://schemas.microsoft.com/office/drawing/2014/main" id="{F4DA7D2E-149F-4DD9-8A1F-228087A689DB}"/>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7347251" y="4054276"/>
            <a:ext cx="1098933" cy="1125099"/>
          </a:xfrm>
          <a:prstGeom prst="rect">
            <a:avLst/>
          </a:prstGeom>
        </p:spPr>
      </p:pic>
      <p:pic>
        <p:nvPicPr>
          <p:cNvPr id="17" name="Picture 16">
            <a:extLst>
              <a:ext uri="{FF2B5EF4-FFF2-40B4-BE49-F238E27FC236}">
                <a16:creationId xmlns:a16="http://schemas.microsoft.com/office/drawing/2014/main" id="{4B310918-4857-41B8-AE90-88EC009D5D8D}"/>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115784" y="3764947"/>
            <a:ext cx="1098933" cy="1125099"/>
          </a:xfrm>
          <a:prstGeom prst="rect">
            <a:avLst/>
          </a:prstGeom>
        </p:spPr>
      </p:pic>
      <p:sp>
        <p:nvSpPr>
          <p:cNvPr id="21" name="Rectangle: Top Corners Snipped 20">
            <a:extLst>
              <a:ext uri="{FF2B5EF4-FFF2-40B4-BE49-F238E27FC236}">
                <a16:creationId xmlns:a16="http://schemas.microsoft.com/office/drawing/2014/main" id="{8F4289DD-5755-4E3A-A097-548E5019DA76}"/>
              </a:ext>
            </a:extLst>
          </p:cNvPr>
          <p:cNvSpPr/>
          <p:nvPr/>
        </p:nvSpPr>
        <p:spPr>
          <a:xfrm>
            <a:off x="1019412" y="4720889"/>
            <a:ext cx="3339581" cy="1938240"/>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a:solidFill>
                  <a:schemeClr val="tx1"/>
                </a:solidFill>
              </a:rPr>
              <a:t>Most of the time but not always. We saw tadpoles in the pond, and they don’t look anything like their parents which are frogs!</a:t>
            </a:r>
            <a:endParaRPr lang="en-GB" sz="2000">
              <a:solidFill>
                <a:schemeClr val="tx1"/>
              </a:solidFill>
              <a:cs typeface="Arial"/>
            </a:endParaRPr>
          </a:p>
        </p:txBody>
      </p:sp>
      <p:pic>
        <p:nvPicPr>
          <p:cNvPr id="22" name="Picture 21">
            <a:extLst>
              <a:ext uri="{FF2B5EF4-FFF2-40B4-BE49-F238E27FC236}">
                <a16:creationId xmlns:a16="http://schemas.microsoft.com/office/drawing/2014/main" id="{7E00132D-F837-4E9A-9A3D-08A6F89AA431}"/>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7206967" y="5554273"/>
            <a:ext cx="1098933" cy="1125099"/>
          </a:xfrm>
          <a:prstGeom prst="rect">
            <a:avLst/>
          </a:prstGeom>
        </p:spPr>
      </p:pic>
      <p:pic>
        <p:nvPicPr>
          <p:cNvPr id="23" name="Picture 22">
            <a:extLst>
              <a:ext uri="{FF2B5EF4-FFF2-40B4-BE49-F238E27FC236}">
                <a16:creationId xmlns:a16="http://schemas.microsoft.com/office/drawing/2014/main" id="{4CA72A45-7E58-43B0-AF3E-0A3BC656A6EA}"/>
              </a:ext>
            </a:extLst>
          </p:cNvPr>
          <p:cNvPicPr>
            <a:picLocks noChangeAspect="1"/>
          </p:cNvPicPr>
          <p:nvPr/>
        </p:nvPicPr>
        <p:blipFill>
          <a:blip r:embed="rId3">
            <a:clrChange>
              <a:clrFrom>
                <a:srgbClr val="FAFAFA"/>
              </a:clrFrom>
              <a:clrTo>
                <a:srgbClr val="FAFAFA">
                  <a:alpha val="0"/>
                </a:srgbClr>
              </a:clrTo>
            </a:clrChange>
          </a:blip>
          <a:stretch>
            <a:fillRect/>
          </a:stretch>
        </p:blipFill>
        <p:spPr>
          <a:xfrm>
            <a:off x="421756" y="5732901"/>
            <a:ext cx="1098933" cy="1125099"/>
          </a:xfrm>
          <a:prstGeom prst="rect">
            <a:avLst/>
          </a:prstGeom>
        </p:spPr>
      </p:pic>
      <p:sp>
        <p:nvSpPr>
          <p:cNvPr id="24" name="Title 1">
            <a:extLst>
              <a:ext uri="{FF2B5EF4-FFF2-40B4-BE49-F238E27FC236}">
                <a16:creationId xmlns:a16="http://schemas.microsoft.com/office/drawing/2014/main" id="{ACACA7D5-3EA4-4518-B10D-170BEB8960AF}"/>
              </a:ext>
            </a:extLst>
          </p:cNvPr>
          <p:cNvSpPr>
            <a:spLocks noGrp="1"/>
          </p:cNvSpPr>
          <p:nvPr>
            <p:ph type="title"/>
          </p:nvPr>
        </p:nvSpPr>
        <p:spPr>
          <a:xfrm>
            <a:off x="631826" y="648855"/>
            <a:ext cx="10921999" cy="852155"/>
          </a:xfrm>
        </p:spPr>
        <p:txBody>
          <a:bodyPr/>
          <a:lstStyle/>
          <a:p>
            <a:r>
              <a:rPr lang="en-GB"/>
              <a:t>Identifying misconceptions</a:t>
            </a:r>
          </a:p>
        </p:txBody>
      </p:sp>
      <p:sp>
        <p:nvSpPr>
          <p:cNvPr id="16" name="Rectangle: Top Corners Snipped 15">
            <a:extLst>
              <a:ext uri="{FF2B5EF4-FFF2-40B4-BE49-F238E27FC236}">
                <a16:creationId xmlns:a16="http://schemas.microsoft.com/office/drawing/2014/main" id="{6C14EE17-D105-40AB-B418-0C1CE58F92C9}"/>
              </a:ext>
            </a:extLst>
          </p:cNvPr>
          <p:cNvSpPr/>
          <p:nvPr/>
        </p:nvSpPr>
        <p:spPr>
          <a:xfrm>
            <a:off x="631826" y="1501010"/>
            <a:ext cx="7674074" cy="91335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rtl="0">
              <a:lnSpc>
                <a:spcPct val="100000"/>
              </a:lnSpc>
              <a:spcBef>
                <a:spcPts val="0"/>
              </a:spcBef>
              <a:spcAft>
                <a:spcPts val="0"/>
              </a:spcAft>
              <a:buClr>
                <a:srgbClr val="000000"/>
              </a:buClr>
              <a:buSzPts val="2000"/>
              <a:buFont typeface="Arial"/>
              <a:buNone/>
            </a:pPr>
            <a:r>
              <a:rPr lang="en-GB" sz="2800" b="0" i="0" u="none" strike="noStrike" cap="none">
                <a:solidFill>
                  <a:schemeClr val="bg1"/>
                </a:solidFill>
                <a:sym typeface="Arial"/>
              </a:rPr>
              <a:t>Do</a:t>
            </a:r>
            <a:r>
              <a:rPr lang="en-GB" sz="2800" b="1" i="0" u="none" strike="noStrike" cap="none">
                <a:solidFill>
                  <a:schemeClr val="bg1"/>
                </a:solidFill>
                <a:sym typeface="Arial"/>
              </a:rPr>
              <a:t> all </a:t>
            </a:r>
            <a:r>
              <a:rPr lang="en-GB" sz="2800" b="0" i="0" u="none" strike="noStrike" cap="none">
                <a:solidFill>
                  <a:schemeClr val="bg1"/>
                </a:solidFill>
                <a:sym typeface="Arial"/>
              </a:rPr>
              <a:t>young offspring look like their parent(s)?</a:t>
            </a:r>
            <a:endParaRPr lang="en-GB" sz="2800">
              <a:solidFill>
                <a:schemeClr val="bg1"/>
              </a:solidFill>
            </a:endParaRPr>
          </a:p>
        </p:txBody>
      </p:sp>
      <p:sp>
        <p:nvSpPr>
          <p:cNvPr id="25" name="Rectangle: Top Corners Snipped 24">
            <a:extLst>
              <a:ext uri="{FF2B5EF4-FFF2-40B4-BE49-F238E27FC236}">
                <a16:creationId xmlns:a16="http://schemas.microsoft.com/office/drawing/2014/main" id="{8D020AEF-8310-4605-9E61-6481D757FF16}"/>
              </a:ext>
            </a:extLst>
          </p:cNvPr>
          <p:cNvSpPr/>
          <p:nvPr/>
        </p:nvSpPr>
        <p:spPr>
          <a:xfrm>
            <a:off x="8224547" y="2394475"/>
            <a:ext cx="3844072" cy="392528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sz="2400">
              <a:solidFill>
                <a:schemeClr val="tx1"/>
              </a:solidFill>
            </a:endParaRPr>
          </a:p>
        </p:txBody>
      </p:sp>
      <p:sp>
        <p:nvSpPr>
          <p:cNvPr id="26" name="Freeform 74">
            <a:extLst>
              <a:ext uri="{FF2B5EF4-FFF2-40B4-BE49-F238E27FC236}">
                <a16:creationId xmlns:a16="http://schemas.microsoft.com/office/drawing/2014/main" id="{2F79470B-F9BE-42F4-8835-0A681749C56B}"/>
              </a:ext>
            </a:extLst>
          </p:cNvPr>
          <p:cNvSpPr/>
          <p:nvPr/>
        </p:nvSpPr>
        <p:spPr>
          <a:xfrm>
            <a:off x="8024884" y="2673117"/>
            <a:ext cx="798286" cy="852155"/>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27" name="TextBox 26">
            <a:extLst>
              <a:ext uri="{FF2B5EF4-FFF2-40B4-BE49-F238E27FC236}">
                <a16:creationId xmlns:a16="http://schemas.microsoft.com/office/drawing/2014/main" id="{AC338D42-ECD5-45C9-A738-B739ED34B0F0}"/>
              </a:ext>
            </a:extLst>
          </p:cNvPr>
          <p:cNvSpPr txBox="1"/>
          <p:nvPr/>
        </p:nvSpPr>
        <p:spPr>
          <a:xfrm>
            <a:off x="8795401" y="2556091"/>
            <a:ext cx="2974843" cy="3693319"/>
          </a:xfrm>
          <a:prstGeom prst="rect">
            <a:avLst/>
          </a:prstGeom>
          <a:noFill/>
        </p:spPr>
        <p:txBody>
          <a:bodyPr wrap="square" rtlCol="0">
            <a:spAutoFit/>
          </a:bodyPr>
          <a:lstStyle/>
          <a:p>
            <a:r>
              <a:rPr lang="en-GB" b="1" dirty="0">
                <a:solidFill>
                  <a:schemeClr val="tx1"/>
                </a:solidFill>
              </a:rPr>
              <a:t>Consider:</a:t>
            </a:r>
          </a:p>
          <a:p>
            <a:endParaRPr lang="en-GB" b="1" dirty="0">
              <a:solidFill>
                <a:schemeClr val="tx1"/>
              </a:solidFill>
            </a:endParaRPr>
          </a:p>
          <a:p>
            <a:r>
              <a:rPr lang="en-GB" dirty="0"/>
              <a:t>How does the concept cartoon expose and address pupil misconceptions?</a:t>
            </a:r>
          </a:p>
          <a:p>
            <a:endParaRPr lang="en-GB" dirty="0"/>
          </a:p>
          <a:p>
            <a:r>
              <a:rPr lang="en-GB" dirty="0"/>
              <a:t>What are the common misconceptions?</a:t>
            </a:r>
          </a:p>
          <a:p>
            <a:endParaRPr lang="en-GB" dirty="0"/>
          </a:p>
          <a:p>
            <a:r>
              <a:rPr lang="en-GB" dirty="0"/>
              <a:t>How do the plausible viewpoints generate cognitive conflict?</a:t>
            </a:r>
          </a:p>
        </p:txBody>
      </p:sp>
    </p:spTree>
    <p:extLst>
      <p:ext uri="{BB962C8B-B14F-4D97-AF65-F5344CB8AC3E}">
        <p14:creationId xmlns:p14="http://schemas.microsoft.com/office/powerpoint/2010/main" val="57727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6DF22-9C98-49E2-A2A6-6E3F76C17306}"/>
              </a:ext>
            </a:extLst>
          </p:cNvPr>
          <p:cNvSpPr>
            <a:spLocks noGrp="1"/>
          </p:cNvSpPr>
          <p:nvPr>
            <p:ph type="title"/>
          </p:nvPr>
        </p:nvSpPr>
        <p:spPr>
          <a:xfrm>
            <a:off x="631826" y="573699"/>
            <a:ext cx="10921999" cy="852155"/>
          </a:xfrm>
        </p:spPr>
        <p:txBody>
          <a:bodyPr/>
          <a:lstStyle/>
          <a:p>
            <a:r>
              <a:rPr lang="en-GB"/>
              <a:t>Using the concept cartoon</a:t>
            </a:r>
          </a:p>
        </p:txBody>
      </p:sp>
      <p:sp>
        <p:nvSpPr>
          <p:cNvPr id="3" name="Slide Number Placeholder 2">
            <a:extLst>
              <a:ext uri="{FF2B5EF4-FFF2-40B4-BE49-F238E27FC236}">
                <a16:creationId xmlns:a16="http://schemas.microsoft.com/office/drawing/2014/main" id="{7803F990-02A8-407F-8FB0-D4C4E58D033F}"/>
              </a:ext>
            </a:extLst>
          </p:cNvPr>
          <p:cNvSpPr>
            <a:spLocks noGrp="1"/>
          </p:cNvSpPr>
          <p:nvPr>
            <p:ph type="sldNum" sz="quarter" idx="12"/>
          </p:nvPr>
        </p:nvSpPr>
        <p:spPr/>
        <p:txBody>
          <a:bodyPr/>
          <a:lstStyle/>
          <a:p>
            <a:fld id="{6B6EFD66-0F65-0C43-B4F5-A9CE99357F25}" type="slidenum">
              <a:rPr lang="en-GB" smtClean="0"/>
              <a:t>20</a:t>
            </a:fld>
            <a:endParaRPr lang="en-GB"/>
          </a:p>
        </p:txBody>
      </p:sp>
      <p:sp>
        <p:nvSpPr>
          <p:cNvPr id="6" name="Rectangle: Top Corners Snipped 5">
            <a:extLst>
              <a:ext uri="{FF2B5EF4-FFF2-40B4-BE49-F238E27FC236}">
                <a16:creationId xmlns:a16="http://schemas.microsoft.com/office/drawing/2014/main" id="{5B23D0E7-2C37-464A-8568-F91C06019A68}"/>
              </a:ext>
            </a:extLst>
          </p:cNvPr>
          <p:cNvSpPr/>
          <p:nvPr/>
        </p:nvSpPr>
        <p:spPr>
          <a:xfrm>
            <a:off x="414017" y="602132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SzPts val="1000"/>
            </a:pPr>
            <a:r>
              <a:rPr lang="en-GB" sz="2400">
                <a:solidFill>
                  <a:schemeClr val="bg1"/>
                </a:solidFill>
                <a:latin typeface="Arial" panose="020B0604020202020204" pitchFamily="34" charset="0"/>
                <a:ea typeface="Times New Roman" panose="02020603050405020304" pitchFamily="18" charset="0"/>
                <a:cs typeface="Verdana" panose="020B0604030504040204" pitchFamily="34" charset="0"/>
              </a:rPr>
              <a:t>Have pupils’ views changed? If so, what has led to a change in their ideas?</a:t>
            </a:r>
            <a:endParaRPr lang="en-GB" sz="2400">
              <a:solidFill>
                <a:schemeClr val="bg1"/>
              </a:solidFill>
            </a:endParaRPr>
          </a:p>
        </p:txBody>
      </p:sp>
      <p:sp>
        <p:nvSpPr>
          <p:cNvPr id="7" name="Rectangle: Top Corners Snipped 6">
            <a:extLst>
              <a:ext uri="{FF2B5EF4-FFF2-40B4-BE49-F238E27FC236}">
                <a16:creationId xmlns:a16="http://schemas.microsoft.com/office/drawing/2014/main" id="{B29B858D-D4C6-44B1-B4F2-4E42B42CCF9E}"/>
              </a:ext>
            </a:extLst>
          </p:cNvPr>
          <p:cNvSpPr/>
          <p:nvPr/>
        </p:nvSpPr>
        <p:spPr>
          <a:xfrm>
            <a:off x="414022" y="1332367"/>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400">
                <a:solidFill>
                  <a:schemeClr val="bg1"/>
                </a:solidFill>
                <a:latin typeface="Arial" panose="020B0604020202020204" pitchFamily="34" charset="0"/>
                <a:ea typeface="Times New Roman" panose="02020603050405020304" pitchFamily="18" charset="0"/>
                <a:cs typeface="Verdana" panose="020B0604030504040204" pitchFamily="34" charset="0"/>
              </a:rPr>
              <a:t>Give time for individual reflection and partner/small group discussion.</a:t>
            </a:r>
            <a:endParaRPr lang="en-GB" sz="2400"/>
          </a:p>
        </p:txBody>
      </p:sp>
      <p:sp>
        <p:nvSpPr>
          <p:cNvPr id="8" name="Rectangle: Top Corners Snipped 7">
            <a:extLst>
              <a:ext uri="{FF2B5EF4-FFF2-40B4-BE49-F238E27FC236}">
                <a16:creationId xmlns:a16="http://schemas.microsoft.com/office/drawing/2014/main" id="{0F1DC96A-2846-46BA-9D0A-6F585210BE88}"/>
              </a:ext>
            </a:extLst>
          </p:cNvPr>
          <p:cNvSpPr/>
          <p:nvPr/>
        </p:nvSpPr>
        <p:spPr>
          <a:xfrm>
            <a:off x="414022" y="2109402"/>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a:solidFill>
                  <a:schemeClr val="bg1"/>
                </a:solidFill>
                <a:effectLst/>
                <a:latin typeface="Arial" panose="020B0604020202020204" pitchFamily="34" charset="0"/>
                <a:ea typeface="Times New Roman" panose="02020603050405020304" pitchFamily="18" charset="0"/>
                <a:cs typeface="Verdana" panose="020B0604030504040204" pitchFamily="34" charset="0"/>
              </a:rPr>
              <a:t>Ask for brief feedback.</a:t>
            </a:r>
            <a:endParaRPr lang="en-GB" sz="2400">
              <a:solidFill>
                <a:schemeClr val="bg1"/>
              </a:solidFill>
            </a:endParaRPr>
          </a:p>
        </p:txBody>
      </p:sp>
      <p:sp>
        <p:nvSpPr>
          <p:cNvPr id="9" name="Rectangle: Top Corners Snipped 8">
            <a:extLst>
              <a:ext uri="{FF2B5EF4-FFF2-40B4-BE49-F238E27FC236}">
                <a16:creationId xmlns:a16="http://schemas.microsoft.com/office/drawing/2014/main" id="{BBA09F32-D686-46C4-8D52-93D0E9E7B071}"/>
              </a:ext>
            </a:extLst>
          </p:cNvPr>
          <p:cNvSpPr/>
          <p:nvPr/>
        </p:nvSpPr>
        <p:spPr>
          <a:xfrm>
            <a:off x="414021" y="2879741"/>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SzPts val="1000"/>
            </a:pPr>
            <a:r>
              <a:rPr lang="en-GB" sz="2400">
                <a:solidFill>
                  <a:schemeClr val="bg1"/>
                </a:solidFill>
                <a:latin typeface="Arial" panose="020B0604020202020204" pitchFamily="34" charset="0"/>
                <a:ea typeface="Times New Roman" panose="02020603050405020304" pitchFamily="18" charset="0"/>
                <a:cs typeface="Verdana" panose="020B0604030504040204" pitchFamily="34" charset="0"/>
              </a:rPr>
              <a:t>Encourage d</a:t>
            </a:r>
            <a:r>
              <a:rPr lang="en-GB" sz="2400">
                <a:solidFill>
                  <a:schemeClr val="bg1"/>
                </a:solidFill>
                <a:effectLst/>
                <a:latin typeface="Arial" panose="020B0604020202020204" pitchFamily="34" charset="0"/>
                <a:ea typeface="Times New Roman" panose="02020603050405020304" pitchFamily="18" charset="0"/>
                <a:cs typeface="Verdana" panose="020B0604030504040204" pitchFamily="34" charset="0"/>
              </a:rPr>
              <a:t>iscussion of how the situation could be </a:t>
            </a:r>
            <a:r>
              <a:rPr lang="en-GB" sz="2400">
                <a:solidFill>
                  <a:schemeClr val="bg1"/>
                </a:solidFill>
                <a:latin typeface="Arial" panose="020B0604020202020204" pitchFamily="34" charset="0"/>
                <a:ea typeface="Times New Roman" panose="02020603050405020304" pitchFamily="18" charset="0"/>
                <a:cs typeface="Verdana" panose="020B0604030504040204" pitchFamily="34" charset="0"/>
              </a:rPr>
              <a:t>investigated (optional).</a:t>
            </a:r>
            <a:endParaRPr lang="en-GB" sz="2400">
              <a:solidFill>
                <a:schemeClr val="bg1"/>
              </a:solidFill>
            </a:endParaRPr>
          </a:p>
        </p:txBody>
      </p:sp>
      <p:sp>
        <p:nvSpPr>
          <p:cNvPr id="10" name="Rectangle: Top Corners Snipped 9">
            <a:extLst>
              <a:ext uri="{FF2B5EF4-FFF2-40B4-BE49-F238E27FC236}">
                <a16:creationId xmlns:a16="http://schemas.microsoft.com/office/drawing/2014/main" id="{0DEDD611-C23D-40E7-922A-5BA95DD17016}"/>
              </a:ext>
            </a:extLst>
          </p:cNvPr>
          <p:cNvSpPr/>
          <p:nvPr/>
        </p:nvSpPr>
        <p:spPr>
          <a:xfrm>
            <a:off x="414020" y="365758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a:solidFill>
                  <a:schemeClr val="bg1"/>
                </a:solidFill>
                <a:effectLst/>
                <a:latin typeface="Arial" panose="020B0604020202020204" pitchFamily="34" charset="0"/>
                <a:ea typeface="Times New Roman" panose="02020603050405020304" pitchFamily="18" charset="0"/>
                <a:cs typeface="Verdana" panose="020B0604030504040204" pitchFamily="34" charset="0"/>
              </a:rPr>
              <a:t>Small groups investigate then share the outcomes of </a:t>
            </a:r>
            <a:r>
              <a:rPr lang="en-GB" sz="2400">
                <a:solidFill>
                  <a:schemeClr val="bg1"/>
                </a:solidFill>
                <a:latin typeface="Arial" panose="020B0604020202020204" pitchFamily="34" charset="0"/>
                <a:ea typeface="Times New Roman" panose="02020603050405020304" pitchFamily="18" charset="0"/>
                <a:cs typeface="Verdana" panose="020B0604030504040204" pitchFamily="34" charset="0"/>
              </a:rPr>
              <a:t>their </a:t>
            </a:r>
            <a:r>
              <a:rPr lang="en-GB" sz="2400">
                <a:solidFill>
                  <a:schemeClr val="bg1"/>
                </a:solidFill>
                <a:effectLst/>
                <a:latin typeface="Arial" panose="020B0604020202020204" pitchFamily="34" charset="0"/>
                <a:ea typeface="Times New Roman" panose="02020603050405020304" pitchFamily="18" charset="0"/>
                <a:cs typeface="Verdana" panose="020B0604030504040204" pitchFamily="34" charset="0"/>
              </a:rPr>
              <a:t>investigation (optional).</a:t>
            </a:r>
            <a:endParaRPr lang="en-GB" sz="2400">
              <a:solidFill>
                <a:schemeClr val="bg1"/>
              </a:solidFill>
            </a:endParaRPr>
          </a:p>
        </p:txBody>
      </p:sp>
      <p:sp>
        <p:nvSpPr>
          <p:cNvPr id="11" name="Rectangle: Top Corners Snipped 10">
            <a:extLst>
              <a:ext uri="{FF2B5EF4-FFF2-40B4-BE49-F238E27FC236}">
                <a16:creationId xmlns:a16="http://schemas.microsoft.com/office/drawing/2014/main" id="{7B174E33-2D48-4145-BBFA-5B45C24BB0DE}"/>
              </a:ext>
            </a:extLst>
          </p:cNvPr>
          <p:cNvSpPr/>
          <p:nvPr/>
        </p:nvSpPr>
        <p:spPr>
          <a:xfrm>
            <a:off x="414019" y="444347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a:solidFill>
                  <a:schemeClr val="bg1"/>
                </a:solidFill>
                <a:latin typeface="Arial" panose="020B0604020202020204" pitchFamily="34" charset="0"/>
                <a:ea typeface="Times New Roman" panose="02020603050405020304" pitchFamily="18" charset="0"/>
                <a:cs typeface="Verdana" panose="020B0604030504040204" pitchFamily="34" charset="0"/>
              </a:rPr>
              <a:t>Bring ideas together with a w</a:t>
            </a:r>
            <a:r>
              <a:rPr lang="en-GB" sz="2400">
                <a:solidFill>
                  <a:schemeClr val="bg1"/>
                </a:solidFill>
                <a:effectLst/>
                <a:latin typeface="Arial" panose="020B0604020202020204" pitchFamily="34" charset="0"/>
                <a:ea typeface="Times New Roman" panose="02020603050405020304" pitchFamily="18" charset="0"/>
                <a:cs typeface="Verdana" panose="020B0604030504040204" pitchFamily="34" charset="0"/>
              </a:rPr>
              <a:t>hole-class discussion.</a:t>
            </a:r>
            <a:endParaRPr lang="en-GB" sz="2400">
              <a:solidFill>
                <a:schemeClr val="bg1"/>
              </a:solidFill>
            </a:endParaRPr>
          </a:p>
        </p:txBody>
      </p:sp>
      <p:sp>
        <p:nvSpPr>
          <p:cNvPr id="12" name="Rectangle: Top Corners Snipped 11">
            <a:extLst>
              <a:ext uri="{FF2B5EF4-FFF2-40B4-BE49-F238E27FC236}">
                <a16:creationId xmlns:a16="http://schemas.microsoft.com/office/drawing/2014/main" id="{6647E743-54DE-4E42-897D-577D607AE1F5}"/>
              </a:ext>
            </a:extLst>
          </p:cNvPr>
          <p:cNvSpPr/>
          <p:nvPr/>
        </p:nvSpPr>
        <p:spPr>
          <a:xfrm>
            <a:off x="414018" y="5229360"/>
            <a:ext cx="10921999" cy="73821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a:buSzPts val="1000"/>
            </a:pPr>
            <a:r>
              <a:rPr lang="en-GB" sz="2400">
                <a:solidFill>
                  <a:schemeClr val="bg1"/>
                </a:solidFill>
                <a:effectLst/>
                <a:latin typeface="Arial" panose="020B0604020202020204" pitchFamily="34" charset="0"/>
                <a:ea typeface="Times New Roman" panose="02020603050405020304" pitchFamily="18" charset="0"/>
                <a:cs typeface="Verdana" panose="020B0604030504040204" pitchFamily="34" charset="0"/>
              </a:rPr>
              <a:t>Draw ideas together to provide an explicit summary.</a:t>
            </a:r>
            <a:endParaRPr lang="en-GB" sz="2400">
              <a:solidFill>
                <a:schemeClr val="bg1"/>
              </a:solidFill>
            </a:endParaRPr>
          </a:p>
        </p:txBody>
      </p:sp>
    </p:spTree>
    <p:extLst>
      <p:ext uri="{BB962C8B-B14F-4D97-AF65-F5344CB8AC3E}">
        <p14:creationId xmlns:p14="http://schemas.microsoft.com/office/powerpoint/2010/main" val="3012838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fld id="{6B6EFD66-0F65-0C43-B4F5-A9CE99357F25}" type="slidenum">
              <a:rPr lang="en-GB" smtClean="0"/>
              <a:t>21</a:t>
            </a:fld>
            <a:endParaRPr lang="en-GB"/>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309404" y="1501010"/>
            <a:ext cx="5473814" cy="470813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023491" y="1501009"/>
            <a:ext cx="5652650" cy="2087329"/>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3" name="Freeform 74">
            <a:extLst>
              <a:ext uri="{FF2B5EF4-FFF2-40B4-BE49-F238E27FC236}">
                <a16:creationId xmlns:a16="http://schemas.microsoft.com/office/drawing/2014/main" id="{4AA237E9-E7DC-4182-95F2-1EC19ECE4598}"/>
              </a:ext>
            </a:extLst>
          </p:cNvPr>
          <p:cNvSpPr/>
          <p:nvPr/>
        </p:nvSpPr>
        <p:spPr>
          <a:xfrm>
            <a:off x="69131" y="1501010"/>
            <a:ext cx="891008" cy="852155"/>
          </a:xfrm>
          <a:custGeom>
            <a:avLst/>
            <a:gdLst>
              <a:gd name="connsiteX0" fmla="*/ 0 w 704972"/>
              <a:gd name="connsiteY0" fmla="*/ 0 h 759898"/>
              <a:gd name="connsiteX1" fmla="*/ 42286 w 704972"/>
              <a:gd name="connsiteY1" fmla="*/ 0 h 759898"/>
              <a:gd name="connsiteX2" fmla="*/ 281958 w 704972"/>
              <a:gd name="connsiteY2" fmla="*/ 239194 h 759898"/>
              <a:gd name="connsiteX3" fmla="*/ 281958 w 704972"/>
              <a:gd name="connsiteY3" fmla="*/ 0 h 759898"/>
              <a:gd name="connsiteX4" fmla="*/ 324282 w 704972"/>
              <a:gd name="connsiteY4" fmla="*/ 0 h 759898"/>
              <a:gd name="connsiteX5" fmla="*/ 704972 w 704972"/>
              <a:gd name="connsiteY5" fmla="*/ 379968 h 759898"/>
              <a:gd name="connsiteX6" fmla="*/ 324282 w 704972"/>
              <a:gd name="connsiteY6" fmla="*/ 759898 h 759898"/>
              <a:gd name="connsiteX7" fmla="*/ 281958 w 704972"/>
              <a:gd name="connsiteY7" fmla="*/ 759898 h 759898"/>
              <a:gd name="connsiteX8" fmla="*/ 281958 w 704972"/>
              <a:gd name="connsiteY8" fmla="*/ 520728 h 759898"/>
              <a:gd name="connsiteX9" fmla="*/ 42286 w 704972"/>
              <a:gd name="connsiteY9" fmla="*/ 759898 h 759898"/>
              <a:gd name="connsiteX10" fmla="*/ 0 w 704972"/>
              <a:gd name="connsiteY10" fmla="*/ 759898 h 759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4972" h="759898">
                <a:moveTo>
                  <a:pt x="0" y="0"/>
                </a:moveTo>
                <a:lnTo>
                  <a:pt x="42286" y="0"/>
                </a:lnTo>
                <a:lnTo>
                  <a:pt x="281958" y="239194"/>
                </a:lnTo>
                <a:lnTo>
                  <a:pt x="281958" y="0"/>
                </a:lnTo>
                <a:lnTo>
                  <a:pt x="324282" y="0"/>
                </a:lnTo>
                <a:lnTo>
                  <a:pt x="704972" y="379968"/>
                </a:lnTo>
                <a:lnTo>
                  <a:pt x="324282" y="759898"/>
                </a:lnTo>
                <a:lnTo>
                  <a:pt x="281958" y="759898"/>
                </a:lnTo>
                <a:lnTo>
                  <a:pt x="281958" y="520728"/>
                </a:lnTo>
                <a:lnTo>
                  <a:pt x="42286" y="759898"/>
                </a:lnTo>
                <a:lnTo>
                  <a:pt x="0" y="759898"/>
                </a:lnTo>
                <a:close/>
              </a:path>
            </a:pathLst>
          </a:custGeom>
          <a:solidFill>
            <a:schemeClr val="accent1"/>
          </a:solidFill>
          <a:ln w="9525" cap="flat">
            <a:noFill/>
            <a:prstDash val="solid"/>
            <a:miter/>
          </a:ln>
        </p:spPr>
        <p:txBody>
          <a:bodyPr rtlCol="0" anchor="ctr"/>
          <a:lstStyle/>
          <a:p>
            <a:endParaRPr lang="en-GB"/>
          </a:p>
        </p:txBody>
      </p:sp>
      <p:sp>
        <p:nvSpPr>
          <p:cNvPr id="10" name="Rectangle: Top Corners Snipped 9">
            <a:extLst>
              <a:ext uri="{FF2B5EF4-FFF2-40B4-BE49-F238E27FC236}">
                <a16:creationId xmlns:a16="http://schemas.microsoft.com/office/drawing/2014/main" id="{1B4E8439-7ED0-4A4C-9B4E-A61D76341CFF}"/>
              </a:ext>
            </a:extLst>
          </p:cNvPr>
          <p:cNvSpPr/>
          <p:nvPr/>
        </p:nvSpPr>
        <p:spPr>
          <a:xfrm>
            <a:off x="6023491" y="3685676"/>
            <a:ext cx="5652650" cy="2523469"/>
          </a:xfrm>
          <a:prstGeom prst="snip2SameRect">
            <a:avLst>
              <a:gd name="adj1" fmla="val 9849"/>
              <a:gd name="adj2" fmla="val 9435"/>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1" name="TextBox 10">
            <a:extLst>
              <a:ext uri="{FF2B5EF4-FFF2-40B4-BE49-F238E27FC236}">
                <a16:creationId xmlns:a16="http://schemas.microsoft.com/office/drawing/2014/main" id="{0BF1B67B-626F-45D7-A389-C33146518492}"/>
              </a:ext>
            </a:extLst>
          </p:cNvPr>
          <p:cNvSpPr txBox="1"/>
          <p:nvPr/>
        </p:nvSpPr>
        <p:spPr>
          <a:xfrm>
            <a:off x="6181982" y="3779041"/>
            <a:ext cx="5464697" cy="2431435"/>
          </a:xfrm>
          <a:prstGeom prst="rect">
            <a:avLst/>
          </a:prstGeom>
          <a:noFill/>
        </p:spPr>
        <p:txBody>
          <a:bodyPr wrap="square" rtlCol="0">
            <a:spAutoFit/>
          </a:bodyPr>
          <a:lstStyle/>
          <a:p>
            <a:r>
              <a:rPr lang="en-GB" sz="2000" b="1"/>
              <a:t>Success criteria:</a:t>
            </a:r>
          </a:p>
          <a:p>
            <a:endParaRPr lang="en-GB" sz="1200" b="1"/>
          </a:p>
          <a:p>
            <a:pPr marL="285750" indent="-285750">
              <a:buFont typeface="Arial" panose="020B0604020202020204" pitchFamily="34" charset="0"/>
              <a:buChar char="•"/>
            </a:pPr>
            <a:r>
              <a:rPr lang="en-GB" sz="2000"/>
              <a:t>Include common misconceptions.</a:t>
            </a:r>
          </a:p>
          <a:p>
            <a:pPr marL="285750" indent="-285750">
              <a:buFont typeface="Arial" panose="020B0604020202020204" pitchFamily="34" charset="0"/>
              <a:buChar char="•"/>
            </a:pPr>
            <a:r>
              <a:rPr lang="en-GB" sz="2000"/>
              <a:t>Include plausible viewpoints which generate </a:t>
            </a:r>
            <a:r>
              <a:rPr lang="en-GB" sz="2000" b="1"/>
              <a:t>cognitive conflict.</a:t>
            </a:r>
          </a:p>
          <a:p>
            <a:pPr marL="285750" indent="-285750">
              <a:buFont typeface="Arial" panose="020B0604020202020204" pitchFamily="34" charset="0"/>
              <a:buChar char="•"/>
            </a:pPr>
            <a:r>
              <a:rPr lang="en-GB" sz="2000"/>
              <a:t>P</a:t>
            </a:r>
            <a:r>
              <a:rPr lang="en-GB" sz="2000" b="0" i="0"/>
              <a:t>romote discussion and support pupils to use their reasoning skills when exploring concepts.</a:t>
            </a:r>
            <a:endParaRPr lang="en-GB" sz="2000" b="1"/>
          </a:p>
        </p:txBody>
      </p:sp>
      <p:sp>
        <p:nvSpPr>
          <p:cNvPr id="14" name="TextBox 13">
            <a:extLst>
              <a:ext uri="{FF2B5EF4-FFF2-40B4-BE49-F238E27FC236}">
                <a16:creationId xmlns:a16="http://schemas.microsoft.com/office/drawing/2014/main" id="{C726FB39-FB7B-41E9-A91A-3F49769A8431}"/>
              </a:ext>
            </a:extLst>
          </p:cNvPr>
          <p:cNvSpPr txBox="1"/>
          <p:nvPr/>
        </p:nvSpPr>
        <p:spPr>
          <a:xfrm>
            <a:off x="960139" y="1515851"/>
            <a:ext cx="4823078" cy="4339650"/>
          </a:xfrm>
          <a:prstGeom prst="rect">
            <a:avLst/>
          </a:prstGeom>
          <a:noFill/>
        </p:spPr>
        <p:txBody>
          <a:bodyPr wrap="square" lIns="91440" tIns="45720" rIns="91440" bIns="45720" rtlCol="0" anchor="t">
            <a:spAutoFit/>
          </a:bodyPr>
          <a:lstStyle/>
          <a:p>
            <a:r>
              <a:rPr lang="en-GB" sz="2000" b="1"/>
              <a:t>Discuss and plan:</a:t>
            </a:r>
          </a:p>
          <a:p>
            <a:endParaRPr lang="en-GB" sz="2000" b="1"/>
          </a:p>
          <a:p>
            <a:r>
              <a:rPr lang="en-GB" sz="2000" b="0" i="0" u="none" strike="noStrike">
                <a:solidFill>
                  <a:srgbClr val="000000"/>
                </a:solidFill>
                <a:effectLst/>
                <a:latin typeface="Arial" panose="020B0604020202020204" pitchFamily="34" charset="0"/>
              </a:rPr>
              <a:t>Identify the common misconceptions related to the following teaching point and design a concept cartoon that will expose these misconceptions:</a:t>
            </a:r>
          </a:p>
          <a:p>
            <a:endParaRPr lang="en-GB" sz="2000" b="1"/>
          </a:p>
          <a:p>
            <a:pPr marL="285750" indent="-285750">
              <a:buFont typeface="Arial" panose="020B0604020202020204" pitchFamily="34" charset="0"/>
              <a:buChar char="•"/>
            </a:pPr>
            <a:r>
              <a:rPr lang="en-GB" sz="2000" b="1"/>
              <a:t>Plants </a:t>
            </a:r>
            <a:r>
              <a:rPr lang="en-GB" sz="2000"/>
              <a:t>(Year 2): </a:t>
            </a:r>
            <a:r>
              <a:rPr lang="en-GB" sz="2000" b="0" i="0">
                <a:effectLst/>
              </a:rPr>
              <a:t>Five conditions plants need for successful growth are: water, light, a suitable temperature, air and time.</a:t>
            </a:r>
            <a:endParaRPr lang="en-GB" sz="2000"/>
          </a:p>
          <a:p>
            <a:endParaRPr lang="en-GB"/>
          </a:p>
          <a:p>
            <a:endParaRPr lang="en-GB">
              <a:highlight>
                <a:srgbClr val="FFFF00"/>
              </a:highlight>
            </a:endParaRPr>
          </a:p>
        </p:txBody>
      </p:sp>
      <p:sp>
        <p:nvSpPr>
          <p:cNvPr id="15" name="TextBox 14">
            <a:extLst>
              <a:ext uri="{FF2B5EF4-FFF2-40B4-BE49-F238E27FC236}">
                <a16:creationId xmlns:a16="http://schemas.microsoft.com/office/drawing/2014/main" id="{642BA0C9-838C-4256-9C73-AEA453C70C11}"/>
              </a:ext>
            </a:extLst>
          </p:cNvPr>
          <p:cNvSpPr txBox="1"/>
          <p:nvPr/>
        </p:nvSpPr>
        <p:spPr>
          <a:xfrm>
            <a:off x="6209523" y="1514691"/>
            <a:ext cx="5437156" cy="2000548"/>
          </a:xfrm>
          <a:prstGeom prst="rect">
            <a:avLst/>
          </a:prstGeom>
          <a:noFill/>
        </p:spPr>
        <p:txBody>
          <a:bodyPr wrap="square" lIns="91440" tIns="45720" rIns="91440" bIns="45720" rtlCol="0" anchor="t">
            <a:spAutoFit/>
          </a:bodyPr>
          <a:lstStyle/>
          <a:p>
            <a:r>
              <a:rPr lang="en-GB" sz="2000" b="1"/>
              <a:t>Consider:</a:t>
            </a:r>
          </a:p>
          <a:p>
            <a:endParaRPr lang="en-GB" sz="1200"/>
          </a:p>
          <a:p>
            <a:r>
              <a:rPr lang="en-GB" sz="2000"/>
              <a:t>How does the concept cartoon expose the common misconceptions?</a:t>
            </a:r>
          </a:p>
          <a:p>
            <a:endParaRPr lang="en-GB" sz="1200"/>
          </a:p>
          <a:p>
            <a:r>
              <a:rPr lang="en-GB" sz="2000"/>
              <a:t>How does it support you to address the common misconceptions? </a:t>
            </a:r>
          </a:p>
        </p:txBody>
      </p:sp>
    </p:spTree>
    <p:extLst>
      <p:ext uri="{BB962C8B-B14F-4D97-AF65-F5344CB8AC3E}">
        <p14:creationId xmlns:p14="http://schemas.microsoft.com/office/powerpoint/2010/main" val="1522643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87874"/>
          </a:xfrm>
          <a:custGeom>
            <a:avLst/>
            <a:gdLst>
              <a:gd name="connsiteX0" fmla="*/ 422313 w 6076622"/>
              <a:gd name="connsiteY0" fmla="*/ 0 h 4287874"/>
              <a:gd name="connsiteX1" fmla="*/ 1023993 w 6076622"/>
              <a:gd name="connsiteY1" fmla="*/ 0 h 4287874"/>
              <a:gd name="connsiteX2" fmla="*/ 1573352 w 6076622"/>
              <a:gd name="connsiteY2" fmla="*/ 0 h 4287874"/>
              <a:gd name="connsiteX3" fmla="*/ 2279672 w 6076622"/>
              <a:gd name="connsiteY3" fmla="*/ 0 h 4287874"/>
              <a:gd name="connsiteX4" fmla="*/ 2829031 w 6076622"/>
              <a:gd name="connsiteY4" fmla="*/ 0 h 4287874"/>
              <a:gd name="connsiteX5" fmla="*/ 3326071 w 6076622"/>
              <a:gd name="connsiteY5" fmla="*/ 0 h 4287874"/>
              <a:gd name="connsiteX6" fmla="*/ 3875430 w 6076622"/>
              <a:gd name="connsiteY6" fmla="*/ 0 h 4287874"/>
              <a:gd name="connsiteX7" fmla="*/ 4477110 w 6076622"/>
              <a:gd name="connsiteY7" fmla="*/ 0 h 4287874"/>
              <a:gd name="connsiteX8" fmla="*/ 5654309 w 6076622"/>
              <a:gd name="connsiteY8" fmla="*/ 0 h 4287874"/>
              <a:gd name="connsiteX9" fmla="*/ 6076622 w 6076622"/>
              <a:gd name="connsiteY9" fmla="*/ 422313 h 4287874"/>
              <a:gd name="connsiteX10" fmla="*/ 6076622 w 6076622"/>
              <a:gd name="connsiteY10" fmla="*/ 1045293 h 4287874"/>
              <a:gd name="connsiteX11" fmla="*/ 6076622 w 6076622"/>
              <a:gd name="connsiteY11" fmla="*/ 1633663 h 4287874"/>
              <a:gd name="connsiteX12" fmla="*/ 6076622 w 6076622"/>
              <a:gd name="connsiteY12" fmla="*/ 2325863 h 4287874"/>
              <a:gd name="connsiteX13" fmla="*/ 6076622 w 6076622"/>
              <a:gd name="connsiteY13" fmla="*/ 3087283 h 4287874"/>
              <a:gd name="connsiteX14" fmla="*/ 6076622 w 6076622"/>
              <a:gd name="connsiteY14" fmla="*/ 3883313 h 4287874"/>
              <a:gd name="connsiteX15" fmla="*/ 5672061 w 6076622"/>
              <a:gd name="connsiteY15" fmla="*/ 4287874 h 4287874"/>
              <a:gd name="connsiteX16" fmla="*/ 5171649 w 6076622"/>
              <a:gd name="connsiteY16" fmla="*/ 4287874 h 4287874"/>
              <a:gd name="connsiteX17" fmla="*/ 4407861 w 6076622"/>
              <a:gd name="connsiteY17" fmla="*/ 4287874 h 4287874"/>
              <a:gd name="connsiteX18" fmla="*/ 3696749 w 6076622"/>
              <a:gd name="connsiteY18" fmla="*/ 4287874 h 4287874"/>
              <a:gd name="connsiteX19" fmla="*/ 2985636 w 6076622"/>
              <a:gd name="connsiteY19" fmla="*/ 4287874 h 4287874"/>
              <a:gd name="connsiteX20" fmla="*/ 2274524 w 6076622"/>
              <a:gd name="connsiteY20" fmla="*/ 4287874 h 4287874"/>
              <a:gd name="connsiteX21" fmla="*/ 1721436 w 6076622"/>
              <a:gd name="connsiteY21" fmla="*/ 4287874 h 4287874"/>
              <a:gd name="connsiteX22" fmla="*/ 404561 w 6076622"/>
              <a:gd name="connsiteY22" fmla="*/ 4287874 h 4287874"/>
              <a:gd name="connsiteX23" fmla="*/ 0 w 6076622"/>
              <a:gd name="connsiteY23" fmla="*/ 3883313 h 4287874"/>
              <a:gd name="connsiteX24" fmla="*/ 0 w 6076622"/>
              <a:gd name="connsiteY24" fmla="*/ 3294943 h 4287874"/>
              <a:gd name="connsiteX25" fmla="*/ 0 w 6076622"/>
              <a:gd name="connsiteY25" fmla="*/ 2568133 h 4287874"/>
              <a:gd name="connsiteX26" fmla="*/ 0 w 6076622"/>
              <a:gd name="connsiteY26" fmla="*/ 1945153 h 4287874"/>
              <a:gd name="connsiteX27" fmla="*/ 0 w 6076622"/>
              <a:gd name="connsiteY27" fmla="*/ 1218343 h 4287874"/>
              <a:gd name="connsiteX28" fmla="*/ 0 w 6076622"/>
              <a:gd name="connsiteY28" fmla="*/ 422313 h 4287874"/>
              <a:gd name="connsiteX29" fmla="*/ 422313 w 6076622"/>
              <a:gd name="connsiteY29" fmla="*/ 0 h 428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87874" fill="none" extrusionOk="0">
                <a:moveTo>
                  <a:pt x="422313" y="0"/>
                </a:moveTo>
                <a:cubicBezTo>
                  <a:pt x="607277" y="-15948"/>
                  <a:pt x="883122" y="-2539"/>
                  <a:pt x="1023993" y="0"/>
                </a:cubicBezTo>
                <a:cubicBezTo>
                  <a:pt x="1164864" y="2539"/>
                  <a:pt x="1349401" y="-2939"/>
                  <a:pt x="1573352" y="0"/>
                </a:cubicBezTo>
                <a:cubicBezTo>
                  <a:pt x="1797303" y="2939"/>
                  <a:pt x="2005809" y="1661"/>
                  <a:pt x="2279672" y="0"/>
                </a:cubicBezTo>
                <a:cubicBezTo>
                  <a:pt x="2553535" y="-1661"/>
                  <a:pt x="2654352" y="21342"/>
                  <a:pt x="2829031" y="0"/>
                </a:cubicBezTo>
                <a:cubicBezTo>
                  <a:pt x="3003710" y="-21342"/>
                  <a:pt x="3163667" y="1758"/>
                  <a:pt x="3326071" y="0"/>
                </a:cubicBezTo>
                <a:cubicBezTo>
                  <a:pt x="3488475" y="-1758"/>
                  <a:pt x="3750008" y="-27064"/>
                  <a:pt x="3875430" y="0"/>
                </a:cubicBezTo>
                <a:cubicBezTo>
                  <a:pt x="4000852" y="27064"/>
                  <a:pt x="4183166" y="-674"/>
                  <a:pt x="4477110" y="0"/>
                </a:cubicBezTo>
                <a:cubicBezTo>
                  <a:pt x="4771054" y="674"/>
                  <a:pt x="5100979" y="12903"/>
                  <a:pt x="5654309" y="0"/>
                </a:cubicBezTo>
                <a:cubicBezTo>
                  <a:pt x="5786259" y="144305"/>
                  <a:pt x="5946998" y="271774"/>
                  <a:pt x="6076622" y="422313"/>
                </a:cubicBezTo>
                <a:cubicBezTo>
                  <a:pt x="6084470" y="656513"/>
                  <a:pt x="6060870" y="815112"/>
                  <a:pt x="6076622" y="1045293"/>
                </a:cubicBezTo>
                <a:cubicBezTo>
                  <a:pt x="6092374" y="1275474"/>
                  <a:pt x="6065813" y="1399233"/>
                  <a:pt x="6076622" y="1633663"/>
                </a:cubicBezTo>
                <a:cubicBezTo>
                  <a:pt x="6087432" y="1868093"/>
                  <a:pt x="6044614" y="2027524"/>
                  <a:pt x="6076622" y="2325863"/>
                </a:cubicBezTo>
                <a:cubicBezTo>
                  <a:pt x="6108630" y="2624202"/>
                  <a:pt x="6054475" y="2782425"/>
                  <a:pt x="6076622" y="3087283"/>
                </a:cubicBezTo>
                <a:cubicBezTo>
                  <a:pt x="6098769" y="3392141"/>
                  <a:pt x="6070324" y="3581388"/>
                  <a:pt x="6076622" y="3883313"/>
                </a:cubicBezTo>
                <a:cubicBezTo>
                  <a:pt x="5924042" y="4054891"/>
                  <a:pt x="5870745" y="4111017"/>
                  <a:pt x="5672061" y="4287874"/>
                </a:cubicBezTo>
                <a:cubicBezTo>
                  <a:pt x="5431047" y="4288659"/>
                  <a:pt x="5366734" y="4298899"/>
                  <a:pt x="5171649" y="4287874"/>
                </a:cubicBezTo>
                <a:cubicBezTo>
                  <a:pt x="4976564" y="4276849"/>
                  <a:pt x="4670814" y="4308826"/>
                  <a:pt x="4407861" y="4287874"/>
                </a:cubicBezTo>
                <a:cubicBezTo>
                  <a:pt x="4144908" y="4266922"/>
                  <a:pt x="4041500" y="4309775"/>
                  <a:pt x="3696749" y="4287874"/>
                </a:cubicBezTo>
                <a:cubicBezTo>
                  <a:pt x="3351998" y="4265973"/>
                  <a:pt x="3236931" y="4281470"/>
                  <a:pt x="2985636" y="4287874"/>
                </a:cubicBezTo>
                <a:cubicBezTo>
                  <a:pt x="2734341" y="4294278"/>
                  <a:pt x="2578649" y="4320175"/>
                  <a:pt x="2274524" y="4287874"/>
                </a:cubicBezTo>
                <a:cubicBezTo>
                  <a:pt x="1970399" y="4255573"/>
                  <a:pt x="1959599" y="4301714"/>
                  <a:pt x="1721436" y="4287874"/>
                </a:cubicBezTo>
                <a:cubicBezTo>
                  <a:pt x="1483273" y="4274034"/>
                  <a:pt x="891890" y="4335915"/>
                  <a:pt x="404561" y="4287874"/>
                </a:cubicBezTo>
                <a:cubicBezTo>
                  <a:pt x="253129" y="4148592"/>
                  <a:pt x="83474" y="3983091"/>
                  <a:pt x="0" y="3883313"/>
                </a:cubicBezTo>
                <a:cubicBezTo>
                  <a:pt x="-19732" y="3709218"/>
                  <a:pt x="-28695" y="3444176"/>
                  <a:pt x="0" y="3294943"/>
                </a:cubicBezTo>
                <a:cubicBezTo>
                  <a:pt x="28695" y="3145710"/>
                  <a:pt x="-26952" y="2756680"/>
                  <a:pt x="0" y="2568133"/>
                </a:cubicBezTo>
                <a:cubicBezTo>
                  <a:pt x="26952" y="2379586"/>
                  <a:pt x="-4771" y="2083844"/>
                  <a:pt x="0" y="1945153"/>
                </a:cubicBezTo>
                <a:cubicBezTo>
                  <a:pt x="4771" y="1806462"/>
                  <a:pt x="31444" y="1489123"/>
                  <a:pt x="0" y="1218343"/>
                </a:cubicBezTo>
                <a:cubicBezTo>
                  <a:pt x="-31444" y="947563"/>
                  <a:pt x="19985" y="745755"/>
                  <a:pt x="0" y="422313"/>
                </a:cubicBezTo>
                <a:cubicBezTo>
                  <a:pt x="128182" y="275377"/>
                  <a:pt x="271665" y="147836"/>
                  <a:pt x="422313" y="0"/>
                </a:cubicBezTo>
                <a:close/>
              </a:path>
              <a:path w="6076622" h="4287874" stroke="0" extrusionOk="0">
                <a:moveTo>
                  <a:pt x="422313" y="0"/>
                </a:moveTo>
                <a:cubicBezTo>
                  <a:pt x="640734" y="29999"/>
                  <a:pt x="841840" y="17159"/>
                  <a:pt x="1023993" y="0"/>
                </a:cubicBezTo>
                <a:cubicBezTo>
                  <a:pt x="1206146" y="-17159"/>
                  <a:pt x="1282837" y="2276"/>
                  <a:pt x="1521032" y="0"/>
                </a:cubicBezTo>
                <a:cubicBezTo>
                  <a:pt x="1759227" y="-2276"/>
                  <a:pt x="2052827" y="8489"/>
                  <a:pt x="2279672" y="0"/>
                </a:cubicBezTo>
                <a:cubicBezTo>
                  <a:pt x="2506517" y="-8489"/>
                  <a:pt x="2709633" y="10011"/>
                  <a:pt x="2881351" y="0"/>
                </a:cubicBezTo>
                <a:cubicBezTo>
                  <a:pt x="3053069" y="-10011"/>
                  <a:pt x="3262421" y="27181"/>
                  <a:pt x="3483031" y="0"/>
                </a:cubicBezTo>
                <a:cubicBezTo>
                  <a:pt x="3703641" y="-27181"/>
                  <a:pt x="3911432" y="5222"/>
                  <a:pt x="4241670" y="0"/>
                </a:cubicBezTo>
                <a:cubicBezTo>
                  <a:pt x="4571908" y="-5222"/>
                  <a:pt x="4670333" y="21087"/>
                  <a:pt x="4791030" y="0"/>
                </a:cubicBezTo>
                <a:cubicBezTo>
                  <a:pt x="4911727" y="-21087"/>
                  <a:pt x="5269682" y="27742"/>
                  <a:pt x="5654309" y="0"/>
                </a:cubicBezTo>
                <a:cubicBezTo>
                  <a:pt x="5783837" y="118138"/>
                  <a:pt x="5893166" y="265609"/>
                  <a:pt x="6076622" y="422313"/>
                </a:cubicBezTo>
                <a:cubicBezTo>
                  <a:pt x="6099614" y="553181"/>
                  <a:pt x="6082635" y="762612"/>
                  <a:pt x="6076622" y="1045293"/>
                </a:cubicBezTo>
                <a:cubicBezTo>
                  <a:pt x="6070609" y="1327974"/>
                  <a:pt x="6075338" y="1480393"/>
                  <a:pt x="6076622" y="1737493"/>
                </a:cubicBezTo>
                <a:cubicBezTo>
                  <a:pt x="6077906" y="1994593"/>
                  <a:pt x="6103491" y="2116000"/>
                  <a:pt x="6076622" y="2395083"/>
                </a:cubicBezTo>
                <a:cubicBezTo>
                  <a:pt x="6049754" y="2674166"/>
                  <a:pt x="6091213" y="2845103"/>
                  <a:pt x="6076622" y="3156503"/>
                </a:cubicBezTo>
                <a:cubicBezTo>
                  <a:pt x="6062031" y="3467903"/>
                  <a:pt x="6105179" y="3651891"/>
                  <a:pt x="6076622" y="3883313"/>
                </a:cubicBezTo>
                <a:cubicBezTo>
                  <a:pt x="5951794" y="4027134"/>
                  <a:pt x="5811721" y="4158531"/>
                  <a:pt x="5672061" y="4287874"/>
                </a:cubicBezTo>
                <a:cubicBezTo>
                  <a:pt x="5467965" y="4300078"/>
                  <a:pt x="5216541" y="4277894"/>
                  <a:pt x="5013624" y="4287874"/>
                </a:cubicBezTo>
                <a:cubicBezTo>
                  <a:pt x="4810707" y="4297854"/>
                  <a:pt x="4577181" y="4255792"/>
                  <a:pt x="4302511" y="4287874"/>
                </a:cubicBezTo>
                <a:cubicBezTo>
                  <a:pt x="4027841" y="4319956"/>
                  <a:pt x="3994029" y="4284312"/>
                  <a:pt x="3802099" y="4287874"/>
                </a:cubicBezTo>
                <a:cubicBezTo>
                  <a:pt x="3610169" y="4291436"/>
                  <a:pt x="3409125" y="4301797"/>
                  <a:pt x="3249011" y="4287874"/>
                </a:cubicBezTo>
                <a:cubicBezTo>
                  <a:pt x="3088897" y="4273951"/>
                  <a:pt x="2847357" y="4264485"/>
                  <a:pt x="2537899" y="4287874"/>
                </a:cubicBezTo>
                <a:cubicBezTo>
                  <a:pt x="2228441" y="4311263"/>
                  <a:pt x="2182652" y="4289712"/>
                  <a:pt x="1932136" y="4287874"/>
                </a:cubicBezTo>
                <a:cubicBezTo>
                  <a:pt x="1681620" y="4286036"/>
                  <a:pt x="1491360" y="4275809"/>
                  <a:pt x="1379049" y="4287874"/>
                </a:cubicBezTo>
                <a:cubicBezTo>
                  <a:pt x="1266738" y="4299939"/>
                  <a:pt x="630911" y="4278239"/>
                  <a:pt x="404561" y="4287874"/>
                </a:cubicBezTo>
                <a:cubicBezTo>
                  <a:pt x="229586" y="4073826"/>
                  <a:pt x="117373" y="3984244"/>
                  <a:pt x="0" y="3883313"/>
                </a:cubicBezTo>
                <a:cubicBezTo>
                  <a:pt x="14198" y="3714714"/>
                  <a:pt x="134" y="3512260"/>
                  <a:pt x="0" y="3191113"/>
                </a:cubicBezTo>
                <a:cubicBezTo>
                  <a:pt x="-134" y="2869966"/>
                  <a:pt x="2943" y="2807764"/>
                  <a:pt x="0" y="2568133"/>
                </a:cubicBezTo>
                <a:cubicBezTo>
                  <a:pt x="-2943" y="2328502"/>
                  <a:pt x="27107" y="1976377"/>
                  <a:pt x="0" y="1806713"/>
                </a:cubicBezTo>
                <a:cubicBezTo>
                  <a:pt x="-27107" y="1637049"/>
                  <a:pt x="-20340" y="1439714"/>
                  <a:pt x="0" y="1149123"/>
                </a:cubicBezTo>
                <a:cubicBezTo>
                  <a:pt x="20340" y="858532"/>
                  <a:pt x="23630" y="619600"/>
                  <a:pt x="0" y="422313"/>
                </a:cubicBezTo>
                <a:cubicBezTo>
                  <a:pt x="135201" y="259063"/>
                  <a:pt x="328296" y="78290"/>
                  <a:pt x="42231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sp>
        <p:nvSpPr>
          <p:cNvPr id="3" name="Content Placeholder 2">
            <a:extLst>
              <a:ext uri="{FF2B5EF4-FFF2-40B4-BE49-F238E27FC236}">
                <a16:creationId xmlns:a16="http://schemas.microsoft.com/office/drawing/2014/main" id="{F0B9D84F-C183-4C8D-A71F-88284F55F972}"/>
              </a:ext>
            </a:extLst>
          </p:cNvPr>
          <p:cNvSpPr>
            <a:spLocks noGrp="1"/>
          </p:cNvSpPr>
          <p:nvPr>
            <p:ph idx="1"/>
          </p:nvPr>
        </p:nvSpPr>
        <p:spPr>
          <a:xfrm>
            <a:off x="1486101" y="2015023"/>
            <a:ext cx="5565676" cy="4103369"/>
          </a:xfrm>
        </p:spPr>
        <p:txBody>
          <a:bodyPr>
            <a:normAutofit fontScale="92500"/>
          </a:bodyPr>
          <a:lstStyle/>
          <a:p>
            <a:r>
              <a:rPr lang="en-GB" sz="2400"/>
              <a:t>Think about a recent concept that you taught:</a:t>
            </a:r>
          </a:p>
          <a:p>
            <a:pPr marL="457200" indent="-457200">
              <a:buFont typeface="Arial" panose="020B0604020202020204" pitchFamily="34" charset="0"/>
              <a:buChar char="•"/>
            </a:pPr>
            <a:r>
              <a:rPr lang="en-GB" sz="2400" b="0"/>
              <a:t>How did you identify the common misconceptions for each teaching point?</a:t>
            </a:r>
          </a:p>
          <a:p>
            <a:pPr marL="457200" indent="-457200">
              <a:buFont typeface="Arial" panose="020B0604020202020204" pitchFamily="34" charset="0"/>
              <a:buChar char="•"/>
            </a:pPr>
            <a:r>
              <a:rPr lang="en-GB" sz="2400" b="0"/>
              <a:t>What task(s) did you plan to address the misconceptions?</a:t>
            </a:r>
          </a:p>
          <a:p>
            <a:pPr marL="457200" indent="-457200">
              <a:buFont typeface="Arial" panose="020B0604020202020204" pitchFamily="34" charset="0"/>
              <a:buChar char="•"/>
            </a:pPr>
            <a:r>
              <a:rPr lang="en-GB" sz="2400" b="0"/>
              <a:t>Was the task successful in addressing the misconception(s) for all pupils?</a:t>
            </a:r>
          </a:p>
          <a:p>
            <a:pPr marL="457200" indent="-457200">
              <a:buFont typeface="Arial" panose="020B0604020202020204" pitchFamily="34" charset="0"/>
              <a:buChar char="•"/>
            </a:pPr>
            <a:r>
              <a:rPr lang="en-GB" sz="2400" b="0"/>
              <a:t>What might you do differently next time?</a:t>
            </a:r>
          </a:p>
          <a:p>
            <a:endParaRPr lang="en-GB"/>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417804" y="3147516"/>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460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Slide Number Placeholder 2">
            <a:extLst>
              <a:ext uri="{FF2B5EF4-FFF2-40B4-BE49-F238E27FC236}">
                <a16:creationId xmlns:a16="http://schemas.microsoft.com/office/drawing/2014/main" id="{DB776F09-BFAF-40E1-AFB4-C450CA9051B6}"/>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22</a:t>
            </a:fld>
            <a:endParaRPr lang="en-GB"/>
          </a:p>
        </p:txBody>
      </p:sp>
    </p:spTree>
    <p:extLst>
      <p:ext uri="{BB962C8B-B14F-4D97-AF65-F5344CB8AC3E}">
        <p14:creationId xmlns:p14="http://schemas.microsoft.com/office/powerpoint/2010/main" val="3135835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592471" y="2622619"/>
            <a:ext cx="3841149" cy="4431983"/>
          </a:xfrm>
          <a:prstGeom prst="rect">
            <a:avLst/>
          </a:prstGeom>
          <a:noFill/>
        </p:spPr>
        <p:txBody>
          <a:bodyPr wrap="square" lIns="91440" tIns="45720" rIns="91440" bIns="45720" rtlCol="0" anchor="t">
            <a:spAutoFit/>
          </a:bodyPr>
          <a:lstStyle/>
          <a:p>
            <a:endParaRPr lang="en-GB" sz="2400">
              <a:ea typeface="+mn-lt"/>
              <a:cs typeface="+mn-lt"/>
            </a:endParaRPr>
          </a:p>
          <a:p>
            <a:pPr marL="342900" indent="-342900">
              <a:buFont typeface="Arial" panose="020B0604020202020204" pitchFamily="34" charset="0"/>
              <a:buChar char="•"/>
            </a:pPr>
            <a:r>
              <a:rPr lang="en-GB" sz="2400">
                <a:ea typeface="+mn-lt"/>
                <a:cs typeface="+mn-lt"/>
              </a:rPr>
              <a:t>Teach First networks: The Primary Collective</a:t>
            </a:r>
            <a:endParaRPr lang="en-GB"/>
          </a:p>
          <a:p>
            <a:pPr>
              <a:buFont typeface="Arial" panose="020B0604020202020204" pitchFamily="34" charset="0"/>
              <a:buChar char="•"/>
            </a:pPr>
            <a:endParaRPr lang="en-GB"/>
          </a:p>
          <a:p>
            <a:pPr marL="342900" indent="-342900">
              <a:buFont typeface="Arial" panose="020B0604020202020204" pitchFamily="34" charset="0"/>
              <a:buChar char="•"/>
            </a:pPr>
            <a:r>
              <a:rPr lang="en-GB" sz="2400">
                <a:ea typeface="+mn-lt"/>
                <a:cs typeface="+mn-lt"/>
              </a:rPr>
              <a:t>Primary Science Teaching Trust</a:t>
            </a:r>
            <a:endParaRPr lang="en-GB"/>
          </a:p>
          <a:p>
            <a:pPr marL="342900" indent="-342900">
              <a:buFont typeface="Arial" panose="020B0604020202020204" pitchFamily="34" charset="0"/>
              <a:buChar char="•"/>
            </a:pPr>
            <a:endParaRPr lang="en-GB" sz="2400">
              <a:cs typeface="Arial"/>
            </a:endParaRPr>
          </a:p>
          <a:p>
            <a:pPr marL="342900" indent="-342900">
              <a:buFont typeface="Arial" panose="020B0604020202020204" pitchFamily="34" charset="0"/>
              <a:buChar char="•"/>
            </a:pPr>
            <a:r>
              <a:rPr lang="en-GB" sz="2400">
                <a:ea typeface="+mn-lt"/>
                <a:cs typeface="+mn-lt"/>
              </a:rPr>
              <a:t>STEM learning</a:t>
            </a:r>
            <a:endParaRPr lang="en-GB">
              <a:cs typeface="Arial" panose="020B0604020202020204"/>
            </a:endParaRPr>
          </a:p>
          <a:p>
            <a:endParaRPr lang="en-GB" sz="2400">
              <a:cs typeface="Arial"/>
            </a:endParaRPr>
          </a:p>
          <a:p>
            <a:endParaRPr lang="en-GB" sz="2400">
              <a:cs typeface="Arial"/>
            </a:endParaRPr>
          </a:p>
          <a:p>
            <a:pPr marL="342900" indent="-342900">
              <a:buFont typeface="Arial" panose="020B0604020202020204" pitchFamily="34" charset="0"/>
              <a:buChar char="•"/>
            </a:pPr>
            <a:endParaRPr lang="en-GB" sz="2400">
              <a:cs typeface="Arial"/>
            </a:endParaRPr>
          </a:p>
          <a:p>
            <a:pPr marL="342900" indent="-342900">
              <a:buFont typeface="Arial" panose="020B0604020202020204" pitchFamily="34" charset="0"/>
              <a:buChar char="•"/>
            </a:pPr>
            <a:endParaRPr lang="en-GB" sz="2400">
              <a:cs typeface="Aria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5164" y="3175"/>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1683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 </a:t>
            </a:r>
          </a:p>
        </p:txBody>
      </p:sp>
    </p:spTree>
    <p:extLst>
      <p:ext uri="{BB962C8B-B14F-4D97-AF65-F5344CB8AC3E}">
        <p14:creationId xmlns:p14="http://schemas.microsoft.com/office/powerpoint/2010/main" val="12525021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55DFB-E758-4F9A-8F5B-962168FC3C51}"/>
              </a:ext>
            </a:extLst>
          </p:cNvPr>
          <p:cNvSpPr>
            <a:spLocks noGrp="1"/>
          </p:cNvSpPr>
          <p:nvPr>
            <p:ph type="title"/>
          </p:nvPr>
        </p:nvSpPr>
        <p:spPr/>
        <p:txBody>
          <a:bodyPr/>
          <a:lstStyle/>
          <a:p>
            <a:r>
              <a:rPr lang="en-US">
                <a:latin typeface="Constantia"/>
              </a:rPr>
              <a:t>References</a:t>
            </a:r>
            <a:endParaRPr lang="en-US"/>
          </a:p>
        </p:txBody>
      </p:sp>
      <p:sp>
        <p:nvSpPr>
          <p:cNvPr id="3" name="Content Placeholder 2">
            <a:extLst>
              <a:ext uri="{FF2B5EF4-FFF2-40B4-BE49-F238E27FC236}">
                <a16:creationId xmlns:a16="http://schemas.microsoft.com/office/drawing/2014/main" id="{EC965471-F09F-4779-8421-19637121FBA5}"/>
              </a:ext>
            </a:extLst>
          </p:cNvPr>
          <p:cNvSpPr>
            <a:spLocks noGrp="1"/>
          </p:cNvSpPr>
          <p:nvPr>
            <p:ph idx="1"/>
          </p:nvPr>
        </p:nvSpPr>
        <p:spPr>
          <a:xfrm>
            <a:off x="635000" y="2019301"/>
            <a:ext cx="11311165" cy="3752850"/>
          </a:xfrm>
        </p:spPr>
        <p:txBody>
          <a:bodyPr vert="horz" lIns="0" tIns="0" rIns="0" bIns="0" rtlCol="0" anchor="t">
            <a:normAutofit fontScale="77500" lnSpcReduction="20000"/>
          </a:bodyPr>
          <a:lstStyle/>
          <a:p>
            <a:r>
              <a:rPr lang="en-GB" sz="1800" b="0" i="0">
                <a:effectLst/>
              </a:rPr>
              <a:t>Ball, D. L., Thames, M. H. &amp; Phelps, G. (2008) Content Knowledge for Teachers: What Makes it </a:t>
            </a:r>
            <a:r>
              <a:rPr lang="en-GB" sz="1800"/>
              <a:t>S</a:t>
            </a:r>
            <a:r>
              <a:rPr lang="en-GB" sz="1800" b="0" i="0">
                <a:effectLst/>
              </a:rPr>
              <a:t>pecial? </a:t>
            </a:r>
            <a:r>
              <a:rPr lang="en-GB" sz="1800" b="0" i="1">
                <a:effectLst/>
              </a:rPr>
              <a:t>Journal of Teacher Education, </a:t>
            </a:r>
            <a:r>
              <a:rPr lang="en-GB" sz="1800" b="0" i="0">
                <a:effectLst/>
              </a:rPr>
              <a:t>59, 389. DOI: 10.1177/0022487108324554 Available at</a:t>
            </a:r>
            <a:r>
              <a:rPr lang="en-GB" sz="1800" b="0" i="0" u="none" strike="noStrike">
                <a:effectLst/>
              </a:rPr>
              <a:t>: </a:t>
            </a:r>
            <a:r>
              <a:rPr lang="en-GB" sz="1800" b="0" i="0" u="sng" strike="noStrike">
                <a:effectLst/>
                <a:hlinkClick r:id="rId3">
                  <a:extLst>
                    <a:ext uri="{A12FA001-AC4F-418D-AE19-62706E023703}">
                      <ahyp:hlinkClr xmlns:ahyp="http://schemas.microsoft.com/office/drawing/2018/hyperlinkcolor" val="tx"/>
                    </a:ext>
                  </a:extLst>
                </a:hlinkClick>
              </a:rPr>
              <a:t>https://www.math.ksu.edu/~bennett/onlinehw/qcenter/ballmkt.pdf</a:t>
            </a:r>
            <a:r>
              <a:rPr lang="en-GB" sz="1800" b="0" i="0" u="none" strike="noStrike">
                <a:effectLst/>
              </a:rPr>
              <a:t>. </a:t>
            </a:r>
            <a:r>
              <a:rPr lang="en-GB" sz="1800" b="0" i="0">
                <a:effectLst/>
              </a:rPr>
              <a:t>​</a:t>
            </a:r>
            <a:endParaRPr lang="en-GB" sz="1800" b="0" i="0" u="sng" strike="noStrike">
              <a:effectLst/>
            </a:endParaRPr>
          </a:p>
          <a:p>
            <a:r>
              <a:rPr lang="en-GB" sz="1800" b="0" i="0">
                <a:effectLst/>
              </a:rPr>
              <a:t>Coe, R., Rauch, C.J., Kime, S. &amp; Singleton, D. (2020) Great Teaching Toolkit: Evidence Review. </a:t>
            </a:r>
          </a:p>
          <a:p>
            <a:r>
              <a:rPr lang="en-GB" sz="1800" b="0" i="0">
                <a:effectLst/>
              </a:rPr>
              <a:t>Education Endowment Foundation (2020) </a:t>
            </a:r>
            <a:r>
              <a:rPr lang="en-GB" sz="1800" b="0" i="1">
                <a:effectLst/>
              </a:rPr>
              <a:t>Special Education Needs in Mainstream Schools Guidance Report. </a:t>
            </a:r>
            <a:r>
              <a:rPr lang="en-GB" sz="1800" b="0" i="0">
                <a:effectLst/>
              </a:rPr>
              <a:t>[Online] Available at: </a:t>
            </a:r>
            <a:r>
              <a:rPr lang="en-GB" sz="1800" b="0"/>
              <a:t>https://educationendowmentfoundation.org.uk/public/files/Publications/Send/EEF_Special_Educational_Needs_in_Mainstream_Schools_Guidance_Report.pdf [Accessed 13 January 2022]</a:t>
            </a:r>
            <a:endParaRPr lang="en-GB" sz="1800" b="0" i="0">
              <a:effectLst/>
            </a:endParaRPr>
          </a:p>
          <a:p>
            <a:r>
              <a:rPr lang="en-GB" sz="1800" b="0" i="0">
                <a:effectLst/>
              </a:rPr>
              <a:t>Kabapinar, F. (2009) </a:t>
            </a:r>
            <a:r>
              <a:rPr lang="en-GB" sz="1500" b="0" i="0">
                <a:effectLst/>
              </a:rPr>
              <a:t>What Makes Concept Cartoons More Effective? Using Research </a:t>
            </a:r>
            <a:r>
              <a:rPr lang="en-GB" sz="1800" b="0" i="0">
                <a:effectLst/>
              </a:rPr>
              <a:t>to Inform Practice. </a:t>
            </a:r>
            <a:r>
              <a:rPr lang="en-GB" sz="1800" b="0" i="1">
                <a:effectLst/>
              </a:rPr>
              <a:t>Egitim ve Bilim</a:t>
            </a:r>
            <a:r>
              <a:rPr lang="en-GB" sz="1800" b="0" i="0">
                <a:effectLst/>
              </a:rPr>
              <a:t>, </a:t>
            </a:r>
            <a:r>
              <a:rPr lang="en-GB" sz="1800" b="0" i="1">
                <a:effectLst/>
              </a:rPr>
              <a:t>34</a:t>
            </a:r>
            <a:r>
              <a:rPr lang="en-GB" sz="1800" b="0" i="0">
                <a:effectLst/>
              </a:rPr>
              <a:t>(154), 104.</a:t>
            </a:r>
            <a:r>
              <a:rPr lang="en-GB" sz="1800" u="sng">
                <a:solidFill>
                  <a:srgbClr val="0563C1"/>
                </a:solidFill>
                <a:latin typeface="TimesNewRomanPSMT"/>
                <a:ea typeface="Calibri" panose="020F0502020204030204" pitchFamily="34" charset="0"/>
                <a:cs typeface="TimesNewRomanPSMT"/>
              </a:rPr>
              <a:t>. </a:t>
            </a:r>
          </a:p>
          <a:p>
            <a:r>
              <a:rPr lang="en-GB" sz="1800" b="0" i="0">
                <a:effectLst/>
              </a:rPr>
              <a:t>Naylor, S. &amp; Keogh, B. (2013) Concept Cartoons: What </a:t>
            </a:r>
            <a:r>
              <a:rPr lang="en-GB" sz="1800"/>
              <a:t>h</a:t>
            </a:r>
            <a:r>
              <a:rPr lang="en-GB" sz="1800" b="0" i="0">
                <a:effectLst/>
              </a:rPr>
              <a:t>ave we Learnt? </a:t>
            </a:r>
            <a:r>
              <a:rPr lang="en-GB" sz="1800" b="0" i="1">
                <a:effectLst/>
              </a:rPr>
              <a:t>Journal of Turkish Science Education</a:t>
            </a:r>
            <a:r>
              <a:rPr lang="en-GB" sz="1800" b="0" i="0">
                <a:effectLst/>
              </a:rPr>
              <a:t>, </a:t>
            </a:r>
            <a:r>
              <a:rPr lang="en-GB" sz="1800" b="0" i="1">
                <a:effectLst/>
              </a:rPr>
              <a:t>10</a:t>
            </a:r>
            <a:r>
              <a:rPr lang="en-GB" sz="1800" b="0" i="0">
                <a:effectLst/>
              </a:rPr>
              <a:t>(1), 3</a:t>
            </a:r>
            <a:r>
              <a:rPr lang="en-GB" sz="1800" b="0">
                <a:latin typeface="+mn-lt"/>
              </a:rPr>
              <a:t>–</a:t>
            </a:r>
            <a:r>
              <a:rPr lang="en-GB" sz="1800" b="0" i="0">
                <a:effectLst/>
              </a:rPr>
              <a:t>11.</a:t>
            </a:r>
            <a:r>
              <a:rPr lang="en-GB" sz="1800" b="0" i="0" u="sng" strike="noStrike">
                <a:effectLst/>
              </a:rPr>
              <a:t> </a:t>
            </a:r>
          </a:p>
          <a:p>
            <a:r>
              <a:rPr lang="en-GB" sz="1800" b="0" i="0">
                <a:effectLst/>
              </a:rPr>
              <a:t>Rich, P. R., Van Loon, M. H., Dunlosky, J. &amp; Zaragoza, M. S. (2017) Belief in Corrective Feedback for Common Misconceptions: Implications for Knowledge Revision. </a:t>
            </a:r>
            <a:r>
              <a:rPr lang="en-GB" sz="1800" b="0" i="1">
                <a:effectLst/>
              </a:rPr>
              <a:t>Journal of Experimental Psychology: Learning, Memory, and Cognition</a:t>
            </a:r>
            <a:r>
              <a:rPr lang="en-GB" sz="1800" b="0" i="0">
                <a:effectLst/>
              </a:rPr>
              <a:t>, </a:t>
            </a:r>
            <a:r>
              <a:rPr lang="en-GB" sz="1800" b="0" i="1">
                <a:effectLst/>
              </a:rPr>
              <a:t>43</a:t>
            </a:r>
            <a:r>
              <a:rPr lang="en-GB" sz="1800" b="0" i="0">
                <a:effectLst/>
              </a:rPr>
              <a:t>(3), 492.</a:t>
            </a:r>
          </a:p>
          <a:p>
            <a:r>
              <a:rPr lang="en-GB" sz="1800" b="0" i="0">
                <a:effectLst/>
              </a:rPr>
              <a:t>Rosenshine, B. (2012</a:t>
            </a:r>
            <a:r>
              <a:rPr lang="en-GB" sz="1800"/>
              <a:t>)</a:t>
            </a:r>
            <a:r>
              <a:rPr lang="en-GB" sz="1800" b="0" i="0">
                <a:effectLst/>
              </a:rPr>
              <a:t> Principles of Instruction: Research-based Strategies that all Teachers Should Know. </a:t>
            </a:r>
            <a:r>
              <a:rPr lang="en-GB" sz="1800" b="0" i="1">
                <a:effectLst/>
              </a:rPr>
              <a:t>American Educator</a:t>
            </a:r>
            <a:r>
              <a:rPr lang="en-GB" sz="1800" b="0" i="0">
                <a:effectLst/>
              </a:rPr>
              <a:t>, </a:t>
            </a:r>
            <a:r>
              <a:rPr lang="en-GB" sz="1800" b="0" i="1">
                <a:effectLst/>
              </a:rPr>
              <a:t>36</a:t>
            </a:r>
            <a:r>
              <a:rPr lang="en-GB" sz="1800" b="0" i="0">
                <a:effectLst/>
              </a:rPr>
              <a:t>(1), 12.</a:t>
            </a:r>
          </a:p>
          <a:p>
            <a:r>
              <a:rPr lang="en-GB" sz="1800" b="0" i="0">
                <a:effectLst/>
              </a:rPr>
              <a:t>Sadler, P. M. &amp; Sonnert, G. (2016) Understanding Misconceptions: Teaching and Learning in Middle School Physical Science. </a:t>
            </a:r>
            <a:r>
              <a:rPr lang="en-GB" sz="1800" b="0" i="1">
                <a:effectLst/>
              </a:rPr>
              <a:t>American Educator</a:t>
            </a:r>
            <a:r>
              <a:rPr lang="en-GB" sz="1800" b="0" i="0">
                <a:effectLst/>
              </a:rPr>
              <a:t>, </a:t>
            </a:r>
            <a:r>
              <a:rPr lang="en-GB" sz="1800" b="0" i="1">
                <a:effectLst/>
              </a:rPr>
              <a:t>40</a:t>
            </a:r>
            <a:r>
              <a:rPr lang="en-GB" sz="1800" b="0" i="0">
                <a:effectLst/>
              </a:rPr>
              <a:t>(1), pp.26-32.(Accessed online at: https://files.eric.ed.gov/fulltext/EJ1094278.pdf)</a:t>
            </a:r>
          </a:p>
          <a:p>
            <a:pPr marL="0" indent="0">
              <a:buNone/>
            </a:pPr>
            <a:endParaRPr lang="en-US">
              <a:ea typeface="+mn-lt"/>
              <a:cs typeface="+mn-lt"/>
            </a:endParaRPr>
          </a:p>
        </p:txBody>
      </p:sp>
      <p:sp>
        <p:nvSpPr>
          <p:cNvPr id="4" name="Slide Number Placeholder 3">
            <a:extLst>
              <a:ext uri="{FF2B5EF4-FFF2-40B4-BE49-F238E27FC236}">
                <a16:creationId xmlns:a16="http://schemas.microsoft.com/office/drawing/2014/main" id="{5D5BFE84-5E0E-4848-8D95-36B9DCBEA721}"/>
              </a:ext>
            </a:extLst>
          </p:cNvPr>
          <p:cNvSpPr>
            <a:spLocks noGrp="1"/>
          </p:cNvSpPr>
          <p:nvPr>
            <p:ph type="sldNum" sz="quarter" idx="12"/>
          </p:nvPr>
        </p:nvSpPr>
        <p:spPr/>
        <p:txBody>
          <a:bodyPr/>
          <a:lstStyle/>
          <a:p>
            <a:fld id="{6B6EFD66-0F65-0C43-B4F5-A9CE99357F25}" type="slidenum">
              <a:rPr lang="en-GB" smtClean="0"/>
              <a:pPr/>
              <a:t>25</a:t>
            </a:fld>
            <a:endParaRPr lang="en-GB"/>
          </a:p>
        </p:txBody>
      </p:sp>
    </p:spTree>
    <p:extLst>
      <p:ext uri="{BB962C8B-B14F-4D97-AF65-F5344CB8AC3E}">
        <p14:creationId xmlns:p14="http://schemas.microsoft.com/office/powerpoint/2010/main" val="1287939441"/>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820B25B8D0BF34EBE4241AA980FFDB1" ma:contentTypeVersion="7" ma:contentTypeDescription="Create a new document." ma:contentTypeScope="" ma:versionID="a62c011e6766a778b6eb64bb6c5eaeb0">
  <xsd:schema xmlns:xsd="http://www.w3.org/2001/XMLSchema" xmlns:xs="http://www.w3.org/2001/XMLSchema" xmlns:p="http://schemas.microsoft.com/office/2006/metadata/properties" xmlns:ns2="bfde3989-6808-4797-9fdf-8feca9ffea0b" targetNamespace="http://schemas.microsoft.com/office/2006/metadata/properties" ma:root="true" ma:fieldsID="6a4b42effc98c66c9e0aa5fd0da6740e" ns2:_="">
    <xsd:import namespace="bfde3989-6808-4797-9fdf-8feca9ffea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order0"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e3989-6808-4797-9fdf-8feca9ffe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order0" ma:index="12" nillable="true" ma:displayName="order" ma:default="1" ma:format="Dropdown" ma:internalName="order0" ma:percentage="FALSE">
      <xsd:simpleType>
        <xsd:restriction base="dms:Number"/>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order0 xmlns="bfde3989-6808-4797-9fdf-8feca9ffea0b">1</order0>
  </documentManagement>
</p:properties>
</file>

<file path=customXml/itemProps1.xml><?xml version="1.0" encoding="utf-8"?>
<ds:datastoreItem xmlns:ds="http://schemas.openxmlformats.org/officeDocument/2006/customXml" ds:itemID="{0AD8E41B-6CD0-4468-AAB1-BE3D33CA0E5B}"/>
</file>

<file path=customXml/itemProps2.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3.xml><?xml version="1.0" encoding="utf-8"?>
<ds:datastoreItem xmlns:ds="http://schemas.openxmlformats.org/officeDocument/2006/customXml" ds:itemID="{6498A398-C0C8-4A80-A515-60FB887F5356}">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e912450e-f376-402d-b4c2-d34e29040007"/>
    <ds:schemaRef ds:uri="2f56af25-8bef-4b9d-bb8a-65b55f634804"/>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7</TotalTime>
  <Words>9439</Words>
  <Application>Microsoft Office PowerPoint</Application>
  <PresentationFormat>Widescreen</PresentationFormat>
  <Paragraphs>623</Paragraphs>
  <Slides>25</Slides>
  <Notes>25</Notes>
  <HiddenSlides>2</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Arial</vt:lpstr>
      <vt:lpstr>Calibri</vt:lpstr>
      <vt:lpstr>Constantia</vt:lpstr>
      <vt:lpstr>Courier New</vt:lpstr>
      <vt:lpstr>Segoe UI</vt:lpstr>
      <vt:lpstr>Symbol</vt:lpstr>
      <vt:lpstr>TimesNewRomanPSMT</vt:lpstr>
      <vt:lpstr>Teach First</vt:lpstr>
      <vt:lpstr>Notes to the facilitator</vt:lpstr>
      <vt:lpstr>Overview of the seminar</vt:lpstr>
      <vt:lpstr>How do you know what misconceptions your pupils might have?   What techniques or strategies do you currently use?  </vt:lpstr>
      <vt:lpstr>Anticipating and addressing common misconceptions</vt:lpstr>
      <vt:lpstr>Seminar objectives</vt:lpstr>
      <vt:lpstr>PowerPoint Presentation</vt:lpstr>
      <vt:lpstr>Anticipating misconceptions</vt:lpstr>
      <vt:lpstr>Anticipating and addressing misconceptions</vt:lpstr>
      <vt:lpstr>Anticipating misconceptions </vt:lpstr>
      <vt:lpstr>Anticipating misconceptions</vt:lpstr>
      <vt:lpstr>Anticipating misconceptions</vt:lpstr>
      <vt:lpstr>Addressing misconceptions</vt:lpstr>
      <vt:lpstr>Addressing misconceptions</vt:lpstr>
      <vt:lpstr>Correcting the misconception</vt:lpstr>
      <vt:lpstr>Correcting the misconception</vt:lpstr>
      <vt:lpstr>Structuring tasks carefully</vt:lpstr>
      <vt:lpstr>Structuring tasks carefully</vt:lpstr>
      <vt:lpstr>Identifying misconceptions</vt:lpstr>
      <vt:lpstr>Identifying misconceptions</vt:lpstr>
      <vt:lpstr>Using the concept cartoon</vt:lpstr>
      <vt:lpstr>Breakout activity</vt:lpstr>
      <vt:lpstr>Reflection</vt:lpstr>
      <vt:lpstr>Networks and resources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 to the facilitator</dc:title>
  <dc:creator>Rebecca Goodwin</dc:creator>
  <cp:lastModifiedBy>Natalie Davys</cp:lastModifiedBy>
  <cp:revision>7</cp:revision>
  <dcterms:created xsi:type="dcterms:W3CDTF">2019-05-30T10:07:33Z</dcterms:created>
  <dcterms:modified xsi:type="dcterms:W3CDTF">2022-04-24T06:28:11Z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0x0101009820B25B8D0BF34EBE4241AA980FFDB1</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373700</vt:r8>
  </property>
  <property fmtid="{D5CDD505-2E9C-101B-9397-08002B2CF9AE}" pid="15" name="TriggerFlowInfo">
    <vt:lpwstr/>
  </property>
  <property fmtid="{D5CDD505-2E9C-101B-9397-08002B2CF9AE}" pid="16" name="ComplianceAssetId">
    <vt:lpwstr/>
  </property>
  <property fmtid="{D5CDD505-2E9C-101B-9397-08002B2CF9AE}" pid="17" name="_ExtendedDescription">
    <vt:lpwstr/>
  </property>
</Properties>
</file>