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2"/>
  </p:notesMasterIdLst>
  <p:sldIdLst>
    <p:sldId id="320" r:id="rId5"/>
    <p:sldId id="538" r:id="rId6"/>
    <p:sldId id="380" r:id="rId7"/>
    <p:sldId id="256" r:id="rId8"/>
    <p:sldId id="446" r:id="rId9"/>
    <p:sldId id="842" r:id="rId10"/>
    <p:sldId id="355" r:id="rId11"/>
    <p:sldId id="523" r:id="rId12"/>
    <p:sldId id="845" r:id="rId13"/>
    <p:sldId id="535" r:id="rId14"/>
    <p:sldId id="490" r:id="rId15"/>
    <p:sldId id="541" r:id="rId16"/>
    <p:sldId id="542" r:id="rId17"/>
    <p:sldId id="540" r:id="rId18"/>
    <p:sldId id="813" r:id="rId19"/>
    <p:sldId id="816" r:id="rId20"/>
    <p:sldId id="843" r:id="rId21"/>
    <p:sldId id="821" r:id="rId22"/>
    <p:sldId id="536" r:id="rId23"/>
    <p:sldId id="844" r:id="rId24"/>
    <p:sldId id="820" r:id="rId25"/>
    <p:sldId id="815" r:id="rId26"/>
    <p:sldId id="503" r:id="rId27"/>
    <p:sldId id="573" r:id="rId28"/>
    <p:sldId id="449" r:id="rId29"/>
    <p:sldId id="287" r:id="rId30"/>
    <p:sldId id="45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Notes for facilitators" id="{BF8021CC-0B9F-487C-B092-8B38CD6D4A5D}">
          <p14:sldIdLst>
            <p14:sldId id="320"/>
            <p14:sldId id="538"/>
          </p14:sldIdLst>
        </p14:section>
        <p14:section name="Opening of the seminar" id="{3333897D-995A-4450-B704-05833944A66F}">
          <p14:sldIdLst>
            <p14:sldId id="380"/>
            <p14:sldId id="256"/>
            <p14:sldId id="446"/>
            <p14:sldId id="842"/>
          </p14:sldIdLst>
        </p14:section>
        <p14:section name="Core content - The importance of talk" id="{5C255B1A-5FCB-47DC-8D9E-BAB427629720}">
          <p14:sldIdLst>
            <p14:sldId id="355"/>
            <p14:sldId id="523"/>
          </p14:sldIdLst>
        </p14:section>
        <p14:section name="Core content - Structuring talk" id="{A57E2CCF-3108-40B7-89D9-A9BD99721489}">
          <p14:sldIdLst>
            <p14:sldId id="845"/>
            <p14:sldId id="535"/>
            <p14:sldId id="490"/>
          </p14:sldIdLst>
        </p14:section>
        <p14:section name="Strategy 1 - Questioning" id="{08A126DF-6F9A-49B8-8A23-F7D7F64A1BF9}">
          <p14:sldIdLst>
            <p14:sldId id="541"/>
            <p14:sldId id="542"/>
            <p14:sldId id="540"/>
            <p14:sldId id="813"/>
            <p14:sldId id="816"/>
            <p14:sldId id="843"/>
            <p14:sldId id="821"/>
            <p14:sldId id="536"/>
          </p14:sldIdLst>
        </p14:section>
        <p14:section name="Strategy 2 - Scaffolds for talk" id="{2E857FD2-EE88-4690-BCC5-286D24E37325}">
          <p14:sldIdLst>
            <p14:sldId id="844"/>
            <p14:sldId id="820"/>
            <p14:sldId id="815"/>
            <p14:sldId id="503"/>
            <p14:sldId id="573"/>
          </p14:sldIdLst>
        </p14:section>
        <p14:section name="Networks and close" id="{F8A705D3-0C30-4B1E-A5AB-45A7962C374A}">
          <p14:sldIdLst>
            <p14:sldId id="449"/>
            <p14:sldId id="287"/>
            <p14:sldId id="45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6286101-3A44-2770-9C62-EE6A6D7A171E}" name="Natalie Davys" initials="ND" userId="S::NDavys@teachfirst.org.uk::8d64778f-730d-4de1-bb25-f1569dd4e4e2" providerId="AD"/>
  <p188:author id="{C4836F7A-03EC-F531-45EB-E041857490C4}" name="Emily Lewis" initials="EL" userId="S::elewis2@teachfirst.org.uk::f5d184d9-992a-496f-aef0-f96980564156" providerId="AD"/>
  <p188:author id="{AFD68CFD-9DF4-2A83-8C95-BF35C5CA1BAD}" name="Carys Taylor" initials="CT" userId="S::ctaylor@teachfirst.org.uk::118a463a-74fc-4c5a-a3b1-147b5e2387b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Ruth Bourne" initials="REB" lastIdx="7" clrIdx="6">
    <p:extLst>
      <p:ext uri="{19B8F6BF-5375-455C-9EA6-DF929625EA0E}">
        <p15:presenceInfo xmlns:p15="http://schemas.microsoft.com/office/powerpoint/2012/main" userId="Ruth Bourne" providerId="None"/>
      </p:ext>
    </p:extLst>
  </p:cmAuthor>
  <p:cmAuthor id="1" name="Phillipa Cordey" initials="PC" lastIdx="80" clrIdx="0"/>
  <p:cmAuthor id="2" name="Carys Taylor" initials="CT" lastIdx="91" clrIdx="1"/>
  <p:cmAuthor id="3" name="Claire Sullivan" initials="CS" lastIdx="11" clrIdx="2">
    <p:extLst>
      <p:ext uri="{19B8F6BF-5375-455C-9EA6-DF929625EA0E}">
        <p15:presenceInfo xmlns:p15="http://schemas.microsoft.com/office/powerpoint/2012/main" userId="S::csullivan@teachfirst.org.uk::dd139bae-b606-47f3-879e-70b247762140" providerId="AD"/>
      </p:ext>
    </p:extLst>
  </p:cmAuthor>
  <p:cmAuthor id="4" name="Natalie Davys" initials="ND" lastIdx="1" clrIdx="3">
    <p:extLst>
      <p:ext uri="{19B8F6BF-5375-455C-9EA6-DF929625EA0E}">
        <p15:presenceInfo xmlns:p15="http://schemas.microsoft.com/office/powerpoint/2012/main" userId="S::NDavys@teachfirst.org.uk::8d64778f-730d-4de1-bb25-f1569dd4e4e2" providerId="AD"/>
      </p:ext>
    </p:extLst>
  </p:cmAuthor>
  <p:cmAuthor id="5" name="David Preece" initials="DP" lastIdx="1" clrIdx="4">
    <p:extLst>
      <p:ext uri="{19B8F6BF-5375-455C-9EA6-DF929625EA0E}">
        <p15:presenceInfo xmlns:p15="http://schemas.microsoft.com/office/powerpoint/2012/main" userId="S::dpreece@teachfirst.org.uk::3390bb37-e380-40b7-8c64-2d313837d2f2" providerId="AD"/>
      </p:ext>
    </p:extLst>
  </p:cmAuthor>
  <p:cmAuthor id="6" name="Benjamin Davey" initials="BD" lastIdx="3" clrIdx="5">
    <p:extLst>
      <p:ext uri="{19B8F6BF-5375-455C-9EA6-DF929625EA0E}">
        <p15:presenceInfo xmlns:p15="http://schemas.microsoft.com/office/powerpoint/2012/main" userId="S::bdavey@teachfirst.org.uk::c28ee93d-ec9f-447d-af2b-07abc1e9fe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63F0"/>
    <a:srgbClr val="FAC8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1EC849-79C3-CEBF-1A89-F737F59F7EB5}" v="1" dt="2022-09-09T10:53:01.7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47722" autoAdjust="0"/>
  </p:normalViewPr>
  <p:slideViewPr>
    <p:cSldViewPr snapToGrid="0">
      <p:cViewPr varScale="1">
        <p:scale>
          <a:sx n="49" d="100"/>
          <a:sy n="49" d="100"/>
        </p:scale>
        <p:origin x="2832"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40"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ys Taylor" userId="S::ctaylor@teachfirst.org.uk::118a463a-74fc-4c5a-a3b1-147b5e2387b7" providerId="AD" clId="Web-{4C9C1EEA-62E1-61C9-7720-AD091AD7D263}"/>
    <pc:docChg chg="modSld">
      <pc:chgData name="Carys Taylor" userId="S::ctaylor@teachfirst.org.uk::118a463a-74fc-4c5a-a3b1-147b5e2387b7" providerId="AD" clId="Web-{4C9C1EEA-62E1-61C9-7720-AD091AD7D263}" dt="2022-02-01T12:16:00.066" v="2"/>
      <pc:docMkLst>
        <pc:docMk/>
      </pc:docMkLst>
      <pc:sldChg chg="modNotes">
        <pc:chgData name="Carys Taylor" userId="S::ctaylor@teachfirst.org.uk::118a463a-74fc-4c5a-a3b1-147b5e2387b7" providerId="AD" clId="Web-{4C9C1EEA-62E1-61C9-7720-AD091AD7D263}" dt="2022-02-01T12:16:00.066" v="2"/>
        <pc:sldMkLst>
          <pc:docMk/>
          <pc:sldMk cId="3844830276" sldId="815"/>
        </pc:sldMkLst>
      </pc:sldChg>
    </pc:docChg>
  </pc:docChgLst>
  <pc:docChgLst>
    <pc:chgData name="Carys Taylor" userId="118a463a-74fc-4c5a-a3b1-147b5e2387b7" providerId="ADAL" clId="{8DDF1CAF-2A28-4ED9-B7BC-CD3E097A4B40}"/>
    <pc:docChg chg="custSel modSld modSection">
      <pc:chgData name="Carys Taylor" userId="118a463a-74fc-4c5a-a3b1-147b5e2387b7" providerId="ADAL" clId="{8DDF1CAF-2A28-4ED9-B7BC-CD3E097A4B40}" dt="2022-06-22T06:31:33.740" v="22" actId="20577"/>
      <pc:docMkLst>
        <pc:docMk/>
      </pc:docMkLst>
      <pc:sldChg chg="modSp mod">
        <pc:chgData name="Carys Taylor" userId="118a463a-74fc-4c5a-a3b1-147b5e2387b7" providerId="ADAL" clId="{8DDF1CAF-2A28-4ED9-B7BC-CD3E097A4B40}" dt="2022-06-22T06:30:47.912" v="6" actId="5793"/>
        <pc:sldMkLst>
          <pc:docMk/>
          <pc:sldMk cId="2918955057" sldId="320"/>
        </pc:sldMkLst>
        <pc:spChg chg="mod">
          <ac:chgData name="Carys Taylor" userId="118a463a-74fc-4c5a-a3b1-147b5e2387b7" providerId="ADAL" clId="{8DDF1CAF-2A28-4ED9-B7BC-CD3E097A4B40}" dt="2022-06-22T06:30:47.912" v="6" actId="5793"/>
          <ac:spMkLst>
            <pc:docMk/>
            <pc:sldMk cId="2918955057" sldId="320"/>
            <ac:spMk id="6" creationId="{73238E87-27C4-460E-A429-B5023ADA326D}"/>
          </ac:spMkLst>
        </pc:spChg>
      </pc:sldChg>
      <pc:sldChg chg="modSp mod modNotesTx">
        <pc:chgData name="Carys Taylor" userId="118a463a-74fc-4c5a-a3b1-147b5e2387b7" providerId="ADAL" clId="{8DDF1CAF-2A28-4ED9-B7BC-CD3E097A4B40}" dt="2022-06-22T06:31:33.740" v="22" actId="20577"/>
        <pc:sldMkLst>
          <pc:docMk/>
          <pc:sldMk cId="2224105683" sldId="449"/>
        </pc:sldMkLst>
        <pc:spChg chg="mod">
          <ac:chgData name="Carys Taylor" userId="118a463a-74fc-4c5a-a3b1-147b5e2387b7" providerId="ADAL" clId="{8DDF1CAF-2A28-4ED9-B7BC-CD3E097A4B40}" dt="2022-06-22T06:31:15.663" v="12" actId="20577"/>
          <ac:spMkLst>
            <pc:docMk/>
            <pc:sldMk cId="2224105683" sldId="449"/>
            <ac:spMk id="6" creationId="{586A000F-3E35-42D0-9F19-B334EEF6FFE2}"/>
          </ac:spMkLst>
        </pc:spChg>
        <pc:spChg chg="mod">
          <ac:chgData name="Carys Taylor" userId="118a463a-74fc-4c5a-a3b1-147b5e2387b7" providerId="ADAL" clId="{8DDF1CAF-2A28-4ED9-B7BC-CD3E097A4B40}" dt="2022-06-22T06:31:12.925" v="11" actId="20577"/>
          <ac:spMkLst>
            <pc:docMk/>
            <pc:sldMk cId="2224105683" sldId="449"/>
            <ac:spMk id="7" creationId="{77FCBE27-A2FB-4FE1-8CDE-48567F4CE882}"/>
          </ac:spMkLst>
        </pc:spChg>
      </pc:sldChg>
    </pc:docChg>
  </pc:docChgLst>
  <pc:docChgLst>
    <pc:chgData name="Carys Taylor" userId="118a463a-74fc-4c5a-a3b1-147b5e2387b7" providerId="ADAL" clId="{99EE09C8-5186-4AE9-BFEC-1182E8676F52}"/>
    <pc:docChg chg="undo custSel addSld delSld modSld sldOrd modSection">
      <pc:chgData name="Carys Taylor" userId="118a463a-74fc-4c5a-a3b1-147b5e2387b7" providerId="ADAL" clId="{99EE09C8-5186-4AE9-BFEC-1182E8676F52}" dt="2022-02-01T16:34:31.278" v="13339" actId="27636"/>
      <pc:docMkLst>
        <pc:docMk/>
      </pc:docMkLst>
      <pc:sldChg chg="modNotesTx">
        <pc:chgData name="Carys Taylor" userId="118a463a-74fc-4c5a-a3b1-147b5e2387b7" providerId="ADAL" clId="{99EE09C8-5186-4AE9-BFEC-1182E8676F52}" dt="2022-02-01T15:00:49.316" v="11771" actId="20577"/>
        <pc:sldMkLst>
          <pc:docMk/>
          <pc:sldMk cId="2221376449" sldId="256"/>
        </pc:sldMkLst>
      </pc:sldChg>
      <pc:sldChg chg="modSp mod">
        <pc:chgData name="Carys Taylor" userId="118a463a-74fc-4c5a-a3b1-147b5e2387b7" providerId="ADAL" clId="{99EE09C8-5186-4AE9-BFEC-1182E8676F52}" dt="2022-02-01T16:34:31.278" v="13339" actId="27636"/>
        <pc:sldMkLst>
          <pc:docMk/>
          <pc:sldMk cId="2918955057" sldId="320"/>
        </pc:sldMkLst>
        <pc:spChg chg="mod">
          <ac:chgData name="Carys Taylor" userId="118a463a-74fc-4c5a-a3b1-147b5e2387b7" providerId="ADAL" clId="{99EE09C8-5186-4AE9-BFEC-1182E8676F52}" dt="2022-02-01T16:34:31.278" v="13339" actId="27636"/>
          <ac:spMkLst>
            <pc:docMk/>
            <pc:sldMk cId="2918955057" sldId="320"/>
            <ac:spMk id="6" creationId="{73238E87-27C4-460E-A429-B5023ADA326D}"/>
          </ac:spMkLst>
        </pc:spChg>
      </pc:sldChg>
      <pc:sldChg chg="modNotesTx">
        <pc:chgData name="Carys Taylor" userId="118a463a-74fc-4c5a-a3b1-147b5e2387b7" providerId="ADAL" clId="{99EE09C8-5186-4AE9-BFEC-1182E8676F52}" dt="2022-02-01T09:31:26.748" v="7307" actId="20577"/>
        <pc:sldMkLst>
          <pc:docMk/>
          <pc:sldMk cId="3997949743" sldId="355"/>
        </pc:sldMkLst>
      </pc:sldChg>
      <pc:sldChg chg="modNotesTx">
        <pc:chgData name="Carys Taylor" userId="118a463a-74fc-4c5a-a3b1-147b5e2387b7" providerId="ADAL" clId="{99EE09C8-5186-4AE9-BFEC-1182E8676F52}" dt="2022-02-01T14:59:04.839" v="11653" actId="255"/>
        <pc:sldMkLst>
          <pc:docMk/>
          <pc:sldMk cId="2753173421" sldId="380"/>
        </pc:sldMkLst>
      </pc:sldChg>
      <pc:sldChg chg="modNotesTx">
        <pc:chgData name="Carys Taylor" userId="118a463a-74fc-4c5a-a3b1-147b5e2387b7" providerId="ADAL" clId="{99EE09C8-5186-4AE9-BFEC-1182E8676F52}" dt="2022-02-01T09:31:18.502" v="7303" actId="20577"/>
        <pc:sldMkLst>
          <pc:docMk/>
          <pc:sldMk cId="1981798035" sldId="446"/>
        </pc:sldMkLst>
      </pc:sldChg>
      <pc:sldChg chg="modNotesTx">
        <pc:chgData name="Carys Taylor" userId="118a463a-74fc-4c5a-a3b1-147b5e2387b7" providerId="ADAL" clId="{99EE09C8-5186-4AE9-BFEC-1182E8676F52}" dt="2022-02-01T16:32:35.165" v="13328" actId="33524"/>
        <pc:sldMkLst>
          <pc:docMk/>
          <pc:sldMk cId="2224105683" sldId="449"/>
        </pc:sldMkLst>
      </pc:sldChg>
      <pc:sldChg chg="modSp mod">
        <pc:chgData name="Carys Taylor" userId="118a463a-74fc-4c5a-a3b1-147b5e2387b7" providerId="ADAL" clId="{99EE09C8-5186-4AE9-BFEC-1182E8676F52}" dt="2022-02-01T09:41:53.323" v="7785" actId="20577"/>
        <pc:sldMkLst>
          <pc:docMk/>
          <pc:sldMk cId="749671018" sldId="457"/>
        </pc:sldMkLst>
        <pc:spChg chg="mod">
          <ac:chgData name="Carys Taylor" userId="118a463a-74fc-4c5a-a3b1-147b5e2387b7" providerId="ADAL" clId="{99EE09C8-5186-4AE9-BFEC-1182E8676F52}" dt="2022-02-01T09:41:53.323" v="7785" actId="20577"/>
          <ac:spMkLst>
            <pc:docMk/>
            <pc:sldMk cId="749671018" sldId="457"/>
            <ac:spMk id="3" creationId="{EC965471-F09F-4779-8421-19637121FBA5}"/>
          </ac:spMkLst>
        </pc:spChg>
      </pc:sldChg>
      <pc:sldChg chg="modNotesTx">
        <pc:chgData name="Carys Taylor" userId="118a463a-74fc-4c5a-a3b1-147b5e2387b7" providerId="ADAL" clId="{99EE09C8-5186-4AE9-BFEC-1182E8676F52}" dt="2022-02-01T09:32:04.558" v="7317" actId="20577"/>
        <pc:sldMkLst>
          <pc:docMk/>
          <pc:sldMk cId="3621127700" sldId="490"/>
        </pc:sldMkLst>
      </pc:sldChg>
      <pc:sldChg chg="modSp mod modAnim delCm modNotesTx">
        <pc:chgData name="Carys Taylor" userId="118a463a-74fc-4c5a-a3b1-147b5e2387b7" providerId="ADAL" clId="{99EE09C8-5186-4AE9-BFEC-1182E8676F52}" dt="2022-02-01T16:31:35.983" v="13309" actId="20577"/>
        <pc:sldMkLst>
          <pc:docMk/>
          <pc:sldMk cId="3045494849" sldId="503"/>
        </pc:sldMkLst>
        <pc:spChg chg="mod">
          <ac:chgData name="Carys Taylor" userId="118a463a-74fc-4c5a-a3b1-147b5e2387b7" providerId="ADAL" clId="{99EE09C8-5186-4AE9-BFEC-1182E8676F52}" dt="2022-02-01T09:42:35.917" v="7810" actId="20577"/>
          <ac:spMkLst>
            <pc:docMk/>
            <pc:sldMk cId="3045494849" sldId="503"/>
            <ac:spMk id="5" creationId="{E73DDDDE-336F-43D1-8869-C19684CAAA83}"/>
          </ac:spMkLst>
        </pc:spChg>
      </pc:sldChg>
      <pc:sldChg chg="modNotesTx">
        <pc:chgData name="Carys Taylor" userId="118a463a-74fc-4c5a-a3b1-147b5e2387b7" providerId="ADAL" clId="{99EE09C8-5186-4AE9-BFEC-1182E8676F52}" dt="2022-02-01T09:31:33.953" v="7309" actId="20577"/>
        <pc:sldMkLst>
          <pc:docMk/>
          <pc:sldMk cId="1365460692" sldId="523"/>
        </pc:sldMkLst>
      </pc:sldChg>
      <pc:sldChg chg="modNotesTx">
        <pc:chgData name="Carys Taylor" userId="118a463a-74fc-4c5a-a3b1-147b5e2387b7" providerId="ADAL" clId="{99EE09C8-5186-4AE9-BFEC-1182E8676F52}" dt="2022-02-01T09:31:50.315" v="7313" actId="20577"/>
        <pc:sldMkLst>
          <pc:docMk/>
          <pc:sldMk cId="1717729817" sldId="532"/>
        </pc:sldMkLst>
      </pc:sldChg>
      <pc:sldChg chg="modNotesTx">
        <pc:chgData name="Carys Taylor" userId="118a463a-74fc-4c5a-a3b1-147b5e2387b7" providerId="ADAL" clId="{99EE09C8-5186-4AE9-BFEC-1182E8676F52}" dt="2022-02-01T09:31:58.751" v="7315" actId="20577"/>
        <pc:sldMkLst>
          <pc:docMk/>
          <pc:sldMk cId="3227707602" sldId="535"/>
        </pc:sldMkLst>
      </pc:sldChg>
      <pc:sldChg chg="modSp mod delCm modCm modNotesTx">
        <pc:chgData name="Carys Taylor" userId="118a463a-74fc-4c5a-a3b1-147b5e2387b7" providerId="ADAL" clId="{99EE09C8-5186-4AE9-BFEC-1182E8676F52}" dt="2022-02-01T16:17:36.649" v="12884" actId="20577"/>
        <pc:sldMkLst>
          <pc:docMk/>
          <pc:sldMk cId="353889461" sldId="536"/>
        </pc:sldMkLst>
        <pc:spChg chg="mod">
          <ac:chgData name="Carys Taylor" userId="118a463a-74fc-4c5a-a3b1-147b5e2387b7" providerId="ADAL" clId="{99EE09C8-5186-4AE9-BFEC-1182E8676F52}" dt="2022-02-01T11:20:03.468" v="10805" actId="20577"/>
          <ac:spMkLst>
            <pc:docMk/>
            <pc:sldMk cId="353889461" sldId="536"/>
            <ac:spMk id="5" creationId="{E73DDDDE-336F-43D1-8869-C19684CAAA83}"/>
          </ac:spMkLst>
        </pc:spChg>
        <pc:spChg chg="mod">
          <ac:chgData name="Carys Taylor" userId="118a463a-74fc-4c5a-a3b1-147b5e2387b7" providerId="ADAL" clId="{99EE09C8-5186-4AE9-BFEC-1182E8676F52}" dt="2022-02-01T08:48:19.590" v="3937" actId="20577"/>
          <ac:spMkLst>
            <pc:docMk/>
            <pc:sldMk cId="353889461" sldId="536"/>
            <ac:spMk id="14" creationId="{0B2DC822-760A-4EE9-831D-DB0349FA9B8F}"/>
          </ac:spMkLst>
        </pc:spChg>
      </pc:sldChg>
      <pc:sldChg chg="modSp del mod modNotesTx">
        <pc:chgData name="Carys Taylor" userId="118a463a-74fc-4c5a-a3b1-147b5e2387b7" providerId="ADAL" clId="{99EE09C8-5186-4AE9-BFEC-1182E8676F52}" dt="2022-02-01T16:19:22.120" v="12886" actId="2696"/>
        <pc:sldMkLst>
          <pc:docMk/>
          <pc:sldMk cId="3508520166" sldId="537"/>
        </pc:sldMkLst>
        <pc:spChg chg="mod">
          <ac:chgData name="Carys Taylor" userId="118a463a-74fc-4c5a-a3b1-147b5e2387b7" providerId="ADAL" clId="{99EE09C8-5186-4AE9-BFEC-1182E8676F52}" dt="2022-02-01T09:29:01.689" v="7286" actId="1076"/>
          <ac:spMkLst>
            <pc:docMk/>
            <pc:sldMk cId="3508520166" sldId="537"/>
            <ac:spMk id="12" creationId="{3D073C18-72F3-4B92-8A55-696CA18671F1}"/>
          </ac:spMkLst>
        </pc:spChg>
      </pc:sldChg>
      <pc:sldChg chg="modSp mod">
        <pc:chgData name="Carys Taylor" userId="118a463a-74fc-4c5a-a3b1-147b5e2387b7" providerId="ADAL" clId="{99EE09C8-5186-4AE9-BFEC-1182E8676F52}" dt="2022-02-01T14:58:41.547" v="11651" actId="20577"/>
        <pc:sldMkLst>
          <pc:docMk/>
          <pc:sldMk cId="1887178532" sldId="538"/>
        </pc:sldMkLst>
        <pc:graphicFrameChg chg="modGraphic">
          <ac:chgData name="Carys Taylor" userId="118a463a-74fc-4c5a-a3b1-147b5e2387b7" providerId="ADAL" clId="{99EE09C8-5186-4AE9-BFEC-1182E8676F52}" dt="2022-02-01T14:58:41.547" v="11651" actId="20577"/>
          <ac:graphicFrameMkLst>
            <pc:docMk/>
            <pc:sldMk cId="1887178532" sldId="538"/>
            <ac:graphicFrameMk id="5" creationId="{C897CE65-6713-4EFF-8BB6-EF1474CA5F8D}"/>
          </ac:graphicFrameMkLst>
        </pc:graphicFrameChg>
      </pc:sldChg>
      <pc:sldChg chg="addSp delSp modSp mod delAnim modAnim delCm modCm modNotesTx">
        <pc:chgData name="Carys Taylor" userId="118a463a-74fc-4c5a-a3b1-147b5e2387b7" providerId="ADAL" clId="{99EE09C8-5186-4AE9-BFEC-1182E8676F52}" dt="2022-02-01T15:11:48.171" v="12133" actId="33524"/>
        <pc:sldMkLst>
          <pc:docMk/>
          <pc:sldMk cId="3049882050" sldId="540"/>
        </pc:sldMkLst>
        <pc:spChg chg="mod">
          <ac:chgData name="Carys Taylor" userId="118a463a-74fc-4c5a-a3b1-147b5e2387b7" providerId="ADAL" clId="{99EE09C8-5186-4AE9-BFEC-1182E8676F52}" dt="2022-02-01T10:21:56.820" v="9151" actId="20577"/>
          <ac:spMkLst>
            <pc:docMk/>
            <pc:sldMk cId="3049882050" sldId="540"/>
            <ac:spMk id="2" creationId="{2BE32499-6BCA-45C7-AB4B-922DE11B4196}"/>
          </ac:spMkLst>
        </pc:spChg>
        <pc:spChg chg="add mod">
          <ac:chgData name="Carys Taylor" userId="118a463a-74fc-4c5a-a3b1-147b5e2387b7" providerId="ADAL" clId="{99EE09C8-5186-4AE9-BFEC-1182E8676F52}" dt="2022-02-01T15:02:53.784" v="11775" actId="313"/>
          <ac:spMkLst>
            <pc:docMk/>
            <pc:sldMk cId="3049882050" sldId="540"/>
            <ac:spMk id="3" creationId="{5C51E243-C8DF-47AF-A0F4-8755D0086345}"/>
          </ac:spMkLst>
        </pc:spChg>
        <pc:spChg chg="mod">
          <ac:chgData name="Carys Taylor" userId="118a463a-74fc-4c5a-a3b1-147b5e2387b7" providerId="ADAL" clId="{99EE09C8-5186-4AE9-BFEC-1182E8676F52}" dt="2022-02-01T10:11:17.030" v="8343" actId="20577"/>
          <ac:spMkLst>
            <pc:docMk/>
            <pc:sldMk cId="3049882050" sldId="540"/>
            <ac:spMk id="8" creationId="{A7122D0D-7484-4B2A-9A6B-F78360296919}"/>
          </ac:spMkLst>
        </pc:spChg>
        <pc:spChg chg="del">
          <ac:chgData name="Carys Taylor" userId="118a463a-74fc-4c5a-a3b1-147b5e2387b7" providerId="ADAL" clId="{99EE09C8-5186-4AE9-BFEC-1182E8676F52}" dt="2022-02-01T07:50:00.386" v="10" actId="478"/>
          <ac:spMkLst>
            <pc:docMk/>
            <pc:sldMk cId="3049882050" sldId="540"/>
            <ac:spMk id="10" creationId="{FEB0B0B7-91ED-491D-9EAF-F02FF32ED841}"/>
          </ac:spMkLst>
        </pc:spChg>
        <pc:spChg chg="add mod">
          <ac:chgData name="Carys Taylor" userId="118a463a-74fc-4c5a-a3b1-147b5e2387b7" providerId="ADAL" clId="{99EE09C8-5186-4AE9-BFEC-1182E8676F52}" dt="2022-02-01T10:12:29.051" v="8351" actId="1076"/>
          <ac:spMkLst>
            <pc:docMk/>
            <pc:sldMk cId="3049882050" sldId="540"/>
            <ac:spMk id="11" creationId="{E5237320-6F27-46E0-99F3-15C31A24129F}"/>
          </ac:spMkLst>
        </pc:spChg>
        <pc:spChg chg="add mod">
          <ac:chgData name="Carys Taylor" userId="118a463a-74fc-4c5a-a3b1-147b5e2387b7" providerId="ADAL" clId="{99EE09C8-5186-4AE9-BFEC-1182E8676F52}" dt="2022-02-01T10:12:29.051" v="8351" actId="1076"/>
          <ac:spMkLst>
            <pc:docMk/>
            <pc:sldMk cId="3049882050" sldId="540"/>
            <ac:spMk id="12" creationId="{2D0815B8-C535-40D1-B7D5-DC1EB093AF8E}"/>
          </ac:spMkLst>
        </pc:spChg>
        <pc:spChg chg="mod">
          <ac:chgData name="Carys Taylor" userId="118a463a-74fc-4c5a-a3b1-147b5e2387b7" providerId="ADAL" clId="{99EE09C8-5186-4AE9-BFEC-1182E8676F52}" dt="2022-02-01T10:11:24.833" v="8344" actId="21"/>
          <ac:spMkLst>
            <pc:docMk/>
            <pc:sldMk cId="3049882050" sldId="540"/>
            <ac:spMk id="15" creationId="{5A3502D8-CD33-4729-AC7F-DBF92D0B7BB0}"/>
          </ac:spMkLst>
        </pc:spChg>
        <pc:spChg chg="mod">
          <ac:chgData name="Carys Taylor" userId="118a463a-74fc-4c5a-a3b1-147b5e2387b7" providerId="ADAL" clId="{99EE09C8-5186-4AE9-BFEC-1182E8676F52}" dt="2022-02-01T11:52:06.097" v="11646" actId="20577"/>
          <ac:spMkLst>
            <pc:docMk/>
            <pc:sldMk cId="3049882050" sldId="540"/>
            <ac:spMk id="18" creationId="{6926C9D4-B9D2-477B-A3D7-6CB7B639AB0F}"/>
          </ac:spMkLst>
        </pc:spChg>
        <pc:grpChg chg="del mod">
          <ac:chgData name="Carys Taylor" userId="118a463a-74fc-4c5a-a3b1-147b5e2387b7" providerId="ADAL" clId="{99EE09C8-5186-4AE9-BFEC-1182E8676F52}" dt="2022-02-01T09:33:50.489" v="7337" actId="478"/>
          <ac:grpSpMkLst>
            <pc:docMk/>
            <pc:sldMk cId="3049882050" sldId="540"/>
            <ac:grpSpMk id="20" creationId="{FDFFFB5B-7A1B-47F2-89C9-A430C652175F}"/>
          </ac:grpSpMkLst>
        </pc:grpChg>
      </pc:sldChg>
      <pc:sldChg chg="modSp mod modNotesTx">
        <pc:chgData name="Carys Taylor" userId="118a463a-74fc-4c5a-a3b1-147b5e2387b7" providerId="ADAL" clId="{99EE09C8-5186-4AE9-BFEC-1182E8676F52}" dt="2022-02-01T10:22:54.291" v="9246" actId="20577"/>
        <pc:sldMkLst>
          <pc:docMk/>
          <pc:sldMk cId="1412364747" sldId="541"/>
        </pc:sldMkLst>
        <pc:spChg chg="mod">
          <ac:chgData name="Carys Taylor" userId="118a463a-74fc-4c5a-a3b1-147b5e2387b7" providerId="ADAL" clId="{99EE09C8-5186-4AE9-BFEC-1182E8676F52}" dt="2022-02-01T10:22:54.291" v="9246" actId="20577"/>
          <ac:spMkLst>
            <pc:docMk/>
            <pc:sldMk cId="1412364747" sldId="541"/>
            <ac:spMk id="2" creationId="{3CB9E1A2-348A-4CE4-8D7A-A143997378AF}"/>
          </ac:spMkLst>
        </pc:spChg>
      </pc:sldChg>
      <pc:sldChg chg="modSp mod modNotesTx">
        <pc:chgData name="Carys Taylor" userId="118a463a-74fc-4c5a-a3b1-147b5e2387b7" providerId="ADAL" clId="{99EE09C8-5186-4AE9-BFEC-1182E8676F52}" dt="2022-02-01T10:37:42.339" v="9650" actId="20577"/>
        <pc:sldMkLst>
          <pc:docMk/>
          <pc:sldMk cId="1707873939" sldId="542"/>
        </pc:sldMkLst>
        <pc:spChg chg="mod">
          <ac:chgData name="Carys Taylor" userId="118a463a-74fc-4c5a-a3b1-147b5e2387b7" providerId="ADAL" clId="{99EE09C8-5186-4AE9-BFEC-1182E8676F52}" dt="2022-02-01T10:22:09.413" v="9171" actId="20577"/>
          <ac:spMkLst>
            <pc:docMk/>
            <pc:sldMk cId="1707873939" sldId="542"/>
            <ac:spMk id="2" creationId="{C309C777-605F-4953-A260-102277731EC9}"/>
          </ac:spMkLst>
        </pc:spChg>
      </pc:sldChg>
      <pc:sldChg chg="modSp mod modNotesTx">
        <pc:chgData name="Carys Taylor" userId="118a463a-74fc-4c5a-a3b1-147b5e2387b7" providerId="ADAL" clId="{99EE09C8-5186-4AE9-BFEC-1182E8676F52}" dt="2022-02-01T16:32:13.241" v="13324" actId="20577"/>
        <pc:sldMkLst>
          <pc:docMk/>
          <pc:sldMk cId="3135835529" sldId="573"/>
        </pc:sldMkLst>
        <pc:spChg chg="mod">
          <ac:chgData name="Carys Taylor" userId="118a463a-74fc-4c5a-a3b1-147b5e2387b7" providerId="ADAL" clId="{99EE09C8-5186-4AE9-BFEC-1182E8676F52}" dt="2022-02-01T09:41:03.149" v="7772" actId="20577"/>
          <ac:spMkLst>
            <pc:docMk/>
            <pc:sldMk cId="3135835529" sldId="573"/>
            <ac:spMk id="3" creationId="{F0B9D84F-C183-4C8D-A71F-88284F55F972}"/>
          </ac:spMkLst>
        </pc:spChg>
      </pc:sldChg>
      <pc:sldChg chg="addSp delSp modSp mod delAnim modAnim delCm modCm modNotesTx">
        <pc:chgData name="Carys Taylor" userId="118a463a-74fc-4c5a-a3b1-147b5e2387b7" providerId="ADAL" clId="{99EE09C8-5186-4AE9-BFEC-1182E8676F52}" dt="2022-02-01T15:14:41.820" v="12151" actId="20577"/>
        <pc:sldMkLst>
          <pc:docMk/>
          <pc:sldMk cId="3698953820" sldId="813"/>
        </pc:sldMkLst>
        <pc:spChg chg="mod">
          <ac:chgData name="Carys Taylor" userId="118a463a-74fc-4c5a-a3b1-147b5e2387b7" providerId="ADAL" clId="{99EE09C8-5186-4AE9-BFEC-1182E8676F52}" dt="2022-02-01T10:21:20.625" v="9100" actId="313"/>
          <ac:spMkLst>
            <pc:docMk/>
            <pc:sldMk cId="3698953820" sldId="813"/>
            <ac:spMk id="2" creationId="{B4A455D3-3ABB-4A26-89CF-F7024DBD993E}"/>
          </ac:spMkLst>
        </pc:spChg>
        <pc:spChg chg="del">
          <ac:chgData name="Carys Taylor" userId="118a463a-74fc-4c5a-a3b1-147b5e2387b7" providerId="ADAL" clId="{99EE09C8-5186-4AE9-BFEC-1182E8676F52}" dt="2022-02-01T07:57:38.801" v="296" actId="478"/>
          <ac:spMkLst>
            <pc:docMk/>
            <pc:sldMk cId="3698953820" sldId="813"/>
            <ac:spMk id="6" creationId="{E1AF57BA-CC42-4EBE-9D1C-EBE65D3E3665}"/>
          </ac:spMkLst>
        </pc:spChg>
        <pc:spChg chg="del">
          <ac:chgData name="Carys Taylor" userId="118a463a-74fc-4c5a-a3b1-147b5e2387b7" providerId="ADAL" clId="{99EE09C8-5186-4AE9-BFEC-1182E8676F52}" dt="2022-02-01T07:57:38.801" v="296" actId="478"/>
          <ac:spMkLst>
            <pc:docMk/>
            <pc:sldMk cId="3698953820" sldId="813"/>
            <ac:spMk id="7" creationId="{F359F849-E8AD-46B9-B1F4-92A3EB70E2DB}"/>
          </ac:spMkLst>
        </pc:spChg>
        <pc:spChg chg="del">
          <ac:chgData name="Carys Taylor" userId="118a463a-74fc-4c5a-a3b1-147b5e2387b7" providerId="ADAL" clId="{99EE09C8-5186-4AE9-BFEC-1182E8676F52}" dt="2022-02-01T07:57:38.801" v="296" actId="478"/>
          <ac:spMkLst>
            <pc:docMk/>
            <pc:sldMk cId="3698953820" sldId="813"/>
            <ac:spMk id="8" creationId="{956AF40D-CCB9-4EF3-A332-75F3E52A6158}"/>
          </ac:spMkLst>
        </pc:spChg>
        <pc:spChg chg="del">
          <ac:chgData name="Carys Taylor" userId="118a463a-74fc-4c5a-a3b1-147b5e2387b7" providerId="ADAL" clId="{99EE09C8-5186-4AE9-BFEC-1182E8676F52}" dt="2022-02-01T07:57:38.801" v="296" actId="478"/>
          <ac:spMkLst>
            <pc:docMk/>
            <pc:sldMk cId="3698953820" sldId="813"/>
            <ac:spMk id="12" creationId="{54F068C8-B478-4305-B392-5CC70014F5CC}"/>
          </ac:spMkLst>
        </pc:spChg>
        <pc:spChg chg="del">
          <ac:chgData name="Carys Taylor" userId="118a463a-74fc-4c5a-a3b1-147b5e2387b7" providerId="ADAL" clId="{99EE09C8-5186-4AE9-BFEC-1182E8676F52}" dt="2022-02-01T07:57:38.801" v="296" actId="478"/>
          <ac:spMkLst>
            <pc:docMk/>
            <pc:sldMk cId="3698953820" sldId="813"/>
            <ac:spMk id="17" creationId="{A08B79C1-EBE2-42F0-954E-C92F6570651A}"/>
          </ac:spMkLst>
        </pc:spChg>
        <pc:spChg chg="mod">
          <ac:chgData name="Carys Taylor" userId="118a463a-74fc-4c5a-a3b1-147b5e2387b7" providerId="ADAL" clId="{99EE09C8-5186-4AE9-BFEC-1182E8676F52}" dt="2022-02-01T11:25:01.577" v="11178" actId="20577"/>
          <ac:spMkLst>
            <pc:docMk/>
            <pc:sldMk cId="3698953820" sldId="813"/>
            <ac:spMk id="18" creationId="{1DAB66AC-408B-441B-A392-AC71B9ED818C}"/>
          </ac:spMkLst>
        </pc:spChg>
        <pc:spChg chg="mod">
          <ac:chgData name="Carys Taylor" userId="118a463a-74fc-4c5a-a3b1-147b5e2387b7" providerId="ADAL" clId="{99EE09C8-5186-4AE9-BFEC-1182E8676F52}" dt="2022-02-01T08:09:53.876" v="661" actId="1036"/>
          <ac:spMkLst>
            <pc:docMk/>
            <pc:sldMk cId="3698953820" sldId="813"/>
            <ac:spMk id="19" creationId="{28F2E49D-A228-494C-930A-54D9B226F586}"/>
          </ac:spMkLst>
        </pc:spChg>
        <pc:spChg chg="mod">
          <ac:chgData name="Carys Taylor" userId="118a463a-74fc-4c5a-a3b1-147b5e2387b7" providerId="ADAL" clId="{99EE09C8-5186-4AE9-BFEC-1182E8676F52}" dt="2022-02-01T08:09:30.990" v="648" actId="14100"/>
          <ac:spMkLst>
            <pc:docMk/>
            <pc:sldMk cId="3698953820" sldId="813"/>
            <ac:spMk id="21" creationId="{B199BC7B-BCFB-4331-B41A-E95BD6A6EB71}"/>
          </ac:spMkLst>
        </pc:spChg>
        <pc:spChg chg="mod">
          <ac:chgData name="Carys Taylor" userId="118a463a-74fc-4c5a-a3b1-147b5e2387b7" providerId="ADAL" clId="{99EE09C8-5186-4AE9-BFEC-1182E8676F52}" dt="2022-02-01T10:51:22.721" v="10228" actId="20577"/>
          <ac:spMkLst>
            <pc:docMk/>
            <pc:sldMk cId="3698953820" sldId="813"/>
            <ac:spMk id="22" creationId="{3C5E257F-5843-4773-9D57-F230D3C13386}"/>
          </ac:spMkLst>
        </pc:spChg>
        <pc:spChg chg="del">
          <ac:chgData name="Carys Taylor" userId="118a463a-74fc-4c5a-a3b1-147b5e2387b7" providerId="ADAL" clId="{99EE09C8-5186-4AE9-BFEC-1182E8676F52}" dt="2022-02-01T07:57:38.801" v="296" actId="478"/>
          <ac:spMkLst>
            <pc:docMk/>
            <pc:sldMk cId="3698953820" sldId="813"/>
            <ac:spMk id="25" creationId="{17AFF931-20E7-42E3-988C-79B5AF393016}"/>
          </ac:spMkLst>
        </pc:spChg>
        <pc:spChg chg="add del mod">
          <ac:chgData name="Carys Taylor" userId="118a463a-74fc-4c5a-a3b1-147b5e2387b7" providerId="ADAL" clId="{99EE09C8-5186-4AE9-BFEC-1182E8676F52}" dt="2022-02-01T08:09:07.749" v="603" actId="478"/>
          <ac:spMkLst>
            <pc:docMk/>
            <pc:sldMk cId="3698953820" sldId="813"/>
            <ac:spMk id="26" creationId="{717BE78F-7F99-4EFC-83B7-95A5B6AAEFB2}"/>
          </ac:spMkLst>
        </pc:spChg>
        <pc:spChg chg="add del mod">
          <ac:chgData name="Carys Taylor" userId="118a463a-74fc-4c5a-a3b1-147b5e2387b7" providerId="ADAL" clId="{99EE09C8-5186-4AE9-BFEC-1182E8676F52}" dt="2022-02-01T08:09:08.891" v="604" actId="478"/>
          <ac:spMkLst>
            <pc:docMk/>
            <pc:sldMk cId="3698953820" sldId="813"/>
            <ac:spMk id="27" creationId="{18F2FFF7-7F88-4ED3-8D4C-E6E2148F0335}"/>
          </ac:spMkLst>
        </pc:spChg>
        <pc:cxnChg chg="mod">
          <ac:chgData name="Carys Taylor" userId="118a463a-74fc-4c5a-a3b1-147b5e2387b7" providerId="ADAL" clId="{99EE09C8-5186-4AE9-BFEC-1182E8676F52}" dt="2022-02-01T08:09:53.876" v="661" actId="1036"/>
          <ac:cxnSpMkLst>
            <pc:docMk/>
            <pc:sldMk cId="3698953820" sldId="813"/>
            <ac:cxnSpMk id="20" creationId="{0012A3B7-F41E-44A9-99CC-BB09D386A7B9}"/>
          </ac:cxnSpMkLst>
        </pc:cxnChg>
        <pc:cxnChg chg="mod">
          <ac:chgData name="Carys Taylor" userId="118a463a-74fc-4c5a-a3b1-147b5e2387b7" providerId="ADAL" clId="{99EE09C8-5186-4AE9-BFEC-1182E8676F52}" dt="2022-02-01T08:09:56.517" v="665" actId="1035"/>
          <ac:cxnSpMkLst>
            <pc:docMk/>
            <pc:sldMk cId="3698953820" sldId="813"/>
            <ac:cxnSpMk id="23" creationId="{15CEE81F-19DE-4F74-BCAD-22D4AA7DEBAA}"/>
          </ac:cxnSpMkLst>
        </pc:cxnChg>
        <pc:cxnChg chg="mod">
          <ac:chgData name="Carys Taylor" userId="118a463a-74fc-4c5a-a3b1-147b5e2387b7" providerId="ADAL" clId="{99EE09C8-5186-4AE9-BFEC-1182E8676F52}" dt="2022-02-01T08:09:24.052" v="646" actId="1038"/>
          <ac:cxnSpMkLst>
            <pc:docMk/>
            <pc:sldMk cId="3698953820" sldId="813"/>
            <ac:cxnSpMk id="24" creationId="{A392CB2E-C2B6-4781-8112-230B585BEDDB}"/>
          </ac:cxnSpMkLst>
        </pc:cxnChg>
      </pc:sldChg>
      <pc:sldChg chg="addSp delSp modSp mod delCm modCm modNotesTx">
        <pc:chgData name="Carys Taylor" userId="118a463a-74fc-4c5a-a3b1-147b5e2387b7" providerId="ADAL" clId="{99EE09C8-5186-4AE9-BFEC-1182E8676F52}" dt="2022-02-01T16:29:51.189" v="13284" actId="20577"/>
        <pc:sldMkLst>
          <pc:docMk/>
          <pc:sldMk cId="3844830276" sldId="815"/>
        </pc:sldMkLst>
        <pc:spChg chg="add mod">
          <ac:chgData name="Carys Taylor" userId="118a463a-74fc-4c5a-a3b1-147b5e2387b7" providerId="ADAL" clId="{99EE09C8-5186-4AE9-BFEC-1182E8676F52}" dt="2022-02-01T16:29:51.189" v="13284" actId="20577"/>
          <ac:spMkLst>
            <pc:docMk/>
            <pc:sldMk cId="3844830276" sldId="815"/>
            <ac:spMk id="3" creationId="{AF26C81B-74DD-44C4-83C0-712898366A22}"/>
          </ac:spMkLst>
        </pc:spChg>
        <pc:spChg chg="mod">
          <ac:chgData name="Carys Taylor" userId="118a463a-74fc-4c5a-a3b1-147b5e2387b7" providerId="ADAL" clId="{99EE09C8-5186-4AE9-BFEC-1182E8676F52}" dt="2022-02-01T09:19:08.667" v="6882" actId="21"/>
          <ac:spMkLst>
            <pc:docMk/>
            <pc:sldMk cId="3844830276" sldId="815"/>
            <ac:spMk id="10" creationId="{2265B32D-8F04-459F-8065-3B3E2087F642}"/>
          </ac:spMkLst>
        </pc:spChg>
        <pc:spChg chg="del">
          <ac:chgData name="Carys Taylor" userId="118a463a-74fc-4c5a-a3b1-147b5e2387b7" providerId="ADAL" clId="{99EE09C8-5186-4AE9-BFEC-1182E8676F52}" dt="2022-02-01T09:18:34.950" v="6878" actId="478"/>
          <ac:spMkLst>
            <pc:docMk/>
            <pc:sldMk cId="3844830276" sldId="815"/>
            <ac:spMk id="13" creationId="{E9F84489-BED3-47E3-B053-7AE58D06ACF8}"/>
          </ac:spMkLst>
        </pc:spChg>
        <pc:spChg chg="mod">
          <ac:chgData name="Carys Taylor" userId="118a463a-74fc-4c5a-a3b1-147b5e2387b7" providerId="ADAL" clId="{99EE09C8-5186-4AE9-BFEC-1182E8676F52}" dt="2022-02-01T16:29:25.010" v="13263" actId="20577"/>
          <ac:spMkLst>
            <pc:docMk/>
            <pc:sldMk cId="3844830276" sldId="815"/>
            <ac:spMk id="26" creationId="{56E599CB-FB17-4870-B388-963C9F8C4C41}"/>
          </ac:spMkLst>
        </pc:spChg>
        <pc:grpChg chg="mod">
          <ac:chgData name="Carys Taylor" userId="118a463a-74fc-4c5a-a3b1-147b5e2387b7" providerId="ADAL" clId="{99EE09C8-5186-4AE9-BFEC-1182E8676F52}" dt="2022-02-01T09:20:13.857" v="6984" actId="1076"/>
          <ac:grpSpMkLst>
            <pc:docMk/>
            <pc:sldMk cId="3844830276" sldId="815"/>
            <ac:grpSpMk id="14" creationId="{1C2DB02B-B6BE-4FF1-A8A1-1C0BD2042048}"/>
          </ac:grpSpMkLst>
        </pc:grpChg>
      </pc:sldChg>
      <pc:sldChg chg="addSp delSp modSp mod delAnim modAnim delCm modCm modNotesTx">
        <pc:chgData name="Carys Taylor" userId="118a463a-74fc-4c5a-a3b1-147b5e2387b7" providerId="ADAL" clId="{99EE09C8-5186-4AE9-BFEC-1182E8676F52}" dt="2022-02-01T15:18:13.159" v="12221" actId="20577"/>
        <pc:sldMkLst>
          <pc:docMk/>
          <pc:sldMk cId="1001281713" sldId="816"/>
        </pc:sldMkLst>
        <pc:spChg chg="mod">
          <ac:chgData name="Carys Taylor" userId="118a463a-74fc-4c5a-a3b1-147b5e2387b7" providerId="ADAL" clId="{99EE09C8-5186-4AE9-BFEC-1182E8676F52}" dt="2022-02-01T10:21:25.986" v="9101"/>
          <ac:spMkLst>
            <pc:docMk/>
            <pc:sldMk cId="1001281713" sldId="816"/>
            <ac:spMk id="2" creationId="{BA68DFC9-AAA8-4EDC-8A7B-296B3395B50D}"/>
          </ac:spMkLst>
        </pc:spChg>
        <pc:spChg chg="add mod">
          <ac:chgData name="Carys Taylor" userId="118a463a-74fc-4c5a-a3b1-147b5e2387b7" providerId="ADAL" clId="{99EE09C8-5186-4AE9-BFEC-1182E8676F52}" dt="2022-02-01T10:54:59.047" v="10330" actId="1076"/>
          <ac:spMkLst>
            <pc:docMk/>
            <pc:sldMk cId="1001281713" sldId="816"/>
            <ac:spMk id="3" creationId="{3FB6FC84-2417-4C5E-B0D8-80D51E023998}"/>
          </ac:spMkLst>
        </pc:spChg>
        <pc:spChg chg="add mod">
          <ac:chgData name="Carys Taylor" userId="118a463a-74fc-4c5a-a3b1-147b5e2387b7" providerId="ADAL" clId="{99EE09C8-5186-4AE9-BFEC-1182E8676F52}" dt="2022-02-01T11:05:23.961" v="10448" actId="1076"/>
          <ac:spMkLst>
            <pc:docMk/>
            <pc:sldMk cId="1001281713" sldId="816"/>
            <ac:spMk id="5" creationId="{3C3C09E0-A22C-45BC-8F6E-677FD0EB6026}"/>
          </ac:spMkLst>
        </pc:spChg>
        <pc:spChg chg="mod">
          <ac:chgData name="Carys Taylor" userId="118a463a-74fc-4c5a-a3b1-147b5e2387b7" providerId="ADAL" clId="{99EE09C8-5186-4AE9-BFEC-1182E8676F52}" dt="2022-02-01T11:05:03.876" v="10443" actId="21"/>
          <ac:spMkLst>
            <pc:docMk/>
            <pc:sldMk cId="1001281713" sldId="816"/>
            <ac:spMk id="9" creationId="{1F7BC05A-BCF3-42E8-9152-7973C5238C74}"/>
          </ac:spMkLst>
        </pc:spChg>
        <pc:spChg chg="mod">
          <ac:chgData name="Carys Taylor" userId="118a463a-74fc-4c5a-a3b1-147b5e2387b7" providerId="ADAL" clId="{99EE09C8-5186-4AE9-BFEC-1182E8676F52}" dt="2022-02-01T10:55:05.058" v="10337" actId="1036"/>
          <ac:spMkLst>
            <pc:docMk/>
            <pc:sldMk cId="1001281713" sldId="816"/>
            <ac:spMk id="16" creationId="{00B72329-8873-4CE8-87ED-B6241BC3A1BD}"/>
          </ac:spMkLst>
        </pc:spChg>
        <pc:spChg chg="mod">
          <ac:chgData name="Carys Taylor" userId="118a463a-74fc-4c5a-a3b1-147b5e2387b7" providerId="ADAL" clId="{99EE09C8-5186-4AE9-BFEC-1182E8676F52}" dt="2022-02-01T10:55:05.058" v="10337" actId="1036"/>
          <ac:spMkLst>
            <pc:docMk/>
            <pc:sldMk cId="1001281713" sldId="816"/>
            <ac:spMk id="17" creationId="{5C976AC7-3273-4A5B-9EB6-F17BA2BF653C}"/>
          </ac:spMkLst>
        </pc:spChg>
        <pc:spChg chg="add mod">
          <ac:chgData name="Carys Taylor" userId="118a463a-74fc-4c5a-a3b1-147b5e2387b7" providerId="ADAL" clId="{99EE09C8-5186-4AE9-BFEC-1182E8676F52}" dt="2022-02-01T11:05:14.911" v="10446" actId="1076"/>
          <ac:spMkLst>
            <pc:docMk/>
            <pc:sldMk cId="1001281713" sldId="816"/>
            <ac:spMk id="18" creationId="{337D35F6-7CCA-48C4-A12C-DCCC4BB5230C}"/>
          </ac:spMkLst>
        </pc:spChg>
        <pc:spChg chg="add mod">
          <ac:chgData name="Carys Taylor" userId="118a463a-74fc-4c5a-a3b1-147b5e2387b7" providerId="ADAL" clId="{99EE09C8-5186-4AE9-BFEC-1182E8676F52}" dt="2022-02-01T11:05:14.911" v="10446" actId="1076"/>
          <ac:spMkLst>
            <pc:docMk/>
            <pc:sldMk cId="1001281713" sldId="816"/>
            <ac:spMk id="19" creationId="{55E59C2B-CA6A-4B95-90FC-A18B2A412F9C}"/>
          </ac:spMkLst>
        </pc:spChg>
        <pc:grpChg chg="del mod">
          <ac:chgData name="Carys Taylor" userId="118a463a-74fc-4c5a-a3b1-147b5e2387b7" providerId="ADAL" clId="{99EE09C8-5186-4AE9-BFEC-1182E8676F52}" dt="2022-02-01T09:33:46.947" v="7336" actId="478"/>
          <ac:grpSpMkLst>
            <pc:docMk/>
            <pc:sldMk cId="1001281713" sldId="816"/>
            <ac:grpSpMk id="10" creationId="{DCE80B28-93D3-415F-BAFC-6A5B6B447D22}"/>
          </ac:grpSpMkLst>
        </pc:grpChg>
        <pc:picChg chg="del">
          <ac:chgData name="Carys Taylor" userId="118a463a-74fc-4c5a-a3b1-147b5e2387b7" providerId="ADAL" clId="{99EE09C8-5186-4AE9-BFEC-1182E8676F52}" dt="2022-02-01T08:10:27.180" v="669" actId="478"/>
          <ac:picMkLst>
            <pc:docMk/>
            <pc:sldMk cId="1001281713" sldId="816"/>
            <ac:picMk id="12" creationId="{228A334C-847E-45AD-85CB-A6B522A92D76}"/>
          </ac:picMkLst>
        </pc:picChg>
      </pc:sldChg>
      <pc:sldChg chg="del">
        <pc:chgData name="Carys Taylor" userId="118a463a-74fc-4c5a-a3b1-147b5e2387b7" providerId="ADAL" clId="{99EE09C8-5186-4AE9-BFEC-1182E8676F52}" dt="2022-02-01T08:38:57.523" v="2982" actId="2696"/>
        <pc:sldMkLst>
          <pc:docMk/>
          <pc:sldMk cId="239843394" sldId="817"/>
        </pc:sldMkLst>
      </pc:sldChg>
      <pc:sldChg chg="del">
        <pc:chgData name="Carys Taylor" userId="118a463a-74fc-4c5a-a3b1-147b5e2387b7" providerId="ADAL" clId="{99EE09C8-5186-4AE9-BFEC-1182E8676F52}" dt="2022-02-01T09:12:04.876" v="6532" actId="2696"/>
        <pc:sldMkLst>
          <pc:docMk/>
          <pc:sldMk cId="4074594335" sldId="818"/>
        </pc:sldMkLst>
      </pc:sldChg>
      <pc:sldChg chg="addSp delSp modSp mod delAnim modAnim delCm modNotesTx">
        <pc:chgData name="Carys Taylor" userId="118a463a-74fc-4c5a-a3b1-147b5e2387b7" providerId="ADAL" clId="{99EE09C8-5186-4AE9-BFEC-1182E8676F52}" dt="2022-02-01T16:22:14.542" v="12961" actId="113"/>
        <pc:sldMkLst>
          <pc:docMk/>
          <pc:sldMk cId="3757895841" sldId="820"/>
        </pc:sldMkLst>
        <pc:spChg chg="add del mod">
          <ac:chgData name="Carys Taylor" userId="118a463a-74fc-4c5a-a3b1-147b5e2387b7" providerId="ADAL" clId="{99EE09C8-5186-4AE9-BFEC-1182E8676F52}" dt="2022-02-01T09:14:34.872" v="6646" actId="478"/>
          <ac:spMkLst>
            <pc:docMk/>
            <pc:sldMk cId="3757895841" sldId="820"/>
            <ac:spMk id="2" creationId="{673ABE2F-3ECE-43EC-957E-BC7325C6FB93}"/>
          </ac:spMkLst>
        </pc:spChg>
        <pc:spChg chg="add del mod">
          <ac:chgData name="Carys Taylor" userId="118a463a-74fc-4c5a-a3b1-147b5e2387b7" providerId="ADAL" clId="{99EE09C8-5186-4AE9-BFEC-1182E8676F52}" dt="2022-02-01T09:16:08.451" v="6665" actId="478"/>
          <ac:spMkLst>
            <pc:docMk/>
            <pc:sldMk cId="3757895841" sldId="820"/>
            <ac:spMk id="3" creationId="{646C1818-00B5-401D-9981-2EA5923A2AEC}"/>
          </ac:spMkLst>
        </pc:spChg>
        <pc:spChg chg="add mod">
          <ac:chgData name="Carys Taylor" userId="118a463a-74fc-4c5a-a3b1-147b5e2387b7" providerId="ADAL" clId="{99EE09C8-5186-4AE9-BFEC-1182E8676F52}" dt="2022-02-01T09:16:18.037" v="6667" actId="1076"/>
          <ac:spMkLst>
            <pc:docMk/>
            <pc:sldMk cId="3757895841" sldId="820"/>
            <ac:spMk id="5" creationId="{780E266A-529D-4BD7-A69C-1D549A4ED03F}"/>
          </ac:spMkLst>
        </pc:spChg>
        <pc:spChg chg="mod">
          <ac:chgData name="Carys Taylor" userId="118a463a-74fc-4c5a-a3b1-147b5e2387b7" providerId="ADAL" clId="{99EE09C8-5186-4AE9-BFEC-1182E8676F52}" dt="2022-02-01T09:15:33.649" v="6659" actId="14100"/>
          <ac:spMkLst>
            <pc:docMk/>
            <pc:sldMk cId="3757895841" sldId="820"/>
            <ac:spMk id="10" creationId="{46E92814-8F3A-46C8-9321-8C56971BAF0F}"/>
          </ac:spMkLst>
        </pc:spChg>
        <pc:spChg chg="del">
          <ac:chgData name="Carys Taylor" userId="118a463a-74fc-4c5a-a3b1-147b5e2387b7" providerId="ADAL" clId="{99EE09C8-5186-4AE9-BFEC-1182E8676F52}" dt="2022-02-01T09:01:51.935" v="5398" actId="478"/>
          <ac:spMkLst>
            <pc:docMk/>
            <pc:sldMk cId="3757895841" sldId="820"/>
            <ac:spMk id="11" creationId="{4BEF6406-02B1-4836-A699-DF539E3214EB}"/>
          </ac:spMkLst>
        </pc:spChg>
        <pc:spChg chg="mod">
          <ac:chgData name="Carys Taylor" userId="118a463a-74fc-4c5a-a3b1-147b5e2387b7" providerId="ADAL" clId="{99EE09C8-5186-4AE9-BFEC-1182E8676F52}" dt="2022-02-01T09:15:51.511" v="6662" actId="14100"/>
          <ac:spMkLst>
            <pc:docMk/>
            <pc:sldMk cId="3757895841" sldId="820"/>
            <ac:spMk id="12" creationId="{487F3396-2D11-4989-B4AE-1FD68A3ECC44}"/>
          </ac:spMkLst>
        </pc:spChg>
        <pc:spChg chg="mod">
          <ac:chgData name="Carys Taylor" userId="118a463a-74fc-4c5a-a3b1-147b5e2387b7" providerId="ADAL" clId="{99EE09C8-5186-4AE9-BFEC-1182E8676F52}" dt="2022-02-01T09:15:33.649" v="6659" actId="14100"/>
          <ac:spMkLst>
            <pc:docMk/>
            <pc:sldMk cId="3757895841" sldId="820"/>
            <ac:spMk id="13" creationId="{D523E1F8-268B-49AD-9CE6-FB1693DEBB2A}"/>
          </ac:spMkLst>
        </pc:spChg>
        <pc:spChg chg="add del mod">
          <ac:chgData name="Carys Taylor" userId="118a463a-74fc-4c5a-a3b1-147b5e2387b7" providerId="ADAL" clId="{99EE09C8-5186-4AE9-BFEC-1182E8676F52}" dt="2022-02-01T09:14:36.254" v="6647" actId="478"/>
          <ac:spMkLst>
            <pc:docMk/>
            <pc:sldMk cId="3757895841" sldId="820"/>
            <ac:spMk id="14" creationId="{1F5F4894-A96A-4547-9D4F-440302B0CBF1}"/>
          </ac:spMkLst>
        </pc:spChg>
        <pc:spChg chg="add mod">
          <ac:chgData name="Carys Taylor" userId="118a463a-74fc-4c5a-a3b1-147b5e2387b7" providerId="ADAL" clId="{99EE09C8-5186-4AE9-BFEC-1182E8676F52}" dt="2022-02-01T09:15:25.508" v="6657" actId="571"/>
          <ac:spMkLst>
            <pc:docMk/>
            <pc:sldMk cId="3757895841" sldId="820"/>
            <ac:spMk id="15" creationId="{85F61013-F7D4-4CA1-90E2-A75AFB0613B4}"/>
          </ac:spMkLst>
        </pc:spChg>
        <pc:spChg chg="add mod">
          <ac:chgData name="Carys Taylor" userId="118a463a-74fc-4c5a-a3b1-147b5e2387b7" providerId="ADAL" clId="{99EE09C8-5186-4AE9-BFEC-1182E8676F52}" dt="2022-02-01T09:15:25.508" v="6657" actId="571"/>
          <ac:spMkLst>
            <pc:docMk/>
            <pc:sldMk cId="3757895841" sldId="820"/>
            <ac:spMk id="16" creationId="{955AF54E-6EDF-4737-8BDA-4EB05D860D51}"/>
          </ac:spMkLst>
        </pc:spChg>
        <pc:spChg chg="mod">
          <ac:chgData name="Carys Taylor" userId="118a463a-74fc-4c5a-a3b1-147b5e2387b7" providerId="ADAL" clId="{99EE09C8-5186-4AE9-BFEC-1182E8676F52}" dt="2022-02-01T09:15:51.511" v="6662" actId="14100"/>
          <ac:spMkLst>
            <pc:docMk/>
            <pc:sldMk cId="3757895841" sldId="820"/>
            <ac:spMk id="17" creationId="{C13582DB-F840-4B76-B4FB-AB20756EB55D}"/>
          </ac:spMkLst>
        </pc:spChg>
        <pc:spChg chg="del">
          <ac:chgData name="Carys Taylor" userId="118a463a-74fc-4c5a-a3b1-147b5e2387b7" providerId="ADAL" clId="{99EE09C8-5186-4AE9-BFEC-1182E8676F52}" dt="2022-02-01T09:01:50.242" v="5397" actId="478"/>
          <ac:spMkLst>
            <pc:docMk/>
            <pc:sldMk cId="3757895841" sldId="820"/>
            <ac:spMk id="18" creationId="{7B05F39B-8C1B-4B2D-A489-A6F536628BDB}"/>
          </ac:spMkLst>
        </pc:spChg>
        <pc:spChg chg="add mod">
          <ac:chgData name="Carys Taylor" userId="118a463a-74fc-4c5a-a3b1-147b5e2387b7" providerId="ADAL" clId="{99EE09C8-5186-4AE9-BFEC-1182E8676F52}" dt="2022-02-01T09:16:22.994" v="6669" actId="1076"/>
          <ac:spMkLst>
            <pc:docMk/>
            <pc:sldMk cId="3757895841" sldId="820"/>
            <ac:spMk id="19" creationId="{854EA67A-4181-46B7-B0EE-19A7CF40B603}"/>
          </ac:spMkLst>
        </pc:spChg>
        <pc:spChg chg="mod">
          <ac:chgData name="Carys Taylor" userId="118a463a-74fc-4c5a-a3b1-147b5e2387b7" providerId="ADAL" clId="{99EE09C8-5186-4AE9-BFEC-1182E8676F52}" dt="2022-02-01T09:15:33.649" v="6659" actId="14100"/>
          <ac:spMkLst>
            <pc:docMk/>
            <pc:sldMk cId="3757895841" sldId="820"/>
            <ac:spMk id="23" creationId="{3CF179B8-9D78-42CB-97D0-CDE8759986E7}"/>
          </ac:spMkLst>
        </pc:spChg>
        <pc:spChg chg="del mod">
          <ac:chgData name="Carys Taylor" userId="118a463a-74fc-4c5a-a3b1-147b5e2387b7" providerId="ADAL" clId="{99EE09C8-5186-4AE9-BFEC-1182E8676F52}" dt="2022-02-01T09:14:24.731" v="6644" actId="478"/>
          <ac:spMkLst>
            <pc:docMk/>
            <pc:sldMk cId="3757895841" sldId="820"/>
            <ac:spMk id="31" creationId="{8FD5622F-86B7-4360-A9D6-10333DDFFAA3}"/>
          </ac:spMkLst>
        </pc:spChg>
        <pc:spChg chg="mod">
          <ac:chgData name="Carys Taylor" userId="118a463a-74fc-4c5a-a3b1-147b5e2387b7" providerId="ADAL" clId="{99EE09C8-5186-4AE9-BFEC-1182E8676F52}" dt="2022-02-01T09:14:09.304" v="6643" actId="20577"/>
          <ac:spMkLst>
            <pc:docMk/>
            <pc:sldMk cId="3757895841" sldId="820"/>
            <ac:spMk id="34" creationId="{2A0A4329-2426-41CE-AEB2-3F48A157D806}"/>
          </ac:spMkLst>
        </pc:spChg>
      </pc:sldChg>
      <pc:sldChg chg="addSp modSp mod modAnim delCm modCm modNotesTx">
        <pc:chgData name="Carys Taylor" userId="118a463a-74fc-4c5a-a3b1-147b5e2387b7" providerId="ADAL" clId="{99EE09C8-5186-4AE9-BFEC-1182E8676F52}" dt="2022-02-01T16:14:37.300" v="12829" actId="20577"/>
        <pc:sldMkLst>
          <pc:docMk/>
          <pc:sldMk cId="396113694" sldId="821"/>
        </pc:sldMkLst>
        <pc:spChg chg="mod">
          <ac:chgData name="Carys Taylor" userId="118a463a-74fc-4c5a-a3b1-147b5e2387b7" providerId="ADAL" clId="{99EE09C8-5186-4AE9-BFEC-1182E8676F52}" dt="2022-02-01T10:19:38.226" v="8984" actId="20577"/>
          <ac:spMkLst>
            <pc:docMk/>
            <pc:sldMk cId="396113694" sldId="821"/>
            <ac:spMk id="2" creationId="{BA68DFC9-AAA8-4EDC-8A7B-296B3395B50D}"/>
          </ac:spMkLst>
        </pc:spChg>
        <pc:spChg chg="add mod ord">
          <ac:chgData name="Carys Taylor" userId="118a463a-74fc-4c5a-a3b1-147b5e2387b7" providerId="ADAL" clId="{99EE09C8-5186-4AE9-BFEC-1182E8676F52}" dt="2022-02-01T11:12:19.389" v="10567" actId="1076"/>
          <ac:spMkLst>
            <pc:docMk/>
            <pc:sldMk cId="396113694" sldId="821"/>
            <ac:spMk id="8" creationId="{88940878-01BB-46C5-B87D-EBC13DF9C778}"/>
          </ac:spMkLst>
        </pc:spChg>
        <pc:spChg chg="mod">
          <ac:chgData name="Carys Taylor" userId="118a463a-74fc-4c5a-a3b1-147b5e2387b7" providerId="ADAL" clId="{99EE09C8-5186-4AE9-BFEC-1182E8676F52}" dt="2022-02-01T11:12:27.511" v="10569" actId="14100"/>
          <ac:spMkLst>
            <pc:docMk/>
            <pc:sldMk cId="396113694" sldId="821"/>
            <ac:spMk id="34" creationId="{D1165A24-403B-4AB1-8047-1CC9320A6062}"/>
          </ac:spMkLst>
        </pc:spChg>
        <pc:spChg chg="mod">
          <ac:chgData name="Carys Taylor" userId="118a463a-74fc-4c5a-a3b1-147b5e2387b7" providerId="ADAL" clId="{99EE09C8-5186-4AE9-BFEC-1182E8676F52}" dt="2022-02-01T11:12:32.966" v="10582" actId="1036"/>
          <ac:spMkLst>
            <pc:docMk/>
            <pc:sldMk cId="396113694" sldId="821"/>
            <ac:spMk id="35" creationId="{94C3D0E9-5D74-404B-A280-60FE8090FC0E}"/>
          </ac:spMkLst>
        </pc:spChg>
        <pc:spChg chg="mod">
          <ac:chgData name="Carys Taylor" userId="118a463a-74fc-4c5a-a3b1-147b5e2387b7" providerId="ADAL" clId="{99EE09C8-5186-4AE9-BFEC-1182E8676F52}" dt="2022-02-01T16:14:37.300" v="12829" actId="20577"/>
          <ac:spMkLst>
            <pc:docMk/>
            <pc:sldMk cId="396113694" sldId="821"/>
            <ac:spMk id="36" creationId="{4E3F7183-55D3-4244-9AF9-545D288ADFA8}"/>
          </ac:spMkLst>
        </pc:spChg>
      </pc:sldChg>
      <pc:sldChg chg="del mod modShow modNotesTx">
        <pc:chgData name="Carys Taylor" userId="118a463a-74fc-4c5a-a3b1-147b5e2387b7" providerId="ADAL" clId="{99EE09C8-5186-4AE9-BFEC-1182E8676F52}" dt="2022-02-01T09:38:00.057" v="7383" actId="2696"/>
        <pc:sldMkLst>
          <pc:docMk/>
          <pc:sldMk cId="2142674735" sldId="822"/>
        </pc:sldMkLst>
      </pc:sldChg>
      <pc:sldChg chg="del">
        <pc:chgData name="Carys Taylor" userId="118a463a-74fc-4c5a-a3b1-147b5e2387b7" providerId="ADAL" clId="{99EE09C8-5186-4AE9-BFEC-1182E8676F52}" dt="2022-02-01T08:24:41.073" v="2366" actId="2696"/>
        <pc:sldMkLst>
          <pc:docMk/>
          <pc:sldMk cId="170477728" sldId="823"/>
        </pc:sldMkLst>
      </pc:sldChg>
      <pc:sldChg chg="modNotesTx">
        <pc:chgData name="Carys Taylor" userId="118a463a-74fc-4c5a-a3b1-147b5e2387b7" providerId="ADAL" clId="{99EE09C8-5186-4AE9-BFEC-1182E8676F52}" dt="2022-02-01T09:31:22.058" v="7305" actId="20577"/>
        <pc:sldMkLst>
          <pc:docMk/>
          <pc:sldMk cId="1756328798" sldId="842"/>
        </pc:sldMkLst>
      </pc:sldChg>
      <pc:sldChg chg="addSp modSp mod ord modAnim modShow addCm delCm modCm modNotesTx">
        <pc:chgData name="Carys Taylor" userId="118a463a-74fc-4c5a-a3b1-147b5e2387b7" providerId="ADAL" clId="{99EE09C8-5186-4AE9-BFEC-1182E8676F52}" dt="2022-02-01T15:31:59.744" v="12682" actId="20577"/>
        <pc:sldMkLst>
          <pc:docMk/>
          <pc:sldMk cId="893106966" sldId="843"/>
        </pc:sldMkLst>
        <pc:spChg chg="mod">
          <ac:chgData name="Carys Taylor" userId="118a463a-74fc-4c5a-a3b1-147b5e2387b7" providerId="ADAL" clId="{99EE09C8-5186-4AE9-BFEC-1182E8676F52}" dt="2022-02-01T15:29:01.832" v="12579" actId="20577"/>
          <ac:spMkLst>
            <pc:docMk/>
            <pc:sldMk cId="893106966" sldId="843"/>
            <ac:spMk id="4" creationId="{F03643EB-5D15-4ECA-8027-F7E569392305}"/>
          </ac:spMkLst>
        </pc:spChg>
        <pc:spChg chg="mod">
          <ac:chgData name="Carys Taylor" userId="118a463a-74fc-4c5a-a3b1-147b5e2387b7" providerId="ADAL" clId="{99EE09C8-5186-4AE9-BFEC-1182E8676F52}" dt="2022-02-01T08:30:48.008" v="2497" actId="1037"/>
          <ac:spMkLst>
            <pc:docMk/>
            <pc:sldMk cId="893106966" sldId="843"/>
            <ac:spMk id="24" creationId="{778AEF28-BA35-4CF2-8A3D-68E6660FBA6D}"/>
          </ac:spMkLst>
        </pc:spChg>
        <pc:spChg chg="add mod">
          <ac:chgData name="Carys Taylor" userId="118a463a-74fc-4c5a-a3b1-147b5e2387b7" providerId="ADAL" clId="{99EE09C8-5186-4AE9-BFEC-1182E8676F52}" dt="2022-02-01T08:32:44.240" v="2526" actId="1036"/>
          <ac:spMkLst>
            <pc:docMk/>
            <pc:sldMk cId="893106966" sldId="843"/>
            <ac:spMk id="25" creationId="{CD8BC8FF-FDF1-40DD-82D6-3DA3132BD522}"/>
          </ac:spMkLst>
        </pc:spChg>
        <pc:spChg chg="add mod">
          <ac:chgData name="Carys Taylor" userId="118a463a-74fc-4c5a-a3b1-147b5e2387b7" providerId="ADAL" clId="{99EE09C8-5186-4AE9-BFEC-1182E8676F52}" dt="2022-02-01T08:32:25.809" v="2515" actId="1036"/>
          <ac:spMkLst>
            <pc:docMk/>
            <pc:sldMk cId="893106966" sldId="843"/>
            <ac:spMk id="26" creationId="{F3F6F5D8-9F43-428A-B849-55D1705F00B0}"/>
          </ac:spMkLst>
        </pc:spChg>
        <pc:spChg chg="add mod">
          <ac:chgData name="Carys Taylor" userId="118a463a-74fc-4c5a-a3b1-147b5e2387b7" providerId="ADAL" clId="{99EE09C8-5186-4AE9-BFEC-1182E8676F52}" dt="2022-02-01T08:32:41.964" v="2525" actId="1036"/>
          <ac:spMkLst>
            <pc:docMk/>
            <pc:sldMk cId="893106966" sldId="843"/>
            <ac:spMk id="27" creationId="{86646189-C2C7-4DCF-95A8-4C2C170E90AC}"/>
          </ac:spMkLst>
        </pc:spChg>
        <pc:spChg chg="add mod">
          <ac:chgData name="Carys Taylor" userId="118a463a-74fc-4c5a-a3b1-147b5e2387b7" providerId="ADAL" clId="{99EE09C8-5186-4AE9-BFEC-1182E8676F52}" dt="2022-02-01T08:32:25.809" v="2515" actId="1036"/>
          <ac:spMkLst>
            <pc:docMk/>
            <pc:sldMk cId="893106966" sldId="843"/>
            <ac:spMk id="28" creationId="{3419E646-686C-436F-A690-0C740B859893}"/>
          </ac:spMkLst>
        </pc:spChg>
        <pc:spChg chg="add mod">
          <ac:chgData name="Carys Taylor" userId="118a463a-74fc-4c5a-a3b1-147b5e2387b7" providerId="ADAL" clId="{99EE09C8-5186-4AE9-BFEC-1182E8676F52}" dt="2022-02-01T08:32:25.809" v="2515" actId="1036"/>
          <ac:spMkLst>
            <pc:docMk/>
            <pc:sldMk cId="893106966" sldId="843"/>
            <ac:spMk id="29" creationId="{49BBC7FA-B4F3-4C5D-9A28-79C3F296A3D0}"/>
          </ac:spMkLst>
        </pc:spChg>
        <pc:spChg chg="add mod">
          <ac:chgData name="Carys Taylor" userId="118a463a-74fc-4c5a-a3b1-147b5e2387b7" providerId="ADAL" clId="{99EE09C8-5186-4AE9-BFEC-1182E8676F52}" dt="2022-02-01T08:32:36.255" v="2518" actId="1036"/>
          <ac:spMkLst>
            <pc:docMk/>
            <pc:sldMk cId="893106966" sldId="843"/>
            <ac:spMk id="30" creationId="{400BBA29-AB1C-4689-8D40-BEDC33A1032F}"/>
          </ac:spMkLst>
        </pc:spChg>
      </pc:sldChg>
      <pc:sldChg chg="modNotesTx">
        <pc:chgData name="Carys Taylor" userId="118a463a-74fc-4c5a-a3b1-147b5e2387b7" providerId="ADAL" clId="{99EE09C8-5186-4AE9-BFEC-1182E8676F52}" dt="2022-02-01T16:20:00.332" v="12889" actId="20577"/>
        <pc:sldMkLst>
          <pc:docMk/>
          <pc:sldMk cId="257812854" sldId="844"/>
        </pc:sldMkLst>
      </pc:sldChg>
      <pc:sldChg chg="add del">
        <pc:chgData name="Carys Taylor" userId="118a463a-74fc-4c5a-a3b1-147b5e2387b7" providerId="ADAL" clId="{99EE09C8-5186-4AE9-BFEC-1182E8676F52}" dt="2022-02-01T08:07:04.431" v="533" actId="2890"/>
        <pc:sldMkLst>
          <pc:docMk/>
          <pc:sldMk cId="2265735813" sldId="844"/>
        </pc:sldMkLst>
      </pc:sldChg>
      <pc:sldChg chg="new del">
        <pc:chgData name="Carys Taylor" userId="118a463a-74fc-4c5a-a3b1-147b5e2387b7" providerId="ADAL" clId="{99EE09C8-5186-4AE9-BFEC-1182E8676F52}" dt="2022-02-01T08:07:15.109" v="535" actId="680"/>
        <pc:sldMkLst>
          <pc:docMk/>
          <pc:sldMk cId="3047238229" sldId="844"/>
        </pc:sldMkLst>
      </pc:sldChg>
    </pc:docChg>
  </pc:docChgLst>
  <pc:docChgLst>
    <pc:chgData name="Carys Taylor" userId="118a463a-74fc-4c5a-a3b1-147b5e2387b7" providerId="ADAL" clId="{9426CCAA-A19B-457A-BB5F-EA3BD1258841}"/>
    <pc:docChg chg="undo custSel delSld modSld modSection">
      <pc:chgData name="Carys Taylor" userId="118a463a-74fc-4c5a-a3b1-147b5e2387b7" providerId="ADAL" clId="{9426CCAA-A19B-457A-BB5F-EA3BD1258841}" dt="2022-03-17T14:20:15.330" v="455" actId="20577"/>
      <pc:docMkLst>
        <pc:docMk/>
      </pc:docMkLst>
      <pc:sldChg chg="modNotesTx">
        <pc:chgData name="Carys Taylor" userId="118a463a-74fc-4c5a-a3b1-147b5e2387b7" providerId="ADAL" clId="{9426CCAA-A19B-457A-BB5F-EA3BD1258841}" dt="2022-03-17T14:06:31.412" v="0"/>
        <pc:sldMkLst>
          <pc:docMk/>
          <pc:sldMk cId="2753173421" sldId="380"/>
        </pc:sldMkLst>
      </pc:sldChg>
      <pc:sldChg chg="modSp mod">
        <pc:chgData name="Carys Taylor" userId="118a463a-74fc-4c5a-a3b1-147b5e2387b7" providerId="ADAL" clId="{9426CCAA-A19B-457A-BB5F-EA3BD1258841}" dt="2022-03-17T14:06:44.734" v="7" actId="20577"/>
        <pc:sldMkLst>
          <pc:docMk/>
          <pc:sldMk cId="1981798035" sldId="446"/>
        </pc:sldMkLst>
        <pc:spChg chg="mod">
          <ac:chgData name="Carys Taylor" userId="118a463a-74fc-4c5a-a3b1-147b5e2387b7" providerId="ADAL" clId="{9426CCAA-A19B-457A-BB5F-EA3BD1258841}" dt="2022-03-17T14:06:44.734" v="7" actId="20577"/>
          <ac:spMkLst>
            <pc:docMk/>
            <pc:sldMk cId="1981798035" sldId="446"/>
            <ac:spMk id="6" creationId="{60EA8BC1-62A1-4248-B8BC-61125B1A324F}"/>
          </ac:spMkLst>
        </pc:spChg>
      </pc:sldChg>
      <pc:sldChg chg="addSp modSp mod modNotesTx">
        <pc:chgData name="Carys Taylor" userId="118a463a-74fc-4c5a-a3b1-147b5e2387b7" providerId="ADAL" clId="{9426CCAA-A19B-457A-BB5F-EA3BD1258841}" dt="2022-03-17T14:18:24.583" v="384" actId="20577"/>
        <pc:sldMkLst>
          <pc:docMk/>
          <pc:sldMk cId="2224105683" sldId="449"/>
        </pc:sldMkLst>
        <pc:spChg chg="add mod">
          <ac:chgData name="Carys Taylor" userId="118a463a-74fc-4c5a-a3b1-147b5e2387b7" providerId="ADAL" clId="{9426CCAA-A19B-457A-BB5F-EA3BD1258841}" dt="2022-03-17T14:18:17.422" v="380" actId="1076"/>
          <ac:spMkLst>
            <pc:docMk/>
            <pc:sldMk cId="2224105683" sldId="449"/>
            <ac:spMk id="6" creationId="{586A000F-3E35-42D0-9F19-B334EEF6FFE2}"/>
          </ac:spMkLst>
        </pc:spChg>
        <pc:spChg chg="mod">
          <ac:chgData name="Carys Taylor" userId="118a463a-74fc-4c5a-a3b1-147b5e2387b7" providerId="ADAL" clId="{9426CCAA-A19B-457A-BB5F-EA3BD1258841}" dt="2022-03-17T14:18:13.298" v="378" actId="1076"/>
          <ac:spMkLst>
            <pc:docMk/>
            <pc:sldMk cId="2224105683" sldId="449"/>
            <ac:spMk id="7" creationId="{77FCBE27-A2FB-4FE1-8CDE-48567F4CE882}"/>
          </ac:spMkLst>
        </pc:spChg>
      </pc:sldChg>
      <pc:sldChg chg="modSp mod">
        <pc:chgData name="Carys Taylor" userId="118a463a-74fc-4c5a-a3b1-147b5e2387b7" providerId="ADAL" clId="{9426CCAA-A19B-457A-BB5F-EA3BD1258841}" dt="2022-03-17T14:17:47.642" v="375" actId="207"/>
        <pc:sldMkLst>
          <pc:docMk/>
          <pc:sldMk cId="749671018" sldId="457"/>
        </pc:sldMkLst>
        <pc:spChg chg="mod">
          <ac:chgData name="Carys Taylor" userId="118a463a-74fc-4c5a-a3b1-147b5e2387b7" providerId="ADAL" clId="{9426CCAA-A19B-457A-BB5F-EA3BD1258841}" dt="2022-03-17T14:17:47.642" v="375" actId="207"/>
          <ac:spMkLst>
            <pc:docMk/>
            <pc:sldMk cId="749671018" sldId="457"/>
            <ac:spMk id="3" creationId="{EC965471-F09F-4779-8421-19637121FBA5}"/>
          </ac:spMkLst>
        </pc:spChg>
      </pc:sldChg>
      <pc:sldChg chg="modNotesTx">
        <pc:chgData name="Carys Taylor" userId="118a463a-74fc-4c5a-a3b1-147b5e2387b7" providerId="ADAL" clId="{9426CCAA-A19B-457A-BB5F-EA3BD1258841}" dt="2022-03-17T14:07:52.456" v="81" actId="20577"/>
        <pc:sldMkLst>
          <pc:docMk/>
          <pc:sldMk cId="3621127700" sldId="490"/>
        </pc:sldMkLst>
      </pc:sldChg>
      <pc:sldChg chg="modSp mod">
        <pc:chgData name="Carys Taylor" userId="118a463a-74fc-4c5a-a3b1-147b5e2387b7" providerId="ADAL" clId="{9426CCAA-A19B-457A-BB5F-EA3BD1258841}" dt="2022-03-17T14:17:06.008" v="370" actId="1076"/>
        <pc:sldMkLst>
          <pc:docMk/>
          <pc:sldMk cId="3045494849" sldId="503"/>
        </pc:sldMkLst>
        <pc:spChg chg="mod">
          <ac:chgData name="Carys Taylor" userId="118a463a-74fc-4c5a-a3b1-147b5e2387b7" providerId="ADAL" clId="{9426CCAA-A19B-457A-BB5F-EA3BD1258841}" dt="2022-03-17T14:16:58.706" v="367" actId="1076"/>
          <ac:spMkLst>
            <pc:docMk/>
            <pc:sldMk cId="3045494849" sldId="503"/>
            <ac:spMk id="5" creationId="{E73DDDDE-336F-43D1-8869-C19684CAAA83}"/>
          </ac:spMkLst>
        </pc:spChg>
        <pc:spChg chg="mod">
          <ac:chgData name="Carys Taylor" userId="118a463a-74fc-4c5a-a3b1-147b5e2387b7" providerId="ADAL" clId="{9426CCAA-A19B-457A-BB5F-EA3BD1258841}" dt="2022-03-17T14:17:06.008" v="370" actId="1076"/>
          <ac:spMkLst>
            <pc:docMk/>
            <pc:sldMk cId="3045494849" sldId="503"/>
            <ac:spMk id="10" creationId="{41A080EE-D593-499A-B2E4-2E404D90665A}"/>
          </ac:spMkLst>
        </pc:spChg>
        <pc:spChg chg="mod">
          <ac:chgData name="Carys Taylor" userId="118a463a-74fc-4c5a-a3b1-147b5e2387b7" providerId="ADAL" clId="{9426CCAA-A19B-457A-BB5F-EA3BD1258841}" dt="2022-03-17T14:17:06.008" v="370" actId="1076"/>
          <ac:spMkLst>
            <pc:docMk/>
            <pc:sldMk cId="3045494849" sldId="503"/>
            <ac:spMk id="11" creationId="{DF1639AB-3534-46A9-B913-B18AB5201BA4}"/>
          </ac:spMkLst>
        </pc:spChg>
      </pc:sldChg>
      <pc:sldChg chg="del">
        <pc:chgData name="Carys Taylor" userId="118a463a-74fc-4c5a-a3b1-147b5e2387b7" providerId="ADAL" clId="{9426CCAA-A19B-457A-BB5F-EA3BD1258841}" dt="2022-03-17T14:07:00.923" v="8" actId="2696"/>
        <pc:sldMkLst>
          <pc:docMk/>
          <pc:sldMk cId="1717729817" sldId="532"/>
        </pc:sldMkLst>
      </pc:sldChg>
      <pc:sldChg chg="addSp delSp modSp mod modAnim modNotesTx">
        <pc:chgData name="Carys Taylor" userId="118a463a-74fc-4c5a-a3b1-147b5e2387b7" providerId="ADAL" clId="{9426CCAA-A19B-457A-BB5F-EA3BD1258841}" dt="2022-03-17T14:15:15.951" v="317" actId="20577"/>
        <pc:sldMkLst>
          <pc:docMk/>
          <pc:sldMk cId="353889461" sldId="536"/>
        </pc:sldMkLst>
        <pc:spChg chg="mod">
          <ac:chgData name="Carys Taylor" userId="118a463a-74fc-4c5a-a3b1-147b5e2387b7" providerId="ADAL" clId="{9426CCAA-A19B-457A-BB5F-EA3BD1258841}" dt="2022-03-17T14:14:39.764" v="299" actId="1036"/>
          <ac:spMkLst>
            <pc:docMk/>
            <pc:sldMk cId="353889461" sldId="536"/>
            <ac:spMk id="5" creationId="{E73DDDDE-336F-43D1-8869-C19684CAAA83}"/>
          </ac:spMkLst>
        </pc:spChg>
        <pc:spChg chg="mod">
          <ac:chgData name="Carys Taylor" userId="118a463a-74fc-4c5a-a3b1-147b5e2387b7" providerId="ADAL" clId="{9426CCAA-A19B-457A-BB5F-EA3BD1258841}" dt="2022-03-17T14:13:49.118" v="278" actId="1037"/>
          <ac:spMkLst>
            <pc:docMk/>
            <pc:sldMk cId="353889461" sldId="536"/>
            <ac:spMk id="6" creationId="{E843C15C-7B18-4B9D-85C1-44A32075640C}"/>
          </ac:spMkLst>
        </pc:spChg>
        <pc:spChg chg="add mod">
          <ac:chgData name="Carys Taylor" userId="118a463a-74fc-4c5a-a3b1-147b5e2387b7" providerId="ADAL" clId="{9426CCAA-A19B-457A-BB5F-EA3BD1258841}" dt="2022-03-17T14:13:34.188" v="261" actId="14100"/>
          <ac:spMkLst>
            <pc:docMk/>
            <pc:sldMk cId="353889461" sldId="536"/>
            <ac:spMk id="12" creationId="{6FE291E6-A68A-4F73-9A30-6F82E42D83CF}"/>
          </ac:spMkLst>
        </pc:spChg>
        <pc:spChg chg="del mod">
          <ac:chgData name="Carys Taylor" userId="118a463a-74fc-4c5a-a3b1-147b5e2387b7" providerId="ADAL" clId="{9426CCAA-A19B-457A-BB5F-EA3BD1258841}" dt="2022-03-17T14:13:14.532" v="256" actId="478"/>
          <ac:spMkLst>
            <pc:docMk/>
            <pc:sldMk cId="353889461" sldId="536"/>
            <ac:spMk id="13" creationId="{915F497D-E785-40FE-92C4-044608A5FB88}"/>
          </ac:spMkLst>
        </pc:spChg>
        <pc:spChg chg="del">
          <ac:chgData name="Carys Taylor" userId="118a463a-74fc-4c5a-a3b1-147b5e2387b7" providerId="ADAL" clId="{9426CCAA-A19B-457A-BB5F-EA3BD1258841}" dt="2022-03-17T14:13:16.668" v="257" actId="478"/>
          <ac:spMkLst>
            <pc:docMk/>
            <pc:sldMk cId="353889461" sldId="536"/>
            <ac:spMk id="14" creationId="{0B2DC822-760A-4EE9-831D-DB0349FA9B8F}"/>
          </ac:spMkLst>
        </pc:spChg>
        <pc:spChg chg="add mod">
          <ac:chgData name="Carys Taylor" userId="118a463a-74fc-4c5a-a3b1-147b5e2387b7" providerId="ADAL" clId="{9426CCAA-A19B-457A-BB5F-EA3BD1258841}" dt="2022-03-17T14:13:42.401" v="267" actId="1037"/>
          <ac:spMkLst>
            <pc:docMk/>
            <pc:sldMk cId="353889461" sldId="536"/>
            <ac:spMk id="15" creationId="{047AEC33-6A67-42F2-9F8F-566676D46998}"/>
          </ac:spMkLst>
        </pc:spChg>
        <pc:grpChg chg="mod">
          <ac:chgData name="Carys Taylor" userId="118a463a-74fc-4c5a-a3b1-147b5e2387b7" providerId="ADAL" clId="{9426CCAA-A19B-457A-BB5F-EA3BD1258841}" dt="2022-03-17T14:14:43.859" v="300" actId="1076"/>
          <ac:grpSpMkLst>
            <pc:docMk/>
            <pc:sldMk cId="353889461" sldId="536"/>
            <ac:grpSpMk id="4" creationId="{333CE146-9F1D-4C57-8BC8-EBBD7AE3A198}"/>
          </ac:grpSpMkLst>
        </pc:grpChg>
      </pc:sldChg>
      <pc:sldChg chg="modNotesTx">
        <pc:chgData name="Carys Taylor" userId="118a463a-74fc-4c5a-a3b1-147b5e2387b7" providerId="ADAL" clId="{9426CCAA-A19B-457A-BB5F-EA3BD1258841}" dt="2022-03-17T14:09:35.031" v="134" actId="113"/>
        <pc:sldMkLst>
          <pc:docMk/>
          <pc:sldMk cId="3049882050" sldId="540"/>
        </pc:sldMkLst>
      </pc:sldChg>
      <pc:sldChg chg="modSp mod modNotesTx">
        <pc:chgData name="Carys Taylor" userId="118a463a-74fc-4c5a-a3b1-147b5e2387b7" providerId="ADAL" clId="{9426CCAA-A19B-457A-BB5F-EA3BD1258841}" dt="2022-03-17T14:08:25.293" v="122" actId="20577"/>
        <pc:sldMkLst>
          <pc:docMk/>
          <pc:sldMk cId="1412364747" sldId="541"/>
        </pc:sldMkLst>
        <pc:spChg chg="mod">
          <ac:chgData name="Carys Taylor" userId="118a463a-74fc-4c5a-a3b1-147b5e2387b7" providerId="ADAL" clId="{9426CCAA-A19B-457A-BB5F-EA3BD1258841}" dt="2022-03-17T14:08:04.632" v="104" actId="1037"/>
          <ac:spMkLst>
            <pc:docMk/>
            <pc:sldMk cId="1412364747" sldId="541"/>
            <ac:spMk id="2" creationId="{3CB9E1A2-348A-4CE4-8D7A-A143997378AF}"/>
          </ac:spMkLst>
        </pc:spChg>
      </pc:sldChg>
      <pc:sldChg chg="modNotesTx">
        <pc:chgData name="Carys Taylor" userId="118a463a-74fc-4c5a-a3b1-147b5e2387b7" providerId="ADAL" clId="{9426CCAA-A19B-457A-BB5F-EA3BD1258841}" dt="2022-03-17T14:08:42.671" v="126"/>
        <pc:sldMkLst>
          <pc:docMk/>
          <pc:sldMk cId="1707873939" sldId="542"/>
        </pc:sldMkLst>
      </pc:sldChg>
      <pc:sldChg chg="modSp mod">
        <pc:chgData name="Carys Taylor" userId="118a463a-74fc-4c5a-a3b1-147b5e2387b7" providerId="ADAL" clId="{9426CCAA-A19B-457A-BB5F-EA3BD1258841}" dt="2022-03-17T14:16:37.541" v="350" actId="20577"/>
        <pc:sldMkLst>
          <pc:docMk/>
          <pc:sldMk cId="3844830276" sldId="815"/>
        </pc:sldMkLst>
        <pc:spChg chg="mod">
          <ac:chgData name="Carys Taylor" userId="118a463a-74fc-4c5a-a3b1-147b5e2387b7" providerId="ADAL" clId="{9426CCAA-A19B-457A-BB5F-EA3BD1258841}" dt="2022-03-17T14:16:37.541" v="350" actId="20577"/>
          <ac:spMkLst>
            <pc:docMk/>
            <pc:sldMk cId="3844830276" sldId="815"/>
            <ac:spMk id="2" creationId="{6EB37F03-2D36-47FC-AE5D-2D7FBD11F03D}"/>
          </ac:spMkLst>
        </pc:spChg>
      </pc:sldChg>
      <pc:sldChg chg="modSp modNotesTx">
        <pc:chgData name="Carys Taylor" userId="118a463a-74fc-4c5a-a3b1-147b5e2387b7" providerId="ADAL" clId="{9426CCAA-A19B-457A-BB5F-EA3BD1258841}" dt="2022-03-17T14:12:38.495" v="252" actId="20577"/>
        <pc:sldMkLst>
          <pc:docMk/>
          <pc:sldMk cId="1001281713" sldId="816"/>
        </pc:sldMkLst>
        <pc:spChg chg="mod">
          <ac:chgData name="Carys Taylor" userId="118a463a-74fc-4c5a-a3b1-147b5e2387b7" providerId="ADAL" clId="{9426CCAA-A19B-457A-BB5F-EA3BD1258841}" dt="2022-03-17T14:11:54.844" v="168" actId="20577"/>
          <ac:spMkLst>
            <pc:docMk/>
            <pc:sldMk cId="1001281713" sldId="816"/>
            <ac:spMk id="5" creationId="{3C3C09E0-A22C-45BC-8F6E-677FD0EB6026}"/>
          </ac:spMkLst>
        </pc:spChg>
      </pc:sldChg>
      <pc:sldChg chg="modAnim modNotesTx">
        <pc:chgData name="Carys Taylor" userId="118a463a-74fc-4c5a-a3b1-147b5e2387b7" providerId="ADAL" clId="{9426CCAA-A19B-457A-BB5F-EA3BD1258841}" dt="2022-03-17T14:20:15.330" v="455" actId="20577"/>
        <pc:sldMkLst>
          <pc:docMk/>
          <pc:sldMk cId="396113694" sldId="821"/>
        </pc:sldMkLst>
      </pc:sldChg>
      <pc:sldChg chg="modNotesTx">
        <pc:chgData name="Carys Taylor" userId="118a463a-74fc-4c5a-a3b1-147b5e2387b7" providerId="ADAL" clId="{9426CCAA-A19B-457A-BB5F-EA3BD1258841}" dt="2022-03-17T14:13:04.396" v="254" actId="20577"/>
        <pc:sldMkLst>
          <pc:docMk/>
          <pc:sldMk cId="893106966" sldId="843"/>
        </pc:sldMkLst>
      </pc:sldChg>
      <pc:sldChg chg="modNotesTx">
        <pc:chgData name="Carys Taylor" userId="118a463a-74fc-4c5a-a3b1-147b5e2387b7" providerId="ADAL" clId="{9426CCAA-A19B-457A-BB5F-EA3BD1258841}" dt="2022-03-17T14:15:43.534" v="325" actId="20577"/>
        <pc:sldMkLst>
          <pc:docMk/>
          <pc:sldMk cId="257812854" sldId="844"/>
        </pc:sldMkLst>
      </pc:sldChg>
      <pc:sldChg chg="modNotesTx">
        <pc:chgData name="Carys Taylor" userId="118a463a-74fc-4c5a-a3b1-147b5e2387b7" providerId="ADAL" clId="{9426CCAA-A19B-457A-BB5F-EA3BD1258841}" dt="2022-03-17T14:07:11.429" v="10" actId="20577"/>
        <pc:sldMkLst>
          <pc:docMk/>
          <pc:sldMk cId="3172141561" sldId="845"/>
        </pc:sldMkLst>
      </pc:sldChg>
    </pc:docChg>
  </pc:docChgLst>
  <pc:docChgLst>
    <pc:chgData name="Carys Taylor" userId="S::ctaylor@teachfirst.org.uk::118a463a-74fc-4c5a-a3b1-147b5e2387b7" providerId="AD" clId="Web-{CEA2A97D-2709-FE74-A2CA-6B1C476C4190}"/>
    <pc:docChg chg="modSld">
      <pc:chgData name="Carys Taylor" userId="S::ctaylor@teachfirst.org.uk::118a463a-74fc-4c5a-a3b1-147b5e2387b7" providerId="AD" clId="Web-{CEA2A97D-2709-FE74-A2CA-6B1C476C4190}" dt="2022-03-07T08:02:16.602" v="2" actId="20577"/>
      <pc:docMkLst>
        <pc:docMk/>
      </pc:docMkLst>
      <pc:sldChg chg="modSp">
        <pc:chgData name="Carys Taylor" userId="S::ctaylor@teachfirst.org.uk::118a463a-74fc-4c5a-a3b1-147b5e2387b7" providerId="AD" clId="Web-{CEA2A97D-2709-FE74-A2CA-6B1C476C4190}" dt="2022-03-07T08:02:16.602" v="2" actId="20577"/>
        <pc:sldMkLst>
          <pc:docMk/>
          <pc:sldMk cId="2918955057" sldId="320"/>
        </pc:sldMkLst>
        <pc:spChg chg="mod">
          <ac:chgData name="Carys Taylor" userId="S::ctaylor@teachfirst.org.uk::118a463a-74fc-4c5a-a3b1-147b5e2387b7" providerId="AD" clId="Web-{CEA2A97D-2709-FE74-A2CA-6B1C476C4190}" dt="2022-03-07T08:02:16.602" v="2" actId="20577"/>
          <ac:spMkLst>
            <pc:docMk/>
            <pc:sldMk cId="2918955057" sldId="320"/>
            <ac:spMk id="6" creationId="{73238E87-27C4-460E-A429-B5023ADA326D}"/>
          </ac:spMkLst>
        </pc:spChg>
      </pc:sldChg>
    </pc:docChg>
  </pc:docChgLst>
  <pc:docChgLst>
    <pc:chgData name="Carys Taylor" userId="S::ctaylor@teachfirst.org.uk::118a463a-74fc-4c5a-a3b1-147b5e2387b7" providerId="AD" clId="Web-{0A1EC849-79C3-CEBF-1A89-F737F59F7EB5}"/>
    <pc:docChg chg="modSld">
      <pc:chgData name="Carys Taylor" userId="S::ctaylor@teachfirst.org.uk::118a463a-74fc-4c5a-a3b1-147b5e2387b7" providerId="AD" clId="Web-{0A1EC849-79C3-CEBF-1A89-F737F59F7EB5}" dt="2022-09-09T10:53:08.792" v="2"/>
      <pc:docMkLst>
        <pc:docMk/>
      </pc:docMkLst>
      <pc:sldChg chg="delSp modNotes">
        <pc:chgData name="Carys Taylor" userId="S::ctaylor@teachfirst.org.uk::118a463a-74fc-4c5a-a3b1-147b5e2387b7" providerId="AD" clId="Web-{0A1EC849-79C3-CEBF-1A89-F737F59F7EB5}" dt="2022-09-09T10:53:08.792" v="2"/>
        <pc:sldMkLst>
          <pc:docMk/>
          <pc:sldMk cId="2224105683" sldId="449"/>
        </pc:sldMkLst>
        <pc:spChg chg="del">
          <ac:chgData name="Carys Taylor" userId="S::ctaylor@teachfirst.org.uk::118a463a-74fc-4c5a-a3b1-147b5e2387b7" providerId="AD" clId="Web-{0A1EC849-79C3-CEBF-1A89-F737F59F7EB5}" dt="2022-09-09T10:53:01.761" v="0"/>
          <ac:spMkLst>
            <pc:docMk/>
            <pc:sldMk cId="2224105683" sldId="449"/>
            <ac:spMk id="6" creationId="{586A000F-3E35-42D0-9F19-B334EEF6FFE2}"/>
          </ac:spMkLst>
        </pc:spChg>
      </pc:sldChg>
    </pc:docChg>
  </pc:docChgLst>
  <pc:docChgLst>
    <pc:chgData name="Natalie Davys" userId="8d64778f-730d-4de1-bb25-f1569dd4e4e2" providerId="ADAL" clId="{BB33B675-163C-491C-AABA-B9E8B9AC5508}"/>
    <pc:docChg chg="modSld">
      <pc:chgData name="Natalie Davys" userId="8d64778f-730d-4de1-bb25-f1569dd4e4e2" providerId="ADAL" clId="{BB33B675-163C-491C-AABA-B9E8B9AC5508}" dt="2022-02-01T12:07:06.532" v="84" actId="20577"/>
      <pc:docMkLst>
        <pc:docMk/>
      </pc:docMkLst>
      <pc:sldChg chg="modSp mod">
        <pc:chgData name="Natalie Davys" userId="8d64778f-730d-4de1-bb25-f1569dd4e4e2" providerId="ADAL" clId="{BB33B675-163C-491C-AABA-B9E8B9AC5508}" dt="2022-02-01T09:56:31.441" v="33" actId="113"/>
        <pc:sldMkLst>
          <pc:docMk/>
          <pc:sldMk cId="2918955057" sldId="320"/>
        </pc:sldMkLst>
        <pc:spChg chg="mod">
          <ac:chgData name="Natalie Davys" userId="8d64778f-730d-4de1-bb25-f1569dd4e4e2" providerId="ADAL" clId="{BB33B675-163C-491C-AABA-B9E8B9AC5508}" dt="2022-02-01T09:56:31.441" v="33" actId="113"/>
          <ac:spMkLst>
            <pc:docMk/>
            <pc:sldMk cId="2918955057" sldId="320"/>
            <ac:spMk id="6" creationId="{73238E87-27C4-460E-A429-B5023ADA326D}"/>
          </ac:spMkLst>
        </pc:spChg>
      </pc:sldChg>
      <pc:sldChg chg="addCm modNotesTx">
        <pc:chgData name="Natalie Davys" userId="8d64778f-730d-4de1-bb25-f1569dd4e4e2" providerId="ADAL" clId="{BB33B675-163C-491C-AABA-B9E8B9AC5508}" dt="2022-02-01T11:11:03.124" v="72"/>
        <pc:sldMkLst>
          <pc:docMk/>
          <pc:sldMk cId="353889461" sldId="536"/>
        </pc:sldMkLst>
      </pc:sldChg>
      <pc:sldChg chg="addCm modCm modNotesTx">
        <pc:chgData name="Natalie Davys" userId="8d64778f-730d-4de1-bb25-f1569dd4e4e2" providerId="ADAL" clId="{BB33B675-163C-491C-AABA-B9E8B9AC5508}" dt="2022-02-01T10:40:34.040" v="49"/>
        <pc:sldMkLst>
          <pc:docMk/>
          <pc:sldMk cId="3049882050" sldId="540"/>
        </pc:sldMkLst>
      </pc:sldChg>
      <pc:sldChg chg="addCm modCm modNotesTx">
        <pc:chgData name="Natalie Davys" userId="8d64778f-730d-4de1-bb25-f1569dd4e4e2" providerId="ADAL" clId="{BB33B675-163C-491C-AABA-B9E8B9AC5508}" dt="2022-02-01T11:23:35.781" v="76"/>
        <pc:sldMkLst>
          <pc:docMk/>
          <pc:sldMk cId="3698953820" sldId="813"/>
        </pc:sldMkLst>
      </pc:sldChg>
      <pc:sldChg chg="addCm modCm modNotesTx">
        <pc:chgData name="Natalie Davys" userId="8d64778f-730d-4de1-bb25-f1569dd4e4e2" providerId="ADAL" clId="{BB33B675-163C-491C-AABA-B9E8B9AC5508}" dt="2022-02-01T12:07:06.532" v="84" actId="20577"/>
        <pc:sldMkLst>
          <pc:docMk/>
          <pc:sldMk cId="3844830276" sldId="815"/>
        </pc:sldMkLst>
      </pc:sldChg>
      <pc:sldChg chg="addCm modCm">
        <pc:chgData name="Natalie Davys" userId="8d64778f-730d-4de1-bb25-f1569dd4e4e2" providerId="ADAL" clId="{BB33B675-163C-491C-AABA-B9E8B9AC5508}" dt="2022-02-01T10:51:46.669" v="55"/>
        <pc:sldMkLst>
          <pc:docMk/>
          <pc:sldMk cId="1001281713" sldId="816"/>
        </pc:sldMkLst>
      </pc:sldChg>
      <pc:sldChg chg="addCm modNotesTx">
        <pc:chgData name="Natalie Davys" userId="8d64778f-730d-4de1-bb25-f1569dd4e4e2" providerId="ADAL" clId="{BB33B675-163C-491C-AABA-B9E8B9AC5508}" dt="2022-02-01T11:18:56.213" v="75" actId="20577"/>
        <pc:sldMkLst>
          <pc:docMk/>
          <pc:sldMk cId="3757895841" sldId="820"/>
        </pc:sldMkLst>
      </pc:sldChg>
      <pc:sldChg chg="addCm modCm">
        <pc:chgData name="Natalie Davys" userId="8d64778f-730d-4de1-bb25-f1569dd4e4e2" providerId="ADAL" clId="{BB33B675-163C-491C-AABA-B9E8B9AC5508}" dt="2022-02-01T11:12:35.714" v="73"/>
        <pc:sldMkLst>
          <pc:docMk/>
          <pc:sldMk cId="396113694" sldId="821"/>
        </pc:sldMkLst>
      </pc:sldChg>
      <pc:sldChg chg="modCm">
        <pc:chgData name="Natalie Davys" userId="8d64778f-730d-4de1-bb25-f1569dd4e4e2" providerId="ADAL" clId="{BB33B675-163C-491C-AABA-B9E8B9AC5508}" dt="2022-02-01T11:03:41.461" v="61"/>
        <pc:sldMkLst>
          <pc:docMk/>
          <pc:sldMk cId="893106966" sldId="84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70BBF0-D8C9-484B-A2BD-98FBFA666C70}" type="datetimeFigureOut">
              <a:rPr lang="en-GB" smtClean="0"/>
              <a:t>09/09/2022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A24272-161B-9A42-BC2D-F0109316EB3C}" type="slidenum">
              <a:rPr lang="en-GB" smtClean="0"/>
              <a:t>‹#›</a:t>
            </a:fld>
            <a:endParaRPr lang="en-GB"/>
          </a:p>
        </p:txBody>
      </p:sp>
    </p:spTree>
    <p:extLst>
      <p:ext uri="{BB962C8B-B14F-4D97-AF65-F5344CB8AC3E}">
        <p14:creationId xmlns:p14="http://schemas.microsoft.com/office/powerpoint/2010/main" val="32689885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my.chartered.college/wp-content/uploads/2018/10/6.-Dialogic-questioning.pdf"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about:blank"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a:p>
          <a:p>
            <a:pPr marL="0" indent="0">
              <a:buFont typeface="Arial" panose="020B0604020202020204" pitchFamily="34" charset="0"/>
              <a:buNone/>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a:t>
            </a:fld>
            <a:endParaRPr lang="en-GB"/>
          </a:p>
        </p:txBody>
      </p:sp>
    </p:spTree>
    <p:extLst>
      <p:ext uri="{BB962C8B-B14F-4D97-AF65-F5344CB8AC3E}">
        <p14:creationId xmlns:p14="http://schemas.microsoft.com/office/powerpoint/2010/main" val="3643510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5402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1" i="0" kern="1200">
                <a:solidFill>
                  <a:schemeClr val="tx1"/>
                </a:solidFill>
                <a:effectLst/>
                <a:latin typeface="+mn-lt"/>
                <a:ea typeface="+mn-ea"/>
                <a:cs typeface="+mn-cs"/>
              </a:rPr>
              <a:t>00:00 – 00:08 (8 minutes)</a:t>
            </a:r>
            <a:r>
              <a:rPr lang="en-GB" sz="1200" b="1">
                <a:latin typeface="+mn-lt"/>
              </a:rPr>
              <a:t> </a:t>
            </a:r>
            <a:endParaRPr lang="en-GB" sz="1200" b="0" i="1" kern="1200">
              <a:solidFill>
                <a:schemeClr val="tx1"/>
              </a:solidFill>
              <a:effectLst/>
              <a:latin typeface="+mn-lt"/>
              <a:cs typeface="Calibri"/>
            </a:endParaRPr>
          </a:p>
          <a:p>
            <a:pPr rtl="0" fontAlgn="base"/>
            <a:endParaRPr lang="en-GB" sz="1200" b="1" i="0" kern="1200">
              <a:solidFill>
                <a:schemeClr val="tx1"/>
              </a:solidFill>
              <a:effectLst/>
              <a:latin typeface="+mn-lt"/>
              <a:ea typeface="+mn-ea"/>
              <a:cs typeface="+mn-cs"/>
            </a:endParaRPr>
          </a:p>
          <a:p>
            <a:pPr rtl="0" fontAlgn="base"/>
            <a:r>
              <a:rPr lang="en-GB" sz="1200" b="1" i="0" kern="1200">
                <a:solidFill>
                  <a:schemeClr val="tx1"/>
                </a:solidFill>
                <a:effectLst/>
                <a:latin typeface="+mn-lt"/>
                <a:ea typeface="+mn-ea"/>
                <a:cs typeface="+mn-cs"/>
              </a:rPr>
              <a:t>Explain:</a:t>
            </a:r>
          </a:p>
          <a:p>
            <a:pPr rtl="0" fontAlgn="base"/>
            <a:r>
              <a:rPr lang="en-GB" sz="1200" b="0" i="1" kern="1200">
                <a:solidFill>
                  <a:schemeClr val="tx1"/>
                </a:solidFill>
                <a:effectLst/>
                <a:latin typeface="+mn-lt"/>
                <a:ea typeface="+mn-ea"/>
                <a:cs typeface="+mn-cs"/>
              </a:rPr>
              <a:t>As ECTs join, welcome them and ask them to complete the settling task shown on the slide. </a:t>
            </a:r>
          </a:p>
          <a:p>
            <a:pPr rtl="0" fontAlgn="base"/>
            <a:r>
              <a:rPr lang="en-GB" sz="1200" b="0" i="0" kern="1200">
                <a:solidFill>
                  <a:schemeClr val="tx1"/>
                </a:solidFill>
                <a:effectLst/>
                <a:latin typeface="+mn-lt"/>
                <a:ea typeface="+mn-ea"/>
                <a:cs typeface="+mn-cs"/>
              </a:rPr>
              <a:t>Take a few minutes to reflect on the questions shown on screen. Shortly, you’ll be moved into breakout rooms where you’ll have an opportunity to share and discuss your responses.</a:t>
            </a:r>
          </a:p>
          <a:p>
            <a:pPr rtl="0" fontAlgn="base"/>
            <a:endParaRPr lang="en-GB" sz="1200" b="0" i="1" kern="1200">
              <a:solidFill>
                <a:schemeClr val="tx1"/>
              </a:solidFill>
              <a:effectLst/>
              <a:latin typeface="+mn-lt"/>
              <a:ea typeface="+mn-ea"/>
              <a:cs typeface="+mn-cs"/>
            </a:endParaRPr>
          </a:p>
          <a:p>
            <a:r>
              <a:rPr lang="en-GB" sz="1200" b="1">
                <a:latin typeface="+mn-lt"/>
              </a:rPr>
              <a:t>(After 3 minutes) Explain:</a:t>
            </a:r>
          </a:p>
          <a:p>
            <a:r>
              <a:rPr lang="en-GB" sz="1200" strike="noStrike">
                <a:latin typeface="+mn-lt"/>
              </a:rPr>
              <a:t>As you know being connected to others through groups or networks is very beneficial as these spaces enable individuals to share information and enhance practice. Therefore, we’re now going to give you some time to share your thoughts from the settling task and discuss your responses to the questions: </a:t>
            </a:r>
            <a:r>
              <a:rPr lang="en-GB" strike="noStrike"/>
              <a:t>What does talk currently look like in you class? How do you support pupils to engage in purposeful talk?</a:t>
            </a:r>
          </a:p>
          <a:p>
            <a:endParaRPr lang="en-GB" sz="1200" b="1" strike="noStrike">
              <a:latin typeface="+mn-lt"/>
            </a:endParaRPr>
          </a:p>
          <a:p>
            <a:r>
              <a:rPr lang="en-GB" sz="1200" b="1">
                <a:latin typeface="+mn-lt"/>
              </a:rPr>
              <a:t>Activity:</a:t>
            </a:r>
          </a:p>
          <a:p>
            <a:r>
              <a:rPr lang="en-GB" sz="1200" i="1">
                <a:latin typeface="+mn-lt"/>
              </a:rPr>
              <a:t>Explain that you will put teachers into breakout groups of 3 for 4 minutes and ask them to share (you may want to paste the following bullet points in the sidebar so ECTs can see them when in breakout groups) their: </a:t>
            </a:r>
          </a:p>
          <a:p>
            <a:pPr marL="171450" indent="-171450">
              <a:buFont typeface="Arial" panose="020B0604020202020204" pitchFamily="34" charset="0"/>
              <a:buChar char="•"/>
            </a:pPr>
            <a:r>
              <a:rPr lang="en-GB" sz="1200">
                <a:latin typeface="+mn-lt"/>
              </a:rPr>
              <a:t>name</a:t>
            </a:r>
          </a:p>
          <a:p>
            <a:pPr marL="171450" indent="-171450">
              <a:buFont typeface="Arial" panose="020B0604020202020204" pitchFamily="34" charset="0"/>
              <a:buChar char="•"/>
            </a:pPr>
            <a:r>
              <a:rPr lang="en-GB" sz="1200">
                <a:latin typeface="+mn-lt"/>
              </a:rPr>
              <a:t>school and location</a:t>
            </a:r>
          </a:p>
          <a:p>
            <a:pPr marL="171450" indent="-171450">
              <a:buFont typeface="Arial" panose="020B0604020202020204" pitchFamily="34" charset="0"/>
              <a:buChar char="•"/>
            </a:pPr>
            <a:r>
              <a:rPr lang="en-GB" sz="1200" i="0" strike="noStrike">
                <a:latin typeface="+mn-lt"/>
              </a:rPr>
              <a:t>responses to the settling task questions, looking for any common themes across the group.</a:t>
            </a:r>
          </a:p>
          <a:p>
            <a:endParaRPr lang="en-GB" sz="1200">
              <a:latin typeface="+mn-lt"/>
              <a:cs typeface="Calibri"/>
            </a:endParaRPr>
          </a:p>
          <a:p>
            <a:r>
              <a:rPr lang="en-GB" sz="1200" b="1">
                <a:latin typeface="+mn-lt"/>
                <a:cs typeface="Calibri"/>
              </a:rPr>
              <a:t>Link to next slide: </a:t>
            </a:r>
            <a:r>
              <a:rPr lang="en-GB" sz="1200" b="0">
                <a:latin typeface="+mn-lt"/>
                <a:cs typeface="Calibri"/>
              </a:rPr>
              <a:t>Let’s take a look at the purpose of today’s seminar.</a:t>
            </a:r>
            <a:endParaRPr lang="en-GB" sz="1200" b="1">
              <a:latin typeface="+mn-lt"/>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3</a:t>
            </a:fld>
            <a:endParaRPr lang="en-GB"/>
          </a:p>
        </p:txBody>
      </p:sp>
    </p:spTree>
    <p:extLst>
      <p:ext uri="{BB962C8B-B14F-4D97-AF65-F5344CB8AC3E}">
        <p14:creationId xmlns:p14="http://schemas.microsoft.com/office/powerpoint/2010/main" val="14334300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a:solidFill>
                  <a:schemeClr val="tx1"/>
                </a:solidFill>
                <a:effectLst/>
                <a:latin typeface="+mn-lt"/>
                <a:ea typeface="+mn-ea"/>
                <a:cs typeface="+mn-cs"/>
              </a:rPr>
              <a:t>00:08 – 00:09 (1 minute)</a:t>
            </a:r>
            <a:endParaRPr lang="en-GB" b="1"/>
          </a:p>
          <a:p>
            <a:endParaRPr lang="en-GB"/>
          </a:p>
          <a:p>
            <a:r>
              <a:rPr lang="en-GB" i="1"/>
              <a:t>Welcome ECTs to the seminar and introduce yourself.</a:t>
            </a:r>
          </a:p>
          <a:p>
            <a:endParaRPr lang="en-GB"/>
          </a:p>
          <a:p>
            <a:r>
              <a:rPr lang="en-GB" b="1" i="0"/>
              <a:t>Explain:</a:t>
            </a:r>
            <a:r>
              <a:rPr lang="en-GB" b="1"/>
              <a:t> </a:t>
            </a:r>
            <a:r>
              <a:rPr lang="en-GB" b="0" i="0">
                <a:effectLst/>
              </a:rPr>
              <a:t>We know that </a:t>
            </a:r>
            <a:r>
              <a:rPr lang="en-GB"/>
              <a:t>high quality classroom talk plays an important role in </a:t>
            </a:r>
            <a:r>
              <a:rPr lang="en-GB" b="0" i="0">
                <a:effectLst/>
              </a:rPr>
              <a:t>pupils</a:t>
            </a:r>
            <a:r>
              <a:rPr lang="en-GB"/>
              <a:t>’</a:t>
            </a:r>
            <a:r>
              <a:rPr lang="en-GB" b="0" i="0">
                <a:effectLst/>
              </a:rPr>
              <a:t> learning and </a:t>
            </a:r>
            <a:r>
              <a:rPr lang="en-GB"/>
              <a:t>literacy, so the purpose of </a:t>
            </a:r>
            <a:r>
              <a:rPr lang="en-GB" b="0" i="0">
                <a:effectLst/>
              </a:rPr>
              <a:t>this seminar </a:t>
            </a:r>
            <a:r>
              <a:rPr lang="en-GB"/>
              <a:t>is </a:t>
            </a:r>
            <a:r>
              <a:rPr lang="en-GB" b="0" i="0">
                <a:effectLst/>
              </a:rPr>
              <a:t>to </a:t>
            </a:r>
            <a:r>
              <a:rPr lang="en-GB"/>
              <a:t>explore strategies for utilising talk effectively in Key Stage 2 English.</a:t>
            </a:r>
            <a:endParaRPr lang="en-GB" sz="1800" b="0" i="0">
              <a:effectLst/>
              <a:latin typeface="Arial"/>
              <a:cs typeface="Arial"/>
            </a:endParaRPr>
          </a:p>
          <a:p>
            <a:pPr marL="0" indent="0">
              <a:buFont typeface="Arial" panose="020B0604020202020204" pitchFamily="34" charset="0"/>
              <a:buNone/>
            </a:pPr>
            <a:endParaRPr lang="en-GB" b="1" i="0"/>
          </a:p>
          <a:p>
            <a:pPr marL="0" indent="0">
              <a:buFont typeface="Arial" panose="020B0604020202020204" pitchFamily="34" charset="0"/>
              <a:buNone/>
            </a:pPr>
            <a:r>
              <a:rPr lang="en-GB" b="1" i="0"/>
              <a:t>Norms:</a:t>
            </a:r>
            <a:endParaRPr lang="en-GB" b="0" i="0"/>
          </a:p>
          <a:p>
            <a:pPr marL="0" indent="0">
              <a:buFont typeface="Arial" panose="020B0604020202020204" pitchFamily="34" charset="0"/>
              <a:buNone/>
            </a:pPr>
            <a:r>
              <a:rPr lang="en-GB" b="0" i="1"/>
              <a:t>The norms have been presented here to remind ECTs of what’s expected during the seminar. Please use the following responses to address a video that’s not on, a mic that’s not in use or those who have joined as a group:</a:t>
            </a:r>
            <a:endParaRPr lang="en-GB" sz="1200" b="1" i="1" kern="1200">
              <a:solidFill>
                <a:schemeClr val="tx1"/>
              </a:solidFill>
              <a:effectLst/>
              <a:latin typeface="+mn-lt"/>
              <a:ea typeface="+mn-ea"/>
              <a:cs typeface="+mn-cs"/>
            </a:endParaRPr>
          </a:p>
          <a:p>
            <a:pPr marL="171450" indent="-171450">
              <a:buFont typeface="Arial" panose="020B0604020202020204" pitchFamily="34" charset="0"/>
              <a:buChar char="•"/>
            </a:pPr>
            <a:r>
              <a:rPr lang="en-GB" sz="1200" b="1" kern="1200">
                <a:solidFill>
                  <a:schemeClr val="tx1"/>
                </a:solidFill>
                <a:effectLst/>
                <a:latin typeface="+mn-lt"/>
                <a:ea typeface="+mn-ea"/>
                <a:cs typeface="+mn-cs"/>
              </a:rPr>
              <a:t>Video:</a:t>
            </a:r>
            <a:r>
              <a:rPr lang="en-GB" sz="1200" kern="1200">
                <a:solidFill>
                  <a:schemeClr val="tx1"/>
                </a:solidFill>
                <a:effectLst/>
                <a:latin typeface="+mn-lt"/>
                <a:ea typeface="+mn-ea"/>
                <a:cs typeface="+mn-cs"/>
              </a:rPr>
              <a:t> I can see (some of) you don't have your video on. Please could you turn it on for the duration of the seminar. If you don't have access to a webcam for this seminar, please ensure you join with one for the next seminar. </a:t>
            </a:r>
          </a:p>
          <a:p>
            <a:pPr marL="171450" indent="-171450">
              <a:buFont typeface="Arial" panose="020B0604020202020204" pitchFamily="34" charset="0"/>
              <a:buChar char="•"/>
            </a:pPr>
            <a:r>
              <a:rPr lang="en-GB" sz="1200" b="1" kern="1200">
                <a:solidFill>
                  <a:schemeClr val="tx1"/>
                </a:solidFill>
                <a:effectLst/>
                <a:latin typeface="+mn-lt"/>
                <a:ea typeface="+mn-ea"/>
                <a:cs typeface="+mn-cs"/>
              </a:rPr>
              <a:t>Mic:</a:t>
            </a:r>
            <a:r>
              <a:rPr lang="en-GB" sz="1200" kern="1200">
                <a:solidFill>
                  <a:schemeClr val="tx1"/>
                </a:solidFill>
                <a:effectLst/>
                <a:latin typeface="+mn-lt"/>
                <a:ea typeface="+mn-ea"/>
                <a:cs typeface="+mn-cs"/>
              </a:rPr>
              <a:t> If you don't have access to a microphone this seminar, please share your thoughts or reflections in the sidebar when asked to contribute and please ensure you join with access to a microphone next time. </a:t>
            </a:r>
          </a:p>
          <a:p>
            <a:pPr marL="171450" indent="-171450">
              <a:buFont typeface="Arial" panose="020B0604020202020204" pitchFamily="34" charset="0"/>
              <a:buChar char="•"/>
            </a:pPr>
            <a:r>
              <a:rPr lang="en-GB" sz="1200" b="1" kern="1200">
                <a:solidFill>
                  <a:schemeClr val="tx1"/>
                </a:solidFill>
                <a:effectLst/>
                <a:latin typeface="+mn-lt"/>
                <a:ea typeface="+mn-ea"/>
                <a:cs typeface="+mn-cs"/>
              </a:rPr>
              <a:t>Raise your hand: </a:t>
            </a:r>
            <a:r>
              <a:rPr lang="en-GB" sz="1200" kern="1200">
                <a:solidFill>
                  <a:schemeClr val="tx1"/>
                </a:solidFill>
                <a:effectLst/>
                <a:latin typeface="+mn-lt"/>
                <a:ea typeface="+mn-ea"/>
                <a:cs typeface="+mn-cs"/>
              </a:rPr>
              <a:t>If you have questions throughout the seminar please use the ‘raise your hand’ function. </a:t>
            </a:r>
          </a:p>
          <a:p>
            <a:pPr marL="0" indent="0">
              <a:buFont typeface="Arial" panose="020B0604020202020204" pitchFamily="34" charset="0"/>
              <a:buNone/>
            </a:pPr>
            <a:endParaRPr lang="en-GB" b="0"/>
          </a:p>
          <a:p>
            <a:pPr marL="0" indent="0">
              <a:buFont typeface="Arial" panose="020B0604020202020204" pitchFamily="34" charset="0"/>
              <a:buNone/>
            </a:pPr>
            <a:r>
              <a:rPr lang="en-GB" b="1"/>
              <a:t>Link to next slide: </a:t>
            </a:r>
            <a:r>
              <a:rPr lang="en-GB" b="0"/>
              <a:t>Let’s take a look at the objectives for today’s seminar.</a:t>
            </a:r>
          </a:p>
          <a:p>
            <a:pPr marL="0" indent="0">
              <a:buFont typeface="Arial" panose="020B0604020202020204" pitchFamily="34" charset="0"/>
              <a:buNone/>
            </a:pPr>
            <a:endParaRPr lang="en-GB" b="0"/>
          </a:p>
          <a:p>
            <a:endParaRPr lang="en-GB" b="0"/>
          </a:p>
        </p:txBody>
      </p:sp>
      <p:sp>
        <p:nvSpPr>
          <p:cNvPr id="4" name="Slide Number Placeholder 3"/>
          <p:cNvSpPr>
            <a:spLocks noGrp="1"/>
          </p:cNvSpPr>
          <p:nvPr>
            <p:ph type="sldNum" sz="quarter" idx="5"/>
          </p:nvPr>
        </p:nvSpPr>
        <p:spPr/>
        <p:txBody>
          <a:bodyPr/>
          <a:lstStyle/>
          <a:p>
            <a:fld id="{AAA24272-161B-9A42-BC2D-F0109316EB3C}" type="slidenum">
              <a:rPr lang="en-GB" smtClean="0"/>
              <a:t>4</a:t>
            </a:fld>
            <a:endParaRPr lang="en-GB"/>
          </a:p>
        </p:txBody>
      </p:sp>
    </p:spTree>
    <p:extLst>
      <p:ext uri="{BB962C8B-B14F-4D97-AF65-F5344CB8AC3E}">
        <p14:creationId xmlns:p14="http://schemas.microsoft.com/office/powerpoint/2010/main" val="3954664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00:09 – 00:10 (1 minute)</a:t>
            </a:r>
          </a:p>
          <a:p>
            <a:endParaRPr lang="en-GB"/>
          </a:p>
          <a:p>
            <a:r>
              <a:rPr lang="en-GB" b="0" i="1"/>
              <a:t>Share the objectives with ECTs.</a:t>
            </a:r>
          </a:p>
        </p:txBody>
      </p:sp>
      <p:sp>
        <p:nvSpPr>
          <p:cNvPr id="4" name="Slide Number Placeholder 3"/>
          <p:cNvSpPr>
            <a:spLocks noGrp="1"/>
          </p:cNvSpPr>
          <p:nvPr>
            <p:ph type="sldNum" sz="quarter" idx="5"/>
          </p:nvPr>
        </p:nvSpPr>
        <p:spPr/>
        <p:txBody>
          <a:bodyPr/>
          <a:lstStyle/>
          <a:p>
            <a:fld id="{AAA24272-161B-9A42-BC2D-F0109316EB3C}" type="slidenum">
              <a:rPr lang="en-GB" smtClean="0"/>
              <a:t>5</a:t>
            </a:fld>
            <a:endParaRPr lang="en-GB"/>
          </a:p>
        </p:txBody>
      </p:sp>
    </p:spTree>
    <p:extLst>
      <p:ext uri="{BB962C8B-B14F-4D97-AF65-F5344CB8AC3E}">
        <p14:creationId xmlns:p14="http://schemas.microsoft.com/office/powerpoint/2010/main" val="3365686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00:10 – 00:11 (1 minute)</a:t>
            </a:r>
          </a:p>
          <a:p>
            <a:endParaRPr lang="en-GB"/>
          </a:p>
          <a:p>
            <a:r>
              <a:rPr lang="en-GB" i="1"/>
              <a:t>Share the ECF statements that will be covered.</a:t>
            </a:r>
          </a:p>
        </p:txBody>
      </p:sp>
      <p:sp>
        <p:nvSpPr>
          <p:cNvPr id="4" name="Slide Number Placeholder 3"/>
          <p:cNvSpPr>
            <a:spLocks noGrp="1"/>
          </p:cNvSpPr>
          <p:nvPr>
            <p:ph type="sldNum" sz="quarter" idx="5"/>
          </p:nvPr>
        </p:nvSpPr>
        <p:spPr/>
        <p:txBody>
          <a:bodyPr/>
          <a:lstStyle/>
          <a:p>
            <a:fld id="{AAA24272-161B-9A42-BC2D-F0109316EB3C}" type="slidenum">
              <a:rPr lang="en-GB" smtClean="0"/>
              <a:t>6</a:t>
            </a:fld>
            <a:endParaRPr lang="en-GB"/>
          </a:p>
        </p:txBody>
      </p:sp>
    </p:spTree>
    <p:extLst>
      <p:ext uri="{BB962C8B-B14F-4D97-AF65-F5344CB8AC3E}">
        <p14:creationId xmlns:p14="http://schemas.microsoft.com/office/powerpoint/2010/main" val="3433846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00:11 – 00:13 (2 minutes)</a:t>
            </a:r>
          </a:p>
          <a:p>
            <a:endParaRPr lang="en-GB" b="1" i="0"/>
          </a:p>
          <a:p>
            <a:r>
              <a:rPr lang="en-GB" b="1" i="1"/>
              <a:t>Key Learning Point (KLP): </a:t>
            </a:r>
            <a:r>
              <a:rPr lang="en-GB" b="0" i="1"/>
              <a:t>Developing pupils’ oral language can improve literacy outcomes and pupils’ understanding across the curriculum.</a:t>
            </a:r>
            <a:endParaRPr lang="en-GB" b="1" i="0"/>
          </a:p>
          <a:p>
            <a:endParaRPr lang="en-GB" sz="1200" b="0" i="1">
              <a:solidFill>
                <a:srgbClr val="000000"/>
              </a:solidFill>
              <a:effectLst/>
              <a:latin typeface="+mn-lt"/>
              <a:cs typeface="Calibri"/>
            </a:endParaRPr>
          </a:p>
          <a:p>
            <a:r>
              <a:rPr lang="en-GB" b="1" i="0"/>
              <a:t>Explain:</a:t>
            </a:r>
            <a:endParaRPr lang="en-US" i="0"/>
          </a:p>
          <a:p>
            <a:pPr marL="0" indent="0">
              <a:buFont typeface="Arial" panose="020B0604020202020204" pitchFamily="34" charset="0"/>
              <a:buNone/>
            </a:pPr>
            <a:r>
              <a:rPr lang="en-GB" b="0"/>
              <a:t>High-quality classroom talk plays an important role in pupils’ learning and literacy. </a:t>
            </a:r>
            <a:r>
              <a:rPr lang="en-GB" b="1"/>
              <a:t>[Reveal] </a:t>
            </a:r>
            <a:r>
              <a:rPr lang="en-GB" b="0"/>
              <a:t>Developing pupils' oral language can improve their literacy skills (including improving reading and writing outcomes and vocabulary development). The EEF teaching and learning toolkit identifies that on average oral language approaches can have an impact on pupils of +6 months progress when implemented effectively. </a:t>
            </a:r>
            <a:r>
              <a:rPr lang="en-GB" b="1"/>
              <a:t>[Reveal] </a:t>
            </a:r>
            <a:r>
              <a:rPr lang="en-GB" b="0"/>
              <a:t>Developing pupil talk and oral language can also increase pupil understanding across the curriculum – in all subjects not just English. </a:t>
            </a:r>
            <a:r>
              <a:rPr lang="en-GB" b="1"/>
              <a:t>[Reveal] </a:t>
            </a:r>
            <a:r>
              <a:rPr lang="en-GB" b="0"/>
              <a:t>Other benefits of</a:t>
            </a:r>
            <a:r>
              <a:rPr lang="en-GB" b="1"/>
              <a:t> </a:t>
            </a:r>
            <a:r>
              <a:rPr lang="en-GB" b="0"/>
              <a:t>developing pupil talk include enhancing pupils’ communication skills and </a:t>
            </a:r>
            <a:r>
              <a:rPr lang="en-GB" b="1"/>
              <a:t>[Reveal] </a:t>
            </a:r>
            <a:r>
              <a:rPr lang="en-GB" b="0"/>
              <a:t>their life chances and wellbeing. While research indicates that all pupils benefit from effective classroom talk, it has proven to be particularly beneficial for pupils from disadvantaged backgrounds and for those pupils who may be lower attaining.</a:t>
            </a:r>
          </a:p>
          <a:p>
            <a:pPr marL="0" indent="0">
              <a:buFont typeface="Arial" panose="020B0604020202020204" pitchFamily="34" charset="0"/>
              <a:buNone/>
            </a:pPr>
            <a:endParaRPr lang="en-GB" b="1" i="0"/>
          </a:p>
          <a:p>
            <a:r>
              <a:rPr lang="en-GB" b="1" i="0"/>
              <a:t>Link to next slide:</a:t>
            </a:r>
            <a:r>
              <a:rPr lang="en-GB" b="1"/>
              <a:t> </a:t>
            </a:r>
            <a:r>
              <a:rPr lang="en-GB" b="0"/>
              <a:t>So, if we know that talk is important in developing literacy and understanding across the curriculum how might this look in different subjects?</a:t>
            </a:r>
            <a:endParaRPr lang="en-GB" b="1"/>
          </a:p>
          <a:p>
            <a:endParaRPr lang="en-GB" b="1" i="1"/>
          </a:p>
          <a:p>
            <a:pPr marL="0" marR="0" lvl="0" indent="0" algn="l" defTabSz="914400">
              <a:lnSpc>
                <a:spcPct val="100000"/>
              </a:lnSpc>
              <a:spcBef>
                <a:spcPts val="0"/>
              </a:spcBef>
              <a:spcAft>
                <a:spcPts val="0"/>
              </a:spcAft>
              <a:buNone/>
              <a:tabLst/>
              <a:defRPr/>
            </a:pPr>
            <a:r>
              <a:rPr lang="en-GB" b="1" i="0"/>
              <a:t>Research reference:</a:t>
            </a:r>
          </a:p>
          <a:p>
            <a:pPr marL="0" marR="0" lvl="0" indent="0" algn="l" defTabSz="914400">
              <a:lnSpc>
                <a:spcPct val="100000"/>
              </a:lnSpc>
              <a:spcBef>
                <a:spcPts val="0"/>
              </a:spcBef>
              <a:spcAft>
                <a:spcPts val="0"/>
              </a:spcAft>
              <a:buNone/>
              <a:tabLst/>
              <a:defRPr/>
            </a:pPr>
            <a:r>
              <a:rPr lang="en-GB"/>
              <a:t>Education Endowment Foundation (2018) Sutton Trust Education Endowment Foundation Teaching and Learning Toolkit. Available at: https://educationendowmentfoundation.org.uk/education-evidence/teaching-learning-toolkit/oral-language-interventions [retrieved 12 October 2021].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Education Endowment Foundation (2018) Improving Literacy in Secondary Schools: Guidance Report. Available at: https://educationendowmentfoundation.org.uk/tools/guidance-reports/ [retrieved 12 October 2021].</a:t>
            </a:r>
          </a:p>
        </p:txBody>
      </p:sp>
      <p:sp>
        <p:nvSpPr>
          <p:cNvPr id="4" name="Slide Number Placeholder 3"/>
          <p:cNvSpPr>
            <a:spLocks noGrp="1"/>
          </p:cNvSpPr>
          <p:nvPr>
            <p:ph type="sldNum" sz="quarter" idx="5"/>
          </p:nvPr>
        </p:nvSpPr>
        <p:spPr/>
        <p:txBody>
          <a:bodyPr/>
          <a:lstStyle/>
          <a:p>
            <a:fld id="{AAA24272-161B-9A42-BC2D-F0109316EB3C}" type="slidenum">
              <a:rPr lang="en-GB" smtClean="0"/>
              <a:t>7</a:t>
            </a:fld>
            <a:endParaRPr lang="en-GB"/>
          </a:p>
        </p:txBody>
      </p:sp>
    </p:spTree>
    <p:extLst>
      <p:ext uri="{BB962C8B-B14F-4D97-AF65-F5344CB8AC3E}">
        <p14:creationId xmlns:p14="http://schemas.microsoft.com/office/powerpoint/2010/main" val="1888474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chemeClr val="tx1"/>
                </a:solidFill>
                <a:latin typeface="+mn-lt"/>
              </a:rPr>
              <a:t>00:13 – 00:17 (4 minutes)</a:t>
            </a:r>
          </a:p>
          <a:p>
            <a:endParaRPr lang="en-GB" sz="120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solidFill>
                  <a:schemeClr val="tx1"/>
                </a:solidFill>
                <a:latin typeface="+mn-lt"/>
              </a:rPr>
              <a:t>KLP: </a:t>
            </a:r>
            <a:r>
              <a:rPr lang="en-GB" sz="1200" b="0" i="1">
                <a:solidFill>
                  <a:schemeClr val="tx1"/>
                </a:solidFill>
                <a:effectLst/>
                <a:latin typeface="+mn-lt"/>
              </a:rPr>
              <a:t>Every </a:t>
            </a:r>
            <a:r>
              <a:rPr lang="en-GB" sz="1200" i="1">
                <a:solidFill>
                  <a:schemeClr val="tx1"/>
                </a:solidFill>
                <a:effectLst/>
                <a:latin typeface="+mn-lt"/>
              </a:rPr>
              <a:t>teacher can improve pupils’ literacy by explicitly teaching oral language skills specific to their individual disciplines.</a:t>
            </a:r>
            <a:endParaRPr lang="en-GB" sz="1200" b="1" i="1">
              <a:solidFill>
                <a:schemeClr val="tx1"/>
              </a:solidFill>
              <a:latin typeface="+mn-lt"/>
            </a:endParaRPr>
          </a:p>
          <a:p>
            <a:pPr marL="0" indent="0" algn="l" rtl="0" fontAlgn="base">
              <a:buFont typeface="Arial" panose="020B0604020202020204" pitchFamily="34" charset="0"/>
              <a:buNone/>
            </a:pPr>
            <a:endParaRPr lang="en-GB" sz="1200" b="0">
              <a:solidFill>
                <a:schemeClr val="tx1"/>
              </a:solidFill>
              <a:effectLst/>
              <a:latin typeface="+mn-lt"/>
              <a:cs typeface="Calibri"/>
            </a:endParaRPr>
          </a:p>
          <a:p>
            <a:r>
              <a:rPr lang="en-GB" sz="1200" b="1">
                <a:solidFill>
                  <a:schemeClr val="tx1"/>
                </a:solidFill>
                <a:latin typeface="+mn-lt"/>
              </a:rPr>
              <a:t>Explain:</a:t>
            </a:r>
            <a:endParaRPr lang="en-GB" sz="1200" b="1">
              <a:solidFill>
                <a:schemeClr val="tx1"/>
              </a:solidFill>
              <a:effectLst/>
              <a:latin typeface="+mn-lt"/>
              <a:cs typeface="Calibri"/>
            </a:endParaRPr>
          </a:p>
          <a:p>
            <a:pPr algn="l" rtl="0" fontAlgn="base"/>
            <a:r>
              <a:rPr lang="en-GB" sz="1200" b="0" i="0" u="none" strike="noStrike">
                <a:solidFill>
                  <a:schemeClr val="tx1"/>
                </a:solidFill>
                <a:effectLst/>
                <a:latin typeface="+mn-lt"/>
              </a:rPr>
              <a:t>Every teacher can improve pupils’ literacy by explicitly teaching oral language skills specific to the individual discipline.</a:t>
            </a:r>
            <a:r>
              <a:rPr lang="en-US" sz="1200" b="0" i="0">
                <a:solidFill>
                  <a:schemeClr val="tx1"/>
                </a:solidFill>
                <a:effectLst/>
                <a:latin typeface="+mn-lt"/>
              </a:rPr>
              <a:t>​</a:t>
            </a:r>
          </a:p>
          <a:p>
            <a:pPr algn="l" rtl="0" fontAlgn="base"/>
            <a:r>
              <a:rPr lang="en-GB" sz="1200" b="0" i="0">
                <a:solidFill>
                  <a:schemeClr val="tx1"/>
                </a:solidFill>
                <a:effectLst/>
                <a:latin typeface="+mn-lt"/>
              </a:rPr>
              <a:t>​</a:t>
            </a:r>
          </a:p>
          <a:p>
            <a:pPr algn="l" rtl="0" fontAlgn="base"/>
            <a:r>
              <a:rPr lang="en-GB" sz="1200" b="0" i="0" u="none" strike="noStrike">
                <a:solidFill>
                  <a:schemeClr val="tx1"/>
                </a:solidFill>
                <a:effectLst/>
                <a:latin typeface="+mn-lt"/>
              </a:rPr>
              <a:t>The use of structured talk in the classroom can develop pupils’ understanding of subject-specific vocabulary. In year one, module 5, seminar 1, you looked at the importance of disciplinary literacy and explicitly teaching vocabulary. Disciplinary literacy emphasises supporting pupils to read, write and communicate effectively within a subject discipline. Pupils are supported to understand how language works and ways of communicating knowledge specific to the subject. </a:t>
            </a:r>
            <a:r>
              <a:rPr lang="en-US" sz="1200" b="0" i="0">
                <a:solidFill>
                  <a:schemeClr val="tx1"/>
                </a:solidFill>
                <a:effectLst/>
                <a:latin typeface="+mn-lt"/>
              </a:rPr>
              <a:t>​</a:t>
            </a:r>
          </a:p>
          <a:p>
            <a:pPr algn="l" rtl="0" fontAlgn="base"/>
            <a:r>
              <a:rPr lang="en-GB" sz="1200" b="0" i="0">
                <a:solidFill>
                  <a:schemeClr val="tx1"/>
                </a:solidFill>
                <a:effectLst/>
                <a:latin typeface="+mn-lt"/>
              </a:rPr>
              <a:t>​</a:t>
            </a:r>
          </a:p>
          <a:p>
            <a:pPr algn="l" rtl="0" fontAlgn="base"/>
            <a:r>
              <a:rPr lang="en-GB" sz="1200" b="0" i="0" u="none" strike="noStrike">
                <a:solidFill>
                  <a:schemeClr val="tx1"/>
                </a:solidFill>
                <a:effectLst/>
                <a:latin typeface="+mn-lt"/>
              </a:rPr>
              <a:t>For example, through talk we can explicitly teach and expose pupils to unfamiliar vocabulary specific to the subject and provide an opportunity for them to use the words themselves. One way we can do this is by modelling the use of the vocabulary in our own talk and requiring pupils to use the correct terms in their own responses.</a:t>
            </a:r>
            <a:r>
              <a:rPr lang="en-US" sz="1200" b="0" i="0">
                <a:solidFill>
                  <a:schemeClr val="tx1"/>
                </a:solidFill>
                <a:effectLst/>
                <a:latin typeface="+mn-lt"/>
              </a:rPr>
              <a:t>​</a:t>
            </a:r>
          </a:p>
          <a:p>
            <a:pPr algn="l" rtl="0" fontAlgn="base"/>
            <a:r>
              <a:rPr lang="en-GB" sz="1200" b="0" i="0">
                <a:solidFill>
                  <a:schemeClr val="tx1"/>
                </a:solidFill>
                <a:effectLst/>
                <a:latin typeface="+mn-lt"/>
              </a:rPr>
              <a:t>​</a:t>
            </a:r>
          </a:p>
          <a:p>
            <a:pPr algn="l" rtl="0" fontAlgn="base"/>
            <a:r>
              <a:rPr lang="en-GB" sz="1200" b="0" i="0" u="none" strike="noStrike">
                <a:solidFill>
                  <a:schemeClr val="tx1"/>
                </a:solidFill>
                <a:effectLst/>
                <a:latin typeface="+mn-lt"/>
              </a:rPr>
              <a:t>We can also support pupils to understand the subject-specific features and structures of discussion. For example, ‘to evaluate’ has different meanings across different subjects. In some subjects pupils are required to assess the reliability of sources while in others they are required to provide personal responses. The use of structured talk can support us to explicitly teach these differences to pupils which when planned carefully can be transferred to their writing.</a:t>
            </a:r>
            <a:endParaRPr lang="en-US" sz="1200" b="0" i="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chemeClr val="tx1"/>
                </a:solidFill>
                <a:effectLst/>
                <a:latin typeface="+mn-lt"/>
              </a:rPr>
              <a:t>Ask: [Reveal]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a:solidFill>
                  <a:schemeClr val="tx1"/>
                </a:solidFill>
                <a:effectLst/>
                <a:latin typeface="+mn-lt"/>
              </a:rPr>
              <a:t>Take a moment to reflect: How have you used talk to support pupils to develop their understanding of subject-specific vocabulary or subject-specific discussion? What was the impact on pupil learning? </a:t>
            </a:r>
            <a:r>
              <a:rPr lang="en-GB" sz="1200" b="0" i="1">
                <a:solidFill>
                  <a:schemeClr val="tx1"/>
                </a:solidFill>
                <a:effectLst/>
                <a:latin typeface="+mn-lt"/>
              </a:rPr>
              <a:t>Take ECT responses through chat or hands up/unmute.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a:solidFill>
                  <a:schemeClr val="tx1"/>
                </a:solidFill>
                <a:effectLst/>
                <a:latin typeface="+mn-lt"/>
              </a:rPr>
              <a:t>Link to next slide: </a:t>
            </a:r>
            <a:r>
              <a:rPr lang="en-GB" sz="1200" b="0" i="0">
                <a:solidFill>
                  <a:schemeClr val="tx1"/>
                </a:solidFill>
                <a:effectLst/>
                <a:latin typeface="+mn-lt"/>
              </a:rPr>
              <a:t>In order for purposeful talk to occur, we must first look at the conditions to enable this.   </a:t>
            </a:r>
            <a:endParaRPr lang="en-GB" sz="1200" b="1" i="0">
              <a:solidFill>
                <a:schemeClr val="tx1"/>
              </a:solidFill>
              <a:latin typeface="+mn-lt"/>
            </a:endParaRPr>
          </a:p>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8</a:t>
            </a:fld>
            <a:endParaRPr lang="en-GB"/>
          </a:p>
        </p:txBody>
      </p:sp>
    </p:spTree>
    <p:extLst>
      <p:ext uri="{BB962C8B-B14F-4D97-AF65-F5344CB8AC3E}">
        <p14:creationId xmlns:p14="http://schemas.microsoft.com/office/powerpoint/2010/main" val="402853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00:17 – 00:23 (6 minutes)</a:t>
            </a:r>
          </a:p>
          <a:p>
            <a:endParaRPr lang="en-GB" b="1"/>
          </a:p>
          <a:p>
            <a:r>
              <a:rPr lang="en-GB" b="1" i="1"/>
              <a:t>KLP: </a:t>
            </a:r>
            <a:r>
              <a:rPr lang="en-GB" b="0" i="1"/>
              <a:t>It’s important to develop a talk culture in which effective and purposeful talk can take place.</a:t>
            </a:r>
            <a:endParaRPr lang="en-GB" b="1" i="1"/>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a:p>
          <a:p>
            <a:r>
              <a:rPr lang="en-GB" b="1"/>
              <a:t>Explain</a:t>
            </a:r>
            <a:r>
              <a:rPr lang="en-GB"/>
              <a:t>:</a:t>
            </a:r>
          </a:p>
          <a:p>
            <a:r>
              <a:rPr lang="en-US">
                <a:cs typeface="Calibri"/>
              </a:rPr>
              <a:t>Sometimes teachers can avoid encouraging talk in the classroom as it can be seen as something that can be unfocused and difficult to manage. Advocating for talk in the classroom does not simply mean getting your pupils to talk more and you talk less. While it is important to consider your ratio of teacher to pupil talk it is more important to focus on the quality of the talk rather than the quantity. To ensure classroom talk is high-quality, and therefore develops pupils' literacy and understanding of the subject, we need to first set up a culture of talk in our classrooms.</a:t>
            </a:r>
            <a:endParaRPr lang="en-GB"/>
          </a:p>
          <a:p>
            <a:endParaRPr lang="en-GB"/>
          </a:p>
          <a:p>
            <a:r>
              <a:rPr lang="en-GB"/>
              <a:t>Some areas we can consider when we are setting up a talk culture in our classroom are:</a:t>
            </a:r>
          </a:p>
          <a:p>
            <a:pPr marL="171450" indent="-171450">
              <a:buFont typeface="Arial" panose="020B0604020202020204" pitchFamily="34" charset="0"/>
              <a:buChar char="•"/>
            </a:pPr>
            <a:r>
              <a:rPr lang="en-GB" b="1"/>
              <a:t>[Reveal] Establishing ‘talk norms’: </a:t>
            </a:r>
            <a:r>
              <a:rPr lang="en-GB"/>
              <a:t>These can be developed together with your pupils and might include norms such as respectful listening, turn taking, respectful disagreement, responding in full sentences etc. Have these clearly displayed in the classroom for pupils and the teacher to refer back to.</a:t>
            </a:r>
          </a:p>
          <a:p>
            <a:pPr marL="171450" indent="-171450">
              <a:buFont typeface="Arial" panose="020B0604020202020204" pitchFamily="34" charset="0"/>
              <a:buChar char="•"/>
            </a:pPr>
            <a:r>
              <a:rPr lang="en-GB" b="1"/>
              <a:t>[Reveal] Establishing clear goals for talk: </a:t>
            </a:r>
            <a:r>
              <a:rPr lang="en-GB"/>
              <a:t>Goals for the talk activities should be set and shared with pupils. This helps to ensure talk is focused and pupils are clear on what contributions are expected of them.</a:t>
            </a:r>
          </a:p>
          <a:p>
            <a:pPr marL="171450" indent="-171450">
              <a:buFont typeface="Arial" panose="020B0604020202020204" pitchFamily="34" charset="0"/>
              <a:buChar char="•"/>
            </a:pPr>
            <a:r>
              <a:rPr lang="en-GB" b="1"/>
              <a:t>[Reveal] Assigning roles: </a:t>
            </a:r>
            <a:r>
              <a:rPr lang="en-GB" b="0"/>
              <a:t>Where appropriate, p</a:t>
            </a:r>
            <a:r>
              <a:rPr lang="en-GB"/>
              <a:t>roviding groups with assigned roles can be useful in ensuring talk is purposeful and that all pupils are able to contribute. These roles might include: questioner, summariser, note-taker etc. Each role should have a clear description so that pupils are clear on what is expected of them. It’s important to also ensure these roles are swapped around so that pupils are not always attending to the same cognitive task e.g., always taking notes or always questioning.</a:t>
            </a:r>
            <a:endParaRPr lang="en-GB">
              <a:latin typeface="+mn-lt"/>
            </a:endParaRPr>
          </a:p>
          <a:p>
            <a:pPr marL="171450" indent="-171450">
              <a:buFont typeface="Arial" panose="020B0604020202020204" pitchFamily="34" charset="0"/>
              <a:buChar char="•"/>
            </a:pPr>
            <a:r>
              <a:rPr lang="en-GB" b="1"/>
              <a:t>[Reveal] </a:t>
            </a:r>
            <a:r>
              <a:rPr lang="en-GB" b="1">
                <a:latin typeface="+mn-lt"/>
              </a:rPr>
              <a:t>Teacher modelling: </a:t>
            </a:r>
            <a:r>
              <a:rPr lang="en-GB" b="0">
                <a:latin typeface="+mn-lt"/>
              </a:rPr>
              <a:t>Teachers should always model the talk norms and other aspects of the talk culture of the classroom. It’s important that the teacher m</a:t>
            </a:r>
            <a:r>
              <a:rPr lang="en-GB" sz="1200" b="0" i="0">
                <a:solidFill>
                  <a:srgbClr val="000000"/>
                </a:solidFill>
                <a:effectLst/>
                <a:latin typeface="+mn-lt"/>
              </a:rPr>
              <a:t>odels the high-quality oral language required of their pupils for example by modelling how to respond to questions in full sentences and making use of technical vocabulary. </a:t>
            </a:r>
          </a:p>
          <a:p>
            <a:pPr marL="171450" indent="-171450">
              <a:buFont typeface="Arial" panose="020B0604020202020204" pitchFamily="34" charset="0"/>
              <a:buChar char="•"/>
            </a:pPr>
            <a:r>
              <a:rPr lang="en-GB" b="1"/>
              <a:t>[Reveal] Feedback: </a:t>
            </a:r>
            <a:r>
              <a:rPr lang="en-GB" b="0"/>
              <a:t>To reinforce and value the talk in the classroom the teacher can use feedback to identify and value when talk norms and other aspects of talk are met. For example, by acknowledging and providing feedback when a pupil responds in a full sentence by saying “Great, I like how you responded in a full sentence, it shows me you really understand. Instead of saying […] you could use the word […] as it is more accurate.” Or “Alex, I could see you were really listening to what Amjad said because you were looking at him while he spoke, and I could see you nodding in agreement at points.”</a:t>
            </a:r>
          </a:p>
          <a:p>
            <a:pPr marL="0" indent="0">
              <a:buFont typeface="Arial" panose="020B0604020202020204" pitchFamily="34" charset="0"/>
              <a:buNone/>
            </a:pPr>
            <a:endParaRPr lang="en-GB"/>
          </a:p>
          <a:p>
            <a:r>
              <a:rPr lang="en-GB" b="1"/>
              <a:t>Ask:</a:t>
            </a:r>
          </a:p>
          <a:p>
            <a:r>
              <a:rPr lang="en-GB" b="1"/>
              <a:t>[Reveal] </a:t>
            </a:r>
            <a:r>
              <a:rPr lang="en-GB" b="0"/>
              <a:t>Take a moment to reflect on the 5 key areas of setting of a talk culture and consider the questions here:</a:t>
            </a:r>
          </a:p>
          <a:p>
            <a:pPr marL="342900" indent="-342900">
              <a:buFont typeface="Arial" panose="020B0604020202020204" pitchFamily="34" charset="0"/>
              <a:buChar char="•"/>
            </a:pPr>
            <a:r>
              <a:rPr lang="en-GB" sz="1200"/>
              <a:t>How have you set up a talk culture in your class?</a:t>
            </a:r>
          </a:p>
          <a:p>
            <a:pPr marL="342900" indent="-342900">
              <a:buFont typeface="Arial" panose="020B0604020202020204" pitchFamily="34" charset="0"/>
              <a:buChar char="•"/>
            </a:pPr>
            <a:r>
              <a:rPr lang="en-GB" sz="1200"/>
              <a:t>Which of these five elements are in place?</a:t>
            </a:r>
          </a:p>
          <a:p>
            <a:pPr marL="342900" indent="-342900">
              <a:buFont typeface="Arial" panose="020B0604020202020204" pitchFamily="34" charset="0"/>
              <a:buChar char="•"/>
            </a:pPr>
            <a:r>
              <a:rPr lang="en-GB" sz="1200"/>
              <a:t>Which could you include or improve on?</a:t>
            </a:r>
          </a:p>
          <a:p>
            <a:r>
              <a:rPr lang="en-GB" b="0" i="1"/>
              <a:t>This can be done as an independent reflection point and ask ECTs to take a note of what they will implement or improve on in their class or ask ECTs to share ideas by taking ECT responses through the chat bar or hands up/unmute.</a:t>
            </a:r>
          </a:p>
          <a:p>
            <a:endParaRPr lang="en-GB"/>
          </a:p>
          <a:p>
            <a:r>
              <a:rPr lang="en-GB" b="1"/>
              <a:t>Link to next slide: </a:t>
            </a:r>
            <a:r>
              <a:rPr lang="en-GB" b="0"/>
              <a:t>Now that we’ve considered the key areas of setting up a talk culture in our classrooms let’s consider how the way we organise talk activities can facilitate purposeful discussion.</a:t>
            </a:r>
          </a:p>
          <a:p>
            <a:endParaRPr lang="en-GB" b="0"/>
          </a:p>
          <a:p>
            <a:r>
              <a:rPr lang="en-GB" b="1"/>
              <a:t>Research reference: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Education Endowment Foundation (2018) </a:t>
            </a:r>
            <a:r>
              <a:rPr lang="en-GB" i="1"/>
              <a:t>Improving Literacy in Secondary Schools Guidance Report</a:t>
            </a:r>
            <a:r>
              <a:rPr lang="en-GB"/>
              <a:t>. Available at: https://educationendowmentfoundation.org.uk/tools/guidance-reports/ [retrieved 12 October 2021].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11630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00:23 – 00:25 (2 minutes)</a:t>
            </a:r>
          </a:p>
          <a:p>
            <a:endParaRPr lang="en-GB" b="1"/>
          </a:p>
          <a:p>
            <a:r>
              <a:rPr lang="en-GB" b="1" i="1"/>
              <a:t>KLP: </a:t>
            </a:r>
            <a:r>
              <a:rPr lang="en-GB" b="0" i="1"/>
              <a:t>When planning for structured talk activities it’s important to consider how you will organise this in order to effectively facilitate the interaction e.g. by considering grouping, space and time.</a:t>
            </a:r>
            <a:endParaRPr lang="en-GB" b="1"/>
          </a:p>
          <a:p>
            <a:endParaRPr lang="en-GB" b="1"/>
          </a:p>
          <a:p>
            <a:r>
              <a:rPr lang="en-GB" b="1"/>
              <a:t>Explain: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t>Successful talk can be inhibited or facilitated by the way in which we organise the interaction. When planning opportunities for talk it’s important to consider the most appropriate format to support the goal of the talk activity or interaction. In his book, </a:t>
            </a:r>
            <a:r>
              <a:rPr lang="en-GB" i="1"/>
              <a:t>A Dialogic Teaching Companion </a:t>
            </a:r>
            <a:r>
              <a:rPr lang="en-GB"/>
              <a:t>(2020), Robin Alexander outlines 5 key formats for talk:</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Whole class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Group (teacher-led)</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Group (pupil-led)</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Individual (teacher and pupil)</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a:t>Individual (pupil pairs)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a:t>Different formats will elicit different types of talk. For example a small group discussion led by the pupils themselves produces different ideas and talk patterns than one led by their teacher.</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b="1"/>
              <a:t>[Reveal] </a:t>
            </a:r>
            <a:r>
              <a:rPr lang="en-GB"/>
              <a:t>As well as considering the format for the talk activity or interaction it’s important to also consider how the physical space and timings can facilitate or hinder its effectiveness. Consider how you can best arrange the physical space to support dialogue. For example for small group interactions you could push tables together in cabaret style, for teacher-led whole class interactions you can have pupils sitting in rows or for whole-class collaborative interactions you can set the space up in a horseshoe.</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a:t>The final consideration when planning for talk is time. When planning for talk it’s important to consider within the overall lesson time the balance and proportion of talk-based and text-based activities in the lesson – and the relationship between them.</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b="1"/>
              <a:t>Link to next slide: </a:t>
            </a:r>
            <a:r>
              <a:rPr lang="en-GB" b="0"/>
              <a:t>Now that we’ve considered some of the conditions for effective structured talk, let’s explore some strategies we can use for developing talk in our </a:t>
            </a:r>
            <a:r>
              <a:rPr lang="en-GB" b="1"/>
              <a:t>[insert subject] </a:t>
            </a:r>
            <a:r>
              <a:rPr lang="en-GB" b="0"/>
              <a:t>lessons.</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GB" b="0"/>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b="1"/>
              <a:t>Research reference:</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GB"/>
              <a:t>Alexander R. J. (2020) </a:t>
            </a:r>
            <a:r>
              <a:rPr lang="en-GB" i="1"/>
              <a:t>A Dialogic Teaching Companion.</a:t>
            </a:r>
            <a:r>
              <a:rPr lang="en-GB"/>
              <a:t> London: Routledge.</a:t>
            </a:r>
            <a:endParaRPr lang="en-GB" b="1"/>
          </a:p>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10</a:t>
            </a:fld>
            <a:endParaRPr lang="en-GB"/>
          </a:p>
        </p:txBody>
      </p:sp>
    </p:spTree>
    <p:extLst>
      <p:ext uri="{BB962C8B-B14F-4D97-AF65-F5344CB8AC3E}">
        <p14:creationId xmlns:p14="http://schemas.microsoft.com/office/powerpoint/2010/main" val="10049560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t>00:25 – 00:26 (1 minute)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b="1" i="1"/>
              <a:t>KLP: </a:t>
            </a:r>
            <a:r>
              <a:rPr lang="en-GB" b="0" i="1"/>
              <a:t>A dialogic approach to questioning and scaffolds for talk are two strategies that can structure talk and support pupils to develop their literacy through talk.</a:t>
            </a:r>
            <a:endParaRPr lang="en-GB" b="1" i="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cs typeface="Calibri"/>
            </a:endParaRPr>
          </a:p>
          <a:p>
            <a:r>
              <a:rPr lang="en-US" b="1" i="0">
                <a:cs typeface="Calibri"/>
              </a:rPr>
              <a:t>Explain:</a:t>
            </a:r>
          </a:p>
          <a:p>
            <a:r>
              <a:rPr lang="en-US" b="0" i="0">
                <a:cs typeface="Calibri"/>
              </a:rPr>
              <a:t>In the following section of this seminar, we will explore two strategies we can use to structure and use talk to develop pupils' literacy. We will explore how a dialogic approach to questioning, that is questioning focused on the quality of the dialogue rather than the spreading out of questions, can be used to structure and develop talk. We’ll then explore how we can apply what we know about scaffolding learning to providing pupils with scaffolds for talk in order to develop and structure their talk.</a:t>
            </a:r>
          </a:p>
          <a:p>
            <a:endParaRPr lang="en-GB" b="0" i="0"/>
          </a:p>
          <a:p>
            <a:r>
              <a:rPr lang="en-GB" b="1" i="0"/>
              <a:t>Link to next slide: </a:t>
            </a:r>
            <a:r>
              <a:rPr lang="en-GB" b="0" i="0"/>
              <a:t>Let’s first consider what a dialogic approach to questioning is and why it is effective in developing pupil talk.</a:t>
            </a:r>
          </a:p>
          <a:p>
            <a:endParaRPr lang="en-GB" b="0" i="0"/>
          </a:p>
          <a:p>
            <a:endParaRPr lang="en-GB" b="0" i="0"/>
          </a:p>
          <a:p>
            <a:endParaRPr lang="en-GB" b="0" i="0"/>
          </a:p>
          <a:p>
            <a:endParaRPr lang="en-GB" i="0"/>
          </a:p>
          <a:p>
            <a:endParaRPr lang="en-GB" i="0"/>
          </a:p>
          <a:p>
            <a:pPr>
              <a:spcBef>
                <a:spcPts val="600"/>
              </a:spcBef>
              <a:spcAft>
                <a:spcPts val="600"/>
              </a:spcAft>
            </a:pPr>
            <a:endParaRPr lang="en-US">
              <a:cs typeface="Calibri"/>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11</a:t>
            </a:fld>
            <a:endParaRPr lang="en-GB"/>
          </a:p>
        </p:txBody>
      </p:sp>
    </p:spTree>
    <p:extLst>
      <p:ext uri="{BB962C8B-B14F-4D97-AF65-F5344CB8AC3E}">
        <p14:creationId xmlns:p14="http://schemas.microsoft.com/office/powerpoint/2010/main" val="30161972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latin typeface="+mn-lt"/>
              </a:rPr>
              <a:t>00:26 – 00:28 (2 minutes)</a:t>
            </a:r>
          </a:p>
          <a:p>
            <a:pPr marL="0" marR="0" lvl="0" indent="0" algn="l" defTabSz="914400">
              <a:lnSpc>
                <a:spcPct val="100000"/>
              </a:lnSpc>
              <a:spcBef>
                <a:spcPts val="0"/>
              </a:spcBef>
              <a:spcAft>
                <a:spcPts val="0"/>
              </a:spcAft>
              <a:buNone/>
              <a:tabLst/>
              <a:defRPr/>
            </a:pPr>
            <a:endParaRPr lang="en-GB">
              <a:latin typeface="+mn-lt"/>
            </a:endParaRPr>
          </a:p>
          <a:p>
            <a:pPr>
              <a:defRPr/>
            </a:pPr>
            <a:r>
              <a:rPr lang="en-GB" b="1" i="1">
                <a:latin typeface="+mn-lt"/>
              </a:rPr>
              <a:t>KLP: </a:t>
            </a:r>
            <a:r>
              <a:rPr lang="en-GB" b="0" i="1">
                <a:latin typeface="+mn-lt"/>
              </a:rPr>
              <a:t>A dialogic approach to questioning can develop pupil talk by focusing on extended questioning with a few pupils rather than spreading questions to many pupils. Dialogic exchanges should be valuable to both the speakers and those who are listening.</a:t>
            </a:r>
            <a:endParaRPr lang="en-GB" b="1">
              <a:latin typeface="+mn-lt"/>
            </a:endParaRPr>
          </a:p>
          <a:p>
            <a:pPr>
              <a:defRPr/>
            </a:pPr>
            <a:endParaRPr lang="en-GB" sz="1200" b="0">
              <a:solidFill>
                <a:srgbClr val="000000"/>
              </a:solidFill>
              <a:effectLst/>
              <a:latin typeface="+mn-lt"/>
              <a:cs typeface="Calibri"/>
            </a:endParaRPr>
          </a:p>
          <a:p>
            <a:r>
              <a:rPr lang="en-GB" b="1" i="0">
                <a:effectLst/>
                <a:latin typeface="+mn-lt"/>
              </a:rPr>
              <a:t>Explain:</a:t>
            </a:r>
            <a:endParaRPr lang="en-GB" b="1" i="0">
              <a:effectLst/>
              <a:latin typeface="+mn-lt"/>
              <a:cs typeface="Calibri"/>
            </a:endParaRPr>
          </a:p>
          <a:p>
            <a:r>
              <a:rPr lang="en-GB" b="0" i="0">
                <a:effectLst/>
                <a:latin typeface="+mn-lt"/>
              </a:rPr>
              <a:t>Take a moment to read the quote presented on the slide. </a:t>
            </a:r>
            <a:r>
              <a:rPr lang="en-GB" b="0" i="1">
                <a:effectLst/>
                <a:latin typeface="+mn-lt"/>
              </a:rPr>
              <a:t>Pause to allow ECTs time to read the quote. </a:t>
            </a:r>
            <a:r>
              <a:rPr lang="en-GB" b="0" i="0">
                <a:effectLst/>
                <a:latin typeface="+mn-lt"/>
              </a:rPr>
              <a:t>As you explored in year one, questioning can be an effective tool in developing classroom talk and pupils' responses. However, as Sherrington and Stafford allude to here, a lot of the time questioning is based on an i</a:t>
            </a:r>
            <a:r>
              <a:rPr lang="en-GB" b="0" i="0">
                <a:solidFill>
                  <a:srgbClr val="000000"/>
                </a:solidFill>
                <a:effectLst/>
                <a:latin typeface="+mn-lt"/>
              </a:rPr>
              <a:t>nitiation-response-evaluation exchange structure between the teacher and pupil, which centres on teachers asking a closed question, followed by recall answers and minimal feedback (Alexander, 2020).</a:t>
            </a:r>
            <a:r>
              <a:rPr lang="en-GB">
                <a:solidFill>
                  <a:srgbClr val="000000"/>
                </a:solidFill>
              </a:rPr>
              <a:t> </a:t>
            </a:r>
          </a:p>
          <a:p>
            <a:endParaRPr lang="en-GB">
              <a:solidFill>
                <a:srgbClr val="000000"/>
              </a:solidFill>
              <a:cs typeface="Calibri" panose="020F0502020204030204"/>
            </a:endParaRPr>
          </a:p>
          <a:p>
            <a:r>
              <a:rPr lang="en-GB" b="1" i="0">
                <a:solidFill>
                  <a:srgbClr val="000000"/>
                </a:solidFill>
                <a:effectLst/>
                <a:latin typeface="+mn-lt"/>
              </a:rPr>
              <a:t>[Reveal] </a:t>
            </a:r>
            <a:r>
              <a:rPr lang="en-GB" b="0" i="0">
                <a:solidFill>
                  <a:srgbClr val="000000"/>
                </a:solidFill>
                <a:effectLst/>
                <a:latin typeface="+mn-lt"/>
              </a:rPr>
              <a:t>An alternative to this is a more dialogic approach to questioning. This approach to questioning focuses more on extended questioning and exchanges (with fewer pupils) rather than asking many questions to as many pupils as possible. This is based on the idea that the exchange is valuable to both the pupil(s) doing the speaking but also those who are listening. A culture where dialogic questioning is truly effective requires those who are not speaking to be fully engaged in listening and thinking.</a:t>
            </a:r>
            <a:r>
              <a:rPr lang="en-GB">
                <a:solidFill>
                  <a:srgbClr val="000000"/>
                </a:solidFill>
              </a:rPr>
              <a:t> </a:t>
            </a:r>
            <a:endParaRPr lang="en-GB" b="0" i="0">
              <a:solidFill>
                <a:srgbClr val="000000"/>
              </a:solidFill>
              <a:effectLst/>
              <a:latin typeface="+mn-lt"/>
              <a:cs typeface="Calibri"/>
            </a:endParaRPr>
          </a:p>
          <a:p>
            <a:endParaRPr lang="en-GB" b="0" i="0">
              <a:solidFill>
                <a:srgbClr val="000000"/>
              </a:solidFill>
              <a:effectLst/>
              <a:latin typeface="+mn-lt"/>
            </a:endParaRPr>
          </a:p>
          <a:p>
            <a:r>
              <a:rPr lang="en-GB" b="0" i="0">
                <a:solidFill>
                  <a:srgbClr val="000000"/>
                </a:solidFill>
                <a:effectLst/>
                <a:latin typeface="+mn-lt"/>
              </a:rPr>
              <a:t>It’s important to note that both approaches to questioning are valuable and have their place in the classroom.</a:t>
            </a:r>
            <a:r>
              <a:rPr lang="en-GB">
                <a:solidFill>
                  <a:srgbClr val="000000"/>
                </a:solidFill>
              </a:rPr>
              <a:t> </a:t>
            </a:r>
            <a:endParaRPr lang="en-GB" b="0" i="0">
              <a:solidFill>
                <a:srgbClr val="000000"/>
              </a:solidFill>
              <a:effectLst/>
              <a:latin typeface="+mn-lt"/>
              <a:cs typeface="Calibri"/>
            </a:endParaRPr>
          </a:p>
          <a:p>
            <a:endParaRPr lang="en-US" altLang="zh-CN" b="1">
              <a:latin typeface="+mn-lt"/>
            </a:endParaRPr>
          </a:p>
          <a:p>
            <a:pPr>
              <a:defRPr/>
            </a:pPr>
            <a:r>
              <a:rPr lang="en-US" altLang="zh-CN" b="1">
                <a:latin typeface="+mn-lt"/>
                <a:ea typeface="等线"/>
              </a:rPr>
              <a:t>Link to next slide:</a:t>
            </a:r>
            <a:r>
              <a:rPr lang="en-US" altLang="zh-CN" b="1">
                <a:ea typeface="等线"/>
              </a:rPr>
              <a:t> </a:t>
            </a:r>
            <a:r>
              <a:rPr lang="en-US" altLang="zh-CN" b="0">
                <a:latin typeface="+mn-lt"/>
                <a:ea typeface="等线"/>
              </a:rPr>
              <a:t> Let’s explore some key principles we can consider when planning to use dialogic talk and questioning in our classrooms.</a:t>
            </a:r>
            <a:endParaRPr lang="en-US" altLang="zh-CN" b="1">
              <a:latin typeface="+mn-lt"/>
              <a:ea typeface="等线"/>
            </a:endParaRPr>
          </a:p>
          <a:p>
            <a:pPr marL="0" indent="0">
              <a:spcBef>
                <a:spcPts val="0"/>
              </a:spcBef>
              <a:buFont typeface="Arial" panose="020B0604020202020204" pitchFamily="34" charset="0"/>
              <a:buNone/>
              <a:defRPr/>
            </a:pPr>
            <a:endParaRPr lang="en-US" altLang="zh-CN" b="0">
              <a:latin typeface="+mn-lt"/>
            </a:endParaRPr>
          </a:p>
          <a:p>
            <a:pPr marL="0" indent="0">
              <a:spcBef>
                <a:spcPts val="0"/>
              </a:spcBef>
              <a:buNone/>
              <a:defRPr/>
            </a:pPr>
            <a:r>
              <a:rPr lang="en-US" b="1">
                <a:latin typeface="+mn-lt"/>
              </a:rPr>
              <a:t>Research reference:</a:t>
            </a:r>
            <a:endParaRPr lang="en-US">
              <a:latin typeface="+mn-lt"/>
            </a:endParaRPr>
          </a:p>
          <a:p>
            <a:pPr marL="0" indent="0">
              <a:buFont typeface="Arial" panose="020B0604020202020204" pitchFamily="34" charset="0"/>
              <a:buNone/>
            </a:pPr>
            <a:r>
              <a:rPr lang="en-GB">
                <a:latin typeface="+mn-lt"/>
              </a:rPr>
              <a:t>Alexander R. J. (2020) </a:t>
            </a:r>
            <a:r>
              <a:rPr lang="en-GB" i="1">
                <a:latin typeface="+mn-lt"/>
              </a:rPr>
              <a:t>A Dialogic Teaching Companion.</a:t>
            </a:r>
            <a:r>
              <a:rPr lang="en-GB">
                <a:latin typeface="+mn-lt"/>
              </a:rPr>
              <a:t> London: Routledge.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a:solidFill>
                  <a:schemeClr val="tx1"/>
                </a:solidFill>
                <a:effectLst/>
                <a:latin typeface="+mn-lt"/>
              </a:rPr>
              <a:t>Sherrington, T. &amp; Stafford, S. (2018) Dialogic questioning. Chartered College of Teaching. [online] Available at: </a:t>
            </a:r>
            <a:r>
              <a:rPr lang="en-GB" sz="1200" u="none" strike="noStrike">
                <a:solidFill>
                  <a:schemeClr val="tx1"/>
                </a:solidFill>
                <a:effectLst/>
                <a:latin typeface="+mn-lt"/>
                <a:hlinkClick r:id="rId3" tooltip="https://my.chartered.college/wp-content/uploads/2018/10/6.-dialogic-questioning.pdf">
                  <a:extLst>
                    <a:ext uri="{A12FA001-AC4F-418D-AE19-62706E023703}">
                      <ahyp:hlinkClr xmlns:ahyp="http://schemas.microsoft.com/office/drawing/2018/hyperlinkcolor" val="tx"/>
                    </a:ext>
                  </a:extLst>
                </a:hlinkClick>
              </a:rPr>
              <a:t>https://my.chartered.college/wp-content/uploads/2018/10/6.-Dialogic-questioning.pdf</a:t>
            </a:r>
            <a:r>
              <a:rPr lang="en-GB" sz="1200">
                <a:solidFill>
                  <a:schemeClr val="tx1"/>
                </a:solidFill>
                <a:effectLst/>
                <a:latin typeface="+mn-lt"/>
              </a:rPr>
              <a:t> [Accessed 22 February 2022]</a:t>
            </a:r>
            <a:endParaRPr lang="en-GB" sz="1200" b="0" i="0">
              <a:solidFill>
                <a:schemeClr val="tx1"/>
              </a:solidFill>
              <a:effectLst/>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4625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a:latin typeface="+mn-lt"/>
              </a:rPr>
              <a:t>00:28 – 00:30 (2 minutes)</a:t>
            </a:r>
          </a:p>
          <a:p>
            <a:pPr marL="0" marR="0" lvl="0" indent="0" algn="l" defTabSz="914400">
              <a:lnSpc>
                <a:spcPct val="100000"/>
              </a:lnSpc>
              <a:spcBef>
                <a:spcPts val="0"/>
              </a:spcBef>
              <a:spcAft>
                <a:spcPts val="0"/>
              </a:spcAft>
              <a:buNone/>
              <a:tabLst/>
              <a:defRPr/>
            </a:pPr>
            <a:endParaRPr lang="en-GB">
              <a:latin typeface="+mn-lt"/>
            </a:endParaRPr>
          </a:p>
          <a:p>
            <a:pPr>
              <a:defRPr/>
            </a:pPr>
            <a:r>
              <a:rPr lang="en-GB" b="1" i="1">
                <a:latin typeface="+mn-lt"/>
              </a:rPr>
              <a:t>KLP: </a:t>
            </a:r>
            <a:r>
              <a:rPr lang="en-GB" sz="1200" b="0" i="1" u="none" strike="noStrike">
                <a:solidFill>
                  <a:srgbClr val="000000"/>
                </a:solidFill>
                <a:effectLst/>
                <a:latin typeface="+mn-lt"/>
              </a:rPr>
              <a:t>For questioning to be dialogic in nature it should be collective, supportive, reciprocal, deliberative, cumulative and purposeful.</a:t>
            </a:r>
            <a:endParaRPr lang="en-GB" sz="1200" b="0" i="1">
              <a:solidFill>
                <a:srgbClr val="000000"/>
              </a:solidFill>
              <a:effectLst/>
              <a:latin typeface="+mn-lt"/>
              <a:cs typeface="Calibri"/>
            </a:endParaRPr>
          </a:p>
          <a:p>
            <a:pPr>
              <a:defRPr/>
            </a:pPr>
            <a:endParaRPr lang="en-GB" sz="1200" b="0">
              <a:solidFill>
                <a:srgbClr val="000000"/>
              </a:solidFill>
              <a:effectLst/>
              <a:latin typeface="+mn-lt"/>
              <a:cs typeface="Calibri"/>
            </a:endParaRPr>
          </a:p>
          <a:p>
            <a:r>
              <a:rPr lang="en-GB" b="1" i="0">
                <a:effectLst/>
                <a:latin typeface="+mn-lt"/>
              </a:rPr>
              <a:t>Explain:</a:t>
            </a:r>
            <a:endParaRPr lang="en-GB" b="1" i="0">
              <a:effectLst/>
              <a:latin typeface="+mn-lt"/>
              <a:cs typeface="Calibri"/>
            </a:endParaRPr>
          </a:p>
          <a:p>
            <a:r>
              <a:rPr lang="en-GB" b="0" i="0">
                <a:solidFill>
                  <a:srgbClr val="000000"/>
                </a:solidFill>
                <a:effectLst/>
                <a:latin typeface="+mn-lt"/>
              </a:rPr>
              <a:t>In his book, A dialogic teaching companion (2020), Robin Alexander, outlines 6 principles that underpin a dialogic approach which can be applied to how we approach questioning and be used to guide the planning and application of classroom talk: </a:t>
            </a:r>
            <a:endParaRPr lang="en-GB" b="1" i="0">
              <a:solidFill>
                <a:srgbClr val="000000"/>
              </a:solidFill>
              <a:effectLst/>
              <a:latin typeface="+mn-lt"/>
            </a:endParaRPr>
          </a:p>
          <a:p>
            <a:endParaRPr lang="en-GB" sz="1200" b="0" i="0">
              <a:solidFill>
                <a:schemeClr val="tx1"/>
              </a:solidFill>
              <a:effectLst/>
              <a:latin typeface="+mn-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Collective: The teacher and pupils address learning tasks together rather than in isolation.</a:t>
            </a:r>
            <a:endParaRPr lang="en-GB" sz="1200">
              <a:solidFill>
                <a:schemeClr val="tx1"/>
              </a:solidFill>
              <a:latin typeface="+mn-lt"/>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Supportive: All contributions are valued and respected. Pupils should feel comfortable to take risks without fear of being judged ‘wrong’ with the collective goal to help each other reach understanding.</a:t>
            </a:r>
            <a:endParaRPr lang="en-GB" sz="1200">
              <a:solidFill>
                <a:schemeClr val="tx1"/>
              </a:solidFill>
              <a:latin typeface="+mn-lt"/>
              <a:cs typeface="Calibri"/>
            </a:endParaRPr>
          </a:p>
          <a:p>
            <a:pPr marL="171450" indent="-171450">
              <a:buFont typeface="Arial" panose="020B0604020202020204" pitchFamily="34" charset="0"/>
              <a:buChar char="•"/>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Reciprocal: Pupils and teachers listen carefully to one another, share ideas, ask questions and consider alternate viewpoints (where appropriate). It’s the teacher's role to enable this.</a:t>
            </a:r>
            <a:r>
              <a:rPr lang="en-GB"/>
              <a:t>  </a:t>
            </a:r>
            <a:endParaRPr lang="en-GB" sz="1200">
              <a:solidFill>
                <a:schemeClr val="tx1"/>
              </a:solidFill>
              <a:latin typeface="+mn-lt"/>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Deliberative: Participants in the discussion seek to work towards a shared outcome.</a:t>
            </a:r>
            <a:endParaRPr lang="en-GB" sz="1200">
              <a:solidFill>
                <a:schemeClr val="tx1"/>
              </a:solidFill>
              <a:latin typeface="+mn-lt"/>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 </a:t>
            </a:r>
            <a:r>
              <a:rPr lang="en-GB" sz="1200">
                <a:solidFill>
                  <a:schemeClr val="tx1"/>
                </a:solidFill>
                <a:latin typeface="+mn-lt"/>
              </a:rPr>
              <a:t>Cumulative: The teacher and pupils build on their own and each others' contributions, weaving them into a coherent line of thinking and understanding.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a:solidFill>
                  <a:srgbClr val="000000"/>
                </a:solidFill>
                <a:effectLst/>
                <a:latin typeface="+mn-lt"/>
              </a:rPr>
              <a:t>[Reveal]</a:t>
            </a:r>
            <a:r>
              <a:rPr lang="en-GB" sz="1200" b="1" i="0">
                <a:solidFill>
                  <a:schemeClr val="tx1"/>
                </a:solidFill>
                <a:effectLst/>
                <a:latin typeface="+mn-lt"/>
              </a:rPr>
              <a:t> </a:t>
            </a:r>
            <a:r>
              <a:rPr lang="en-GB" sz="1200">
                <a:solidFill>
                  <a:schemeClr val="tx1"/>
                </a:solidFill>
                <a:latin typeface="+mn-lt"/>
              </a:rPr>
              <a:t>Purposeful: Although questions may be open-ended, there should still be structure with specific learning goals in mind.</a:t>
            </a:r>
          </a:p>
          <a:p>
            <a:pPr marL="0" indent="0">
              <a:spcBef>
                <a:spcPts val="0"/>
              </a:spcBef>
              <a:buFont typeface="Arial" panose="020B0604020202020204" pitchFamily="34" charset="0"/>
              <a:buNone/>
              <a:defRPr/>
            </a:pPr>
            <a:endParaRPr lang="en-US" altLang="zh-CN" b="1">
              <a:latin typeface="+mn-lt"/>
            </a:endParaRPr>
          </a:p>
          <a:p>
            <a:pPr marL="0" indent="0">
              <a:spcBef>
                <a:spcPts val="0"/>
              </a:spcBef>
              <a:buFont typeface="Arial" panose="020B0604020202020204" pitchFamily="34" charset="0"/>
              <a:buNone/>
              <a:defRPr/>
            </a:pPr>
            <a:r>
              <a:rPr lang="en-US" altLang="zh-CN" b="1">
                <a:latin typeface="+mn-lt"/>
              </a:rPr>
              <a:t>Link to next slide: </a:t>
            </a:r>
            <a:r>
              <a:rPr lang="en-US" altLang="zh-CN" b="0">
                <a:latin typeface="+mn-lt"/>
              </a:rPr>
              <a:t>Let’s now explore what this might look like in the context of reading comprehension.</a:t>
            </a:r>
            <a:endParaRPr lang="en-US" altLang="zh-CN" b="1">
              <a:latin typeface="+mn-lt"/>
            </a:endParaRPr>
          </a:p>
          <a:p>
            <a:pPr marL="0" indent="0">
              <a:spcBef>
                <a:spcPts val="0"/>
              </a:spcBef>
              <a:buFont typeface="Arial" panose="020B0604020202020204" pitchFamily="34" charset="0"/>
              <a:buNone/>
              <a:defRPr/>
            </a:pPr>
            <a:endParaRPr lang="en-US" altLang="zh-CN" b="0">
              <a:latin typeface="+mn-lt"/>
            </a:endParaRPr>
          </a:p>
          <a:p>
            <a:pPr marL="0" indent="0">
              <a:spcBef>
                <a:spcPts val="0"/>
              </a:spcBef>
              <a:buNone/>
              <a:defRPr/>
            </a:pPr>
            <a:r>
              <a:rPr lang="en-US" b="1">
                <a:latin typeface="+mn-lt"/>
              </a:rPr>
              <a:t>Research reference:</a:t>
            </a:r>
            <a:endParaRPr lang="en-US">
              <a:latin typeface="+mn-lt"/>
            </a:endParaRPr>
          </a:p>
          <a:p>
            <a:pPr marL="0" indent="0">
              <a:buFont typeface="Arial" panose="020B0604020202020204" pitchFamily="34" charset="0"/>
              <a:buNone/>
            </a:pPr>
            <a:r>
              <a:rPr lang="en-GB">
                <a:latin typeface="+mn-lt"/>
              </a:rPr>
              <a:t>Alexander R. J. (2020) </a:t>
            </a:r>
            <a:r>
              <a:rPr lang="en-GB" i="1">
                <a:latin typeface="+mn-lt"/>
              </a:rPr>
              <a:t>A Dialogic Teaching Companion.</a:t>
            </a:r>
            <a:r>
              <a:rPr lang="en-GB">
                <a:latin typeface="+mn-lt"/>
              </a:rPr>
              <a:t> London: Routledge.</a:t>
            </a:r>
            <a:endParaRPr lang="en-GB" b="0" i="0">
              <a:solidFill>
                <a:srgbClr val="585858"/>
              </a:solidFill>
              <a:effectLst/>
              <a:latin typeface="+mn-lt"/>
            </a:endParaRPr>
          </a:p>
          <a:p>
            <a:endParaRPr lang="en-GB">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941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200" b="1">
                <a:latin typeface="+mn-lt"/>
              </a:rPr>
              <a:t>00:30 – 00:33</a:t>
            </a:r>
            <a:r>
              <a:rPr lang="en-GB" b="1"/>
              <a:t> </a:t>
            </a:r>
            <a:r>
              <a:rPr lang="en-GB" sz="1200" b="1">
                <a:latin typeface="+mn-lt"/>
              </a:rPr>
              <a:t> (3 minutes)</a:t>
            </a:r>
            <a:endParaRPr lang="en-US" sz="1200">
              <a:latin typeface="+mn-lt"/>
            </a:endParaRPr>
          </a:p>
          <a:p>
            <a:pPr marL="0" marR="0" lvl="0" indent="0" algn="l" defTabSz="914400">
              <a:lnSpc>
                <a:spcPct val="100000"/>
              </a:lnSpc>
              <a:spcBef>
                <a:spcPts val="0"/>
              </a:spcBef>
              <a:spcAft>
                <a:spcPts val="0"/>
              </a:spcAft>
              <a:buNone/>
              <a:tabLst/>
              <a:defRPr/>
            </a:pPr>
            <a:endParaRPr lang="en-GB" sz="1200">
              <a:latin typeface="+mn-lt"/>
            </a:endParaRPr>
          </a:p>
          <a:p>
            <a:pPr>
              <a:defRPr/>
            </a:pPr>
            <a:r>
              <a:rPr lang="en-GB" sz="1200" b="1" i="1">
                <a:latin typeface="+mn-lt"/>
              </a:rPr>
              <a:t>KLP: </a:t>
            </a:r>
            <a:r>
              <a:rPr lang="en-GB" sz="1200" i="1">
                <a:effectLst/>
                <a:latin typeface="+mn-lt"/>
                <a:ea typeface="Calibri" panose="020F0502020204030204" pitchFamily="34" charset="0"/>
                <a:cs typeface="Calibri"/>
              </a:rPr>
              <a:t>Reading comprehension is a complex task which pupils can often find challenging; the use of structured talk can support pupils with this.</a:t>
            </a:r>
          </a:p>
          <a:p>
            <a:pPr>
              <a:defRPr/>
            </a:pPr>
            <a:endParaRPr lang="en-GB" sz="1200" b="1">
              <a:solidFill>
                <a:srgbClr val="000000"/>
              </a:solidFill>
              <a:effectLst/>
              <a:latin typeface="+mn-lt"/>
              <a:cs typeface="Calibri"/>
            </a:endParaRPr>
          </a:p>
          <a:p>
            <a:r>
              <a:rPr lang="en-GB" sz="1200" b="1" i="0">
                <a:effectLst/>
                <a:latin typeface="+mn-lt"/>
              </a:rPr>
              <a:t>Explain:</a:t>
            </a:r>
          </a:p>
          <a:p>
            <a:pPr algn="l" rtl="0" fontAlgn="base"/>
            <a:r>
              <a:rPr lang="en-GB" sz="1200" b="0" i="0" u="none" strike="noStrike">
                <a:solidFill>
                  <a:srgbClr val="000000"/>
                </a:solidFill>
                <a:effectLst/>
                <a:latin typeface="Calibri" panose="020F0502020204030204" pitchFamily="34" charset="0"/>
              </a:rPr>
              <a:t>One area of learning in which a dialogic approach to questioning can be effective is reading comprehension. Reading comprehension is a complex task which involves multiple cognitive skills and processes working together in order for pupils to understand what they have read. Providing opportunities for structured pupil talk during reading comprehension activities can enable pupils to externalise their thinking processes, support them to develop their ideas, co-construct meaning, and articulate their thoughts, feelings and ideas. </a:t>
            </a:r>
          </a:p>
          <a:p>
            <a:pPr algn="l" rtl="0" fontAlgn="base"/>
            <a:r>
              <a:rPr lang="en-GB" sz="1200" b="0" i="0">
                <a:solidFill>
                  <a:srgbClr val="444444"/>
                </a:solidFill>
                <a:effectLst/>
                <a:latin typeface="Calibri" panose="020F0502020204030204" pitchFamily="34" charset="0"/>
              </a:rPr>
              <a:t>​</a:t>
            </a:r>
          </a:p>
          <a:p>
            <a:pPr algn="l" rtl="0" fontAlgn="base"/>
            <a:r>
              <a:rPr lang="en-GB" sz="1200" b="0" i="0" u="none" strike="noStrike">
                <a:solidFill>
                  <a:srgbClr val="000000"/>
                </a:solidFill>
                <a:effectLst/>
                <a:latin typeface="Calibri" panose="020F0502020204030204" pitchFamily="34" charset="0"/>
              </a:rPr>
              <a:t>One aspect of reading comprehension that pupils can often find challenging is discussing and evaluating how authors use language.</a:t>
            </a:r>
            <a:r>
              <a:rPr lang="en-US" sz="1200" b="0" i="0" u="none" strike="noStrike">
                <a:solidFill>
                  <a:srgbClr val="444444"/>
                </a:solidFill>
                <a:effectLst/>
                <a:latin typeface="Calibri" panose="020F0502020204030204" pitchFamily="34" charset="0"/>
                <a:ea typeface="+mn-ea"/>
                <a:cs typeface="+mn-cs"/>
              </a:rPr>
              <a:t> </a:t>
            </a:r>
            <a:r>
              <a:rPr lang="en-GB" sz="1200">
                <a:solidFill>
                  <a:srgbClr val="333333"/>
                </a:solidFill>
                <a:effectLst/>
                <a:latin typeface="+mn-lt"/>
                <a:ea typeface="Times New Roman" panose="02020603050405020304" pitchFamily="18" charset="0"/>
                <a:cs typeface="Calibri"/>
              </a:rPr>
              <a:t>The 2014 English national curriculum states that in years 5 and 6: Pupils should be taught to discuss and evaluate how authors use language, including figurative language, considering the impact on the reader.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effectLst/>
              <a:latin typeface="+mn-lt"/>
              <a:ea typeface="Calibri" panose="020F0502020204030204" pitchFamily="34" charset="0"/>
              <a:cs typeface="Calibri"/>
            </a:endParaRPr>
          </a:p>
          <a:p>
            <a:pPr>
              <a:defRPr/>
            </a:pPr>
            <a:r>
              <a:rPr lang="en-GB" sz="1200">
                <a:solidFill>
                  <a:srgbClr val="000000"/>
                </a:solidFill>
                <a:effectLst/>
                <a:latin typeface="+mn-lt"/>
                <a:ea typeface="Times New Roman" panose="02020603050405020304" pitchFamily="18" charset="0"/>
              </a:rPr>
              <a:t>As pupils begin to read increasingly complex texts, they will encounter figures of speech and words with double meanings and figurative language. </a:t>
            </a:r>
            <a:r>
              <a:rPr lang="en-GB" sz="1200">
                <a:effectLst/>
                <a:latin typeface="+mn-lt"/>
                <a:ea typeface="Calibri" panose="020F0502020204030204" pitchFamily="34" charset="0"/>
              </a:rPr>
              <a:t>Pupils are taught to recognise and use figurative language in KS2 English for example the use of simile, metaphor, personification, hyperbole, idioms and onomatopoeia.</a:t>
            </a:r>
            <a:r>
              <a:rPr lang="en-GB">
                <a:ea typeface="Calibri" panose="020F0502020204030204" pitchFamily="34" charset="0"/>
              </a:rPr>
              <a:t> </a:t>
            </a:r>
          </a:p>
          <a:p>
            <a:pPr>
              <a:defRPr/>
            </a:pPr>
            <a:endParaRPr lang="en-GB" sz="1200">
              <a:effectLst/>
              <a:latin typeface="+mn-lt"/>
              <a:ea typeface="Calibri" panose="020F0502020204030204" pitchFamily="34" charset="0"/>
              <a:cs typeface="Calibri"/>
            </a:endParaRPr>
          </a:p>
          <a:p>
            <a:r>
              <a:rPr lang="en-GB" sz="1200" b="1">
                <a:effectLst/>
                <a:latin typeface="+mn-lt"/>
              </a:rPr>
              <a:t>[Reveal] </a:t>
            </a:r>
            <a:r>
              <a:rPr lang="en-GB" sz="1200" b="0">
                <a:effectLst/>
                <a:latin typeface="+mn-lt"/>
              </a:rPr>
              <a:t>Consider the text shown on screen here, have you heard all these phases? There are many idioms or turns of phrase that pupils (and many adults) may not understand. For example, someone new to England may not have heard the expression ‘damp squib’ before, without this knowledge, understanding of the entire sentence breaks down.</a:t>
            </a:r>
          </a:p>
          <a:p>
            <a:endParaRPr lang="en-GB" sz="1200" b="1">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effectLst/>
                <a:latin typeface="+mn-lt"/>
                <a:ea typeface="Calibri" panose="020F0502020204030204" pitchFamily="34" charset="0"/>
                <a:cs typeface="Calibri" panose="020F0502020204030204" pitchFamily="34" charset="0"/>
              </a:rPr>
              <a:t>Ask:</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effectLst/>
                <a:latin typeface="+mn-lt"/>
                <a:ea typeface="Calibri" panose="020F0502020204030204" pitchFamily="34" charset="0"/>
                <a:cs typeface="Calibri" panose="020F0502020204030204" pitchFamily="34" charset="0"/>
              </a:rPr>
              <a:t>Authors use of language to suggest meaning (e.g., by making us infer or interpret the meaning) rather than directly telling us the meaning can be a challenging concept for pupils to understand. Take a moment to reflect upon the following question: </a:t>
            </a:r>
            <a:r>
              <a:rPr lang="en-GB" sz="1200" b="1">
                <a:effectLst/>
                <a:latin typeface="+mn-lt"/>
                <a:ea typeface="Calibri" panose="020F0502020204030204" pitchFamily="34" charset="0"/>
                <a:cs typeface="Calibri" panose="020F0502020204030204" pitchFamily="34" charset="0"/>
              </a:rPr>
              <a:t>[Reveal] </a:t>
            </a:r>
            <a:r>
              <a:rPr lang="en-GB" sz="1200">
                <a:solidFill>
                  <a:srgbClr val="000000"/>
                </a:solidFill>
                <a:latin typeface="+mn-lt"/>
              </a:rPr>
              <a:t>Why might this objective and in particular figurative language be challenging for some pupils?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solidFill>
                <a:srgbClr val="000000"/>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i="1" u="none" strike="noStrike" kern="1200" cap="none" spc="0" normalizeH="0" baseline="0" noProof="0">
                <a:ln>
                  <a:noFill/>
                </a:ln>
                <a:solidFill>
                  <a:srgbClr val="000000"/>
                </a:solidFill>
                <a:effectLst/>
                <a:uLnTx/>
                <a:uFillTx/>
                <a:latin typeface="+mn-lt"/>
                <a:ea typeface="+mn-ea"/>
                <a:cs typeface="+mn-cs"/>
              </a:rPr>
              <a:t>Take ECTs responses through the chat bar.</a:t>
            </a:r>
            <a:endParaRPr kumimoji="0" lang="en-GB" sz="1200" i="1" u="none" strike="noStrike" kern="1200" cap="none" spc="0" normalizeH="0" baseline="0" noProof="0">
              <a:ln>
                <a:noFill/>
              </a:ln>
              <a:solidFill>
                <a:srgbClr val="FFFFFF"/>
              </a:solidFill>
              <a:effectLst/>
              <a:uLnTx/>
              <a:uFillTx/>
              <a:latin typeface="+mn-lt"/>
              <a:ea typeface="+mn-ea"/>
              <a:cs typeface="+mn-cs"/>
            </a:endParaRPr>
          </a:p>
          <a:p>
            <a:endParaRPr lang="en-GB" sz="1200">
              <a:effectLst/>
              <a:latin typeface="+mn-lt"/>
            </a:endParaRPr>
          </a:p>
          <a:p>
            <a:r>
              <a:rPr lang="en-GB" sz="1200" b="1" i="1">
                <a:latin typeface="+mn-lt"/>
              </a:rPr>
              <a:t>Possible ECT responses: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a:effectLst/>
                <a:latin typeface="+mn-lt"/>
                <a:ea typeface="Calibri" panose="020F0502020204030204" pitchFamily="34" charset="0"/>
                <a:cs typeface="Calibri" panose="020F0502020204030204" pitchFamily="34" charset="0"/>
              </a:rPr>
              <a:t>One of the main challenges is pupils’ prior knowledge and experience. For example, they may read in Alfred Noyes, The Highwayman that; ‘</a:t>
            </a:r>
            <a:r>
              <a:rPr lang="en-GB" sz="1200" i="1">
                <a:solidFill>
                  <a:srgbClr val="000000"/>
                </a:solidFill>
                <a:effectLst/>
                <a:latin typeface="+mn-lt"/>
                <a:ea typeface="Calibri" panose="020F0502020204030204" pitchFamily="34" charset="0"/>
                <a:cs typeface="Calibri" panose="020F0502020204030204" pitchFamily="34" charset="0"/>
              </a:rPr>
              <a:t>The wind was a torrent of darkness among the gusty trees, The moon was a ghostly galleon tossed upon cloudy seas,’ if pupils have not encountered words such as ‘torrent’ or ‘galleon’ before they may miss the connotations of the use of those words. Similarly, if pupils are unaware of language devices used, they might think that they are literal and not figurative.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a:solidFill>
                  <a:srgbClr val="000000"/>
                </a:solidFill>
                <a:effectLst/>
                <a:latin typeface="+mn-lt"/>
                <a:ea typeface="Times New Roman" panose="02020603050405020304" pitchFamily="18" charset="0"/>
                <a:cs typeface="Calibri" panose="020F0502020204030204" pitchFamily="34" charset="0"/>
              </a:rPr>
              <a:t>Pupils tend to think very logically, they will often interpret figures of speech literally.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a:solidFill>
                  <a:srgbClr val="000000"/>
                </a:solidFill>
                <a:effectLst/>
                <a:latin typeface="+mn-lt"/>
                <a:ea typeface="Times New Roman" panose="02020603050405020304" pitchFamily="18" charset="0"/>
                <a:cs typeface="Calibri"/>
              </a:rPr>
              <a:t>Pupils with English as an additional language (EAL) may also be confused by abstract phrases. U</a:t>
            </a:r>
            <a:r>
              <a:rPr lang="en-GB" sz="1200" i="1">
                <a:effectLst/>
                <a:latin typeface="+mn-lt"/>
                <a:ea typeface="Calibri" panose="020F0502020204030204" pitchFamily="34" charset="0"/>
                <a:cs typeface="Calibri"/>
              </a:rPr>
              <a:t>nderstanding and recognising figurative language is essential to achieving fluency. This can be challenging, partly because figurative language is often rooted in culture. Directly teaching figurative language to  pupils with EAL can help to further their comprehension of the English language. </a:t>
            </a:r>
            <a:r>
              <a:rPr lang="en-GB" sz="1200" i="1">
                <a:solidFill>
                  <a:srgbClr val="000000"/>
                </a:solidFill>
                <a:effectLst/>
                <a:latin typeface="+mn-lt"/>
                <a:ea typeface="Calibri" panose="020F0502020204030204" pitchFamily="34" charset="0"/>
                <a:cs typeface="Calibri"/>
              </a:rPr>
              <a:t>Regular practice analysing, evaluating and discussing figurative language can help to improve pupils’ literacy and communication skills.</a:t>
            </a:r>
            <a:endParaRPr lang="en-GB" sz="1200" i="0">
              <a:effectLst/>
              <a:latin typeface="+mn-lt"/>
              <a:ea typeface="Calibri" panose="020F0502020204030204" pitchFamily="34" charset="0"/>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i="1">
                <a:effectLst/>
                <a:latin typeface="+mn-lt"/>
                <a:ea typeface="Calibri" panose="020F0502020204030204" pitchFamily="34" charset="0"/>
                <a:cs typeface="Times New Roman" panose="02020603050405020304" pitchFamily="18" charset="0"/>
              </a:rPr>
              <a:t>Pupils who understand the literal definition may think they understand a phrase, yet still be unable to comprehend the intended meaning.</a:t>
            </a:r>
            <a:endParaRPr lang="en-GB" sz="1200" i="1">
              <a:latin typeface="+mn-lt"/>
            </a:endParaRPr>
          </a:p>
          <a:p>
            <a:endParaRPr lang="en-GB" sz="120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1200" b="1">
                <a:latin typeface="+mn-lt"/>
              </a:rPr>
              <a:t>Link to next slide: </a:t>
            </a:r>
            <a:r>
              <a:rPr lang="en-US" altLang="zh-CN" sz="1200" b="0">
                <a:latin typeface="+mn-lt"/>
              </a:rPr>
              <a:t>Before we look at an example of how we could use a dialogic approach to questioning to support pupils to discuss and evaluate an author's use of language, let’s briefly remind ourselves of the important role of vocabulary.</a:t>
            </a:r>
          </a:p>
        </p:txBody>
      </p:sp>
      <p:sp>
        <p:nvSpPr>
          <p:cNvPr id="4" name="Slide Number Placeholder 3"/>
          <p:cNvSpPr>
            <a:spLocks noGrp="1"/>
          </p:cNvSpPr>
          <p:nvPr>
            <p:ph type="sldNum" sz="quarter" idx="5"/>
          </p:nvPr>
        </p:nvSpPr>
        <p:spPr/>
        <p:txBody>
          <a:bodyPr/>
          <a:lstStyle/>
          <a:p>
            <a:fld id="{AAA24272-161B-9A42-BC2D-F0109316EB3C}" type="slidenum">
              <a:rPr lang="en-GB" smtClean="0"/>
              <a:t>14</a:t>
            </a:fld>
            <a:endParaRPr lang="en-GB"/>
          </a:p>
        </p:txBody>
      </p:sp>
    </p:spTree>
    <p:extLst>
      <p:ext uri="{BB962C8B-B14F-4D97-AF65-F5344CB8AC3E}">
        <p14:creationId xmlns:p14="http://schemas.microsoft.com/office/powerpoint/2010/main" val="35995854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sz="1200" b="1">
                <a:solidFill>
                  <a:schemeClr val="tx1"/>
                </a:solidFill>
                <a:latin typeface="+mn-lt"/>
              </a:rPr>
              <a:t>00:33 – 00:35 (2 minutes)</a:t>
            </a:r>
            <a:endParaRPr lang="en-US" sz="1200">
              <a:solidFill>
                <a:schemeClr val="tx1"/>
              </a:solidFill>
              <a:latin typeface="+mn-lt"/>
            </a:endParaRPr>
          </a:p>
          <a:p>
            <a:pPr marL="0" marR="0" lvl="0" indent="0" algn="l" defTabSz="914400">
              <a:lnSpc>
                <a:spcPct val="100000"/>
              </a:lnSpc>
              <a:spcBef>
                <a:spcPts val="0"/>
              </a:spcBef>
              <a:spcAft>
                <a:spcPts val="0"/>
              </a:spcAft>
              <a:buNone/>
              <a:tabLst/>
              <a:defRPr/>
            </a:pPr>
            <a:endParaRPr lang="en-GB" sz="1200">
              <a:solidFill>
                <a:schemeClr val="tx1"/>
              </a:solidFill>
              <a:latin typeface="+mn-lt"/>
            </a:endParaRPr>
          </a:p>
          <a:p>
            <a:pPr algn="l" rtl="0" fontAlgn="base"/>
            <a:r>
              <a:rPr lang="en-GB" sz="1200" b="1" i="1">
                <a:solidFill>
                  <a:schemeClr val="tx1"/>
                </a:solidFill>
                <a:latin typeface="+mn-lt"/>
              </a:rPr>
              <a:t>KLP: </a:t>
            </a:r>
            <a:r>
              <a:rPr lang="en-GB" sz="1200" b="0" i="1">
                <a:solidFill>
                  <a:schemeClr val="tx1"/>
                </a:solidFill>
                <a:latin typeface="+mn-lt"/>
              </a:rPr>
              <a:t>ECTs should </a:t>
            </a:r>
            <a:r>
              <a:rPr lang="en-GB" sz="1200" b="0" i="1">
                <a:solidFill>
                  <a:srgbClr val="000000"/>
                </a:solidFill>
                <a:effectLst/>
                <a:latin typeface="+mn-lt"/>
              </a:rPr>
              <a:t>d</a:t>
            </a:r>
            <a:r>
              <a:rPr lang="en-GB" b="0" i="1">
                <a:solidFill>
                  <a:srgbClr val="000000"/>
                </a:solidFill>
                <a:effectLst/>
              </a:rPr>
              <a:t>evelop pupils’ literacy by teaching unfamiliar vocabulary explicitly and planning for pupils to be repeatedly exposed to high-utility and high-frequency vocabulary in what is taught.   </a:t>
            </a:r>
            <a:endParaRPr lang="en-GB" b="0" i="1">
              <a:solidFill>
                <a:srgbClr val="000000"/>
              </a:solidFill>
              <a:effectLst/>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a:solidFill>
                <a:schemeClr val="tx1"/>
              </a:solidFill>
              <a:effectLst/>
              <a:latin typeface="+mn-lt"/>
              <a:cs typeface="Calibri"/>
            </a:endParaRPr>
          </a:p>
          <a:p>
            <a:r>
              <a:rPr lang="en-GB" sz="1200" b="1" i="0">
                <a:solidFill>
                  <a:schemeClr val="tx1"/>
                </a:solidFill>
                <a:effectLst/>
                <a:latin typeface="+mn-lt"/>
              </a:rPr>
              <a:t>Explain:</a:t>
            </a:r>
          </a:p>
          <a:p>
            <a:r>
              <a:rPr lang="en-GB" b="0" i="0">
                <a:solidFill>
                  <a:srgbClr val="212529"/>
                </a:solidFill>
                <a:effectLst/>
                <a:latin typeface="+mn-lt"/>
              </a:rPr>
              <a:t>Vocabulary should be taught to pupils both implicitly, through modelling high-quality oral language, and explicitly, via the direct teaching of new words.</a:t>
            </a:r>
          </a:p>
          <a:p>
            <a:endParaRPr lang="en-GB" sz="1200" b="0" i="0">
              <a:solidFill>
                <a:srgbClr val="212529"/>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solidFill>
                  <a:schemeClr val="tx1"/>
                </a:solidFill>
                <a:effectLst/>
                <a:latin typeface="+mn-lt"/>
              </a:rPr>
              <a:t>As you are aware from module 5, seminar 1, it is important to pre-teach vocabulary in advance. </a:t>
            </a:r>
            <a:r>
              <a:rPr lang="en-GB" sz="1200" b="1">
                <a:solidFill>
                  <a:schemeClr val="tx1"/>
                </a:solidFill>
                <a:effectLst/>
                <a:latin typeface="+mn-lt"/>
                <a:ea typeface="Calibri" panose="020F0502020204030204" pitchFamily="34" charset="0"/>
              </a:rPr>
              <a:t>[Reveal] </a:t>
            </a:r>
            <a:r>
              <a:rPr lang="en-GB" sz="1200" b="0" i="0">
                <a:solidFill>
                  <a:schemeClr val="tx1"/>
                </a:solidFill>
                <a:effectLst/>
                <a:latin typeface="+mn-lt"/>
              </a:rPr>
              <a:t>Explicitly t</a:t>
            </a:r>
            <a:r>
              <a:rPr lang="en-GB" sz="1200">
                <a:solidFill>
                  <a:schemeClr val="tx1"/>
                </a:solidFill>
                <a:effectLst/>
                <a:latin typeface="+mn-lt"/>
                <a:ea typeface="Calibri" panose="020F0502020204030204" pitchFamily="34" charset="0"/>
              </a:rPr>
              <a:t>eaching word meanings at the start of a lesson or series of lessons and revisiting them throughout means pupils are more likely to </a:t>
            </a:r>
            <a:r>
              <a:rPr lang="en-GB" sz="1200" b="1">
                <a:solidFill>
                  <a:schemeClr val="tx1"/>
                </a:solidFill>
                <a:effectLst/>
                <a:latin typeface="+mn-lt"/>
                <a:ea typeface="Calibri" panose="020F0502020204030204" pitchFamily="34" charset="0"/>
              </a:rPr>
              <a:t>[Reveal] </a:t>
            </a:r>
            <a:r>
              <a:rPr lang="en-GB" sz="1200" b="0">
                <a:solidFill>
                  <a:schemeClr val="tx1"/>
                </a:solidFill>
                <a:effectLst/>
                <a:latin typeface="+mn-lt"/>
                <a:ea typeface="Calibri" panose="020F0502020204030204" pitchFamily="34" charset="0"/>
              </a:rPr>
              <a:t>become more familiar with the new words, </a:t>
            </a:r>
            <a:r>
              <a:rPr lang="en-GB" sz="1200" b="1">
                <a:solidFill>
                  <a:schemeClr val="tx1"/>
                </a:solidFill>
                <a:effectLst/>
                <a:latin typeface="+mn-lt"/>
                <a:ea typeface="Calibri" panose="020F0502020204030204" pitchFamily="34" charset="0"/>
              </a:rPr>
              <a:t>[Reveal] </a:t>
            </a:r>
            <a:r>
              <a:rPr lang="en-GB" sz="1200">
                <a:solidFill>
                  <a:schemeClr val="tx1"/>
                </a:solidFill>
                <a:effectLst/>
                <a:latin typeface="+mn-lt"/>
                <a:ea typeface="Calibri" panose="020F0502020204030204" pitchFamily="34" charset="0"/>
              </a:rPr>
              <a:t>comprehend the content being taught during lessons and </a:t>
            </a:r>
            <a:r>
              <a:rPr lang="en-GB" sz="1200" b="1">
                <a:solidFill>
                  <a:schemeClr val="tx1"/>
                </a:solidFill>
                <a:effectLst/>
                <a:latin typeface="+mn-lt"/>
                <a:ea typeface="Calibri" panose="020F0502020204030204" pitchFamily="34" charset="0"/>
              </a:rPr>
              <a:t>[Reveal] </a:t>
            </a:r>
            <a:r>
              <a:rPr lang="en-GB" sz="1200" b="0">
                <a:solidFill>
                  <a:schemeClr val="tx1"/>
                </a:solidFill>
                <a:effectLst/>
                <a:latin typeface="+mn-lt"/>
                <a:ea typeface="Calibri" panose="020F0502020204030204" pitchFamily="34" charset="0"/>
              </a:rPr>
              <a:t>later </a:t>
            </a:r>
            <a:r>
              <a:rPr lang="en-GB" sz="1200">
                <a:solidFill>
                  <a:schemeClr val="tx1"/>
                </a:solidFill>
                <a:effectLst/>
                <a:latin typeface="+mn-lt"/>
                <a:ea typeface="Calibri" panose="020F0502020204030204" pitchFamily="34" charset="0"/>
              </a:rPr>
              <a:t>use and apply the new vocabulary to other contexts for example, their everyday language and writing. </a:t>
            </a:r>
            <a:endParaRPr lang="en-GB" sz="1200">
              <a:solidFill>
                <a:schemeClr val="tx1"/>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a:solidFill>
                <a:schemeClr val="tx1"/>
              </a:solidFill>
              <a:effectLst/>
              <a:latin typeface="+mn-lt"/>
            </a:endParaRPr>
          </a:p>
          <a:p>
            <a:pPr>
              <a:lnSpc>
                <a:spcPct val="107000"/>
              </a:lnSpc>
              <a:spcAft>
                <a:spcPts val="800"/>
              </a:spcAft>
            </a:pPr>
            <a:r>
              <a:rPr lang="en-GB" sz="1200">
                <a:solidFill>
                  <a:schemeClr val="tx1"/>
                </a:solidFill>
                <a:effectLst/>
                <a:latin typeface="+mn-lt"/>
                <a:ea typeface="Calibri" panose="020F0502020204030204" pitchFamily="34" charset="0"/>
                <a:cs typeface="Times New Roman" panose="02020603050405020304" pitchFamily="18" charset="0"/>
              </a:rPr>
              <a:t>When analysing an author’s use of language, pupils need to understand word meanings before they can answer questions and think about why certain words have been used to convey meaning. A teacher’s explanation of vocabulary plays a vital role in improving reading comprehension. It is only possible to understand the impact of words when pupils understand their literal meaning and can then go on to understand author’s use of figurative language. And it is through talk that we can model the appropriate use of these words and encourage pupils to use these new words in context.</a:t>
            </a:r>
          </a:p>
          <a:p>
            <a:pPr>
              <a:lnSpc>
                <a:spcPct val="107000"/>
              </a:lnSpc>
              <a:spcAft>
                <a:spcPts val="800"/>
              </a:spcAft>
            </a:pPr>
            <a:endParaRPr lang="en-GB" sz="120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1200" b="1">
                <a:solidFill>
                  <a:schemeClr val="tx1"/>
                </a:solidFill>
                <a:latin typeface="+mn-lt"/>
              </a:rPr>
              <a:t>Link to next slide: </a:t>
            </a:r>
            <a:r>
              <a:rPr lang="en-US" altLang="zh-CN" sz="1200" b="0">
                <a:solidFill>
                  <a:schemeClr val="tx1"/>
                </a:solidFill>
                <a:latin typeface="+mn-lt"/>
              </a:rPr>
              <a:t>Let’s explore this in relation to a poem a teacher might use with their pupils.</a:t>
            </a:r>
            <a:endParaRPr lang="en-US" altLang="zh-CN" sz="1200" b="1">
              <a:solidFill>
                <a:schemeClr val="tx1"/>
              </a:solidFill>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15</a:t>
            </a:fld>
            <a:endParaRPr lang="en-GB"/>
          </a:p>
        </p:txBody>
      </p:sp>
    </p:spTree>
    <p:extLst>
      <p:ext uri="{BB962C8B-B14F-4D97-AF65-F5344CB8AC3E}">
        <p14:creationId xmlns:p14="http://schemas.microsoft.com/office/powerpoint/2010/main" val="39652985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sz="1200" b="1">
                <a:latin typeface="+mn-lt"/>
              </a:rPr>
              <a:t>00:35 – 00:41 (6 minutes)</a:t>
            </a:r>
            <a:endParaRPr lang="en-US" sz="1200">
              <a:latin typeface="+mn-lt"/>
            </a:endParaRPr>
          </a:p>
          <a:p>
            <a:pPr marL="0" marR="0" lvl="0" indent="0" algn="l" defTabSz="914400">
              <a:lnSpc>
                <a:spcPct val="100000"/>
              </a:lnSpc>
              <a:spcBef>
                <a:spcPts val="0"/>
              </a:spcBef>
              <a:spcAft>
                <a:spcPts val="0"/>
              </a:spcAft>
              <a:buNone/>
              <a:tabLst/>
              <a:defRPr/>
            </a:pPr>
            <a:endParaRPr lang="en-GB" sz="1200">
              <a:latin typeface="+mn-lt"/>
            </a:endParaRPr>
          </a:p>
          <a:p>
            <a:pPr>
              <a:defRPr/>
            </a:pPr>
            <a:r>
              <a:rPr lang="en-GB" sz="1200" b="1" i="1">
                <a:latin typeface="+mn-lt"/>
              </a:rPr>
              <a:t>KLP: </a:t>
            </a:r>
            <a:r>
              <a:rPr lang="en-GB" sz="1200" b="0" i="1">
                <a:latin typeface="+mn-lt"/>
              </a:rPr>
              <a:t>It’s important to identify the vocabulary and phrases within the text prior to teaching.</a:t>
            </a:r>
          </a:p>
          <a:p>
            <a:pPr>
              <a:defRPr/>
            </a:pPr>
            <a:endParaRPr lang="en-GB" sz="1200" b="0">
              <a:solidFill>
                <a:srgbClr val="000000"/>
              </a:solidFill>
              <a:effectLst/>
              <a:latin typeface="+mn-lt"/>
              <a:cs typeface="Calibri"/>
            </a:endParaRPr>
          </a:p>
          <a:p>
            <a:r>
              <a:rPr lang="en-GB" sz="1200" b="1" i="0">
                <a:effectLst/>
                <a:latin typeface="+mn-lt"/>
              </a:rPr>
              <a:t>Explain:</a:t>
            </a:r>
          </a:p>
          <a:p>
            <a:r>
              <a:rPr lang="en-GB" sz="1200" b="0" i="0">
                <a:solidFill>
                  <a:srgbClr val="000000"/>
                </a:solidFill>
                <a:effectLst/>
                <a:latin typeface="+mn-lt"/>
              </a:rPr>
              <a:t>One of the most common places to find figurative language is within the lines of a poem. Poetry is known for its imagery and often utilises figurative language to reach that end. Reading poetry that uses specific literary devices and discussing the impact they have on the reader can be an effective teaching strategy.</a:t>
            </a:r>
          </a:p>
          <a:p>
            <a:endParaRPr lang="en-GB" sz="1200" b="0" i="0">
              <a:solidFill>
                <a:srgbClr val="000000"/>
              </a:solidFill>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effectLst/>
                <a:latin typeface="+mn-lt"/>
                <a:ea typeface="Calibri" panose="020F0502020204030204" pitchFamily="34" charset="0"/>
                <a:cs typeface="Times New Roman" panose="02020603050405020304" pitchFamily="18" charset="0"/>
              </a:rPr>
              <a:t>This shown here: The Dreadful Menace, uses four key types of comparative language: similes, metaphor, personification and hyperbole. Take a moment now to read the poem. </a:t>
            </a:r>
            <a:r>
              <a:rPr lang="en-GB" sz="1200" i="1">
                <a:effectLst/>
                <a:latin typeface="+mn-lt"/>
                <a:ea typeface="Calibri" panose="020F0502020204030204" pitchFamily="34" charset="0"/>
                <a:cs typeface="Times New Roman" panose="02020603050405020304" pitchFamily="18" charset="0"/>
              </a:rPr>
              <a:t>Pause and give ECTs time to read the poem.</a:t>
            </a:r>
            <a:endParaRPr lang="en-GB" sz="1200">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effectLst/>
              <a:latin typeface="+mn-lt"/>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effectLst/>
                <a:latin typeface="+mn-lt"/>
                <a:ea typeface="Calibri" panose="020F0502020204030204" pitchFamily="34" charset="0"/>
                <a:cs typeface="Times New Roman" panose="02020603050405020304" pitchFamily="18" charset="0"/>
              </a:rPr>
              <a:t>Ask: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rgbClr val="000000"/>
                </a:solidFill>
                <a:effectLst/>
                <a:uLnTx/>
                <a:uFillTx/>
                <a:latin typeface="+mn-lt"/>
              </a:rPr>
              <a:t>[Reveal] </a:t>
            </a:r>
            <a:r>
              <a:rPr lang="en-GB" sz="1200" b="0" i="0">
                <a:solidFill>
                  <a:srgbClr val="000000"/>
                </a:solidFill>
                <a:effectLst/>
                <a:latin typeface="+mn-lt"/>
                <a:cs typeface="Times New Roman" panose="02020603050405020304" pitchFamily="18" charset="0"/>
              </a:rPr>
              <a:t>Why might this poem be challenging for pupils? And which words and phrases might pupils struggle to understand (and therefore may require some pre-teaching)?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solidFill>
                  <a:srgbClr val="000000"/>
                </a:solidFill>
                <a:effectLst/>
                <a:latin typeface="+mn-lt"/>
                <a:cs typeface="Times New Roman" panose="02020603050405020304" pitchFamily="18" charset="0"/>
              </a:rPr>
              <a:t>Ask ECTs to put ideas in the chat bar or share using hands up/unmute.</a:t>
            </a:r>
            <a:endParaRPr lang="en-GB" sz="1200">
              <a:latin typeface="+mn-lt"/>
            </a:endParaRPr>
          </a:p>
          <a:p>
            <a:endParaRPr lang="en-GB" sz="1200">
              <a:latin typeface="+mn-lt"/>
            </a:endParaRPr>
          </a:p>
          <a:p>
            <a:r>
              <a:rPr lang="en-GB" sz="1200" b="1">
                <a:latin typeface="+mn-lt"/>
              </a:rPr>
              <a:t>[Reveal] </a:t>
            </a:r>
            <a:r>
              <a:rPr lang="en-GB" sz="1200" b="0" i="1">
                <a:latin typeface="+mn-lt"/>
              </a:rPr>
              <a:t>Following ECT responses reveal the words/phrases in bold and discuss any of the below points that have not yet been covered by ECT responses.</a:t>
            </a:r>
          </a:p>
          <a:p>
            <a:endParaRPr lang="en-GB" sz="1200" b="1">
              <a:latin typeface="+mn-lt"/>
            </a:endParaRPr>
          </a:p>
          <a:p>
            <a:r>
              <a:rPr lang="en-GB" sz="1200" b="1" i="1">
                <a:latin typeface="+mn-lt"/>
              </a:rPr>
              <a:t>Possible ECT responses:</a:t>
            </a:r>
          </a:p>
          <a:p>
            <a:r>
              <a:rPr lang="en-GB" sz="1200" b="0" i="1">
                <a:latin typeface="+mn-lt"/>
              </a:rPr>
              <a:t>Why might this poem be challenging?</a:t>
            </a:r>
          </a:p>
          <a:p>
            <a:pPr marL="171450" indent="-171450">
              <a:buFont typeface="Arial" panose="020B0604020202020204" pitchFamily="34" charset="0"/>
              <a:buChar char="•"/>
            </a:pPr>
            <a:r>
              <a:rPr lang="en-GB" sz="1200" i="1">
                <a:latin typeface="+mn-lt"/>
              </a:rPr>
              <a:t>There is a lot of language that may be new or unfamiliar to pupils.</a:t>
            </a:r>
          </a:p>
          <a:p>
            <a:pPr marL="171450" indent="-171450">
              <a:buFont typeface="Arial" panose="020B0604020202020204" pitchFamily="34" charset="0"/>
              <a:buChar char="•"/>
            </a:pPr>
            <a:r>
              <a:rPr lang="en-GB" sz="1200" i="1">
                <a:latin typeface="+mn-lt"/>
              </a:rPr>
              <a:t>There is a lot of figurative language &amp; different language devices used e.g., personification is used throughout, similes: the ice like glass below, metaphor: used throughout – I am … The haunting chill upon your neck, idiom: I’ll let you ‘have your day’ etc.</a:t>
            </a:r>
          </a:p>
          <a:p>
            <a:pPr marL="171450" indent="-171450">
              <a:buFont typeface="Arial" panose="020B0604020202020204" pitchFamily="34" charset="0"/>
              <a:buChar char="•"/>
            </a:pPr>
            <a:r>
              <a:rPr lang="en-GB" sz="1200" i="1">
                <a:latin typeface="+mn-lt"/>
              </a:rPr>
              <a:t>It may be difficult for pupils to understand what it is about as it can be interpreted in many ways. </a:t>
            </a:r>
          </a:p>
          <a:p>
            <a:pPr marL="171450" indent="-171450">
              <a:buFont typeface="Arial" panose="020B0604020202020204" pitchFamily="34" charset="0"/>
              <a:buChar char="•"/>
            </a:pPr>
            <a:r>
              <a:rPr lang="en-GB" sz="1200" i="1">
                <a:latin typeface="+mn-lt"/>
              </a:rPr>
              <a:t>Understanding who is speaking and from whose viewpoint this is.</a:t>
            </a:r>
          </a:p>
          <a:p>
            <a:pPr marL="171450" indent="-171450">
              <a:buFont typeface="Arial" panose="020B0604020202020204" pitchFamily="34" charset="0"/>
              <a:buChar char="•"/>
            </a:pPr>
            <a:r>
              <a:rPr lang="en-GB" sz="1200" i="1">
                <a:latin typeface="+mn-lt"/>
              </a:rPr>
              <a:t>Not knowing the meaning of the words or the phrases. For example, have your day or dreams could not be saved.</a:t>
            </a:r>
          </a:p>
          <a:p>
            <a:pPr marL="0" indent="0">
              <a:buFont typeface="Arial" panose="020B0604020202020204" pitchFamily="34" charset="0"/>
              <a:buNone/>
            </a:pPr>
            <a:r>
              <a:rPr lang="en-GB" sz="1200" i="1">
                <a:latin typeface="+mn-lt"/>
              </a:rPr>
              <a:t>Which words and phrases might pupils not understand?</a:t>
            </a:r>
          </a:p>
          <a:p>
            <a:pPr marL="0" indent="0">
              <a:buFont typeface="Arial" panose="020B0604020202020204" pitchFamily="34" charset="0"/>
              <a:buNone/>
            </a:pPr>
            <a:r>
              <a:rPr lang="en-GB" sz="1200" i="1">
                <a:latin typeface="+mn-lt"/>
              </a:rPr>
              <a:t>See those shown in bold by the reveal e.g.;</a:t>
            </a:r>
          </a:p>
          <a:p>
            <a:pPr marL="171450" indent="-171450">
              <a:buFont typeface="Arial" panose="020B0604020202020204" pitchFamily="34" charset="0"/>
              <a:buChar char="•"/>
            </a:pPr>
            <a:r>
              <a:rPr lang="en-GB" sz="1200" i="1">
                <a:latin typeface="+mn-lt"/>
              </a:rPr>
              <a:t>‘Whose will is done’.</a:t>
            </a:r>
          </a:p>
          <a:p>
            <a:pPr marL="171450" indent="-171450">
              <a:buFont typeface="Arial" panose="020B0604020202020204" pitchFamily="34" charset="0"/>
              <a:buChar char="•"/>
            </a:pPr>
            <a:r>
              <a:rPr lang="en-GB" sz="1200" i="1">
                <a:latin typeface="+mn-lt"/>
              </a:rPr>
              <a:t>I am the conundrum.</a:t>
            </a:r>
          </a:p>
          <a:p>
            <a:pPr marL="171450" indent="-171450">
              <a:buFont typeface="Arial" panose="020B0604020202020204" pitchFamily="34" charset="0"/>
              <a:buChar char="•"/>
            </a:pPr>
            <a:r>
              <a:rPr lang="en-GB" sz="1200" i="1">
                <a:latin typeface="+mn-lt"/>
              </a:rPr>
              <a:t>Not you, nor any other can fathom what is nigh.</a:t>
            </a:r>
          </a:p>
          <a:p>
            <a:pPr marL="171450" indent="-171450">
              <a:buFont typeface="Arial" panose="020B0604020202020204" pitchFamily="34" charset="0"/>
              <a:buChar char="•"/>
            </a:pPr>
            <a:r>
              <a:rPr lang="en-GB" sz="1200" i="1">
                <a:latin typeface="+mn-lt"/>
              </a:rPr>
              <a:t>The ones who came before you.</a:t>
            </a:r>
          </a:p>
          <a:p>
            <a:pPr marL="171450" indent="-171450">
              <a:buFont typeface="Arial" panose="020B0604020202020204" pitchFamily="34" charset="0"/>
              <a:buChar char="•"/>
            </a:pPr>
            <a:r>
              <a:rPr lang="en-GB" sz="1200" i="1">
                <a:latin typeface="+mn-lt"/>
              </a:rPr>
              <a:t>Devoid of all dismay.</a:t>
            </a:r>
          </a:p>
          <a:p>
            <a:endParaRPr lang="en-GB" sz="120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1200" b="1">
                <a:latin typeface="+mn-lt"/>
              </a:rPr>
              <a:t>Link to next slide: </a:t>
            </a:r>
            <a:r>
              <a:rPr lang="en-US" altLang="zh-CN" sz="1200" b="0">
                <a:latin typeface="+mn-lt"/>
              </a:rPr>
              <a:t>From this exercise we can see the importance of explicitly teaching new vocabulary in order for pupils to be able to then explore the impact of the authors choice of words. Let’s now look at how a teacher might use a dialogic approach to questioning to both expose pupils to this vocabulary and provide opportunities for pupils to use it themselves.</a:t>
            </a:r>
          </a:p>
          <a:p>
            <a:endParaRPr lang="en-GB" sz="1200">
              <a:latin typeface="+mn-lt"/>
            </a:endParaRPr>
          </a:p>
          <a:p>
            <a:r>
              <a:rPr lang="en-GB" sz="1200" b="1">
                <a:latin typeface="+mn-lt"/>
              </a:rPr>
              <a:t>Resource:</a:t>
            </a:r>
          </a:p>
          <a:p>
            <a:r>
              <a:rPr lang="en-GB" sz="1200">
                <a:latin typeface="+mn-lt"/>
              </a:rPr>
              <a:t>The dreadful menace: https://www.youtube.com/watch?v=Wle3-h1yxc0</a:t>
            </a:r>
          </a:p>
        </p:txBody>
      </p:sp>
      <p:sp>
        <p:nvSpPr>
          <p:cNvPr id="4" name="Slide Number Placeholder 3"/>
          <p:cNvSpPr>
            <a:spLocks noGrp="1"/>
          </p:cNvSpPr>
          <p:nvPr>
            <p:ph type="sldNum" sz="quarter" idx="5"/>
          </p:nvPr>
        </p:nvSpPr>
        <p:spPr/>
        <p:txBody>
          <a:bodyPr/>
          <a:lstStyle/>
          <a:p>
            <a:fld id="{AAA24272-161B-9A42-BC2D-F0109316EB3C}" type="slidenum">
              <a:rPr lang="en-GB" smtClean="0"/>
              <a:t>16</a:t>
            </a:fld>
            <a:endParaRPr lang="en-GB"/>
          </a:p>
        </p:txBody>
      </p:sp>
    </p:spTree>
    <p:extLst>
      <p:ext uri="{BB962C8B-B14F-4D97-AF65-F5344CB8AC3E}">
        <p14:creationId xmlns:p14="http://schemas.microsoft.com/office/powerpoint/2010/main" val="4761926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200" b="1">
                <a:latin typeface="+mn-lt"/>
              </a:rPr>
              <a:t>00:41 – 00:47 (6 minutes)</a:t>
            </a:r>
            <a:endParaRPr lang="en-US" sz="1200">
              <a:latin typeface="+mn-lt"/>
            </a:endParaRPr>
          </a:p>
          <a:p>
            <a:pPr marL="0" marR="0" lvl="0" indent="0" algn="l" defTabSz="914400">
              <a:lnSpc>
                <a:spcPct val="100000"/>
              </a:lnSpc>
              <a:spcBef>
                <a:spcPts val="0"/>
              </a:spcBef>
              <a:spcAft>
                <a:spcPts val="0"/>
              </a:spcAft>
              <a:buNone/>
              <a:tabLst/>
              <a:defRPr/>
            </a:pPr>
            <a:endParaRPr lang="en-GB" sz="1200">
              <a:latin typeface="+mn-lt"/>
            </a:endParaRPr>
          </a:p>
          <a:p>
            <a:pPr>
              <a:defRPr/>
            </a:pPr>
            <a:r>
              <a:rPr lang="en-GB" sz="1200" b="1" i="1">
                <a:latin typeface="+mn-lt"/>
              </a:rPr>
              <a:t>KLP: </a:t>
            </a:r>
            <a:r>
              <a:rPr lang="en-GB" sz="1200" b="0" i="1">
                <a:solidFill>
                  <a:srgbClr val="000000"/>
                </a:solidFill>
                <a:latin typeface="+mn-lt"/>
              </a:rPr>
              <a:t>A dialogic approach to questioning can support pupils with their understanding of the identified content. A dialogic approach should be collective, supporting, reciprocal, deliberative, cumulative and purposeful.</a:t>
            </a:r>
          </a:p>
          <a:p>
            <a:pPr>
              <a:defRPr/>
            </a:pPr>
            <a:endParaRPr lang="en-GB" sz="1200" b="0" i="1">
              <a:solidFill>
                <a:srgbClr val="000000"/>
              </a:solidFill>
              <a:effectLst/>
              <a:latin typeface="+mn-lt"/>
              <a:cs typeface="Calibri"/>
            </a:endParaRPr>
          </a:p>
          <a:p>
            <a:r>
              <a:rPr lang="en-GB" sz="1200" b="1" i="0">
                <a:effectLst/>
                <a:latin typeface="+mn-lt"/>
              </a:rPr>
              <a:t>Explain:</a:t>
            </a:r>
            <a:endParaRPr lang="en-GB" sz="1200" b="0" i="0">
              <a:effectLst/>
              <a:latin typeface="+mn-lt"/>
            </a:endParaRPr>
          </a:p>
          <a:p>
            <a:r>
              <a:rPr lang="en-GB" sz="1200" b="0" i="0">
                <a:effectLst/>
                <a:latin typeface="+mn-lt"/>
              </a:rPr>
              <a:t>On the slide you can see an example of how a teacher has used a dialogic approach to questioning to deepen thinking, support pupils to critically evaluate the author’s language choices and encourage pupils to practise new vocabulary. Take a few minutes to read this example. </a:t>
            </a:r>
            <a:r>
              <a:rPr lang="en-GB" sz="1200" b="0" i="1">
                <a:effectLst/>
                <a:latin typeface="+mn-lt"/>
              </a:rPr>
              <a:t>Pause and give ECTs time to read this through. </a:t>
            </a:r>
          </a:p>
          <a:p>
            <a:endParaRPr lang="en-GB" sz="1200" b="0" i="1">
              <a:effectLst/>
              <a:latin typeface="+mn-lt"/>
            </a:endParaRPr>
          </a:p>
          <a:p>
            <a:r>
              <a:rPr lang="en-GB" sz="1200" b="1" i="0">
                <a:effectLst/>
                <a:latin typeface="+mn-lt"/>
              </a:rPr>
              <a:t>Ask:</a:t>
            </a:r>
          </a:p>
          <a:p>
            <a:r>
              <a:rPr lang="en-GB" sz="1200" i="0">
                <a:latin typeface="+mn-lt"/>
              </a:rPr>
              <a:t>If we think about our </a:t>
            </a:r>
            <a:r>
              <a:rPr lang="en-GB" sz="1200" b="0" i="0">
                <a:solidFill>
                  <a:srgbClr val="000000"/>
                </a:solidFill>
                <a:effectLst/>
                <a:latin typeface="+mn-lt"/>
              </a:rPr>
              <a:t>6 principles, which underpin a dialogic approach, how has the teacher applied them in this example? </a:t>
            </a:r>
            <a:r>
              <a:rPr lang="en-GB" sz="1200" b="0" i="1">
                <a:solidFill>
                  <a:srgbClr val="000000"/>
                </a:solidFill>
                <a:effectLst/>
                <a:latin typeface="+mn-lt"/>
              </a:rPr>
              <a:t>Give ECTs time to consider this and then take a few responses from ECTs through hands up/unmute or the char bar then read through the explain below:</a:t>
            </a:r>
            <a:endParaRPr lang="en-GB" sz="1200" b="0" i="0">
              <a:effectLst/>
              <a:latin typeface="+mn-lt"/>
            </a:endParaRPr>
          </a:p>
          <a:p>
            <a:endParaRPr lang="en-GB" sz="1200" b="0" i="0">
              <a:effectLst/>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a:effectLst/>
                <a:latin typeface="+mn-lt"/>
              </a:rPr>
              <a:t>Explain:</a:t>
            </a:r>
            <a:endParaRPr lang="en-GB" sz="1200" b="0" i="0">
              <a:effectLst/>
              <a:latin typeface="+mn-lt"/>
            </a:endParaRPr>
          </a:p>
          <a:p>
            <a:pPr marL="228600" indent="-228600">
              <a:buFontTx/>
              <a:buAutoNum type="arabicPeriod"/>
              <a:defRPr/>
            </a:pPr>
            <a:r>
              <a:rPr lang="en-GB" sz="1200" b="1">
                <a:solidFill>
                  <a:schemeClr val="tx1"/>
                </a:solidFill>
                <a:latin typeface="+mn-lt"/>
              </a:rPr>
              <a:t>Collective - The teacher and the pupils address learning tasks together rather than it being done in isolation. </a:t>
            </a:r>
            <a:r>
              <a:rPr lang="en-GB" sz="1200" b="0">
                <a:solidFill>
                  <a:schemeClr val="tx1"/>
                </a:solidFill>
                <a:latin typeface="+mn-lt"/>
              </a:rPr>
              <a:t>The pupils and teacher in the example are all working together to reach the same goal.</a:t>
            </a:r>
            <a:endParaRPr lang="en-GB" sz="1200" b="1">
              <a:solidFill>
                <a:schemeClr val="tx1"/>
              </a:solidFill>
              <a:latin typeface="+mn-lt"/>
            </a:endParaRPr>
          </a:p>
          <a:p>
            <a:pPr marL="228600" indent="-228600">
              <a:buFontTx/>
              <a:buAutoNum type="arabicPeriod"/>
              <a:defRPr/>
            </a:pPr>
            <a:r>
              <a:rPr lang="en-GB" sz="1200" b="1">
                <a:solidFill>
                  <a:schemeClr val="tx1"/>
                </a:solidFill>
                <a:latin typeface="+mn-lt"/>
              </a:rPr>
              <a:t>Supportive</a:t>
            </a:r>
            <a:r>
              <a:rPr lang="en-GB" sz="1200">
                <a:solidFill>
                  <a:schemeClr val="tx1"/>
                </a:solidFill>
                <a:latin typeface="+mn-lt"/>
              </a:rPr>
              <a:t> - </a:t>
            </a:r>
            <a:r>
              <a:rPr lang="en-GB" sz="1200" b="1">
                <a:solidFill>
                  <a:schemeClr val="tx1"/>
                </a:solidFill>
                <a:latin typeface="+mn-lt"/>
              </a:rPr>
              <a:t>All contributions are valued and respected</a:t>
            </a:r>
            <a:r>
              <a:rPr lang="en-GB" b="1"/>
              <a:t>. </a:t>
            </a:r>
            <a:r>
              <a:rPr lang="en-GB" sz="1200" b="0">
                <a:solidFill>
                  <a:schemeClr val="tx1"/>
                </a:solidFill>
                <a:latin typeface="+mn-lt"/>
              </a:rPr>
              <a:t>P</a:t>
            </a:r>
            <a:r>
              <a:rPr lang="en-GB" sz="1200">
                <a:solidFill>
                  <a:schemeClr val="tx1"/>
                </a:solidFill>
                <a:latin typeface="+mn-lt"/>
              </a:rPr>
              <a:t>upils have their contributions built upon or clarified – showing they are valued (responses are not dismissed). Further questions are asked in an encouraging way. Pupils are asking questions themselves demonstrating that this teacher has set up a supportive culture of talk in their class. </a:t>
            </a:r>
          </a:p>
          <a:p>
            <a:pPr marL="228600" indent="-228600">
              <a:buFontTx/>
              <a:buAutoNum type="arabicPeriod"/>
              <a:defRPr/>
            </a:pPr>
            <a:r>
              <a:rPr lang="en-GB" sz="1200" b="1">
                <a:solidFill>
                  <a:schemeClr val="tx1"/>
                </a:solidFill>
                <a:latin typeface="+mn-lt"/>
              </a:rPr>
              <a:t>Reciprocal</a:t>
            </a:r>
            <a:r>
              <a:rPr lang="en-GB" sz="1200">
                <a:solidFill>
                  <a:schemeClr val="tx1"/>
                </a:solidFill>
                <a:latin typeface="+mn-lt"/>
              </a:rPr>
              <a:t> – </a:t>
            </a:r>
            <a:r>
              <a:rPr lang="en-GB" sz="1200" b="1">
                <a:solidFill>
                  <a:schemeClr val="tx1"/>
                </a:solidFill>
                <a:latin typeface="+mn-lt"/>
              </a:rPr>
              <a:t>The pupil(s) is listened to carefully and are listening to one another, sharing ideas, asking questions and considering alternate viewpoints</a:t>
            </a:r>
            <a:r>
              <a:rPr lang="en-GB" sz="1200">
                <a:solidFill>
                  <a:schemeClr val="tx1"/>
                </a:solidFill>
                <a:latin typeface="+mn-lt"/>
              </a:rPr>
              <a:t>.</a:t>
            </a:r>
            <a:r>
              <a:rPr lang="en-GB"/>
              <a:t> </a:t>
            </a:r>
            <a:r>
              <a:rPr lang="en-GB" sz="1200">
                <a:solidFill>
                  <a:schemeClr val="tx1"/>
                </a:solidFill>
                <a:latin typeface="+mn-lt"/>
              </a:rPr>
              <a:t>The pupils here are adding to each other’s ideas with the teacher facilitating this. Rather than bouncing questions around the entire group of pupils the teacher is supporting a dialogue between two pupils to deepen their understanding of the poem and their ability to analyse the author’s use of language.</a:t>
            </a:r>
            <a:endParaRPr lang="en-GB" sz="1200">
              <a:solidFill>
                <a:schemeClr val="tx1"/>
              </a:solidFill>
              <a:latin typeface="+mn-lt"/>
              <a:cs typeface="Calibri"/>
            </a:endParaRPr>
          </a:p>
          <a:p>
            <a:pPr marL="228600" indent="-228600">
              <a:buFontTx/>
              <a:buAutoNum type="arabicPeriod"/>
              <a:defRPr/>
            </a:pPr>
            <a:r>
              <a:rPr lang="en-GB" sz="1200" b="1">
                <a:solidFill>
                  <a:schemeClr val="tx1"/>
                </a:solidFill>
                <a:latin typeface="+mn-lt"/>
              </a:rPr>
              <a:t>Deliberative</a:t>
            </a:r>
            <a:r>
              <a:rPr lang="en-GB" b="1"/>
              <a:t> </a:t>
            </a:r>
            <a:r>
              <a:rPr lang="en-GB" sz="1200" b="1">
                <a:solidFill>
                  <a:schemeClr val="tx1"/>
                </a:solidFill>
                <a:latin typeface="+mn-lt"/>
              </a:rPr>
              <a:t> - The participants in the discussion are working towards a shared outcome</a:t>
            </a:r>
            <a:r>
              <a:rPr lang="en-GB" b="1"/>
              <a:t> </a:t>
            </a:r>
            <a:r>
              <a:rPr lang="en-GB" sz="1200" b="1">
                <a:solidFill>
                  <a:schemeClr val="tx1"/>
                </a:solidFill>
                <a:latin typeface="+mn-lt"/>
              </a:rPr>
              <a:t>.</a:t>
            </a:r>
            <a:r>
              <a:rPr lang="en-GB" sz="1200">
                <a:solidFill>
                  <a:schemeClr val="tx1"/>
                </a:solidFill>
                <a:latin typeface="+mn-lt"/>
              </a:rPr>
              <a:t> </a:t>
            </a:r>
            <a:r>
              <a:rPr lang="en-GB" sz="1200" b="0">
                <a:solidFill>
                  <a:schemeClr val="tx1"/>
                </a:solidFill>
                <a:latin typeface="+mn-lt"/>
              </a:rPr>
              <a:t>The pupils and the teacher are working towards the same outcome with the teacher purposefully asking questions to support the pupils to build on each idea. With each response, you can see the pupils’ understanding develops and they are able to more critically evaluate the authors use of language.</a:t>
            </a:r>
            <a:endParaRPr lang="en-GB" sz="1200" b="0">
              <a:solidFill>
                <a:schemeClr val="tx1"/>
              </a:solidFill>
              <a:effectLst/>
              <a:latin typeface="+mn-lt"/>
              <a:ea typeface="Calibri" panose="020F0502020204030204" pitchFamily="34" charset="0"/>
              <a:cs typeface="Calibri"/>
            </a:endParaRPr>
          </a:p>
          <a:p>
            <a:pPr marL="228600" indent="-228600">
              <a:buFontTx/>
              <a:buAutoNum type="arabicPeriod"/>
              <a:defRPr/>
            </a:pPr>
            <a:r>
              <a:rPr lang="en-GB" sz="1200" b="1">
                <a:solidFill>
                  <a:schemeClr val="tx1"/>
                </a:solidFill>
                <a:latin typeface="+mn-lt"/>
              </a:rPr>
              <a:t>Cumulative</a:t>
            </a:r>
            <a:r>
              <a:rPr lang="en-GB" sz="1200">
                <a:solidFill>
                  <a:schemeClr val="tx1"/>
                </a:solidFill>
                <a:latin typeface="+mn-lt"/>
              </a:rPr>
              <a:t> – </a:t>
            </a:r>
            <a:r>
              <a:rPr lang="en-GB" sz="1200" b="1">
                <a:solidFill>
                  <a:schemeClr val="tx1"/>
                </a:solidFill>
                <a:latin typeface="+mn-lt"/>
              </a:rPr>
              <a:t>The pupil is building on their own and each others' contributions. </a:t>
            </a:r>
            <a:r>
              <a:rPr lang="en-GB" sz="1200" b="0">
                <a:solidFill>
                  <a:schemeClr val="tx1"/>
                </a:solidFill>
                <a:latin typeface="+mn-lt"/>
              </a:rPr>
              <a:t>We can see the </a:t>
            </a:r>
            <a:r>
              <a:rPr lang="en-GB" sz="1200">
                <a:solidFill>
                  <a:schemeClr val="tx1"/>
                </a:solidFill>
                <a:latin typeface="+mn-lt"/>
              </a:rPr>
              <a:t>teacher is not dominating the talk but facilitating and contributing to the conversation. The pupils here are building on not only their own but each others' ideas in a discussion rather than question-answer style.</a:t>
            </a:r>
          </a:p>
          <a:p>
            <a:pPr marL="228600" indent="-228600">
              <a:buFontTx/>
              <a:buAutoNum type="arabicPeriod"/>
              <a:defRPr/>
            </a:pPr>
            <a:r>
              <a:rPr lang="en-GB" sz="1200" b="1">
                <a:solidFill>
                  <a:schemeClr val="tx1"/>
                </a:solidFill>
                <a:latin typeface="+mn-lt"/>
              </a:rPr>
              <a:t>Purposeful – The questions are open-ended and have structure to them with specific learning goals in mind. </a:t>
            </a:r>
            <a:r>
              <a:rPr lang="en-GB" b="0"/>
              <a:t>The teacher here has a clear goal in mind and carefully selects questions to guide pupils towards the goal.</a:t>
            </a:r>
          </a:p>
          <a:p>
            <a:pPr marL="0" indent="0">
              <a:buFontTx/>
              <a:buNone/>
              <a:defRPr/>
            </a:pPr>
            <a:endParaRPr lang="en-GB" sz="1200" i="1">
              <a:latin typeface="+mn-lt"/>
            </a:endParaRPr>
          </a:p>
          <a:p>
            <a:pPr marL="0" indent="0">
              <a:buFontTx/>
              <a:buNone/>
              <a:defRPr/>
            </a:pPr>
            <a:r>
              <a:rPr lang="en-GB" b="0" i="0">
                <a:solidFill>
                  <a:srgbClr val="000000"/>
                </a:solidFill>
                <a:effectLst/>
                <a:latin typeface="Calibri" panose="020F0502020204030204" pitchFamily="34" charset="0"/>
              </a:rPr>
              <a:t>You can see from this example how complex dialogic questioning is – unlike questioning for understanding, it’s much more difficult to script and prepare in advance. Of course, this is just an example and there are many places this dialogue could have taken the teacher and their class.</a:t>
            </a:r>
          </a:p>
          <a:p>
            <a:pPr marL="0" indent="0">
              <a:buFontTx/>
              <a:buNone/>
              <a:defRPr/>
            </a:pPr>
            <a:endParaRPr lang="en-GB" altLang="zh-CN" sz="1200" b="0" i="0">
              <a:solidFill>
                <a:srgbClr val="000000"/>
              </a:solidFill>
              <a:effectLst/>
              <a:latin typeface="Calibri" panose="020F0502020204030204" pitchFamily="34" charset="0"/>
            </a:endParaRPr>
          </a:p>
          <a:p>
            <a:pPr marL="0" indent="0">
              <a:buFontTx/>
              <a:buNone/>
              <a:defRPr/>
            </a:pPr>
            <a:r>
              <a:rPr lang="en-US" altLang="zh-CN" sz="1200" b="1">
                <a:latin typeface="+mn-lt"/>
              </a:rPr>
              <a:t>Link to next slide: </a:t>
            </a:r>
            <a:r>
              <a:rPr lang="en-US" altLang="zh-CN" sz="1200" b="0">
                <a:latin typeface="+mn-lt"/>
              </a:rPr>
              <a:t>Let’s look at another example that is less effective.</a:t>
            </a:r>
            <a:endParaRPr lang="en-GB" sz="1200" i="1">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17</a:t>
            </a:fld>
            <a:endParaRPr lang="en-GB"/>
          </a:p>
        </p:txBody>
      </p:sp>
    </p:spTree>
    <p:extLst>
      <p:ext uri="{BB962C8B-B14F-4D97-AF65-F5344CB8AC3E}">
        <p14:creationId xmlns:p14="http://schemas.microsoft.com/office/powerpoint/2010/main" val="35973092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sz="1200" b="1">
                <a:latin typeface="+mn-lt"/>
              </a:rPr>
              <a:t>00:47 – 00:49 (2 minutes)</a:t>
            </a:r>
          </a:p>
          <a:p>
            <a:pPr marL="0" marR="0" lvl="0" indent="0" algn="l" defTabSz="914400">
              <a:lnSpc>
                <a:spcPct val="100000"/>
              </a:lnSpc>
              <a:spcBef>
                <a:spcPts val="0"/>
              </a:spcBef>
              <a:spcAft>
                <a:spcPts val="0"/>
              </a:spcAft>
              <a:buNone/>
              <a:tabLst/>
              <a:defRPr/>
            </a:pPr>
            <a:endParaRPr lang="en-GB" sz="1200" b="1">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latin typeface="+mn-lt"/>
              </a:rPr>
              <a:t>KLP: </a:t>
            </a:r>
            <a:r>
              <a:rPr lang="en-GB" sz="1200" b="0" i="1">
                <a:solidFill>
                  <a:srgbClr val="000000"/>
                </a:solidFill>
                <a:latin typeface="+mn-lt"/>
              </a:rPr>
              <a:t>A dialogic approach to questioning can support pupils to develop their understanding. A dialogic approach should be collective, supporting, reciprocal, deliberative, cumulative and purposeful.</a:t>
            </a:r>
          </a:p>
          <a:p>
            <a:pPr marL="0" marR="0" lvl="0" indent="0" algn="l" defTabSz="914400">
              <a:lnSpc>
                <a:spcPct val="100000"/>
              </a:lnSpc>
              <a:spcBef>
                <a:spcPts val="0"/>
              </a:spcBef>
              <a:spcAft>
                <a:spcPts val="0"/>
              </a:spcAft>
              <a:buNone/>
              <a:tabLst/>
              <a:defRPr/>
            </a:pPr>
            <a:endParaRPr lang="en-US" sz="1200">
              <a:latin typeface="+mn-lt"/>
            </a:endParaRPr>
          </a:p>
          <a:p>
            <a:r>
              <a:rPr lang="en-GB" sz="1200" b="1" i="0">
                <a:effectLst/>
                <a:latin typeface="+mn-lt"/>
              </a:rPr>
              <a:t>Explain:</a:t>
            </a:r>
            <a:endParaRPr lang="en-GB" sz="1200" b="1" i="0">
              <a:effectLst/>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latin typeface="+mn-lt"/>
              </a:rPr>
              <a:t>On this slide, we’re going to look at a different poem and another example of questioning where the teacher has not taken a dialogic approach – we will be exploring this further in our next breakout activity. Take a moment to read the poem and the example of questioning. </a:t>
            </a:r>
            <a:r>
              <a:rPr lang="en-GB" sz="1200" i="1">
                <a:latin typeface="+mn-lt"/>
              </a:rPr>
              <a:t>Pause and give ECTs time to read.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mn-lt"/>
            </a:endParaRPr>
          </a:p>
          <a:p>
            <a:pPr>
              <a:defRPr/>
            </a:pPr>
            <a:r>
              <a:rPr lang="en-US" sz="1200" b="1">
                <a:latin typeface="+mn-lt"/>
                <a:cs typeface="Calibri"/>
              </a:rPr>
              <a:t>Link to next slide: </a:t>
            </a:r>
            <a:r>
              <a:rPr lang="en-US" sz="1200" b="0">
                <a:latin typeface="+mn-lt"/>
                <a:cs typeface="Calibri"/>
              </a:rPr>
              <a:t>Okay, now that you have had some time to read through the example, we’re now going to look at the breakout task related to this. Before we do, please take a screenshot of this slide as you’ll need to refer to it during the breakout task.</a:t>
            </a:r>
            <a:endParaRPr lang="en-GB" sz="120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18</a:t>
            </a:fld>
            <a:endParaRPr lang="en-GB"/>
          </a:p>
        </p:txBody>
      </p:sp>
    </p:spTree>
    <p:extLst>
      <p:ext uri="{BB962C8B-B14F-4D97-AF65-F5344CB8AC3E}">
        <p14:creationId xmlns:p14="http://schemas.microsoft.com/office/powerpoint/2010/main" val="33325168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latin typeface="+mn-lt"/>
              </a:rPr>
              <a:t>00:49 – 01:03 (14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effectLst/>
                <a:latin typeface="+mn-lt"/>
                <a:ea typeface="Calibri" panose="020F0502020204030204" pitchFamily="34" charset="0"/>
                <a:cs typeface="Calibri"/>
              </a:rPr>
              <a:t>KLP: </a:t>
            </a:r>
            <a:r>
              <a:rPr lang="en-GB" sz="1200" b="0" i="1">
                <a:effectLst/>
                <a:latin typeface="+mn-lt"/>
                <a:ea typeface="Calibri" panose="020F0502020204030204" pitchFamily="34" charset="0"/>
                <a:cs typeface="Calibri"/>
              </a:rPr>
              <a:t>To provide an opportunity for ECTs to apply their learning about a dialogic approach to questioning to rescript a non-example.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mn-lt"/>
            </a:endParaRPr>
          </a:p>
          <a:p>
            <a:r>
              <a:rPr lang="en-GB" sz="1200" b="1">
                <a:solidFill>
                  <a:schemeClr val="tx1"/>
                </a:solidFill>
                <a:latin typeface="+mn-lt"/>
              </a:rPr>
              <a:t>Activity:</a:t>
            </a:r>
            <a:endParaRPr lang="en-GB" sz="1200" b="1">
              <a:solidFill>
                <a:schemeClr val="tx1"/>
              </a:solidFill>
              <a:latin typeface="+mn-lt"/>
              <a:cs typeface="Calibri"/>
            </a:endParaRPr>
          </a:p>
          <a:p>
            <a:r>
              <a:rPr lang="en-GB" sz="1200" b="0">
                <a:solidFill>
                  <a:schemeClr val="tx1"/>
                </a:solidFill>
                <a:latin typeface="+mn-lt"/>
              </a:rPr>
              <a:t>You’re now going to have 12 minutes in breakout groups to discuss the example we looked at on the previous slide and consider how it does and does not meet the 6 principles we explored earlier (shown here on screen for your reference). Then I’d like you to rescript parts of the example to align it with these principles. </a:t>
            </a:r>
          </a:p>
          <a:p>
            <a:endParaRPr lang="en-GB" sz="1200" b="0" i="0" u="none">
              <a:solidFill>
                <a:schemeClr val="tx1"/>
              </a:solidFill>
              <a:latin typeface="+mn-lt"/>
            </a:endParaRPr>
          </a:p>
          <a:p>
            <a:r>
              <a:rPr lang="en-GB" sz="1200" b="0" i="1" u="none">
                <a:solidFill>
                  <a:schemeClr val="tx1"/>
                </a:solidFill>
                <a:latin typeface="+mn-lt"/>
              </a:rPr>
              <a:t>You will need to ask ECTs to take a screen shot of both slide 18 and 19 as they will need to refer to it during their breakout task.</a:t>
            </a:r>
          </a:p>
          <a:p>
            <a:endParaRPr lang="en-GB" sz="1200" b="0" i="1" u="none">
              <a:solidFill>
                <a:schemeClr val="tx1"/>
              </a:solidFill>
              <a:latin typeface="+mn-lt"/>
            </a:endParaRPr>
          </a:p>
          <a:p>
            <a:r>
              <a:rPr lang="en-GB" sz="1200" b="0" i="1" u="none">
                <a:solidFill>
                  <a:schemeClr val="tx1"/>
                </a:solidFill>
                <a:latin typeface="+mn-lt"/>
              </a:rPr>
              <a:t>Put ECTs into breakout rooms for 12 minutes. After 12 minutes bring them back to the main group and ask a few to share their thinking.</a:t>
            </a:r>
          </a:p>
          <a:p>
            <a:endParaRPr lang="en-GB" sz="1200" i="1">
              <a:effectLst/>
              <a:latin typeface="+mn-lt"/>
              <a:ea typeface="Calibri" panose="020F0502020204030204" pitchFamily="34" charset="0"/>
              <a:cs typeface="Times New Roman" panose="02020603050405020304" pitchFamily="18" charset="0"/>
            </a:endParaRPr>
          </a:p>
          <a:p>
            <a:r>
              <a:rPr lang="en-GB" sz="1200" b="1" i="1">
                <a:effectLst/>
                <a:latin typeface="+mn-lt"/>
                <a:ea typeface="Calibri" panose="020F0502020204030204" pitchFamily="34" charset="0"/>
                <a:cs typeface="Times New Roman" panose="02020603050405020304" pitchFamily="18" charset="0"/>
              </a:rPr>
              <a:t>Possible ECT responses: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1"/>
              <a:t>ECT responses and rescripts will vary but they should identify and address the following key points in the non-example:</a:t>
            </a:r>
            <a:endParaRPr lang="en-GB" sz="1200" b="1" i="1">
              <a:effectLst/>
              <a:latin typeface="+mn-lt"/>
              <a:ea typeface="Calibri" panose="020F0502020204030204" pitchFamily="34" charset="0"/>
              <a:cs typeface="Times New Roman" panose="02020603050405020304" pitchFamily="18"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Collective – </a:t>
            </a:r>
            <a:r>
              <a:rPr lang="en-GB" sz="1200" b="0" i="1">
                <a:solidFill>
                  <a:schemeClr val="tx1"/>
                </a:solidFill>
                <a:latin typeface="+mn-lt"/>
              </a:rPr>
              <a:t>Whilst the questions in this example do all focus around understanding the figurative language the pupils are being asked to answer isolated questions rather than working together to build understanding.</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Supportive</a:t>
            </a:r>
            <a:r>
              <a:rPr lang="en-GB" sz="1200" i="1">
                <a:solidFill>
                  <a:schemeClr val="tx1"/>
                </a:solidFill>
                <a:latin typeface="+mn-lt"/>
              </a:rPr>
              <a:t> – The teacher does demonstrate valuing pupils' responses – this could be further improved by encouraging pupils to value and build on each others’ responses.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Reciprocal</a:t>
            </a:r>
            <a:r>
              <a:rPr lang="en-GB" sz="1200" i="1">
                <a:solidFill>
                  <a:schemeClr val="tx1"/>
                </a:solidFill>
                <a:latin typeface="+mn-lt"/>
              </a:rPr>
              <a:t> – Again the questions do not create reciprocity and instead are bouncing from pupil to pupil – all the interactions are between the teacher and the individual pupils.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Deliberative  -  </a:t>
            </a:r>
            <a:r>
              <a:rPr lang="en-GB" sz="1200" b="0" i="1">
                <a:solidFill>
                  <a:schemeClr val="tx1"/>
                </a:solidFill>
                <a:latin typeface="+mn-lt"/>
              </a:rPr>
              <a:t>Again whilst the questions in this example do all work towards a shared outcome, they are approaching this in a rather isolated way.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Cumulative</a:t>
            </a:r>
            <a:r>
              <a:rPr lang="en-GB" sz="1200" i="1">
                <a:solidFill>
                  <a:schemeClr val="tx1"/>
                </a:solidFill>
                <a:latin typeface="+mn-lt"/>
              </a:rPr>
              <a:t> –The pupils are not provided with opportunity or encouraged to build on each others' contributions.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1" i="1">
                <a:solidFill>
                  <a:schemeClr val="tx1"/>
                </a:solidFill>
                <a:latin typeface="+mn-lt"/>
              </a:rPr>
              <a:t>Purposeful – </a:t>
            </a:r>
            <a:r>
              <a:rPr lang="en-GB" sz="1200" b="0" i="1">
                <a:solidFill>
                  <a:schemeClr val="tx1"/>
                </a:solidFill>
                <a:latin typeface="+mn-lt"/>
              </a:rPr>
              <a:t>The questions are open-ended and have structure to them with specific learning goals in mind.</a:t>
            </a:r>
            <a:endParaRPr lang="en-GB" sz="1200" b="0" i="1">
              <a:solidFill>
                <a:schemeClr val="tx1"/>
              </a:solidFill>
              <a:latin typeface="+mn-lt"/>
              <a:cs typeface="Arial"/>
            </a:endParaRPr>
          </a:p>
          <a:p>
            <a:r>
              <a:rPr lang="en-GB" sz="1200" b="0" i="1">
                <a:effectLst/>
                <a:latin typeface="+mn-lt"/>
              </a:rPr>
              <a:t>ECTs rescripts should address some of these points above.</a:t>
            </a:r>
          </a:p>
          <a:p>
            <a:pPr>
              <a:lnSpc>
                <a:spcPct val="107000"/>
              </a:lnSpc>
              <a:spcAft>
                <a:spcPts val="800"/>
              </a:spcAft>
            </a:pPr>
            <a:endParaRPr lang="en-GB" sz="1200">
              <a:effectLst/>
              <a:latin typeface="+mn-lt"/>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n-US" sz="1200" b="1">
                <a:latin typeface="+mn-lt"/>
                <a:cs typeface="Calibri"/>
              </a:rPr>
              <a:t>Link to next slide: </a:t>
            </a:r>
            <a:r>
              <a:rPr lang="en-GB" sz="1200" b="0" i="0">
                <a:solidFill>
                  <a:srgbClr val="000000"/>
                </a:solidFill>
                <a:effectLst/>
                <a:latin typeface="+mn-lt"/>
              </a:rPr>
              <a:t>We are now going to look at another way to use structured talk to develop pupils’ literacy.</a:t>
            </a:r>
            <a:endParaRPr lang="en-GB" sz="1200">
              <a:latin typeface="+mn-lt"/>
            </a:endParaRPr>
          </a:p>
          <a:p>
            <a:pPr>
              <a:lnSpc>
                <a:spcPct val="107000"/>
              </a:lnSpc>
              <a:spcAft>
                <a:spcPts val="800"/>
              </a:spcAft>
            </a:pPr>
            <a:endParaRPr lang="en-GB" sz="1200">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34857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b="1">
                <a:solidFill>
                  <a:schemeClr val="tx1"/>
                </a:solidFill>
              </a:rPr>
              <a:t>01:03 – 01:08 (5 minutes)</a:t>
            </a:r>
            <a:endParaRPr lang="en-US">
              <a:solidFill>
                <a:schemeClr val="tx1"/>
              </a:solidFill>
            </a:endParaRPr>
          </a:p>
          <a:p>
            <a:pPr marL="0" marR="0" lvl="0" indent="0" algn="l" defTabSz="914400">
              <a:lnSpc>
                <a:spcPct val="100000"/>
              </a:lnSpc>
              <a:spcBef>
                <a:spcPts val="0"/>
              </a:spcBef>
              <a:spcAft>
                <a:spcPts val="0"/>
              </a:spcAft>
              <a:buNone/>
              <a:tabLst/>
              <a:defRPr/>
            </a:pPr>
            <a:endParaRPr lang="en-GB"/>
          </a:p>
          <a:p>
            <a:pPr>
              <a:defRPr/>
            </a:pPr>
            <a:r>
              <a:rPr lang="en-GB" b="1" i="1"/>
              <a:t>KLP:</a:t>
            </a:r>
            <a:r>
              <a:rPr lang="en-GB" b="1" i="1">
                <a:latin typeface="+mn-lt"/>
              </a:rPr>
              <a:t> </a:t>
            </a:r>
            <a:r>
              <a:rPr lang="en-GB" sz="1200" b="0" i="1">
                <a:solidFill>
                  <a:srgbClr val="000000"/>
                </a:solidFill>
                <a:effectLst/>
                <a:latin typeface="+mn-lt"/>
              </a:rPr>
              <a:t>Providing scaffolds for pupil talk increases the focus and rigour of dialogue by both structuring and extending pupil responses and encouraging the correct use of technical vocabulary.</a:t>
            </a:r>
            <a:r>
              <a:rPr lang="en-GB" sz="1200" b="0" i="0">
                <a:solidFill>
                  <a:srgbClr val="000000"/>
                </a:solidFill>
                <a:effectLst/>
                <a:latin typeface="+mn-lt"/>
              </a:rPr>
              <a:t> </a:t>
            </a:r>
            <a:endParaRPr lang="en-GB" b="0" i="1">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a:solidFill>
                <a:srgbClr val="000000"/>
              </a:solidFill>
              <a:effectLst/>
              <a:latin typeface="+mn-lt"/>
              <a:cs typeface="Calibri"/>
            </a:endParaRPr>
          </a:p>
          <a:p>
            <a:r>
              <a:rPr lang="en-GB" b="1" i="0">
                <a:effectLst/>
              </a:rPr>
              <a:t>Explain:</a:t>
            </a:r>
            <a:endParaRPr lang="en-GB" b="1" i="0">
              <a:effectLst/>
              <a:cs typeface="Calibri"/>
            </a:endParaRPr>
          </a:p>
          <a:p>
            <a:pPr>
              <a:defRPr/>
            </a:pPr>
            <a:r>
              <a:rPr lang="en-GB" sz="1200" b="0" i="0">
                <a:solidFill>
                  <a:srgbClr val="000000"/>
                </a:solidFill>
                <a:effectLst/>
                <a:latin typeface="+mn-lt"/>
              </a:rPr>
              <a:t>In year one you explored how you can use scaffolds to support pupils' cognition and learning for example by providing worked or partially completed examples and checklists. We can apply this same thinking to using scaffolds for talk. Providing scaffolds for pupil talk can increase the focus and rigour of dialogue.  </a:t>
            </a:r>
            <a:r>
              <a:rPr lang="en-GB">
                <a:latin typeface="+mn-lt"/>
              </a:rPr>
              <a:t>Using talk scaffolds can be effective in helping pupils to both structure and extend their responses by encouraging pupils to </a:t>
            </a:r>
            <a:r>
              <a:rPr lang="en-GB" sz="1200" b="0" i="0">
                <a:solidFill>
                  <a:srgbClr val="000000"/>
                </a:solidFill>
                <a:effectLst/>
                <a:latin typeface="+mn-lt"/>
              </a:rPr>
              <a:t>respond to questions in full sentences, making use of relevant technical vocabulary</a:t>
            </a:r>
            <a:r>
              <a:rPr lang="en-GB">
                <a:latin typeface="+mn-lt"/>
              </a:rPr>
              <a:t>.</a:t>
            </a:r>
            <a:r>
              <a:rPr lang="en-GB"/>
              <a:t>  </a:t>
            </a:r>
            <a:endParaRPr lang="en-GB">
              <a:latin typeface="+mn-lt"/>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mn-lt"/>
              </a:rPr>
              <a:t>Some scaffolds that we can use to support pupils to structure their talk include:</a:t>
            </a:r>
            <a:endParaRPr lang="en-GB">
              <a:latin typeface="+mn-lt"/>
              <a:cs typeface="Calibri"/>
            </a:endParaRPr>
          </a:p>
          <a:p>
            <a:pPr marL="171450" indent="-171450">
              <a:buFont typeface="Arial" panose="020B0604020202020204" pitchFamily="34" charset="0"/>
              <a:buChar char="•"/>
            </a:pPr>
            <a:r>
              <a:rPr lang="en-GB" altLang="zh-CN" b="1">
                <a:latin typeface="+mn-lt"/>
              </a:rPr>
              <a:t>[Reveal] </a:t>
            </a:r>
            <a:r>
              <a:rPr lang="en-GB" altLang="zh-CN" b="0">
                <a:latin typeface="+mn-lt"/>
              </a:rPr>
              <a:t>Sentence stems: These provide pupils with sentence starters to support them to formulate and structure their responses. For example, the one shown here on screen might be used with pupils to support them to articulate and justify arguments and opinions. Supporting them to both structure their response and use correct terms such as agree, disagree, claim and fact.</a:t>
            </a:r>
            <a:endParaRPr lang="en-GB" altLang="zh-CN" b="1">
              <a:latin typeface="+mn-lt"/>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zh-CN" b="1">
                <a:latin typeface="+mn-lt"/>
              </a:rPr>
              <a:t>[Reveal] </a:t>
            </a:r>
            <a:r>
              <a:rPr lang="en-GB" altLang="zh-CN" b="0">
                <a:latin typeface="+mn-lt"/>
              </a:rPr>
              <a:t>Question stems: These provide pupils with question prompts they can use to respond to one another and/or the teacher, they can also be used to provide a guide for structuring group discussion. For example, the question stems here could be used as a scaffold during pair or group discussion to again support pupils with the previous skill of articulating and justify arguments and opinions by giving pupils questions they can use to encourage their partner and group members to extend on their responses.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zh-CN" b="1">
                <a:latin typeface="+mn-lt"/>
              </a:rPr>
              <a:t>[Reveal] </a:t>
            </a:r>
            <a:r>
              <a:rPr lang="en-GB" altLang="zh-CN" b="0">
                <a:latin typeface="+mn-lt"/>
              </a:rPr>
              <a:t>Speaking frames: These are similar to sentence stems but are further structured to support pupils to provide an extended response. Speaking frames can </a:t>
            </a:r>
            <a:r>
              <a:rPr lang="en-GB" altLang="zh-CN" b="0" i="0">
                <a:solidFill>
                  <a:srgbClr val="303030"/>
                </a:solidFill>
                <a:effectLst/>
                <a:latin typeface="+mn-lt"/>
              </a:rPr>
              <a:t>h</a:t>
            </a:r>
            <a:r>
              <a:rPr lang="en-GB" b="0" i="0">
                <a:solidFill>
                  <a:srgbClr val="303030"/>
                </a:solidFill>
                <a:effectLst/>
                <a:latin typeface="+mn-lt"/>
              </a:rPr>
              <a:t>elp to set the criteria for effective responses whilst encouraging pupils to use correct vocabulary. For example, the speaking frame shown here could be used to support pupils in maths, specifically when looking at fractions and equal shares. Rather than just providing the answer ‘4’, the speaking frame support pupils to give a full structured response, explaining their mathematical thinking and using correct mathematical language.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altLang="zh-CN" b="0" i="0">
              <a:solidFill>
                <a:srgbClr val="303030"/>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b="0">
                <a:latin typeface="+mn-lt"/>
              </a:rPr>
              <a:t>These scaffolds can support whole class, group and pair talk. It’s important when using scaffolds with pupils that they are modelled first, prior to getting pupils to use these independently.</a:t>
            </a:r>
          </a:p>
          <a:p>
            <a:pPr marL="0" indent="0">
              <a:buFont typeface="Arial" panose="020B0604020202020204" pitchFamily="34" charset="0"/>
              <a:buNone/>
            </a:pPr>
            <a:endParaRPr lang="en-US" altLang="zh-CN" b="0">
              <a:latin typeface="+mn-lt"/>
            </a:endParaRPr>
          </a:p>
          <a:p>
            <a:pPr marL="0" indent="0">
              <a:buFont typeface="Arial" panose="020B0604020202020204" pitchFamily="34" charset="0"/>
              <a:buNone/>
            </a:pPr>
            <a:r>
              <a:rPr lang="en-US" altLang="zh-CN" b="0">
                <a:latin typeface="+mn-lt"/>
              </a:rPr>
              <a:t>As with all scaffolds, as pupils become more familiar with the structure of the discussion tasks you can gradually begin to remove the scaffolds over time while still ensuring the scaffolds are easily accessible if pupils need to refer back to them in future.</a:t>
            </a:r>
          </a:p>
          <a:p>
            <a:pPr marL="0" indent="0">
              <a:buFont typeface="Arial" panose="020B0604020202020204" pitchFamily="34" charset="0"/>
              <a:buNone/>
            </a:pPr>
            <a:endParaRPr lang="en-US" altLang="zh-CN" b="0">
              <a:latin typeface="+mn-lt"/>
            </a:endParaRPr>
          </a:p>
          <a:p>
            <a:pPr marL="0" indent="0">
              <a:buFont typeface="Arial" panose="020B0604020202020204" pitchFamily="34" charset="0"/>
              <a:buNone/>
            </a:pPr>
            <a:r>
              <a:rPr lang="en-US" altLang="zh-CN" b="1">
                <a:latin typeface="+mn-lt"/>
              </a:rPr>
              <a:t>Ask:</a:t>
            </a:r>
          </a:p>
          <a:p>
            <a:pPr marL="0" indent="0">
              <a:buFont typeface="Arial" panose="020B0604020202020204" pitchFamily="34" charset="0"/>
              <a:buNone/>
            </a:pPr>
            <a:r>
              <a:rPr lang="en-GB" altLang="zh-CN" b="1">
                <a:latin typeface="+mn-lt"/>
              </a:rPr>
              <a:t>[Reveal] </a:t>
            </a:r>
            <a:r>
              <a:rPr lang="en-US" altLang="zh-CN" b="0">
                <a:latin typeface="+mn-lt"/>
              </a:rPr>
              <a:t>Reflecting on your own practice, take a moment to consider the questions here. Have you used any scaffolds for talk in your classroom before? What were they and what was the impact on pupils? </a:t>
            </a:r>
            <a:r>
              <a:rPr lang="en-US" altLang="zh-CN" b="0" i="1">
                <a:latin typeface="+mn-lt"/>
              </a:rPr>
              <a:t>Give ECTs a minute to reflect on this and take any responses through the chat bar or hands up/unmute function. If taking responses through the chat bar, call upon one or two ECTs to elaborate on their response. </a:t>
            </a:r>
            <a:endParaRPr lang="en-US" altLang="zh-CN" b="0">
              <a:latin typeface="+mn-lt"/>
            </a:endParaRPr>
          </a:p>
          <a:p>
            <a:pPr marL="0" indent="0">
              <a:buFont typeface="Arial" panose="020B0604020202020204" pitchFamily="34" charset="0"/>
              <a:buNone/>
            </a:pPr>
            <a:endParaRPr lang="en-US" altLang="zh-CN" b="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b="1">
                <a:latin typeface="+mn-lt"/>
              </a:rPr>
              <a:t>Link to next slide: </a:t>
            </a:r>
            <a:r>
              <a:rPr lang="en-US" altLang="zh-CN" b="0">
                <a:latin typeface="+mn-lt"/>
              </a:rPr>
              <a:t>Let’s explore the speaking frame shown here in more detail.</a:t>
            </a:r>
            <a:endParaRPr lang="en-US" altLang="zh-CN" b="1">
              <a:latin typeface="+mn-lt"/>
            </a:endParaRPr>
          </a:p>
          <a:p>
            <a:pPr marL="0" indent="0">
              <a:spcBef>
                <a:spcPts val="0"/>
              </a:spcBef>
              <a:buFont typeface="Arial" panose="020B0604020202020204" pitchFamily="34" charset="0"/>
              <a:buNone/>
              <a:defRPr/>
            </a:pPr>
            <a:endParaRPr lang="en-US" altLang="zh-CN" b="0">
              <a:latin typeface="+mn-lt"/>
            </a:endParaRPr>
          </a:p>
          <a:p>
            <a:pPr marL="0" indent="0">
              <a:spcBef>
                <a:spcPts val="0"/>
              </a:spcBef>
              <a:buNone/>
              <a:defRPr/>
            </a:pPr>
            <a:r>
              <a:rPr lang="en-US" b="1">
                <a:latin typeface="+mn-lt"/>
              </a:rPr>
              <a:t>Research reference:</a:t>
            </a:r>
            <a:endParaRPr lang="en-US">
              <a:latin typeface="+mn-lt"/>
            </a:endParaRPr>
          </a:p>
          <a:p>
            <a:r>
              <a:rPr lang="en-GB">
                <a:latin typeface="+mn-lt"/>
              </a:rPr>
              <a:t>Education Endowment Foundation (2018) </a:t>
            </a:r>
            <a:r>
              <a:rPr lang="en-GB" i="1">
                <a:latin typeface="+mn-lt"/>
              </a:rPr>
              <a:t>Improving Literacy in Secondary Schools: Guidance Report</a:t>
            </a:r>
            <a:r>
              <a:rPr lang="en-GB">
                <a:latin typeface="+mn-lt"/>
              </a:rPr>
              <a:t>. Available at: https://educationendowmentfoundation.org.uk/tools/guidance-reports/ [retrieved 12 October 2021].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4329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a:latin typeface="+mn-lt"/>
              </a:rPr>
              <a:t>01:08</a:t>
            </a:r>
            <a:r>
              <a:rPr lang="en-GB" b="1"/>
              <a:t> </a:t>
            </a:r>
            <a:r>
              <a:rPr lang="en-GB" b="1">
                <a:latin typeface="+mn-lt"/>
              </a:rPr>
              <a:t> </a:t>
            </a:r>
            <a:r>
              <a:rPr lang="en-GB" sz="1200" b="1">
                <a:latin typeface="+mn-lt"/>
              </a:rPr>
              <a:t>– </a:t>
            </a:r>
            <a:r>
              <a:rPr lang="en-GB" b="1">
                <a:latin typeface="+mn-lt"/>
              </a:rPr>
              <a:t>01:10</a:t>
            </a:r>
            <a:r>
              <a:rPr lang="en-GB" sz="1200" b="1">
                <a:latin typeface="+mn-lt"/>
              </a:rPr>
              <a:t> (2 minutes)</a:t>
            </a:r>
            <a:endParaRPr lang="en-US" sz="1200">
              <a:latin typeface="+mn-lt"/>
            </a:endParaRPr>
          </a:p>
          <a:p>
            <a:pPr marL="0" marR="0" lvl="0" indent="0" algn="l" defTabSz="914400">
              <a:lnSpc>
                <a:spcPct val="100000"/>
              </a:lnSpc>
              <a:spcBef>
                <a:spcPts val="0"/>
              </a:spcBef>
              <a:spcAft>
                <a:spcPts val="0"/>
              </a:spcAft>
              <a:buNone/>
              <a:tabLst/>
              <a:defRPr/>
            </a:pPr>
            <a:endParaRPr lang="en-GB" sz="1200">
              <a:latin typeface="+mn-lt"/>
            </a:endParaRPr>
          </a:p>
          <a:p>
            <a:pPr>
              <a:defRPr/>
            </a:pPr>
            <a:r>
              <a:rPr lang="en-GB" sz="1200" b="1" i="1">
                <a:latin typeface="+mn-lt"/>
              </a:rPr>
              <a:t>KLP: </a:t>
            </a:r>
            <a:r>
              <a:rPr lang="en-GB" sz="1200" b="0" i="1">
                <a:solidFill>
                  <a:srgbClr val="000000"/>
                </a:solidFill>
                <a:effectLst/>
                <a:latin typeface="+mn-lt"/>
              </a:rPr>
              <a:t>The use of structured talk can support pupils with the structure and language of persuasive writing or speech.</a:t>
            </a:r>
            <a:endParaRPr lang="en-GB" sz="1200" b="0" i="1">
              <a:solidFill>
                <a:srgbClr val="000000"/>
              </a:solidFill>
              <a:effectLst/>
              <a:latin typeface="+mn-lt"/>
              <a:cs typeface="Calibri"/>
            </a:endParaRPr>
          </a:p>
          <a:p>
            <a:pPr>
              <a:defRPr/>
            </a:pPr>
            <a:endParaRPr lang="en-GB" sz="1200" b="1" i="0">
              <a:effectLst/>
              <a:latin typeface="+mn-lt"/>
            </a:endParaRPr>
          </a:p>
          <a:p>
            <a:r>
              <a:rPr lang="en-GB" sz="1200" b="1" i="0">
                <a:effectLst/>
                <a:latin typeface="+mn-lt"/>
              </a:rPr>
              <a:t>Explain:</a:t>
            </a:r>
          </a:p>
          <a:p>
            <a:r>
              <a:rPr lang="en-GB" sz="1200" b="0" i="0">
                <a:effectLst/>
                <a:latin typeface="+mn-lt"/>
                <a:cs typeface="Calibri"/>
              </a:rPr>
              <a:t>As part of the Primary English programme of study pupils spoken language should be developed so that they are able to articulate and justify answers, arguments and opinions and during key stage 2 pupils should also be exposed to persuasive writing.</a:t>
            </a:r>
          </a:p>
          <a:p>
            <a:endParaRPr lang="en-GB" sz="1200" b="0" i="0">
              <a:effectLst/>
              <a:latin typeface="+mn-lt"/>
              <a:cs typeface="Calibri"/>
            </a:endParaRPr>
          </a:p>
          <a:p>
            <a:r>
              <a:rPr lang="en-GB" sz="1200" b="0" i="0">
                <a:effectLst/>
                <a:latin typeface="+mn-lt"/>
                <a:cs typeface="Calibri"/>
              </a:rPr>
              <a:t>To do this successfully, pupils need to be able to follow the format of persuasive speech and writing for example by: </a:t>
            </a:r>
            <a:r>
              <a:rPr lang="en-GB" sz="1200" b="1" i="0">
                <a:effectLst/>
                <a:latin typeface="+mn-lt"/>
                <a:cs typeface="Calibri"/>
              </a:rPr>
              <a:t>[Reveal] </a:t>
            </a:r>
            <a:r>
              <a:rPr lang="en-GB" sz="1200" b="0" i="0">
                <a:effectLst/>
                <a:latin typeface="+mn-lt"/>
                <a:cs typeface="Calibri"/>
              </a:rPr>
              <a:t>beginning with an introduction that states their position, </a:t>
            </a:r>
            <a:r>
              <a:rPr lang="en-GB" sz="1200" b="1" i="0">
                <a:effectLst/>
                <a:latin typeface="+mn-lt"/>
                <a:cs typeface="Calibri"/>
              </a:rPr>
              <a:t>[Reveal] </a:t>
            </a:r>
            <a:r>
              <a:rPr lang="en-GB" sz="1200" b="0" i="0">
                <a:effectLst/>
                <a:latin typeface="+mn-lt"/>
                <a:cs typeface="Calibri"/>
              </a:rPr>
              <a:t>providing reasons for or against with supporting evidence and </a:t>
            </a:r>
            <a:r>
              <a:rPr lang="en-GB" sz="1200" b="1" i="0">
                <a:effectLst/>
                <a:latin typeface="+mn-lt"/>
                <a:cs typeface="Calibri"/>
              </a:rPr>
              <a:t>[Reveal] </a:t>
            </a:r>
            <a:r>
              <a:rPr lang="en-GB" sz="1200" b="0" i="0">
                <a:effectLst/>
                <a:latin typeface="+mn-lt"/>
                <a:cs typeface="Calibri"/>
              </a:rPr>
              <a:t>end with a conclusion which summarises the key points. </a:t>
            </a:r>
            <a:r>
              <a:rPr lang="en-GB" sz="1200" b="1" i="0">
                <a:effectLst/>
                <a:latin typeface="+mn-lt"/>
                <a:cs typeface="Calibri"/>
              </a:rPr>
              <a:t>[Reveal]</a:t>
            </a:r>
            <a:r>
              <a:rPr lang="en-GB" sz="1200" b="0" i="0">
                <a:effectLst/>
                <a:latin typeface="+mn-lt"/>
                <a:cs typeface="Calibri"/>
              </a:rPr>
              <a:t> They must also use technical and formal language associated with persuasive language (pupils can often be caught out by being too informal in persuasive writing) </a:t>
            </a:r>
            <a:r>
              <a:rPr lang="en-GB" sz="1200" b="1" i="0">
                <a:effectLst/>
                <a:latin typeface="+mn-lt"/>
                <a:cs typeface="Calibri"/>
              </a:rPr>
              <a:t>[Reveal]</a:t>
            </a:r>
            <a:r>
              <a:rPr lang="en-GB" sz="1200" b="0" i="0">
                <a:effectLst/>
                <a:latin typeface="+mn-lt"/>
                <a:cs typeface="Calibri"/>
              </a:rPr>
              <a:t> as well as persuasive devices such as emotive language or rhetorical questions.</a:t>
            </a:r>
          </a:p>
          <a:p>
            <a:endParaRPr lang="en-GB" sz="1200">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1200" b="1">
                <a:latin typeface="+mn-lt"/>
                <a:ea typeface="等线"/>
              </a:rPr>
              <a:t>Link to next slide: </a:t>
            </a:r>
            <a:r>
              <a:rPr lang="en-US" altLang="zh-CN" sz="1200" b="0">
                <a:latin typeface="+mn-lt"/>
                <a:ea typeface="等线"/>
              </a:rPr>
              <a:t>So how can we use structured talk to support pupils to develop their use of persuasive language and writing?</a:t>
            </a:r>
            <a:endParaRPr lang="en-GB" sz="120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21</a:t>
            </a:fld>
            <a:endParaRPr lang="en-GB"/>
          </a:p>
        </p:txBody>
      </p:sp>
    </p:spTree>
    <p:extLst>
      <p:ext uri="{BB962C8B-B14F-4D97-AF65-F5344CB8AC3E}">
        <p14:creationId xmlns:p14="http://schemas.microsoft.com/office/powerpoint/2010/main" val="41133163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GB" sz="1200" b="1">
                <a:latin typeface="+mn-lt"/>
              </a:rPr>
              <a:t>01:10 – 01:14 (4 minutes)</a:t>
            </a:r>
            <a:endParaRPr lang="en-US" sz="1200">
              <a:latin typeface="+mn-lt"/>
            </a:endParaRPr>
          </a:p>
          <a:p>
            <a:pPr marL="0" marR="0" lvl="0" indent="0" algn="l" defTabSz="914400">
              <a:lnSpc>
                <a:spcPct val="100000"/>
              </a:lnSpc>
              <a:spcBef>
                <a:spcPts val="0"/>
              </a:spcBef>
              <a:spcAft>
                <a:spcPts val="0"/>
              </a:spcAft>
              <a:buNone/>
              <a:tabLst/>
              <a:defRPr/>
            </a:pPr>
            <a:endParaRPr lang="en-GB" sz="1200">
              <a:latin typeface="+mn-lt"/>
            </a:endParaRPr>
          </a:p>
          <a:p>
            <a:pPr>
              <a:defRPr/>
            </a:pPr>
            <a:r>
              <a:rPr lang="en-GB" sz="1200" b="1" i="1">
                <a:latin typeface="+mn-lt"/>
              </a:rPr>
              <a:t>KLP: </a:t>
            </a:r>
            <a:r>
              <a:rPr lang="en-GB" sz="1200" b="0" i="1">
                <a:solidFill>
                  <a:srgbClr val="000000"/>
                </a:solidFill>
                <a:effectLst/>
                <a:latin typeface="+mn-lt"/>
              </a:rPr>
              <a:t>Speaking frames can be used to structure responses and encourage the correct use of vocabulary and language devices. </a:t>
            </a:r>
            <a:endParaRPr lang="en-GB" sz="1200" b="0" i="1">
              <a:latin typeface="+mn-lt"/>
            </a:endParaRPr>
          </a:p>
          <a:p>
            <a:pPr>
              <a:lnSpc>
                <a:spcPct val="107000"/>
              </a:lnSpc>
              <a:spcAft>
                <a:spcPts val="800"/>
              </a:spcAft>
            </a:pPr>
            <a:endParaRPr lang="en-GB" b="1">
              <a:ea typeface="Calibri" panose="020F0502020204030204" pitchFamily="34" charset="0"/>
              <a:cs typeface="Calibri"/>
            </a:endParaRPr>
          </a:p>
          <a:p>
            <a:pPr>
              <a:lnSpc>
                <a:spcPct val="107000"/>
              </a:lnSpc>
              <a:spcAft>
                <a:spcPts val="800"/>
              </a:spcAft>
            </a:pPr>
            <a:r>
              <a:rPr lang="en-GB" sz="1200" b="1">
                <a:effectLst/>
                <a:latin typeface="+mn-lt"/>
                <a:ea typeface="Calibri" panose="020F0502020204030204" pitchFamily="34" charset="0"/>
                <a:cs typeface="Calibri"/>
              </a:rPr>
              <a:t>Explain:</a:t>
            </a:r>
            <a:endParaRPr lang="en-GB" sz="1200">
              <a:effectLst/>
              <a:latin typeface="+mn-lt"/>
              <a:ea typeface="Calibri" panose="020F0502020204030204" pitchFamily="34" charset="0"/>
              <a:cs typeface="Calibri"/>
            </a:endParaRPr>
          </a:p>
          <a:p>
            <a:pPr>
              <a:lnSpc>
                <a:spcPct val="107000"/>
              </a:lnSpc>
              <a:spcAft>
                <a:spcPts val="800"/>
              </a:spcAft>
            </a:pPr>
            <a:r>
              <a:rPr lang="en-GB" sz="1200">
                <a:effectLst/>
                <a:latin typeface="+mn-lt"/>
                <a:ea typeface="Calibri" panose="020F0502020204030204" pitchFamily="34" charset="0"/>
                <a:cs typeface="Times New Roman" panose="02020603050405020304" pitchFamily="18" charset="0"/>
              </a:rPr>
              <a:t>On the slide you can see an example of a speaking frame that can be used to scaffold talk for pupils when using persuasive language. This frame enables pupils to gain a better understanding of the key features of persuasive language and to clearly structure their ideas and reasons for believing what they do. The frame exemplified here prompts pupils to use formal and emotive language, rhetorical questions and the power of three (</a:t>
            </a:r>
            <a:r>
              <a:rPr lang="en-GB" b="0" i="0">
                <a:solidFill>
                  <a:srgbClr val="4D5156"/>
                </a:solidFill>
                <a:effectLst/>
                <a:latin typeface="+mn-lt"/>
              </a:rPr>
              <a:t>a technique that suggests that a group of three adjectives or examples is always stronger and more memorable than one)</a:t>
            </a:r>
            <a:r>
              <a:rPr lang="en-GB" sz="1200">
                <a:effectLst/>
                <a:latin typeface="+mn-lt"/>
                <a:ea typeface="Calibri" panose="020F0502020204030204" pitchFamily="34" charset="0"/>
                <a:cs typeface="Times New Roman" panose="02020603050405020304" pitchFamily="18" charset="0"/>
              </a:rPr>
              <a:t>. It also prompts them to explain their evidence and reasons in a clear and precise way. Through the speaking frame pupils can see how this genre of English differs from others for example, a biography or a recount. </a:t>
            </a:r>
          </a:p>
          <a:p>
            <a:pPr>
              <a:lnSpc>
                <a:spcPct val="107000"/>
              </a:lnSpc>
              <a:spcAft>
                <a:spcPts val="800"/>
              </a:spcAft>
            </a:pPr>
            <a:endParaRPr lang="en-GB" sz="120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a:effectLst/>
                <a:latin typeface="+mn-lt"/>
                <a:ea typeface="Calibri" panose="020F0502020204030204" pitchFamily="34" charset="0"/>
                <a:cs typeface="Times New Roman" panose="02020603050405020304" pitchFamily="18" charset="0"/>
              </a:rPr>
              <a:t>Ask:</a:t>
            </a:r>
          </a:p>
          <a:p>
            <a:pPr>
              <a:lnSpc>
                <a:spcPct val="107000"/>
              </a:lnSpc>
              <a:spcAft>
                <a:spcPts val="800"/>
              </a:spcAft>
            </a:pPr>
            <a:r>
              <a:rPr lang="en-GB" sz="1200">
                <a:effectLst/>
                <a:latin typeface="+mn-lt"/>
                <a:ea typeface="Calibri" panose="020F0502020204030204" pitchFamily="34" charset="0"/>
                <a:cs typeface="Calibri"/>
              </a:rPr>
              <a:t>Take a few minutes to consider </a:t>
            </a:r>
            <a:r>
              <a:rPr lang="en-GB" sz="1200" b="1">
                <a:effectLst/>
                <a:latin typeface="+mn-lt"/>
                <a:ea typeface="Calibri" panose="020F0502020204030204" pitchFamily="34" charset="0"/>
                <a:cs typeface="Calibri"/>
              </a:rPr>
              <a:t>[Reveal] </a:t>
            </a:r>
            <a:r>
              <a:rPr lang="en-GB" sz="1200">
                <a:effectLst/>
                <a:latin typeface="+mn-lt"/>
                <a:ea typeface="Calibri" panose="020F0502020204030204" pitchFamily="34" charset="0"/>
                <a:cs typeface="Calibri"/>
              </a:rPr>
              <a:t>how does this scaffold support the pupils to use </a:t>
            </a:r>
            <a:r>
              <a:rPr lang="en-GB" sz="1200">
                <a:effectLst/>
                <a:latin typeface="+mn-lt"/>
                <a:ea typeface="Calibri" panose="020F0502020204030204" pitchFamily="34" charset="0"/>
                <a:cs typeface="Times New Roman" panose="02020603050405020304" pitchFamily="18" charset="0"/>
              </a:rPr>
              <a:t>persuasive language</a:t>
            </a:r>
            <a:r>
              <a:rPr lang="en-GB" sz="1200">
                <a:effectLst/>
                <a:latin typeface="+mn-lt"/>
                <a:ea typeface="Calibri" panose="020F0502020204030204" pitchFamily="34" charset="0"/>
                <a:cs typeface="Calibri"/>
              </a:rPr>
              <a:t>?</a:t>
            </a:r>
          </a:p>
          <a:p>
            <a:pPr>
              <a:lnSpc>
                <a:spcPct val="107000"/>
              </a:lnSpc>
              <a:spcAft>
                <a:spcPts val="800"/>
              </a:spcAft>
            </a:pPr>
            <a:r>
              <a:rPr lang="en-GB" sz="1200">
                <a:effectLst/>
                <a:latin typeface="+mn-lt"/>
                <a:ea typeface="Calibri" panose="020F0502020204030204" pitchFamily="34" charset="0"/>
                <a:cs typeface="Times New Roman" panose="02020603050405020304" pitchFamily="18" charset="0"/>
              </a:rPr>
              <a:t>How would you use this as a tool to support pupils? Would you need to make adaptions?</a:t>
            </a:r>
          </a:p>
          <a:p>
            <a:pPr>
              <a:lnSpc>
                <a:spcPct val="107000"/>
              </a:lnSpc>
              <a:spcAft>
                <a:spcPts val="800"/>
              </a:spcAft>
            </a:pPr>
            <a:endParaRPr lang="en-GB" sz="120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b="1" i="1">
                <a:effectLst/>
                <a:latin typeface="+mn-lt"/>
                <a:ea typeface="Calibri" panose="020F0502020204030204" pitchFamily="34" charset="0"/>
                <a:cs typeface="Times New Roman" panose="02020603050405020304" pitchFamily="18" charset="0"/>
              </a:rPr>
              <a:t>Possible ECT responses:</a:t>
            </a:r>
            <a:endParaRPr lang="en-GB" sz="1200" b="1">
              <a:effectLst/>
              <a:latin typeface="+mn-lt"/>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200" i="1">
                <a:effectLst/>
                <a:latin typeface="+mn-lt"/>
                <a:ea typeface="Calibri" panose="020F0502020204030204" pitchFamily="34" charset="0"/>
                <a:cs typeface="Times New Roman" panose="02020603050405020304" pitchFamily="18" charset="0"/>
              </a:rPr>
              <a:t>The scaffold supports the pupils by structuring and sequencing the talk, which will help to organise their thoughts and ideas. </a:t>
            </a:r>
          </a:p>
          <a:p>
            <a:pPr marL="285750" indent="-285750">
              <a:lnSpc>
                <a:spcPct val="107000"/>
              </a:lnSpc>
              <a:spcAft>
                <a:spcPts val="800"/>
              </a:spcAft>
              <a:buFont typeface="Arial" panose="020B0604020202020204" pitchFamily="34" charset="0"/>
              <a:buChar char="•"/>
            </a:pPr>
            <a:r>
              <a:rPr lang="en-GB" sz="1200" i="1">
                <a:effectLst/>
                <a:latin typeface="+mn-lt"/>
                <a:ea typeface="Calibri" panose="020F0502020204030204" pitchFamily="34" charset="0"/>
                <a:cs typeface="Times New Roman" panose="02020603050405020304" pitchFamily="18" charset="0"/>
              </a:rPr>
              <a:t>Demonstrates how to use formal language. </a:t>
            </a:r>
            <a:endParaRPr lang="en-GB" sz="1200">
              <a:effectLst/>
              <a:latin typeface="+mn-lt"/>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200" i="1">
                <a:effectLst/>
                <a:latin typeface="+mn-lt"/>
                <a:ea typeface="Calibri" panose="020F0502020204030204" pitchFamily="34" charset="0"/>
                <a:cs typeface="Times New Roman" panose="02020603050405020304" pitchFamily="18" charset="0"/>
              </a:rPr>
              <a:t>Provides a starting point and can assist with a talk task, which can eventually be transferred to writing.</a:t>
            </a:r>
            <a:endParaRPr lang="en-GB" sz="1200" i="1" strike="sngStrike">
              <a:effectLst/>
              <a:latin typeface="+mn-lt"/>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200" i="1">
                <a:effectLst/>
                <a:latin typeface="+mn-lt"/>
                <a:ea typeface="Calibri" panose="020F0502020204030204" pitchFamily="34" charset="0"/>
                <a:cs typeface="Times New Roman" panose="02020603050405020304" pitchFamily="18" charset="0"/>
              </a:rPr>
              <a:t>Assists pupils who may, at times, struggle with verbal expression.</a:t>
            </a:r>
            <a:endParaRPr lang="en-GB" sz="1200">
              <a:effectLst/>
              <a:latin typeface="+mn-lt"/>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200" i="1">
                <a:effectLst/>
                <a:latin typeface="+mn-lt"/>
                <a:ea typeface="Calibri" panose="020F0502020204030204" pitchFamily="34" charset="0"/>
                <a:cs typeface="Times New Roman" panose="02020603050405020304" pitchFamily="18" charset="0"/>
              </a:rPr>
              <a:t>Increases the depth of academic conversations by supporting pupils to use the correct structure and language and can decrease anxiety for pupils who may struggle with talk.</a:t>
            </a:r>
            <a:endParaRPr lang="en-GB" sz="1200" i="0">
              <a:effectLst/>
              <a:latin typeface="+mn-lt"/>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200" i="1">
                <a:effectLst/>
                <a:latin typeface="+mn-lt"/>
                <a:ea typeface="Calibri" panose="020F0502020204030204" pitchFamily="34" charset="0"/>
                <a:cs typeface="Times New Roman" panose="02020603050405020304" pitchFamily="18" charset="0"/>
              </a:rPr>
              <a:t>Encourages pupils to plan what they want to say before they say it.</a:t>
            </a:r>
          </a:p>
          <a:p>
            <a:pPr marL="285750" indent="-285750">
              <a:lnSpc>
                <a:spcPct val="107000"/>
              </a:lnSpc>
              <a:spcAft>
                <a:spcPts val="800"/>
              </a:spcAft>
              <a:buFont typeface="Arial" panose="020B0604020202020204" pitchFamily="34" charset="0"/>
              <a:buChar char="•"/>
            </a:pPr>
            <a:r>
              <a:rPr lang="en-GB" sz="1200" i="1">
                <a:effectLst/>
                <a:latin typeface="+mn-lt"/>
                <a:ea typeface="Calibri" panose="020F0502020204030204" pitchFamily="34" charset="0"/>
                <a:cs typeface="Times New Roman" panose="02020603050405020304" pitchFamily="18" charset="0"/>
              </a:rPr>
              <a:t>Adaptions might include; editing the frame based on the areas of persuasive language you want to focus on, adapting for pupils with SEND or EAL by using picture cues (for example).</a:t>
            </a:r>
            <a:endParaRPr lang="en-GB" sz="1200">
              <a:effectLst/>
              <a:latin typeface="+mn-lt"/>
              <a:ea typeface="Calibri" panose="020F0502020204030204" pitchFamily="34" charset="0"/>
              <a:cs typeface="Times New Roman" panose="02020603050405020304" pitchFamily="18" charset="0"/>
            </a:endParaRPr>
          </a:p>
          <a:p>
            <a:pPr>
              <a:lnSpc>
                <a:spcPct val="107000"/>
              </a:lnSpc>
              <a:spcAft>
                <a:spcPts val="800"/>
              </a:spcAft>
            </a:pPr>
            <a:endParaRPr lang="en-GB" sz="1200" strike="noStrike">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en-GB" sz="1200" strike="noStrike">
                <a:effectLst/>
                <a:latin typeface="+mn-lt"/>
                <a:ea typeface="Calibri" panose="020F0502020204030204" pitchFamily="34" charset="0"/>
                <a:cs typeface="Times New Roman" panose="02020603050405020304" pitchFamily="18" charset="0"/>
              </a:rPr>
              <a:t>Once the speaking frame has been created that is appropriate to the genre of talk; the next step is to model how to use it. The teacher could discuss a topic that they are familiar with for example, plastic pollution, littering or cyber bullying. By providing examples pupils can see it being used in context and will have an understanding of how to use it to prompt and structure their talk. Pupils could then use the frame to support them with pair-to-pair talk or to support in giving a presentation to the class or a group.</a:t>
            </a:r>
          </a:p>
          <a:p>
            <a:pPr>
              <a:lnSpc>
                <a:spcPct val="107000"/>
              </a:lnSpc>
              <a:spcAft>
                <a:spcPts val="800"/>
              </a:spcAft>
            </a:pPr>
            <a:r>
              <a:rPr lang="en-GB">
                <a:ea typeface="Calibri" panose="020F0502020204030204" pitchFamily="34" charset="0"/>
                <a:cs typeface="Calibri"/>
              </a:rPr>
              <a:t> </a:t>
            </a:r>
            <a:endParaRPr lang="en-GB" sz="1200" strike="noStrike">
              <a:effectLst/>
              <a:latin typeface="+mn-lt"/>
              <a:ea typeface="Calibri" panose="020F0502020204030204" pitchFamily="34" charset="0"/>
              <a:cs typeface="Calibri"/>
            </a:endParaRPr>
          </a:p>
          <a:p>
            <a:pPr>
              <a:lnSpc>
                <a:spcPct val="107000"/>
              </a:lnSpc>
              <a:spcAft>
                <a:spcPts val="800"/>
              </a:spcAft>
            </a:pPr>
            <a:r>
              <a:rPr lang="en-GB" sz="1200" b="1" i="1" strike="noStrike">
                <a:effectLst/>
                <a:latin typeface="+mn-lt"/>
                <a:ea typeface="Calibri" panose="020F0502020204030204" pitchFamily="34" charset="0"/>
                <a:cs typeface="Times New Roman" panose="02020603050405020304" pitchFamily="18" charset="0"/>
              </a:rPr>
              <a:t>If time, a possible example of how a pupil would use this frame to share with ECTs:</a:t>
            </a:r>
          </a:p>
          <a:p>
            <a:r>
              <a:rPr lang="en-GB" sz="1200" i="1">
                <a:latin typeface="+mn-lt"/>
              </a:rPr>
              <a:t>For example, I think that we must stop</a:t>
            </a:r>
            <a:r>
              <a:rPr lang="en-GB" sz="1200" b="1" i="1">
                <a:latin typeface="+mn-lt"/>
              </a:rPr>
              <a:t> using plastic</a:t>
            </a:r>
            <a:r>
              <a:rPr lang="en-GB" sz="1200" i="1">
                <a:latin typeface="+mn-lt"/>
              </a:rPr>
              <a:t>. I have two main reasons for believing this.  First of all, as I’m sure you’ll agree, </a:t>
            </a:r>
            <a:r>
              <a:rPr lang="en-GB" sz="1200" b="1" i="1">
                <a:latin typeface="+mn-lt"/>
              </a:rPr>
              <a:t>plastic is</a:t>
            </a:r>
            <a:r>
              <a:rPr lang="en-GB" sz="1200" i="1">
                <a:latin typeface="+mn-lt"/>
              </a:rPr>
              <a:t> not beneficial to </a:t>
            </a:r>
            <a:r>
              <a:rPr lang="en-GB" sz="1200" b="1" i="1">
                <a:latin typeface="+mn-lt"/>
              </a:rPr>
              <a:t>the environment,</a:t>
            </a:r>
            <a:r>
              <a:rPr lang="en-GB" sz="1200" i="1">
                <a:latin typeface="+mn-lt"/>
              </a:rPr>
              <a:t>  and it is unfair that </a:t>
            </a:r>
            <a:r>
              <a:rPr lang="en-GB" sz="1200" b="1" i="1">
                <a:latin typeface="+mn-lt"/>
              </a:rPr>
              <a:t>animals have to live amongst our discarded rubbish. </a:t>
            </a:r>
            <a:r>
              <a:rPr lang="en-GB" sz="1200" i="1">
                <a:latin typeface="+mn-lt"/>
              </a:rPr>
              <a:t>How would you like it if </a:t>
            </a:r>
            <a:r>
              <a:rPr lang="en-GB" sz="1200" b="1" i="1">
                <a:latin typeface="+mn-lt"/>
              </a:rPr>
              <a:t>you were swimming through a sea of plastic or there was plastic surrounding your home, leaking toxins into your food? </a:t>
            </a:r>
            <a:r>
              <a:rPr lang="en-GB" sz="1200" i="1">
                <a:latin typeface="+mn-lt"/>
              </a:rPr>
              <a:t>My second important reason for wanting to stop </a:t>
            </a:r>
            <a:r>
              <a:rPr lang="en-GB" sz="1200" b="1" i="1">
                <a:latin typeface="+mn-lt"/>
              </a:rPr>
              <a:t>using plastic</a:t>
            </a:r>
            <a:r>
              <a:rPr lang="en-GB" b="1" i="1"/>
              <a:t> </a:t>
            </a:r>
            <a:r>
              <a:rPr lang="en-GB" sz="1200" b="1" i="1">
                <a:latin typeface="+mn-lt"/>
              </a:rPr>
              <a:t> </a:t>
            </a:r>
            <a:r>
              <a:rPr lang="en-GB" sz="1200" i="1">
                <a:latin typeface="+mn-lt"/>
              </a:rPr>
              <a:t>is that </a:t>
            </a:r>
            <a:r>
              <a:rPr lang="en-GB" sz="1200" b="1" i="1">
                <a:latin typeface="+mn-lt"/>
              </a:rPr>
              <a:t>it encourages a throw away culture, where we dispose of items because they are cheap.</a:t>
            </a:r>
            <a:r>
              <a:rPr lang="en-GB" i="1"/>
              <a:t> </a:t>
            </a:r>
            <a:r>
              <a:rPr lang="en-GB" sz="1200" i="1">
                <a:latin typeface="+mn-lt"/>
              </a:rPr>
              <a:t>I would point out that</a:t>
            </a:r>
            <a:r>
              <a:rPr lang="en-GB" sz="1200" b="1" i="1">
                <a:latin typeface="+mn-lt"/>
              </a:rPr>
              <a:t> a lot of our food is wrapped in unnecessary waste</a:t>
            </a:r>
            <a:r>
              <a:rPr lang="en-GB" sz="1200" i="1">
                <a:latin typeface="+mn-lt"/>
              </a:rPr>
              <a:t> it is </a:t>
            </a:r>
            <a:r>
              <a:rPr lang="en-GB" sz="1200" b="1" i="1">
                <a:latin typeface="+mn-lt"/>
              </a:rPr>
              <a:t>damaging</a:t>
            </a:r>
            <a:r>
              <a:rPr lang="en-GB" sz="1200" i="1">
                <a:latin typeface="+mn-lt"/>
              </a:rPr>
              <a:t>, </a:t>
            </a:r>
            <a:r>
              <a:rPr lang="en-GB" sz="1200" b="1" i="1">
                <a:latin typeface="+mn-lt"/>
              </a:rPr>
              <a:t>harmful</a:t>
            </a:r>
            <a:r>
              <a:rPr lang="en-GB" sz="1200" i="1">
                <a:latin typeface="+mn-lt"/>
              </a:rPr>
              <a:t> and </a:t>
            </a:r>
            <a:r>
              <a:rPr lang="en-GB" sz="1200" b="1" i="1">
                <a:latin typeface="+mn-lt"/>
              </a:rPr>
              <a:t>destroying our planet</a:t>
            </a:r>
            <a:r>
              <a:rPr lang="en-GB" sz="1200" i="1">
                <a:latin typeface="+mn-lt"/>
              </a:rPr>
              <a:t>.</a:t>
            </a:r>
            <a:endParaRPr lang="en-GB" sz="1200" i="1">
              <a:latin typeface="+mn-lt"/>
              <a:cs typeface="Calibri"/>
            </a:endParaRPr>
          </a:p>
          <a:p>
            <a:r>
              <a:rPr lang="en-GB" sz="1200" i="1">
                <a:latin typeface="+mn-lt"/>
              </a:rPr>
              <a:t>Finally, you should agree</a:t>
            </a:r>
            <a:r>
              <a:rPr lang="en-GB" sz="1200" b="1" i="1">
                <a:latin typeface="+mn-lt"/>
              </a:rPr>
              <a:t> that plastic should be banned.</a:t>
            </a:r>
          </a:p>
          <a:p>
            <a:pPr>
              <a:lnSpc>
                <a:spcPct val="107000"/>
              </a:lnSpc>
              <a:spcAft>
                <a:spcPts val="800"/>
              </a:spcAft>
            </a:pPr>
            <a:endParaRPr lang="en-GB" sz="1200" strike="sngStrike">
              <a:effectLst/>
              <a:latin typeface="+mn-lt"/>
              <a:ea typeface="Calibri" panose="020F0502020204030204" pitchFamily="34" charset="0"/>
              <a:cs typeface="Times New Roman" panose="02020603050405020304" pitchFamily="18" charset="0"/>
            </a:endParaRPr>
          </a:p>
          <a:p>
            <a:r>
              <a:rPr lang="en-GB" sz="1200" b="1">
                <a:solidFill>
                  <a:schemeClr val="tx1"/>
                </a:solidFill>
                <a:latin typeface="+mn-lt"/>
              </a:rPr>
              <a:t>Link to next slide: </a:t>
            </a:r>
            <a:r>
              <a:rPr lang="en-GB" sz="1200" b="0" i="0">
                <a:solidFill>
                  <a:srgbClr val="000000"/>
                </a:solidFill>
                <a:effectLst/>
                <a:latin typeface="+mn-lt"/>
              </a:rPr>
              <a:t>We are now going to look at how you can use scaffolds for talk in a different area within KS2 English.</a:t>
            </a:r>
            <a:endParaRPr lang="en-GB" sz="1200">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22</a:t>
            </a:fld>
            <a:endParaRPr lang="en-GB"/>
          </a:p>
        </p:txBody>
      </p:sp>
    </p:spTree>
    <p:extLst>
      <p:ext uri="{BB962C8B-B14F-4D97-AF65-F5344CB8AC3E}">
        <p14:creationId xmlns:p14="http://schemas.microsoft.com/office/powerpoint/2010/main" val="2345722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latin typeface="+mn-lt"/>
              </a:rPr>
              <a:t>01:14 – 01:26 (12 minutes)</a:t>
            </a:r>
          </a:p>
          <a:p>
            <a:endParaRPr lang="en-GB" sz="120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effectLst/>
                <a:latin typeface="+mn-lt"/>
                <a:ea typeface="Calibri" panose="020F0502020204030204" pitchFamily="34" charset="0"/>
                <a:cs typeface="Calibri"/>
              </a:rPr>
              <a:t>KLP: </a:t>
            </a:r>
            <a:r>
              <a:rPr lang="en-GB" sz="1200" b="0" i="1">
                <a:effectLst/>
                <a:latin typeface="+mn-lt"/>
                <a:ea typeface="Calibri" panose="020F0502020204030204" pitchFamily="34" charset="0"/>
                <a:cs typeface="Calibri"/>
              </a:rPr>
              <a:t>To provide an opportunity for ECTs to apply their learning from the seminar to create their own scaffold for talk.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mn-lt"/>
            </a:endParaRPr>
          </a:p>
          <a:p>
            <a:r>
              <a:rPr lang="en-GB" sz="1200" b="1">
                <a:solidFill>
                  <a:schemeClr val="tx1"/>
                </a:solidFill>
                <a:latin typeface="+mn-lt"/>
              </a:rPr>
              <a:t>Activity:</a:t>
            </a:r>
            <a:endParaRPr lang="en-GB" sz="1200" b="1">
              <a:solidFill>
                <a:schemeClr val="tx1"/>
              </a:solidFill>
              <a:latin typeface="+mn-lt"/>
              <a:cs typeface="Calibri"/>
            </a:endParaRPr>
          </a:p>
          <a:p>
            <a:r>
              <a:rPr lang="en-GB" sz="1200" b="0">
                <a:solidFill>
                  <a:schemeClr val="tx1"/>
                </a:solidFill>
                <a:latin typeface="+mn-lt"/>
              </a:rPr>
              <a:t>You’re now going to have 10 minutes to develop a scaffold for talk to support pupils in one of the areas identified here.</a:t>
            </a:r>
          </a:p>
          <a:p>
            <a:endParaRPr lang="en-GB" sz="1200">
              <a:latin typeface="+mn-lt"/>
            </a:endParaRPr>
          </a:p>
          <a:p>
            <a:r>
              <a:rPr lang="en-GB" sz="1200" b="0" i="0">
                <a:solidFill>
                  <a:schemeClr val="tx1"/>
                </a:solidFill>
                <a:latin typeface="+mn-lt"/>
              </a:rPr>
              <a:t>When developing your scaffold for talk consider: </a:t>
            </a:r>
            <a:r>
              <a:rPr lang="en-GB" sz="1200" b="1" i="0">
                <a:solidFill>
                  <a:schemeClr val="tx1"/>
                </a:solidFill>
                <a:latin typeface="+mn-lt"/>
              </a:rPr>
              <a:t>[Reveal] </a:t>
            </a:r>
          </a:p>
          <a:p>
            <a:pPr marL="342900" indent="-342900">
              <a:buFont typeface="Arial" panose="020B0604020202020204" pitchFamily="34" charset="0"/>
              <a:buChar char="•"/>
            </a:pPr>
            <a:r>
              <a:rPr lang="en-GB" sz="1200">
                <a:latin typeface="+mn-lt"/>
              </a:rPr>
              <a:t>How does the scaffold support pupils to formulate and structure their response? </a:t>
            </a:r>
          </a:p>
          <a:p>
            <a:pPr marL="342900" indent="-342900">
              <a:buFont typeface="Arial" panose="020B0604020202020204" pitchFamily="34" charset="0"/>
              <a:buChar char="•"/>
            </a:pPr>
            <a:r>
              <a:rPr lang="en-GB" sz="1200">
                <a:latin typeface="+mn-lt"/>
              </a:rPr>
              <a:t>How could you model then support independent use of the scaffold?</a:t>
            </a:r>
          </a:p>
          <a:p>
            <a:pPr marL="342900" indent="-342900">
              <a:buFont typeface="Arial" panose="020B0604020202020204" pitchFamily="34" charset="0"/>
              <a:buChar char="•"/>
            </a:pPr>
            <a:r>
              <a:rPr lang="en-GB" sz="1200">
                <a:latin typeface="+mn-lt"/>
              </a:rPr>
              <a:t>How might the scaffold support written work?</a:t>
            </a:r>
          </a:p>
          <a:p>
            <a:endParaRPr lang="en-GB" sz="1200" b="0" i="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solidFill>
                  <a:schemeClr val="tx1"/>
                </a:solidFill>
                <a:latin typeface="+mn-lt"/>
              </a:rPr>
              <a:t>Put ECTs into breakout groups of 2-3 for 10 minutes. After 10 minutes bring ECTs back together and ask a few ECTs to share their scaffolds.</a:t>
            </a:r>
            <a:endParaRPr lang="en-GB" sz="1200" b="0" i="1">
              <a:solidFill>
                <a:schemeClr val="tx1"/>
              </a:solidFill>
              <a:latin typeface="+mn-lt"/>
              <a:cs typeface="Calibri"/>
            </a:endParaRPr>
          </a:p>
          <a:p>
            <a:endParaRPr lang="en-GB" sz="1200">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solidFill>
                  <a:schemeClr val="tx1"/>
                </a:solidFill>
                <a:latin typeface="+mn-lt"/>
              </a:rPr>
              <a:t>Possible ECT responses: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1">
                <a:solidFill>
                  <a:schemeClr val="tx1"/>
                </a:solidFill>
                <a:latin typeface="+mn-lt"/>
              </a:rPr>
              <a:t>Below are some examples that can be shared with ECTs if needed: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u="sng">
                <a:effectLst/>
                <a:latin typeface="+mn-lt"/>
                <a:ea typeface="Calibri" panose="020F0502020204030204" pitchFamily="34" charset="0"/>
                <a:cs typeface="Times New Roman" panose="02020603050405020304" pitchFamily="18" charset="0"/>
              </a:rPr>
              <a:t>Stating an opinion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u="none">
                <a:effectLst/>
                <a:latin typeface="+mn-lt"/>
                <a:ea typeface="Calibri" panose="020F0502020204030204" pitchFamily="34" charset="0"/>
                <a:cs typeface="Times New Roman" panose="02020603050405020304" pitchFamily="18" charset="0"/>
              </a:rPr>
              <a:t>Sentence stems: I think.. I believe… In my opinion…. In my view…. My view is that ….. It seems to me that….I feel that…..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u="none">
                <a:effectLst/>
                <a:latin typeface="+mn-lt"/>
                <a:ea typeface="Calibri" panose="020F0502020204030204" pitchFamily="34" charset="0"/>
                <a:cs typeface="Times New Roman" panose="02020603050405020304" pitchFamily="18" charset="0"/>
              </a:rPr>
              <a:t>Speaking frame: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u="none">
                <a:effectLst/>
                <a:latin typeface="+mn-lt"/>
                <a:ea typeface="Calibri" panose="020F0502020204030204" pitchFamily="34" charset="0"/>
                <a:cs typeface="Times New Roman" panose="02020603050405020304" pitchFamily="18" charset="0"/>
              </a:rPr>
              <a:t> My reasons for thinking this are__________________.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u="none">
                <a:effectLst/>
                <a:latin typeface="+mn-lt"/>
                <a:ea typeface="Calibri" panose="020F0502020204030204" pitchFamily="34" charset="0"/>
                <a:cs typeface="Times New Roman" panose="02020603050405020304" pitchFamily="18" charset="0"/>
              </a:rPr>
              <a:t>I think this because _____________________________.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u="none">
                <a:effectLst/>
                <a:latin typeface="+mn-lt"/>
                <a:ea typeface="Calibri" panose="020F0502020204030204" pitchFamily="34" charset="0"/>
                <a:cs typeface="Times New Roman" panose="02020603050405020304" pitchFamily="18" charset="0"/>
              </a:rPr>
              <a:t>I have ________________ reasons for this opinion.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u="none">
                <a:effectLst/>
                <a:latin typeface="+mn-lt"/>
                <a:ea typeface="Calibri" panose="020F0502020204030204" pitchFamily="34" charset="0"/>
                <a:cs typeface="Times New Roman" panose="02020603050405020304" pitchFamily="18" charset="0"/>
              </a:rPr>
              <a:t>They are _______________. The justification of my point is ___________________.</a:t>
            </a:r>
          </a:p>
          <a:p>
            <a:endParaRPr lang="en-GB" sz="1200" i="1">
              <a:latin typeface="+mn-lt"/>
            </a:endParaRPr>
          </a:p>
          <a:p>
            <a:r>
              <a:rPr lang="en-GB" sz="1200" i="1" u="sng">
                <a:latin typeface="+mn-lt"/>
              </a:rPr>
              <a:t>Autobiography</a:t>
            </a:r>
          </a:p>
          <a:p>
            <a:r>
              <a:rPr lang="en-GB" sz="1200" i="1" u="none">
                <a:latin typeface="+mn-lt"/>
              </a:rPr>
              <a:t>My name is ___________, I am ______years old, and this is the story of my life so far.</a:t>
            </a:r>
          </a:p>
          <a:p>
            <a:r>
              <a:rPr lang="en-GB" sz="1200" i="1" u="none">
                <a:latin typeface="+mn-lt"/>
              </a:rPr>
              <a:t>I was born on _____ in _____. </a:t>
            </a:r>
          </a:p>
          <a:p>
            <a:r>
              <a:rPr lang="en-GB" sz="1200" i="1" u="none">
                <a:latin typeface="+mn-lt"/>
              </a:rPr>
              <a:t>As a baby, I _________. Perhaps the most memorable and important event of my early life was ________________________.</a:t>
            </a:r>
          </a:p>
          <a:p>
            <a:r>
              <a:rPr lang="en-GB" sz="1200" i="1" u="none">
                <a:latin typeface="+mn-lt"/>
              </a:rPr>
              <a:t>I went to _______ school and my first memory is of ______ when I was in year ________. </a:t>
            </a:r>
          </a:p>
          <a:p>
            <a:r>
              <a:rPr lang="en-GB" sz="1200" i="1" u="none">
                <a:latin typeface="+mn-lt"/>
              </a:rPr>
              <a:t>The funniest thing that ever happened to me was ________.</a:t>
            </a:r>
          </a:p>
          <a:p>
            <a:endParaRPr lang="en-GB" sz="1200" i="1" u="none">
              <a:latin typeface="+mn-lt"/>
            </a:endParaRPr>
          </a:p>
          <a:p>
            <a:r>
              <a:rPr lang="en-GB" sz="1200" i="1" u="sng">
                <a:latin typeface="+mn-lt"/>
              </a:rPr>
              <a:t>Formal letter writing</a:t>
            </a:r>
          </a:p>
          <a:p>
            <a:r>
              <a:rPr lang="en-GB" sz="1200" i="1">
                <a:latin typeface="+mn-lt"/>
              </a:rPr>
              <a:t>Sentence stems:</a:t>
            </a:r>
          </a:p>
          <a:p>
            <a:r>
              <a:rPr lang="en-GB" sz="1200" i="1">
                <a:latin typeface="+mn-lt"/>
              </a:rPr>
              <a:t>I would like to express… / I am writing to compliment you on… / I am writing to inform you… / I am writing to tell you about … /I am writing to complain about …</a:t>
            </a:r>
          </a:p>
          <a:p>
            <a:r>
              <a:rPr lang="en-GB" sz="1200" i="1">
                <a:latin typeface="+mn-lt"/>
              </a:rPr>
              <a:t>Frame:</a:t>
            </a:r>
          </a:p>
          <a:p>
            <a:r>
              <a:rPr lang="en-GB" sz="1200" i="1">
                <a:latin typeface="+mn-lt"/>
              </a:rPr>
              <a:t>I am writing to complain about ___________________. Recently, I purchased _______________ and I am not satisfied with __________________ because_________. As a valued customer, I believe ____________________ therefore I think that you should _______________. I look forward to hearing from you and hope that we can ________________________.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a:effectLst/>
                <a:latin typeface="+mn-lt"/>
                <a:ea typeface="Calibri" panose="020F0502020204030204" pitchFamily="34" charset="0"/>
                <a:cs typeface="Times New Roman" panose="02020603050405020304" pitchFamily="18" charset="0"/>
              </a:rPr>
              <a:t>Adverbials  - consequently... regardless… however… furthermore… additionally... elsewhere… eagerly… repeatedly… previously...</a:t>
            </a:r>
          </a:p>
          <a:p>
            <a:endParaRPr lang="en-GB" sz="1200" i="1" u="none">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latin typeface="+mn-lt"/>
              </a:rPr>
              <a:t>Link to next slide: </a:t>
            </a:r>
            <a:r>
              <a:rPr lang="en-GB" sz="1200">
                <a:latin typeface="+mn-lt"/>
              </a:rPr>
              <a:t>I hope this seminar has furthered your understanding of the importance of structuring talk to improve literacy. Let’s take a few moment to reflect on our own practice.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latin typeface="+mn-lt"/>
            </a:endParaRPr>
          </a:p>
          <a:p>
            <a:pPr marL="0" indent="0">
              <a:spcBef>
                <a:spcPts val="0"/>
              </a:spcBef>
              <a:buNone/>
              <a:defRPr/>
            </a:pPr>
            <a:r>
              <a:rPr lang="en-US" sz="1200" b="1">
                <a:solidFill>
                  <a:schemeClr val="tx1"/>
                </a:solidFill>
                <a:latin typeface="+mn-lt"/>
              </a:rPr>
              <a:t>Research reference:</a:t>
            </a:r>
            <a:endParaRPr lang="en-US" sz="1200">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a:solidFill>
                  <a:schemeClr val="tx1"/>
                </a:solidFill>
                <a:effectLst/>
                <a:latin typeface="+mn-lt"/>
              </a:rPr>
              <a:t>Palmer, S. (2010). Speaking Frames: How to Teach Talk for Writing: Ages 10-14 (1st ed.). Routledge</a:t>
            </a:r>
          </a:p>
          <a:p>
            <a:pPr>
              <a:spcBef>
                <a:spcPts val="0"/>
              </a:spcBef>
              <a:spcAft>
                <a:spcPts val="0"/>
              </a:spcAft>
              <a:defRPr/>
            </a:pPr>
            <a:r>
              <a:rPr lang="en-GB" sz="1200" b="0" i="0">
                <a:solidFill>
                  <a:srgbClr val="000000"/>
                </a:solidFill>
                <a:effectLst/>
                <a:latin typeface="+mn-lt"/>
              </a:rPr>
              <a:t>Palmer, S. (2010). Speaking Frames: How to Teach Talk for Writing: Ages 8 - 10 (1st ed.)</a:t>
            </a:r>
            <a:r>
              <a:rPr lang="en-GB" sz="1200" b="0" i="0">
                <a:solidFill>
                  <a:schemeClr val="tx1"/>
                </a:solidFill>
                <a:effectLst/>
                <a:latin typeface="+mn-lt"/>
              </a:rPr>
              <a:t> Routledge</a:t>
            </a:r>
            <a:endParaRPr lang="en-GB" sz="1200">
              <a:solidFill>
                <a:schemeClr val="tx1"/>
              </a:solidFill>
              <a:latin typeface="+mn-lt"/>
            </a:endParaRPr>
          </a:p>
          <a:p>
            <a:endParaRPr lang="en-GB">
              <a:latin typeface="+mn-lt"/>
            </a:endParaRPr>
          </a:p>
        </p:txBody>
      </p:sp>
      <p:sp>
        <p:nvSpPr>
          <p:cNvPr id="4" name="Slide Number Placeholder 3"/>
          <p:cNvSpPr>
            <a:spLocks noGrp="1"/>
          </p:cNvSpPr>
          <p:nvPr>
            <p:ph type="sldNum" sz="quarter" idx="5"/>
          </p:nvPr>
        </p:nvSpPr>
        <p:spPr/>
        <p:txBody>
          <a:bodyPr/>
          <a:lstStyle/>
          <a:p>
            <a:fld id="{AAA24272-161B-9A42-BC2D-F0109316EB3C}" type="slidenum">
              <a:rPr lang="en-GB" smtClean="0"/>
              <a:t>23</a:t>
            </a:fld>
            <a:endParaRPr lang="en-GB"/>
          </a:p>
        </p:txBody>
      </p:sp>
    </p:spTree>
    <p:extLst>
      <p:ext uri="{BB962C8B-B14F-4D97-AF65-F5344CB8AC3E}">
        <p14:creationId xmlns:p14="http://schemas.microsoft.com/office/powerpoint/2010/main" val="7873257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a:solidFill>
                  <a:schemeClr val="tx1"/>
                </a:solidFill>
                <a:latin typeface="+mn-lt"/>
              </a:rPr>
              <a:t>01:26 – 01:29 (3 minutes)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a:solidFill>
                <a:schemeClr val="tx1"/>
              </a:solidFill>
              <a:latin typeface="+mn-l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a:solidFill>
                  <a:schemeClr val="tx1"/>
                </a:solidFill>
                <a:latin typeface="+mn-lt"/>
              </a:rPr>
              <a:t>KLP: </a:t>
            </a:r>
            <a:r>
              <a:rPr lang="en-GB" sz="1200" b="0" i="1">
                <a:solidFill>
                  <a:schemeClr val="tx1"/>
                </a:solidFill>
                <a:latin typeface="+mn-lt"/>
              </a:rPr>
              <a:t>ECTs should reflect on their practice, considering what they have just learnt, and think about how they could further improve what they are already doing to support all pupils to be successful. </a:t>
            </a:r>
            <a:endParaRPr lang="en-GB" sz="1200" b="1" i="1">
              <a:solidFill>
                <a:schemeClr val="tx1"/>
              </a:solidFill>
              <a:latin typeface="+mn-lt"/>
            </a:endParaRPr>
          </a:p>
          <a:p>
            <a:endParaRPr lang="en-GB" sz="1200">
              <a:solidFill>
                <a:schemeClr val="tx1"/>
              </a:solidFill>
              <a:latin typeface="+mn-lt"/>
            </a:endParaRPr>
          </a:p>
          <a:p>
            <a:r>
              <a:rPr lang="en-GB" sz="1200" b="1">
                <a:solidFill>
                  <a:schemeClr val="tx1"/>
                </a:solidFill>
                <a:latin typeface="+mn-lt"/>
              </a:rPr>
              <a:t>Ask:</a:t>
            </a:r>
          </a:p>
          <a:p>
            <a:r>
              <a:rPr lang="en-GB" sz="1200"/>
              <a:t>Think about an upcoming lesson:</a:t>
            </a:r>
            <a:endParaRPr lang="en-GB" sz="1200" b="0"/>
          </a:p>
          <a:p>
            <a:pPr marL="171450" indent="-171450">
              <a:buFont typeface="Arial" panose="020B0604020202020204" pitchFamily="34" charset="0"/>
              <a:buChar char="•"/>
            </a:pPr>
            <a:r>
              <a:rPr lang="en-GB" sz="1200" b="0"/>
              <a:t>How could you use structured talk to develop all pupils’ understanding?</a:t>
            </a:r>
          </a:p>
          <a:p>
            <a:pPr marL="171450" indent="-171450">
              <a:buFont typeface="Arial" panose="020B0604020202020204" pitchFamily="34" charset="0"/>
              <a:buChar char="•"/>
            </a:pPr>
            <a:r>
              <a:rPr lang="en-GB" sz="1200" b="0"/>
              <a:t>Which strategies (shared today) could you use? </a:t>
            </a:r>
          </a:p>
          <a:p>
            <a:pPr marL="171450" indent="-171450">
              <a:buFont typeface="Arial" panose="020B0604020202020204" pitchFamily="34" charset="0"/>
              <a:buChar char="•"/>
            </a:pPr>
            <a:r>
              <a:rPr lang="en-GB" sz="1200" b="0"/>
              <a:t>How might you adapt these to enable all your pupils to experience success?</a:t>
            </a:r>
          </a:p>
          <a:p>
            <a:endParaRPr lang="en-GB" sz="1200">
              <a:solidFill>
                <a:schemeClr val="tx1"/>
              </a:solidFill>
              <a:latin typeface="+mn-lt"/>
            </a:endParaRPr>
          </a:p>
          <a:p>
            <a:r>
              <a:rPr lang="en-GB" sz="1200" b="1">
                <a:solidFill>
                  <a:schemeClr val="tx1"/>
                </a:solidFill>
                <a:latin typeface="+mn-lt"/>
              </a:rPr>
              <a:t>Link to next slide: </a:t>
            </a:r>
            <a:r>
              <a:rPr lang="en-GB" sz="1200" b="0">
                <a:solidFill>
                  <a:schemeClr val="tx1"/>
                </a:solidFill>
                <a:latin typeface="+mn-lt"/>
              </a:rPr>
              <a:t>Before we finish for today a quick reminder of some useful networks.</a:t>
            </a:r>
            <a:endParaRPr lang="en-GB" sz="1200" b="0" i="0">
              <a:solidFill>
                <a:schemeClr val="tx1"/>
              </a:solidFill>
              <a:latin typeface="+mn-lt"/>
            </a:endParaRPr>
          </a:p>
          <a:p>
            <a:endParaRPr lang="en-GB" b="1" i="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A24272-161B-9A42-BC2D-F0109316EB3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80549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01:29 – 01:30 (1 minute)</a:t>
            </a:r>
          </a:p>
          <a:p>
            <a:endParaRPr lang="en-GB" dirty="0"/>
          </a:p>
          <a:p>
            <a:r>
              <a:rPr lang="en-GB" b="1" i="0" dirty="0"/>
              <a:t>Explain:</a:t>
            </a:r>
          </a:p>
          <a:p>
            <a:r>
              <a:rPr lang="en-GB" b="0" i="0" dirty="0"/>
              <a:t>Here is a quick reminder of some of the resources and networks you can draw upon to support you. </a:t>
            </a:r>
            <a:r>
              <a:rPr lang="en-GB" b="0" i="1" dirty="0"/>
              <a:t>P</a:t>
            </a:r>
            <a:r>
              <a:rPr lang="en-GB" i="1" dirty="0"/>
              <a:t>lease share the websites listed below in the chat bar</a:t>
            </a:r>
            <a:r>
              <a:rPr lang="en-US" i="1" dirty="0"/>
              <a:t>, </a:t>
            </a:r>
            <a:r>
              <a:rPr lang="en-GB" i="1" dirty="0"/>
              <a:t>then talk through them using the notes underneath</a:t>
            </a:r>
            <a:r>
              <a:rPr lang="en-GB" b="1" i="1" dirty="0"/>
              <a:t>:</a:t>
            </a:r>
          </a:p>
          <a:p>
            <a:pPr marL="0" indent="0">
              <a:buFont typeface="Arial" panose="020B0604020202020204" pitchFamily="34" charset="0"/>
              <a:buNone/>
            </a:pPr>
            <a:endParaRPr lang="en-GB" b="0" i="0" dirty="0"/>
          </a:p>
          <a:p>
            <a:r>
              <a:rPr lang="en-GB" b="1" dirty="0"/>
              <a:t>1</a:t>
            </a:r>
            <a:r>
              <a:rPr lang="en-GB" b="1" i="0" dirty="0"/>
              <a:t>. </a:t>
            </a:r>
            <a:r>
              <a:rPr lang="en-GB" b="1" dirty="0"/>
              <a:t>Teach First networks</a:t>
            </a:r>
            <a:endParaRPr lang="en-US" i="0" dirty="0">
              <a:cs typeface="Calibri" panose="020F0502020204030204"/>
            </a:endParaRPr>
          </a:p>
          <a:p>
            <a:pPr>
              <a:defRPr/>
            </a:pPr>
            <a:r>
              <a:rPr lang="en-GB" i="0" dirty="0"/>
              <a:t>Teach First </a:t>
            </a:r>
            <a:r>
              <a:rPr lang="en-GB" dirty="0"/>
              <a:t>have a multitude of networks that you may want to join</a:t>
            </a:r>
            <a:r>
              <a:rPr lang="en-GB" b="0" i="0" dirty="0">
                <a:effectLst/>
              </a:rPr>
              <a:t>. </a:t>
            </a:r>
            <a:r>
              <a:rPr lang="en-GB" dirty="0"/>
              <a:t>You </a:t>
            </a:r>
            <a:r>
              <a:rPr lang="en-GB" b="0" i="0" dirty="0">
                <a:effectLst/>
              </a:rPr>
              <a:t>can </a:t>
            </a:r>
            <a:r>
              <a:rPr lang="en-GB" dirty="0"/>
              <a:t>see what networks they have </a:t>
            </a:r>
            <a:r>
              <a:rPr lang="en-GB" b="0" i="0" dirty="0">
                <a:effectLst/>
              </a:rPr>
              <a:t>on the Teach First </a:t>
            </a:r>
            <a:r>
              <a:rPr lang="en-GB" dirty="0"/>
              <a:t>networks website. </a:t>
            </a:r>
            <a:endParaRPr lang="en-GB" dirty="0">
              <a:cs typeface="Calibri" panose="020F0502020204030204"/>
            </a:endParaRPr>
          </a:p>
          <a:p>
            <a:pPr marR="0" lvl="0" algn="l" defTabSz="914400">
              <a:lnSpc>
                <a:spcPct val="100000"/>
              </a:lnSpc>
              <a:spcBef>
                <a:spcPts val="0"/>
              </a:spcBef>
              <a:spcAft>
                <a:spcPts val="0"/>
              </a:spcAft>
              <a:buClrTx/>
              <a:buSzTx/>
              <a:tabLst/>
              <a:defRPr/>
            </a:pPr>
            <a:r>
              <a:rPr lang="en-GB" b="1" dirty="0">
                <a:hlinkClick r:id="rId3"/>
              </a:rPr>
              <a:t>https://www.teachfirst.org</a:t>
            </a:r>
            <a:r>
              <a:rPr lang="en-GB" b="1" i="0" dirty="0">
                <a:effectLst/>
                <a:hlinkClick r:id="rId3"/>
              </a:rPr>
              <a:t>.</a:t>
            </a:r>
            <a:r>
              <a:rPr lang="en-GB" b="1" dirty="0">
                <a:hlinkClick r:id="rId3"/>
              </a:rPr>
              <a:t>uk/networks</a:t>
            </a:r>
            <a:endParaRPr lang="en-GB" b="1" dirty="0">
              <a:cs typeface="Calibri" panose="020F0502020204030204"/>
            </a:endParaRPr>
          </a:p>
          <a:p>
            <a:pPr marR="0" lvl="0" algn="l" defTabSz="914400">
              <a:lnSpc>
                <a:spcPct val="100000"/>
              </a:lnSpc>
              <a:spcBef>
                <a:spcPts val="0"/>
              </a:spcBef>
              <a:spcAft>
                <a:spcPts val="0"/>
              </a:spcAft>
              <a:buClrTx/>
              <a:buSzTx/>
              <a:tabLst/>
              <a:defRPr/>
            </a:pPr>
            <a:endParaRPr lang="en-GB" b="1" dirty="0">
              <a:cs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i="0" dirty="0">
              <a:cs typeface="Calibri" panose="020F0502020204030204"/>
            </a:endParaRPr>
          </a:p>
          <a:p>
            <a:pPr marL="0" indent="0">
              <a:buFont typeface="Arial" panose="020B0604020202020204" pitchFamily="34" charset="0"/>
              <a:buNone/>
            </a:pPr>
            <a:r>
              <a:rPr lang="en-GB" b="1" i="0" dirty="0"/>
              <a:t>Close the seminar: </a:t>
            </a:r>
            <a:r>
              <a:rPr lang="en-GB" i="1" dirty="0"/>
              <a:t>Thank ECTs for joining today and close the seminar.</a:t>
            </a:r>
          </a:p>
          <a:p>
            <a:endParaRPr lang="en-GB" i="0" dirty="0"/>
          </a:p>
          <a:p>
            <a:pPr marL="171450" indent="-171450">
              <a:buFont typeface="Arial" panose="020B0604020202020204" pitchFamily="34" charset="0"/>
              <a:buChar char="•"/>
              <a:defRPr/>
            </a:pPr>
            <a:endParaRPr lang="en-GB" i="1" dirty="0"/>
          </a:p>
          <a:p>
            <a:pPr marL="171450" indent="-171450">
              <a:buFont typeface="Arial" panose="020B0604020202020204" pitchFamily="34" charset="0"/>
              <a:buChar char="•"/>
              <a:defRPr/>
            </a:pPr>
            <a:endParaRPr lang="en-GB" i="1" dirty="0"/>
          </a:p>
          <a:p>
            <a:endParaRPr lang="en-US" dirty="0"/>
          </a:p>
        </p:txBody>
      </p:sp>
      <p:sp>
        <p:nvSpPr>
          <p:cNvPr id="4" name="Slide Number Placeholder 3"/>
          <p:cNvSpPr>
            <a:spLocks noGrp="1"/>
          </p:cNvSpPr>
          <p:nvPr>
            <p:ph type="sldNum" sz="quarter" idx="5"/>
          </p:nvPr>
        </p:nvSpPr>
        <p:spPr/>
        <p:txBody>
          <a:bodyPr/>
          <a:lstStyle/>
          <a:p>
            <a:fld id="{AAA24272-161B-9A42-BC2D-F0109316EB3C}" type="slidenum">
              <a:rPr lang="en-GB" smtClean="0"/>
              <a:t>25</a:t>
            </a:fld>
            <a:endParaRPr lang="en-GB"/>
          </a:p>
        </p:txBody>
      </p:sp>
    </p:spTree>
    <p:extLst>
      <p:ext uri="{BB962C8B-B14F-4D97-AF65-F5344CB8AC3E}">
        <p14:creationId xmlns:p14="http://schemas.microsoft.com/office/powerpoint/2010/main" val="5031864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26</a:t>
            </a:fld>
            <a:endParaRPr lang="en-GB"/>
          </a:p>
        </p:txBody>
      </p:sp>
    </p:spTree>
    <p:extLst>
      <p:ext uri="{BB962C8B-B14F-4D97-AF65-F5344CB8AC3E}">
        <p14:creationId xmlns:p14="http://schemas.microsoft.com/office/powerpoint/2010/main" val="3119209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AA24272-161B-9A42-BC2D-F0109316EB3C}" type="slidenum">
              <a:rPr lang="en-GB" smtClean="0"/>
              <a:t>27</a:t>
            </a:fld>
            <a:endParaRPr lang="en-GB"/>
          </a:p>
        </p:txBody>
      </p:sp>
    </p:spTree>
    <p:extLst>
      <p:ext uri="{BB962C8B-B14F-4D97-AF65-F5344CB8AC3E}">
        <p14:creationId xmlns:p14="http://schemas.microsoft.com/office/powerpoint/2010/main" val="16296742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pic>
        <p:nvPicPr>
          <p:cNvPr id="25" name="Picture 24" descr="A picture containing text&#10;&#10;Description automatically generated">
            <a:extLst>
              <a:ext uri="{FF2B5EF4-FFF2-40B4-BE49-F238E27FC236}">
                <a16:creationId xmlns:a16="http://schemas.microsoft.com/office/drawing/2014/main" id="{A010F749-032A-48DC-9367-7B46058F71CA}"/>
              </a:ext>
            </a:extLst>
          </p:cNvPr>
          <p:cNvPicPr>
            <a:picLocks noChangeAspect="1"/>
          </p:cNvPicPr>
          <p:nvPr userDrawn="1"/>
        </p:nvPicPr>
        <p:blipFill>
          <a:blip r:embed="rId2"/>
          <a:stretch>
            <a:fillRect/>
          </a:stretch>
        </p:blipFill>
        <p:spPr>
          <a:xfrm>
            <a:off x="7839913" y="5667283"/>
            <a:ext cx="4352087" cy="979112"/>
          </a:xfrm>
          <a:prstGeom prst="rect">
            <a:avLst/>
          </a:prstGeom>
        </p:spPr>
      </p:pic>
    </p:spTree>
    <p:extLst>
      <p:ext uri="{BB962C8B-B14F-4D97-AF65-F5344CB8AC3E}">
        <p14:creationId xmlns:p14="http://schemas.microsoft.com/office/powerpoint/2010/main" val="2241732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49D0766F-AD8C-4DE4-BF38-80DE5BA07D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pic>
        <p:nvPicPr>
          <p:cNvPr id="22" name="Picture 21" descr="A picture containing shape&#10;&#10;Description automatically generated">
            <a:extLst>
              <a:ext uri="{FF2B5EF4-FFF2-40B4-BE49-F238E27FC236}">
                <a16:creationId xmlns:a16="http://schemas.microsoft.com/office/drawing/2014/main" id="{16A98537-9B82-4D56-926F-0319C37EE900}"/>
              </a:ext>
            </a:extLst>
          </p:cNvPr>
          <p:cNvPicPr>
            <a:picLocks noChangeAspect="1"/>
          </p:cNvPicPr>
          <p:nvPr userDrawn="1"/>
        </p:nvPicPr>
        <p:blipFill>
          <a:blip r:embed="rId2"/>
          <a:stretch>
            <a:fillRect/>
          </a:stretch>
        </p:blipFill>
        <p:spPr>
          <a:xfrm>
            <a:off x="7839910" y="5667283"/>
            <a:ext cx="4352090" cy="979112"/>
          </a:xfrm>
          <a:prstGeom prst="rect">
            <a:avLst/>
          </a:prstGeom>
        </p:spPr>
      </p:pic>
    </p:spTree>
    <p:extLst>
      <p:ext uri="{BB962C8B-B14F-4D97-AF65-F5344CB8AC3E}">
        <p14:creationId xmlns:p14="http://schemas.microsoft.com/office/powerpoint/2010/main" val="3932423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9" name="Picture 8" descr="A picture containing shape&#10;&#10;Description automatically generated">
            <a:extLst>
              <a:ext uri="{FF2B5EF4-FFF2-40B4-BE49-F238E27FC236}">
                <a16:creationId xmlns:a16="http://schemas.microsoft.com/office/drawing/2014/main" id="{01CFCE84-99E9-4C98-9329-A7024DC02AE5}"/>
              </a:ext>
            </a:extLst>
          </p:cNvPr>
          <p:cNvPicPr>
            <a:picLocks noChangeAspect="1"/>
          </p:cNvPicPr>
          <p:nvPr userDrawn="1"/>
        </p:nvPicPr>
        <p:blipFill>
          <a:blip r:embed="rId2"/>
          <a:stretch>
            <a:fillRect/>
          </a:stretch>
        </p:blipFill>
        <p:spPr>
          <a:xfrm>
            <a:off x="7839910" y="5667282"/>
            <a:ext cx="4352090" cy="979113"/>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5973524" y="1796487"/>
            <a:ext cx="5397499" cy="1155701"/>
          </a:xfrm>
        </p:spPr>
        <p:txBody>
          <a:bodyPr anchor="b">
            <a:normAutofit/>
          </a:bodyPr>
          <a:lstStyle>
            <a:lvl1pPr algn="l">
              <a:defRPr sz="6000">
                <a:solidFill>
                  <a:schemeClr val="bg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5973524" y="2952188"/>
            <a:ext cx="5394325" cy="1136651"/>
          </a:xfrm>
        </p:spPr>
        <p:txBody>
          <a:bodyPr>
            <a:norm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9" name="Graphic 11">
            <a:extLst>
              <a:ext uri="{FF2B5EF4-FFF2-40B4-BE49-F238E27FC236}">
                <a16:creationId xmlns:a16="http://schemas.microsoft.com/office/drawing/2014/main" id="{86CA2A91-1A13-8248-917E-21825DA9320D}"/>
              </a:ext>
            </a:extLst>
          </p:cNvPr>
          <p:cNvGrpSpPr/>
          <p:nvPr userDrawn="1"/>
        </p:nvGrpSpPr>
        <p:grpSpPr>
          <a:xfrm>
            <a:off x="8850892" y="5320333"/>
            <a:ext cx="3341108" cy="1537667"/>
            <a:chOff x="1676400" y="1162555"/>
            <a:chExt cx="8966200" cy="4126490"/>
          </a:xfrm>
          <a:solidFill>
            <a:schemeClr val="bg1"/>
          </a:solidFill>
        </p:grpSpPr>
        <p:sp>
          <p:nvSpPr>
            <p:cNvPr id="10" name="Freeform 9">
              <a:extLst>
                <a:ext uri="{FF2B5EF4-FFF2-40B4-BE49-F238E27FC236}">
                  <a16:creationId xmlns:a16="http://schemas.microsoft.com/office/drawing/2014/main" id="{1EC61B5E-2E3F-EC4D-9551-E17F3C8F60C1}"/>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11" name="Freeform 10">
              <a:extLst>
                <a:ext uri="{FF2B5EF4-FFF2-40B4-BE49-F238E27FC236}">
                  <a16:creationId xmlns:a16="http://schemas.microsoft.com/office/drawing/2014/main" id="{0D828DE6-F907-FD47-9874-542564FF08AD}"/>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12" name="Freeform 11">
              <a:extLst>
                <a:ext uri="{FF2B5EF4-FFF2-40B4-BE49-F238E27FC236}">
                  <a16:creationId xmlns:a16="http://schemas.microsoft.com/office/drawing/2014/main" id="{7B0DE677-F8E6-C743-ADAA-9A85D4DC07BB}"/>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13" name="Freeform 12">
              <a:extLst>
                <a:ext uri="{FF2B5EF4-FFF2-40B4-BE49-F238E27FC236}">
                  <a16:creationId xmlns:a16="http://schemas.microsoft.com/office/drawing/2014/main" id="{408613DD-E51D-484A-9765-2919204A529D}"/>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14" name="Freeform 13">
              <a:extLst>
                <a:ext uri="{FF2B5EF4-FFF2-40B4-BE49-F238E27FC236}">
                  <a16:creationId xmlns:a16="http://schemas.microsoft.com/office/drawing/2014/main" id="{848B49BE-ACF9-3342-947C-E2F5966713A9}"/>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15" name="Freeform 14">
              <a:extLst>
                <a:ext uri="{FF2B5EF4-FFF2-40B4-BE49-F238E27FC236}">
                  <a16:creationId xmlns:a16="http://schemas.microsoft.com/office/drawing/2014/main" id="{22C7B3E3-ACCC-C046-82A1-AD609DB3C3AD}"/>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16" name="Freeform 15">
              <a:extLst>
                <a:ext uri="{FF2B5EF4-FFF2-40B4-BE49-F238E27FC236}">
                  <a16:creationId xmlns:a16="http://schemas.microsoft.com/office/drawing/2014/main" id="{9B7FB9BC-3844-5845-B648-519A9ECD6E1D}"/>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17" name="Freeform 16">
              <a:extLst>
                <a:ext uri="{FF2B5EF4-FFF2-40B4-BE49-F238E27FC236}">
                  <a16:creationId xmlns:a16="http://schemas.microsoft.com/office/drawing/2014/main" id="{4855A8FD-0D91-7C4A-BA89-EEEB169A621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18" name="Freeform 17">
              <a:extLst>
                <a:ext uri="{FF2B5EF4-FFF2-40B4-BE49-F238E27FC236}">
                  <a16:creationId xmlns:a16="http://schemas.microsoft.com/office/drawing/2014/main" id="{8AED2253-09E7-A545-9EC2-114A9A645D5A}"/>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19" name="Freeform 18">
              <a:extLst>
                <a:ext uri="{FF2B5EF4-FFF2-40B4-BE49-F238E27FC236}">
                  <a16:creationId xmlns:a16="http://schemas.microsoft.com/office/drawing/2014/main" id="{D3B474A8-A4E8-3847-A5D6-41913553F5DA}"/>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20" name="Freeform 19">
              <a:extLst>
                <a:ext uri="{FF2B5EF4-FFF2-40B4-BE49-F238E27FC236}">
                  <a16:creationId xmlns:a16="http://schemas.microsoft.com/office/drawing/2014/main" id="{32AF612E-FEE4-514A-8BC3-04D2FFB26A01}"/>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21" name="Freeform 20">
              <a:extLst>
                <a:ext uri="{FF2B5EF4-FFF2-40B4-BE49-F238E27FC236}">
                  <a16:creationId xmlns:a16="http://schemas.microsoft.com/office/drawing/2014/main" id="{E4674CFE-936A-4847-AEC8-E25DBFE7A85E}"/>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22" name="Freeform 21">
              <a:extLst>
                <a:ext uri="{FF2B5EF4-FFF2-40B4-BE49-F238E27FC236}">
                  <a16:creationId xmlns:a16="http://schemas.microsoft.com/office/drawing/2014/main" id="{54349B77-D241-B048-9F7E-02C7D420AE34}"/>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23" name="Freeform 22">
              <a:extLst>
                <a:ext uri="{FF2B5EF4-FFF2-40B4-BE49-F238E27FC236}">
                  <a16:creationId xmlns:a16="http://schemas.microsoft.com/office/drawing/2014/main" id="{55D4AF25-CA19-6B48-A531-6DBB8F708E6D}"/>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24" name="Freeform 23">
              <a:extLst>
                <a:ext uri="{FF2B5EF4-FFF2-40B4-BE49-F238E27FC236}">
                  <a16:creationId xmlns:a16="http://schemas.microsoft.com/office/drawing/2014/main" id="{320C016A-9CF7-804E-84BC-2EF0317261B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
        <p:nvSpPr>
          <p:cNvPr id="41" name="Freeform 40">
            <a:extLst>
              <a:ext uri="{FF2B5EF4-FFF2-40B4-BE49-F238E27FC236}">
                <a16:creationId xmlns:a16="http://schemas.microsoft.com/office/drawing/2014/main" id="{6CB508FA-F20D-1045-9C59-60725F8A652D}"/>
              </a:ext>
            </a:extLst>
          </p:cNvPr>
          <p:cNvSpPr/>
          <p:nvPr userDrawn="1"/>
        </p:nvSpPr>
        <p:spPr>
          <a:xfrm rot="16200000">
            <a:off x="1551755" y="773390"/>
            <a:ext cx="3237104" cy="3876537"/>
          </a:xfrm>
          <a:custGeom>
            <a:avLst/>
            <a:gdLst>
              <a:gd name="connsiteX0" fmla="*/ 410164 w 640870"/>
              <a:gd name="connsiteY0" fmla="*/ 0 h 767462"/>
              <a:gd name="connsiteX1" fmla="*/ 615207 w 640870"/>
              <a:gd name="connsiteY1" fmla="*/ 0 h 767462"/>
              <a:gd name="connsiteX2" fmla="*/ 640870 w 640870"/>
              <a:gd name="connsiteY2" fmla="*/ 25575 h 767462"/>
              <a:gd name="connsiteX3" fmla="*/ 640870 w 640870"/>
              <a:gd name="connsiteY3" fmla="*/ 741888 h 767462"/>
              <a:gd name="connsiteX4" fmla="*/ 615207 w 640870"/>
              <a:gd name="connsiteY4" fmla="*/ 767462 h 767462"/>
              <a:gd name="connsiteX5" fmla="*/ 410164 w 640870"/>
              <a:gd name="connsiteY5" fmla="*/ 767462 h 767462"/>
              <a:gd name="connsiteX6" fmla="*/ 384538 w 640870"/>
              <a:gd name="connsiteY6" fmla="*/ 741888 h 767462"/>
              <a:gd name="connsiteX7" fmla="*/ 384538 w 640870"/>
              <a:gd name="connsiteY7" fmla="*/ 25575 h 767462"/>
              <a:gd name="connsiteX8" fmla="*/ 25664 w 640870"/>
              <a:gd name="connsiteY8" fmla="*/ 0 h 767462"/>
              <a:gd name="connsiteX9" fmla="*/ 230707 w 640870"/>
              <a:gd name="connsiteY9" fmla="*/ 0 h 767462"/>
              <a:gd name="connsiteX10" fmla="*/ 256332 w 640870"/>
              <a:gd name="connsiteY10" fmla="*/ 25575 h 767462"/>
              <a:gd name="connsiteX11" fmla="*/ 256332 w 640870"/>
              <a:gd name="connsiteY11" fmla="*/ 741888 h 767462"/>
              <a:gd name="connsiteX12" fmla="*/ 230707 w 640870"/>
              <a:gd name="connsiteY12" fmla="*/ 767462 h 767462"/>
              <a:gd name="connsiteX13" fmla="*/ 25664 w 640870"/>
              <a:gd name="connsiteY13" fmla="*/ 767462 h 767462"/>
              <a:gd name="connsiteX14" fmla="*/ 0 w 640870"/>
              <a:gd name="connsiteY14" fmla="*/ 741888 h 767462"/>
              <a:gd name="connsiteX15" fmla="*/ 0 w 640870"/>
              <a:gd name="connsiteY15" fmla="*/ 25575 h 76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0870" h="767462">
                <a:moveTo>
                  <a:pt x="410164" y="0"/>
                </a:moveTo>
                <a:lnTo>
                  <a:pt x="615207" y="0"/>
                </a:lnTo>
                <a:lnTo>
                  <a:pt x="640870" y="25575"/>
                </a:lnTo>
                <a:lnTo>
                  <a:pt x="640870" y="741888"/>
                </a:lnTo>
                <a:lnTo>
                  <a:pt x="615207" y="767462"/>
                </a:lnTo>
                <a:lnTo>
                  <a:pt x="410164" y="767462"/>
                </a:lnTo>
                <a:lnTo>
                  <a:pt x="384538" y="741888"/>
                </a:lnTo>
                <a:lnTo>
                  <a:pt x="384538" y="25575"/>
                </a:lnTo>
                <a:close/>
                <a:moveTo>
                  <a:pt x="25664" y="0"/>
                </a:moveTo>
                <a:lnTo>
                  <a:pt x="230707" y="0"/>
                </a:lnTo>
                <a:lnTo>
                  <a:pt x="256332" y="25575"/>
                </a:lnTo>
                <a:lnTo>
                  <a:pt x="256332" y="741888"/>
                </a:lnTo>
                <a:lnTo>
                  <a:pt x="230707" y="767462"/>
                </a:lnTo>
                <a:lnTo>
                  <a:pt x="25664" y="767462"/>
                </a:lnTo>
                <a:lnTo>
                  <a:pt x="0" y="741888"/>
                </a:lnTo>
                <a:lnTo>
                  <a:pt x="0" y="25575"/>
                </a:lnTo>
                <a:close/>
              </a:path>
            </a:pathLst>
          </a:custGeom>
          <a:solidFill>
            <a:schemeClr val="accent2"/>
          </a:solidFill>
          <a:ln w="9525" cap="flat">
            <a:noFill/>
            <a:prstDash val="solid"/>
            <a:miter/>
          </a:ln>
        </p:spPr>
        <p:txBody>
          <a:bodyPr rtlCol="0" anchor="ctr"/>
          <a:lstStyle/>
          <a:p>
            <a:endParaRPr lang="en-GB"/>
          </a:p>
        </p:txBody>
      </p:sp>
      <p:sp>
        <p:nvSpPr>
          <p:cNvPr id="42" name="Picture Placeholder 6">
            <a:extLst>
              <a:ext uri="{FF2B5EF4-FFF2-40B4-BE49-F238E27FC236}">
                <a16:creationId xmlns:a16="http://schemas.microsoft.com/office/drawing/2014/main" id="{735D1BE9-8D7A-014D-A79B-22FBDEF5F045}"/>
              </a:ext>
            </a:extLst>
          </p:cNvPr>
          <p:cNvSpPr>
            <a:spLocks noGrp="1"/>
          </p:cNvSpPr>
          <p:nvPr>
            <p:ph type="pic" sz="quarter" idx="10"/>
          </p:nvPr>
        </p:nvSpPr>
        <p:spPr>
          <a:xfrm>
            <a:off x="659246" y="0"/>
            <a:ext cx="5030781" cy="6858000"/>
          </a:xfrm>
        </p:spPr>
        <p:txBody>
          <a:bodyPr/>
          <a:lstStyle/>
          <a:p>
            <a:r>
              <a:rPr lang="en-US"/>
              <a:t>Click icon to add picture</a:t>
            </a:r>
            <a:endParaRPr lang="en-GB"/>
          </a:p>
        </p:txBody>
      </p:sp>
    </p:spTree>
    <p:extLst>
      <p:ext uri="{BB962C8B-B14F-4D97-AF65-F5344CB8AC3E}">
        <p14:creationId xmlns:p14="http://schemas.microsoft.com/office/powerpoint/2010/main" val="2241732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731324"/>
            <a:ext cx="5394325" cy="1590469"/>
          </a:xfrm>
        </p:spPr>
        <p:txBody>
          <a:bodyPr anchor="b">
            <a:normAutofit/>
          </a:bodyPr>
          <a:lstStyle>
            <a:lvl1pPr algn="l">
              <a:defRPr sz="6000">
                <a:solidFill>
                  <a:schemeClr val="accent1"/>
                </a:solidFill>
              </a:defRPr>
            </a:lvl1pPr>
          </a:lstStyle>
          <a:p>
            <a:r>
              <a:rPr lang="en-US"/>
              <a:t>Title slide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2321793"/>
            <a:ext cx="5385214" cy="488623"/>
          </a:xfrm>
        </p:spPr>
        <p:txBody>
          <a:bodyPr>
            <a:noAutofit/>
          </a:bodyPr>
          <a:lstStyle>
            <a:lvl1pPr marL="0" indent="0" algn="l">
              <a:buNone/>
              <a:defRPr sz="30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grpSp>
        <p:nvGrpSpPr>
          <p:cNvPr id="60" name="Graphic 11">
            <a:extLst>
              <a:ext uri="{FF2B5EF4-FFF2-40B4-BE49-F238E27FC236}">
                <a16:creationId xmlns:a16="http://schemas.microsoft.com/office/drawing/2014/main" id="{CE5CD6A0-DDA4-44B6-906B-49217C09D12C}"/>
              </a:ext>
            </a:extLst>
          </p:cNvPr>
          <p:cNvGrpSpPr/>
          <p:nvPr userDrawn="1"/>
        </p:nvGrpSpPr>
        <p:grpSpPr>
          <a:xfrm>
            <a:off x="8851705" y="5320707"/>
            <a:ext cx="3340295" cy="1537293"/>
            <a:chOff x="1676400" y="1162555"/>
            <a:chExt cx="8966200" cy="4126490"/>
          </a:xfrm>
          <a:solidFill>
            <a:schemeClr val="tx1"/>
          </a:solidFill>
        </p:grpSpPr>
        <p:sp>
          <p:nvSpPr>
            <p:cNvPr id="61" name="Freeform 9">
              <a:extLst>
                <a:ext uri="{FF2B5EF4-FFF2-40B4-BE49-F238E27FC236}">
                  <a16:creationId xmlns:a16="http://schemas.microsoft.com/office/drawing/2014/main" id="{879A5D31-72D9-4AE0-9B0C-7D8C15F209C0}"/>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A45FF82E-8E9B-4B34-8DBC-907445718668}"/>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B8FC048C-F39C-4B77-9B92-56C9CB4DC567}"/>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A7539D6C-D83B-4AA3-89A8-CA26A459D0DA}"/>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4BCD3DCE-C18A-4A5D-A84D-CEE07B1DFD6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DD8D645F-A5E2-41E7-8C17-85EEFFCF207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91809ADD-9A68-44BC-B382-A99A045D626E}"/>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D3F2EF7C-63E8-4AF1-9D26-3A24CCDDE679}"/>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19F53F4F-0F1E-4AA8-B351-8F9B18CA3FC4}"/>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4E4EFD7A-C58D-4EF7-BF09-597D2AD2039D}"/>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F6044CEE-74CC-4554-A2B1-2EF0EDD930C6}"/>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BA751271-D683-4B9B-B26B-D3382F782072}"/>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88AA4091-764F-4AAF-8BA6-4BA06DD801DE}"/>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40AD442F-27A7-4621-ADD9-4333464F1A06}"/>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2F41D8AE-6C8A-4CF0-AE8A-41CE2683D91F}"/>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1924795061"/>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resentation title slide 3">
    <p:bg>
      <p:bgPr>
        <a:solidFill>
          <a:schemeClr val="accent1"/>
        </a:solidFill>
        <a:effectLst/>
      </p:bgPr>
    </p:bg>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B5FA6EA1-10D4-3540-87AF-7D0BF44939B0}"/>
              </a:ext>
            </a:extLst>
          </p:cNvPr>
          <p:cNvSpPr/>
          <p:nvPr userDrawn="1"/>
        </p:nvSpPr>
        <p:spPr>
          <a:xfrm>
            <a:off x="3471941" y="0"/>
            <a:ext cx="8720059" cy="6858000"/>
          </a:xfrm>
          <a:custGeom>
            <a:avLst/>
            <a:gdLst>
              <a:gd name="connsiteX0" fmla="*/ 6858688 w 8720059"/>
              <a:gd name="connsiteY0" fmla="*/ 0 h 6858000"/>
              <a:gd name="connsiteX1" fmla="*/ 8720059 w 8720059"/>
              <a:gd name="connsiteY1" fmla="*/ 0 h 6858000"/>
              <a:gd name="connsiteX2" fmla="*/ 8720059 w 8720059"/>
              <a:gd name="connsiteY2" fmla="*/ 6858000 h 6858000"/>
              <a:gd name="connsiteX3" fmla="*/ 0 w 8720059"/>
              <a:gd name="connsiteY3" fmla="*/ 6858000 h 6858000"/>
              <a:gd name="connsiteX4" fmla="*/ 6858688 w 872005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0059" h="6858000">
                <a:moveTo>
                  <a:pt x="6858688" y="0"/>
                </a:moveTo>
                <a:lnTo>
                  <a:pt x="8720059" y="0"/>
                </a:lnTo>
                <a:lnTo>
                  <a:pt x="8720059" y="6858000"/>
                </a:lnTo>
                <a:lnTo>
                  <a:pt x="0" y="6858000"/>
                </a:lnTo>
                <a:lnTo>
                  <a:pt x="6858688"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0" y="864300"/>
            <a:ext cx="5884496" cy="1692518"/>
          </a:xfrm>
        </p:spPr>
        <p:txBody>
          <a:bodyPr anchor="b"/>
          <a:lstStyle>
            <a:lvl1pPr algn="l">
              <a:defRPr sz="6000">
                <a:solidFill>
                  <a:schemeClr val="bg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1" y="2556818"/>
            <a:ext cx="5884496" cy="498475"/>
          </a:xfrm>
        </p:spPr>
        <p:txBody>
          <a:bodyPr>
            <a:normAutofit/>
          </a:bodyPr>
          <a:lstStyle>
            <a:lvl1pPr marL="0" indent="0" algn="l">
              <a:buNone/>
              <a:defRPr sz="30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30" name="Picture Placeholder 6">
            <a:extLst>
              <a:ext uri="{FF2B5EF4-FFF2-40B4-BE49-F238E27FC236}">
                <a16:creationId xmlns:a16="http://schemas.microsoft.com/office/drawing/2014/main" id="{094D3FF8-22F5-D447-ABD1-FF56E6019B1F}"/>
              </a:ext>
            </a:extLst>
          </p:cNvPr>
          <p:cNvSpPr>
            <a:spLocks noGrp="1"/>
          </p:cNvSpPr>
          <p:nvPr>
            <p:ph type="pic" sz="quarter" idx="10"/>
          </p:nvPr>
        </p:nvSpPr>
        <p:spPr>
          <a:xfrm>
            <a:off x="3434340" y="-24706"/>
            <a:ext cx="6294785" cy="6858000"/>
          </a:xfrm>
        </p:spPr>
        <p:txBody>
          <a:bodyPr/>
          <a:lstStyle/>
          <a:p>
            <a:r>
              <a:rPr lang="en-US"/>
              <a:t>Click icon to add picture</a:t>
            </a:r>
            <a:endParaRPr lang="en-GB"/>
          </a:p>
        </p:txBody>
      </p:sp>
      <p:grpSp>
        <p:nvGrpSpPr>
          <p:cNvPr id="25" name="Graphic 11">
            <a:extLst>
              <a:ext uri="{FF2B5EF4-FFF2-40B4-BE49-F238E27FC236}">
                <a16:creationId xmlns:a16="http://schemas.microsoft.com/office/drawing/2014/main" id="{EAE32560-439C-429A-8C67-6253D597862A}"/>
              </a:ext>
            </a:extLst>
          </p:cNvPr>
          <p:cNvGrpSpPr/>
          <p:nvPr userDrawn="1"/>
        </p:nvGrpSpPr>
        <p:grpSpPr>
          <a:xfrm>
            <a:off x="8851705" y="5320707"/>
            <a:ext cx="3340295" cy="1537293"/>
            <a:chOff x="1676400" y="1162555"/>
            <a:chExt cx="8966200" cy="4126490"/>
          </a:xfrm>
          <a:solidFill>
            <a:schemeClr val="tx1"/>
          </a:solidFill>
        </p:grpSpPr>
        <p:sp>
          <p:nvSpPr>
            <p:cNvPr id="26" name="Freeform 9">
              <a:extLst>
                <a:ext uri="{FF2B5EF4-FFF2-40B4-BE49-F238E27FC236}">
                  <a16:creationId xmlns:a16="http://schemas.microsoft.com/office/drawing/2014/main" id="{E7819E41-C8EE-4275-B1EA-C569CD4CBC03}"/>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8" name="Freeform 10">
              <a:extLst>
                <a:ext uri="{FF2B5EF4-FFF2-40B4-BE49-F238E27FC236}">
                  <a16:creationId xmlns:a16="http://schemas.microsoft.com/office/drawing/2014/main" id="{07EEFD1B-8E4D-43E6-A013-C86499B3E9FB}"/>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29" name="Freeform 11">
              <a:extLst>
                <a:ext uri="{FF2B5EF4-FFF2-40B4-BE49-F238E27FC236}">
                  <a16:creationId xmlns:a16="http://schemas.microsoft.com/office/drawing/2014/main" id="{1C846C7F-7DE7-4952-9125-3D34ED4325C4}"/>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12">
              <a:extLst>
                <a:ext uri="{FF2B5EF4-FFF2-40B4-BE49-F238E27FC236}">
                  <a16:creationId xmlns:a16="http://schemas.microsoft.com/office/drawing/2014/main" id="{3282E6AD-BB90-44F2-BC1E-13F5E35D3CD8}"/>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13">
              <a:extLst>
                <a:ext uri="{FF2B5EF4-FFF2-40B4-BE49-F238E27FC236}">
                  <a16:creationId xmlns:a16="http://schemas.microsoft.com/office/drawing/2014/main" id="{69B9DA01-DE4D-4D77-93A2-AA471B2A536F}"/>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14">
              <a:extLst>
                <a:ext uri="{FF2B5EF4-FFF2-40B4-BE49-F238E27FC236}">
                  <a16:creationId xmlns:a16="http://schemas.microsoft.com/office/drawing/2014/main" id="{2ABE85A7-D601-4620-8FB3-5B77312AD009}"/>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15">
              <a:extLst>
                <a:ext uri="{FF2B5EF4-FFF2-40B4-BE49-F238E27FC236}">
                  <a16:creationId xmlns:a16="http://schemas.microsoft.com/office/drawing/2014/main" id="{2550CDC1-CA53-46E6-B6B2-AA587EF385B3}"/>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16">
              <a:extLst>
                <a:ext uri="{FF2B5EF4-FFF2-40B4-BE49-F238E27FC236}">
                  <a16:creationId xmlns:a16="http://schemas.microsoft.com/office/drawing/2014/main" id="{20ADA437-9C3B-449C-B89F-FE487795FA27}"/>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17">
              <a:extLst>
                <a:ext uri="{FF2B5EF4-FFF2-40B4-BE49-F238E27FC236}">
                  <a16:creationId xmlns:a16="http://schemas.microsoft.com/office/drawing/2014/main" id="{94A71F75-F1B5-4EC2-B3A7-0EB83D353AE0}"/>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18">
              <a:extLst>
                <a:ext uri="{FF2B5EF4-FFF2-40B4-BE49-F238E27FC236}">
                  <a16:creationId xmlns:a16="http://schemas.microsoft.com/office/drawing/2014/main" id="{716E8A61-C3F7-4EE3-9E98-38BE72B3F184}"/>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19">
              <a:extLst>
                <a:ext uri="{FF2B5EF4-FFF2-40B4-BE49-F238E27FC236}">
                  <a16:creationId xmlns:a16="http://schemas.microsoft.com/office/drawing/2014/main" id="{AA1A9E62-361B-4A35-8EF1-31D38251CC9F}"/>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20">
              <a:extLst>
                <a:ext uri="{FF2B5EF4-FFF2-40B4-BE49-F238E27FC236}">
                  <a16:creationId xmlns:a16="http://schemas.microsoft.com/office/drawing/2014/main" id="{64250B16-9A9F-4D8B-84C6-FBCD6FA6AB69}"/>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21">
              <a:extLst>
                <a:ext uri="{FF2B5EF4-FFF2-40B4-BE49-F238E27FC236}">
                  <a16:creationId xmlns:a16="http://schemas.microsoft.com/office/drawing/2014/main" id="{850F7053-9138-4B26-8D35-4F6F6E49A485}"/>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22">
              <a:extLst>
                <a:ext uri="{FF2B5EF4-FFF2-40B4-BE49-F238E27FC236}">
                  <a16:creationId xmlns:a16="http://schemas.microsoft.com/office/drawing/2014/main" id="{8CF30111-A647-475F-92BA-B6181F24B908}"/>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23">
              <a:extLst>
                <a:ext uri="{FF2B5EF4-FFF2-40B4-BE49-F238E27FC236}">
                  <a16:creationId xmlns:a16="http://schemas.microsoft.com/office/drawing/2014/main" id="{58FC3833-9E80-4BD8-B910-EDA47636E070}"/>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393242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resentation title slide 4">
    <p:bg>
      <p:bgPr>
        <a:solidFill>
          <a:schemeClr val="accent2"/>
        </a:solidFill>
        <a:effectLst/>
      </p:bgPr>
    </p:bg>
    <p:spTree>
      <p:nvGrpSpPr>
        <p:cNvPr id="1" name=""/>
        <p:cNvGrpSpPr/>
        <p:nvPr/>
      </p:nvGrpSpPr>
      <p:grpSpPr>
        <a:xfrm>
          <a:off x="0" y="0"/>
          <a:ext cx="0" cy="0"/>
          <a:chOff x="0" y="0"/>
          <a:chExt cx="0" cy="0"/>
        </a:xfrm>
      </p:grpSpPr>
      <p:sp>
        <p:nvSpPr>
          <p:cNvPr id="75" name="Freeform 74">
            <a:extLst>
              <a:ext uri="{FF2B5EF4-FFF2-40B4-BE49-F238E27FC236}">
                <a16:creationId xmlns:a16="http://schemas.microsoft.com/office/drawing/2014/main" id="{1E35399D-E6A0-4F4B-8505-085107316030}"/>
              </a:ext>
            </a:extLst>
          </p:cNvPr>
          <p:cNvSpPr/>
          <p:nvPr userDrawn="1"/>
        </p:nvSpPr>
        <p:spPr>
          <a:xfrm flipV="1">
            <a:off x="0" y="0"/>
            <a:ext cx="12192000" cy="6858000"/>
          </a:xfrm>
          <a:custGeom>
            <a:avLst/>
            <a:gdLst>
              <a:gd name="connsiteX0" fmla="*/ 0 w 12192000"/>
              <a:gd name="connsiteY0" fmla="*/ 6858000 h 6858000"/>
              <a:gd name="connsiteX1" fmla="*/ 12192000 w 12192000"/>
              <a:gd name="connsiteY1" fmla="*/ 6858000 h 6858000"/>
              <a:gd name="connsiteX2" fmla="*/ 12192000 w 12192000"/>
              <a:gd name="connsiteY2" fmla="*/ 5590798 h 6858000"/>
              <a:gd name="connsiteX3" fmla="*/ 7162370 w 12192000"/>
              <a:gd name="connsiteY3" fmla="*/ 561175 h 6858000"/>
              <a:gd name="connsiteX4" fmla="*/ 7162370 w 12192000"/>
              <a:gd name="connsiteY4" fmla="*/ 1 h 6858000"/>
              <a:gd name="connsiteX5" fmla="*/ 12192000 w 12192000"/>
              <a:gd name="connsiteY5" fmla="*/ 1 h 6858000"/>
              <a:gd name="connsiteX6" fmla="*/ 12192000 w 12192000"/>
              <a:gd name="connsiteY6" fmla="*/ 0 h 6858000"/>
              <a:gd name="connsiteX7" fmla="*/ 0 w 12192000"/>
              <a:gd name="connsiteY7" fmla="*/ 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0" y="6858000"/>
                </a:moveTo>
                <a:lnTo>
                  <a:pt x="12192000" y="6858000"/>
                </a:lnTo>
                <a:lnTo>
                  <a:pt x="12192000" y="5590798"/>
                </a:lnTo>
                <a:lnTo>
                  <a:pt x="7162370" y="561175"/>
                </a:lnTo>
                <a:lnTo>
                  <a:pt x="7162370" y="1"/>
                </a:lnTo>
                <a:lnTo>
                  <a:pt x="12192000" y="1"/>
                </a:lnTo>
                <a:lnTo>
                  <a:pt x="12192000" y="0"/>
                </a:lnTo>
                <a:lnTo>
                  <a:pt x="0" y="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itle 1">
            <a:extLst>
              <a:ext uri="{FF2B5EF4-FFF2-40B4-BE49-F238E27FC236}">
                <a16:creationId xmlns:a16="http://schemas.microsoft.com/office/drawing/2014/main" id="{50451FA5-AFA3-C14D-BD78-27C704F035BE}"/>
              </a:ext>
            </a:extLst>
          </p:cNvPr>
          <p:cNvSpPr>
            <a:spLocks noGrp="1"/>
          </p:cNvSpPr>
          <p:nvPr>
            <p:ph type="ctrTitle" hasCustomPrompt="1"/>
          </p:nvPr>
        </p:nvSpPr>
        <p:spPr>
          <a:xfrm>
            <a:off x="635001" y="1143273"/>
            <a:ext cx="5941646" cy="1692525"/>
          </a:xfrm>
        </p:spPr>
        <p:txBody>
          <a:bodyPr anchor="b"/>
          <a:lstStyle>
            <a:lvl1pPr algn="l">
              <a:defRPr sz="6000">
                <a:solidFill>
                  <a:schemeClr val="accent1"/>
                </a:solidFill>
              </a:defRPr>
            </a:lvl1pPr>
          </a:lstStyle>
          <a:p>
            <a:r>
              <a:rPr lang="en-US"/>
              <a:t>Click to edit title style</a:t>
            </a:r>
            <a:endParaRPr lang="en-GB"/>
          </a:p>
        </p:txBody>
      </p:sp>
      <p:sp>
        <p:nvSpPr>
          <p:cNvPr id="8" name="Subtitle 2">
            <a:extLst>
              <a:ext uri="{FF2B5EF4-FFF2-40B4-BE49-F238E27FC236}">
                <a16:creationId xmlns:a16="http://schemas.microsoft.com/office/drawing/2014/main" id="{FACC5D96-66B4-5543-943A-7F3DE402995C}"/>
              </a:ext>
            </a:extLst>
          </p:cNvPr>
          <p:cNvSpPr>
            <a:spLocks noGrp="1"/>
          </p:cNvSpPr>
          <p:nvPr>
            <p:ph type="subTitle" idx="1"/>
          </p:nvPr>
        </p:nvSpPr>
        <p:spPr>
          <a:xfrm>
            <a:off x="635000" y="2835798"/>
            <a:ext cx="5941647" cy="498475"/>
          </a:xfrm>
        </p:spPr>
        <p:txBody>
          <a:bodyPr>
            <a:normAutofit/>
          </a:bodyPr>
          <a:lstStyle>
            <a:lvl1pPr marL="0" indent="0" algn="l">
              <a:buNone/>
              <a:defRPr sz="3000" b="0">
                <a:solidFill>
                  <a:sysClr val="windowText" lastClr="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80" name="Picture Placeholder 6">
            <a:extLst>
              <a:ext uri="{FF2B5EF4-FFF2-40B4-BE49-F238E27FC236}">
                <a16:creationId xmlns:a16="http://schemas.microsoft.com/office/drawing/2014/main" id="{87252549-4B3B-A54E-9B0F-1B923381C557}"/>
              </a:ext>
            </a:extLst>
          </p:cNvPr>
          <p:cNvSpPr>
            <a:spLocks noGrp="1"/>
          </p:cNvSpPr>
          <p:nvPr>
            <p:ph type="pic" sz="quarter" idx="11"/>
          </p:nvPr>
        </p:nvSpPr>
        <p:spPr>
          <a:xfrm>
            <a:off x="5157311" y="0"/>
            <a:ext cx="5500777" cy="6858000"/>
          </a:xfrm>
        </p:spPr>
        <p:txBody>
          <a:bodyPr/>
          <a:lstStyle/>
          <a:p>
            <a:r>
              <a:rPr lang="en-US"/>
              <a:t>Click icon to add picture</a:t>
            </a:r>
            <a:endParaRPr lang="en-GB"/>
          </a:p>
        </p:txBody>
      </p:sp>
      <p:pic>
        <p:nvPicPr>
          <p:cNvPr id="26" name="Picture 25" descr="A picture containing shape&#10;&#10;Description automatically generated">
            <a:extLst>
              <a:ext uri="{FF2B5EF4-FFF2-40B4-BE49-F238E27FC236}">
                <a16:creationId xmlns:a16="http://schemas.microsoft.com/office/drawing/2014/main" id="{1065198E-C17E-4C66-8FC7-00ACE79EB130}"/>
              </a:ext>
            </a:extLst>
          </p:cNvPr>
          <p:cNvPicPr>
            <a:picLocks noChangeAspect="1"/>
          </p:cNvPicPr>
          <p:nvPr userDrawn="1"/>
        </p:nvPicPr>
        <p:blipFill>
          <a:blip r:embed="rId2"/>
          <a:stretch>
            <a:fillRect/>
          </a:stretch>
        </p:blipFill>
        <p:spPr>
          <a:xfrm>
            <a:off x="8873816" y="5320800"/>
            <a:ext cx="3318184" cy="1537200"/>
          </a:xfrm>
          <a:prstGeom prst="rect">
            <a:avLst/>
          </a:prstGeom>
        </p:spPr>
      </p:pic>
    </p:spTree>
    <p:extLst>
      <p:ext uri="{BB962C8B-B14F-4D97-AF65-F5344CB8AC3E}">
        <p14:creationId xmlns:p14="http://schemas.microsoft.com/office/powerpoint/2010/main" val="246943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solidFill>
                  <a:schemeClr val="bg1"/>
                </a:solidFill>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5000" y="2019300"/>
            <a:ext cx="10918825" cy="4200525"/>
          </a:xfrm>
        </p:spPr>
        <p:txBody>
          <a:bodyPr>
            <a:normAutofit/>
          </a:bodyPr>
          <a:lstStyle>
            <a:lvl1pPr marL="252000" indent="-252000">
              <a:spcBef>
                <a:spcPts val="600"/>
              </a:spcBef>
              <a:buFont typeface="Arial" panose="020B0604020202020204" pitchFamily="34" charset="0"/>
              <a:buChar char="•"/>
              <a:defRPr sz="3000" b="0">
                <a:solidFill>
                  <a:schemeClr val="bg1"/>
                </a:solidFill>
              </a:defRPr>
            </a:lvl1pPr>
            <a:lvl2pPr marL="252000" indent="0">
              <a:spcBef>
                <a:spcPts val="0"/>
              </a:spcBef>
              <a:buFont typeface="Courier New" panose="02070309020205020404" pitchFamily="49" charset="0"/>
              <a:buNone/>
              <a:defRPr sz="3000" b="0">
                <a:solidFill>
                  <a:schemeClr val="bg1"/>
                </a:solidFill>
              </a:defRPr>
            </a:lvl2pPr>
            <a:lvl3pPr marL="252000" indent="-252000">
              <a:spcBef>
                <a:spcPts val="600"/>
              </a:spcBef>
              <a:buFont typeface="Arial" panose="020B0604020202020204" pitchFamily="34" charset="0"/>
              <a:buChar char="•"/>
              <a:defRPr sz="3000" b="0">
                <a:solidFill>
                  <a:schemeClr val="bg1"/>
                </a:solidFill>
              </a:defRPr>
            </a:lvl3pPr>
            <a:lvl4pPr marL="252000" indent="-252000">
              <a:spcBef>
                <a:spcPts val="600"/>
              </a:spcBef>
              <a:buFont typeface="Arial" panose="020B0604020202020204" pitchFamily="34" charset="0"/>
              <a:buChar char="•"/>
              <a:defRPr sz="2600" b="0">
                <a:solidFill>
                  <a:schemeClr val="bg1"/>
                </a:solidFill>
              </a:defRPr>
            </a:lvl4pPr>
            <a:lvl5pPr marL="252000" indent="-252000">
              <a:spcBef>
                <a:spcPts val="600"/>
              </a:spcBef>
              <a:buFont typeface="Arial" panose="020B0604020202020204" pitchFamily="34" charset="0"/>
              <a:buChar char="•"/>
              <a:defRPr sz="2600" b="0">
                <a:solidFill>
                  <a:schemeClr val="bg1"/>
                </a:solidFill>
              </a:defRPr>
            </a:lvl5pPr>
          </a:lstStyle>
          <a:p>
            <a:pPr lvl="0"/>
            <a:r>
              <a:rPr lang="en-US"/>
              <a:t>Click to edit Master text styles</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pic>
        <p:nvPicPr>
          <p:cNvPr id="53" name="Picture 52" descr="A picture containing drawing&#10;&#10;Description automatically generated">
            <a:extLst>
              <a:ext uri="{FF2B5EF4-FFF2-40B4-BE49-F238E27FC236}">
                <a16:creationId xmlns:a16="http://schemas.microsoft.com/office/drawing/2014/main" id="{05C62823-D6D6-481D-9DB5-FEAAA906187C}"/>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746807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4B2F-4DEA-9441-82B8-3FA8C01E31DC}"/>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C1B6C373-BD88-B746-96B1-B644BF86872C}"/>
              </a:ext>
            </a:extLst>
          </p:cNvPr>
          <p:cNvSpPr>
            <a:spLocks noGrp="1"/>
          </p:cNvSpPr>
          <p:nvPr>
            <p:ph idx="1"/>
          </p:nvPr>
        </p:nvSpPr>
        <p:spPr>
          <a:xfrm>
            <a:off x="638176" y="2019300"/>
            <a:ext cx="10918825" cy="4103369"/>
          </a:xfrm>
        </p:spPr>
        <p:txBody>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92A74D8-59D1-D94E-8752-185CC18B6E7F}"/>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776598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300"/>
            <a:ext cx="5407026" cy="4200526"/>
          </a:xfrm>
        </p:spPr>
        <p:txBody>
          <a:body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6159500" y="2019299"/>
            <a:ext cx="5394325" cy="4200525"/>
          </a:xfrm>
        </p:spPr>
        <p:txBody>
          <a:body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311861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1697-2915-7E4B-9002-A1955EACE852}"/>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3" name="Content Placeholder 2">
            <a:extLst>
              <a:ext uri="{FF2B5EF4-FFF2-40B4-BE49-F238E27FC236}">
                <a16:creationId xmlns:a16="http://schemas.microsoft.com/office/drawing/2014/main" id="{DA279A2F-8E3B-3D4E-AD06-228D8430A46C}"/>
              </a:ext>
            </a:extLst>
          </p:cNvPr>
          <p:cNvSpPr>
            <a:spLocks noGrp="1"/>
          </p:cNvSpPr>
          <p:nvPr>
            <p:ph sz="half" idx="1"/>
          </p:nvPr>
        </p:nvSpPr>
        <p:spPr>
          <a:xfrm>
            <a:off x="634999" y="2019299"/>
            <a:ext cx="3552826"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4" name="Content Placeholder 3">
            <a:extLst>
              <a:ext uri="{FF2B5EF4-FFF2-40B4-BE49-F238E27FC236}">
                <a16:creationId xmlns:a16="http://schemas.microsoft.com/office/drawing/2014/main" id="{F57FE220-AAFE-3041-8718-2EF99FFFA232}"/>
              </a:ext>
            </a:extLst>
          </p:cNvPr>
          <p:cNvSpPr>
            <a:spLocks noGrp="1"/>
          </p:cNvSpPr>
          <p:nvPr>
            <p:ph sz="half" idx="2"/>
          </p:nvPr>
        </p:nvSpPr>
        <p:spPr>
          <a:xfrm>
            <a:off x="4318000" y="2019299"/>
            <a:ext cx="3552825" cy="4203701"/>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088A5B60-2EC0-4140-B7E1-AD0BCCADE3C7}"/>
              </a:ext>
            </a:extLst>
          </p:cNvPr>
          <p:cNvSpPr>
            <a:spLocks noGrp="1"/>
          </p:cNvSpPr>
          <p:nvPr>
            <p:ph type="sldNum" sz="quarter" idx="12"/>
          </p:nvPr>
        </p:nvSpPr>
        <p:spPr/>
        <p:txBody>
          <a:bodyPr/>
          <a:lstStyle/>
          <a:p>
            <a:fld id="{6B6EFD66-0F65-0C43-B4F5-A9CE99357F25}" type="slidenum">
              <a:rPr lang="en-GB" smtClean="0"/>
              <a:t>‹#›</a:t>
            </a:fld>
            <a:endParaRPr lang="en-GB"/>
          </a:p>
        </p:txBody>
      </p:sp>
      <p:sp>
        <p:nvSpPr>
          <p:cNvPr id="8" name="Content Placeholder 3">
            <a:extLst>
              <a:ext uri="{FF2B5EF4-FFF2-40B4-BE49-F238E27FC236}">
                <a16:creationId xmlns:a16="http://schemas.microsoft.com/office/drawing/2014/main" id="{DFE290E0-E5A6-E347-AA52-B6E4C80E2033}"/>
              </a:ext>
            </a:extLst>
          </p:cNvPr>
          <p:cNvSpPr>
            <a:spLocks noGrp="1"/>
          </p:cNvSpPr>
          <p:nvPr>
            <p:ph sz="half" idx="13"/>
          </p:nvPr>
        </p:nvSpPr>
        <p:spPr>
          <a:xfrm>
            <a:off x="8001001" y="2019300"/>
            <a:ext cx="3552825" cy="4203700"/>
          </a:xfrm>
        </p:spPr>
        <p:txBody>
          <a:bodyPr>
            <a:normAutofit/>
          </a:bodyPr>
          <a:lstStyle>
            <a:lvl1pPr>
              <a:defRPr sz="3200"/>
            </a:lvl1pPr>
            <a:lvl2pPr>
              <a:defRPr sz="3000"/>
            </a:lvl2pPr>
            <a:lvl3pPr>
              <a:defRPr sz="3000"/>
            </a:lvl3pPr>
            <a:lvl4pPr>
              <a:defRPr sz="1400"/>
            </a:lvl4pPr>
            <a:lvl5pPr>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828083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p:txBody>
          <a:bodyPr/>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2523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237AD50-7A21-9741-BCC7-9532119ADD99}"/>
              </a:ext>
            </a:extLst>
          </p:cNvPr>
          <p:cNvSpPr>
            <a:spLocks noGrp="1"/>
          </p:cNvSpPr>
          <p:nvPr>
            <p:ph type="sldNum" sz="quarter" idx="12"/>
          </p:nvPr>
        </p:nvSpPr>
        <p:spPr/>
        <p:txBody>
          <a:bodyPr/>
          <a:lstStyle/>
          <a:p>
            <a:fld id="{6B6EFD66-0F65-0C43-B4F5-A9CE99357F25}" type="slidenum">
              <a:rPr lang="en-GB" smtClean="0"/>
              <a:t>‹#›</a:t>
            </a:fld>
            <a:endParaRPr lang="en-GB"/>
          </a:p>
        </p:txBody>
      </p:sp>
    </p:spTree>
    <p:extLst>
      <p:ext uri="{BB962C8B-B14F-4D97-AF65-F5344CB8AC3E}">
        <p14:creationId xmlns:p14="http://schemas.microsoft.com/office/powerpoint/2010/main" val="1018322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plit content 1">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631827" y="648855"/>
            <a:ext cx="4829172" cy="1368980"/>
          </a:xfrm>
        </p:spPr>
        <p:txBody>
          <a:bodyPr anchor="t"/>
          <a:lstStyle>
            <a:lvl1pPr>
              <a:defRPr/>
            </a:lvl1pPr>
          </a:lstStyle>
          <a:p>
            <a:r>
              <a:rPr lang="en-US"/>
              <a:t>Click to edit 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3"/>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3"/>
            <a:ext cx="4829172" cy="381046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3" name="Picture 62" descr="A picture containing drawing&#10;&#10;Description automatically generated">
            <a:extLst>
              <a:ext uri="{FF2B5EF4-FFF2-40B4-BE49-F238E27FC236}">
                <a16:creationId xmlns:a16="http://schemas.microsoft.com/office/drawing/2014/main" id="{8C551B5C-6C12-469F-8D0F-652ECDB69A74}"/>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54436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plit content 2">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5AD9219-8528-1342-BB78-DFFB8BA6A57C}"/>
              </a:ext>
            </a:extLst>
          </p:cNvPr>
          <p:cNvSpPr/>
          <p:nvPr userDrawn="1"/>
        </p:nvSpPr>
        <p:spPr>
          <a:xfrm flipH="1">
            <a:off x="0" y="0"/>
            <a:ext cx="609341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8" name="Content Placeholder 2">
            <a:extLst>
              <a:ext uri="{FF2B5EF4-FFF2-40B4-BE49-F238E27FC236}">
                <a16:creationId xmlns:a16="http://schemas.microsoft.com/office/drawing/2014/main" id="{C0DB00C9-97C5-1641-B718-4138243726A1}"/>
              </a:ext>
            </a:extLst>
          </p:cNvPr>
          <p:cNvSpPr>
            <a:spLocks noGrp="1"/>
          </p:cNvSpPr>
          <p:nvPr>
            <p:ph idx="1"/>
          </p:nvPr>
        </p:nvSpPr>
        <p:spPr>
          <a:xfrm>
            <a:off x="635001" y="2409364"/>
            <a:ext cx="4829172" cy="3810462"/>
          </a:xfrm>
        </p:spPr>
        <p:txBody>
          <a:bodyPr/>
          <a:lstStyle/>
          <a:p>
            <a:pPr lvl="0"/>
            <a:r>
              <a:rPr lang="en-US"/>
              <a:t>Click to edit Master text styles</a:t>
            </a:r>
          </a:p>
          <a:p>
            <a:pPr lvl="1"/>
            <a:r>
              <a:rPr lang="en-US"/>
              <a:t>Second level</a:t>
            </a:r>
          </a:p>
          <a:p>
            <a:pPr lvl="2"/>
            <a:r>
              <a:rPr lang="en-US"/>
              <a:t>Third level</a:t>
            </a:r>
          </a:p>
        </p:txBody>
      </p:sp>
      <p:sp>
        <p:nvSpPr>
          <p:cNvPr id="12" name="Content Placeholder 2">
            <a:extLst>
              <a:ext uri="{FF2B5EF4-FFF2-40B4-BE49-F238E27FC236}">
                <a16:creationId xmlns:a16="http://schemas.microsoft.com/office/drawing/2014/main" id="{3ED1B1E5-A46E-F345-96AF-368FDDFAB346}"/>
              </a:ext>
            </a:extLst>
          </p:cNvPr>
          <p:cNvSpPr>
            <a:spLocks noGrp="1"/>
          </p:cNvSpPr>
          <p:nvPr>
            <p:ph idx="13"/>
          </p:nvPr>
        </p:nvSpPr>
        <p:spPr>
          <a:xfrm>
            <a:off x="6728119" y="2409364"/>
            <a:ext cx="4829172" cy="381046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pic>
        <p:nvPicPr>
          <p:cNvPr id="47" name="Picture 46" descr="A close up of a logo&#10;&#10;Description automatically generated">
            <a:extLst>
              <a:ext uri="{FF2B5EF4-FFF2-40B4-BE49-F238E27FC236}">
                <a16:creationId xmlns:a16="http://schemas.microsoft.com/office/drawing/2014/main" id="{E33CF35B-5230-4602-BEBA-4CA392488035}"/>
              </a:ext>
            </a:extLst>
          </p:cNvPr>
          <p:cNvPicPr>
            <a:picLocks noChangeAspect="1"/>
          </p:cNvPicPr>
          <p:nvPr userDrawn="1"/>
        </p:nvPicPr>
        <p:blipFill>
          <a:blip r:embed="rId2"/>
          <a:stretch>
            <a:fillRect/>
          </a:stretch>
        </p:blipFill>
        <p:spPr>
          <a:xfrm>
            <a:off x="11277601" y="208613"/>
            <a:ext cx="564778" cy="585035"/>
          </a:xfrm>
          <a:prstGeom prst="rect">
            <a:avLst/>
          </a:prstGeom>
        </p:spPr>
      </p:pic>
      <p:sp>
        <p:nvSpPr>
          <p:cNvPr id="9" name="Title 1">
            <a:extLst>
              <a:ext uri="{FF2B5EF4-FFF2-40B4-BE49-F238E27FC236}">
                <a16:creationId xmlns:a16="http://schemas.microsoft.com/office/drawing/2014/main" id="{D56CA13D-7841-4756-8436-AC3FC3C67611}"/>
              </a:ext>
            </a:extLst>
          </p:cNvPr>
          <p:cNvSpPr>
            <a:spLocks noGrp="1"/>
          </p:cNvSpPr>
          <p:nvPr>
            <p:ph type="title" hasCustomPrompt="1"/>
          </p:nvPr>
        </p:nvSpPr>
        <p:spPr>
          <a:xfrm>
            <a:off x="631827" y="648855"/>
            <a:ext cx="4832346" cy="1368980"/>
          </a:xfrm>
        </p:spPr>
        <p:txBody>
          <a:bodyPr anchor="t"/>
          <a:lstStyle>
            <a:lvl1pPr>
              <a:defRPr/>
            </a:lvl1pPr>
          </a:lstStyle>
          <a:p>
            <a:r>
              <a:rPr lang="en-US"/>
              <a:t>Click to edit slide  title</a:t>
            </a:r>
            <a:endParaRPr lang="en-GB"/>
          </a:p>
        </p:txBody>
      </p:sp>
    </p:spTree>
    <p:extLst>
      <p:ext uri="{BB962C8B-B14F-4D97-AF65-F5344CB8AC3E}">
        <p14:creationId xmlns:p14="http://schemas.microsoft.com/office/powerpoint/2010/main" val="19815831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Key message_short 1">
    <p:bg>
      <p:bgPr>
        <a:solidFill>
          <a:schemeClr val="accent1"/>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picture containing drawing&#10;&#10;Description automatically generated">
            <a:extLst>
              <a:ext uri="{FF2B5EF4-FFF2-40B4-BE49-F238E27FC236}">
                <a16:creationId xmlns:a16="http://schemas.microsoft.com/office/drawing/2014/main" id="{46DB4834-88C7-47BD-8AE4-1A1981F9173F}"/>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605056851"/>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Key message_short 2">
    <p:bg>
      <p:bgPr>
        <a:solidFill>
          <a:schemeClr val="accent2"/>
        </a:solidFill>
        <a:effectLst/>
      </p:bgPr>
    </p:bg>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07AF7B59-30C6-4849-A569-4B158A806395}"/>
              </a:ext>
            </a:extLst>
          </p:cNvPr>
          <p:cNvSpPr/>
          <p:nvPr userDrawn="1"/>
        </p:nvSpPr>
        <p:spPr>
          <a:xfrm rot="15900000">
            <a:off x="5266544" y="667998"/>
            <a:ext cx="1549740" cy="5684523"/>
          </a:xfrm>
          <a:custGeom>
            <a:avLst/>
            <a:gdLst>
              <a:gd name="connsiteX0" fmla="*/ 1549740 w 1549740"/>
              <a:gd name="connsiteY0" fmla="*/ 154836 h 5684523"/>
              <a:gd name="connsiteX1" fmla="*/ 1549740 w 1549740"/>
              <a:gd name="connsiteY1" fmla="*/ 1193927 h 5684523"/>
              <a:gd name="connsiteX2" fmla="*/ 1549739 w 1549740"/>
              <a:gd name="connsiteY2" fmla="*/ 4490597 h 5684523"/>
              <a:gd name="connsiteX3" fmla="*/ 1549739 w 1549740"/>
              <a:gd name="connsiteY3" fmla="*/ 5529687 h 5684523"/>
              <a:gd name="connsiteX4" fmla="*/ 1394777 w 1549740"/>
              <a:gd name="connsiteY4" fmla="*/ 5684523 h 5684523"/>
              <a:gd name="connsiteX5" fmla="*/ 154961 w 1549740"/>
              <a:gd name="connsiteY5" fmla="*/ 5684523 h 5684523"/>
              <a:gd name="connsiteX6" fmla="*/ 0 w 1549740"/>
              <a:gd name="connsiteY6" fmla="*/ 5529687 h 5684523"/>
              <a:gd name="connsiteX7" fmla="*/ 0 w 1549740"/>
              <a:gd name="connsiteY7" fmla="*/ 4490597 h 5684523"/>
              <a:gd name="connsiteX8" fmla="*/ 0 w 1549740"/>
              <a:gd name="connsiteY8" fmla="*/ 1193927 h 5684523"/>
              <a:gd name="connsiteX9" fmla="*/ 0 w 1549740"/>
              <a:gd name="connsiteY9" fmla="*/ 154836 h 5684523"/>
              <a:gd name="connsiteX10" fmla="*/ 154962 w 1549740"/>
              <a:gd name="connsiteY10" fmla="*/ 0 h 5684523"/>
              <a:gd name="connsiteX11" fmla="*/ 1394777 w 1549740"/>
              <a:gd name="connsiteY11" fmla="*/ 0 h 568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49740" h="5684523">
                <a:moveTo>
                  <a:pt x="1549740" y="154836"/>
                </a:moveTo>
                <a:lnTo>
                  <a:pt x="1549740" y="1193927"/>
                </a:lnTo>
                <a:lnTo>
                  <a:pt x="1549739" y="4490597"/>
                </a:lnTo>
                <a:lnTo>
                  <a:pt x="1549739" y="5529687"/>
                </a:lnTo>
                <a:lnTo>
                  <a:pt x="1394777" y="5684523"/>
                </a:lnTo>
                <a:lnTo>
                  <a:pt x="154961" y="5684523"/>
                </a:lnTo>
                <a:lnTo>
                  <a:pt x="0" y="5529687"/>
                </a:lnTo>
                <a:lnTo>
                  <a:pt x="0" y="4490597"/>
                </a:lnTo>
                <a:lnTo>
                  <a:pt x="0" y="1193927"/>
                </a:lnTo>
                <a:lnTo>
                  <a:pt x="0" y="154836"/>
                </a:lnTo>
                <a:lnTo>
                  <a:pt x="154962" y="0"/>
                </a:lnTo>
                <a:lnTo>
                  <a:pt x="1394777"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2961698" y="2500384"/>
            <a:ext cx="6265430" cy="2119745"/>
          </a:xfrm>
        </p:spPr>
        <p:txBody>
          <a:bodyPr anchor="ctr"/>
          <a:lstStyle>
            <a:lvl1pPr algn="ctr">
              <a:defRPr sz="12500"/>
            </a:lvl1pPr>
          </a:lstStyle>
          <a:p>
            <a:r>
              <a:rPr lang="en-US"/>
              <a:t>short</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483349" y="2282853"/>
            <a:ext cx="2545976"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2D8F410B-E330-43A6-96CE-F9F13220C790}"/>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619949028"/>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1">
    <p:bg>
      <p:bgPr>
        <a:solidFill>
          <a:schemeClr val="accent1"/>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69332"/>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picture containing drawing&#10;&#10;Description automatically generated">
            <a:extLst>
              <a:ext uri="{FF2B5EF4-FFF2-40B4-BE49-F238E27FC236}">
                <a16:creationId xmlns:a16="http://schemas.microsoft.com/office/drawing/2014/main" id="{3328DBE9-984F-4E5C-B374-B8B7184F30D3}"/>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820186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ey message_medium 2">
    <p:bg>
      <p:bgPr>
        <a:solidFill>
          <a:schemeClr val="accent2"/>
        </a:solidFill>
        <a:effectLst/>
      </p:bgPr>
    </p:bg>
    <p:spTree>
      <p:nvGrpSpPr>
        <p:cNvPr id="1" name=""/>
        <p:cNvGrpSpPr/>
        <p:nvPr/>
      </p:nvGrpSpPr>
      <p:grpSpPr>
        <a:xfrm>
          <a:off x="0" y="0"/>
          <a:ext cx="0" cy="0"/>
          <a:chOff x="0" y="0"/>
          <a:chExt cx="0" cy="0"/>
        </a:xfrm>
      </p:grpSpPr>
      <p:sp>
        <p:nvSpPr>
          <p:cNvPr id="30" name="Freeform 29">
            <a:extLst>
              <a:ext uri="{FF2B5EF4-FFF2-40B4-BE49-F238E27FC236}">
                <a16:creationId xmlns:a16="http://schemas.microsoft.com/office/drawing/2014/main" id="{560F74A0-E25E-D740-A936-EE32A6BB50B5}"/>
              </a:ext>
            </a:extLst>
          </p:cNvPr>
          <p:cNvSpPr/>
          <p:nvPr userDrawn="1"/>
        </p:nvSpPr>
        <p:spPr>
          <a:xfrm rot="16020000">
            <a:off x="5482926" y="220746"/>
            <a:ext cx="1260958" cy="6460450"/>
          </a:xfrm>
          <a:custGeom>
            <a:avLst/>
            <a:gdLst>
              <a:gd name="connsiteX0" fmla="*/ 1260957 w 1260958"/>
              <a:gd name="connsiteY0" fmla="*/ 6334467 h 6460450"/>
              <a:gd name="connsiteX1" fmla="*/ 1134871 w 1260958"/>
              <a:gd name="connsiteY1" fmla="*/ 6460450 h 6460450"/>
              <a:gd name="connsiteX2" fmla="*/ 126086 w 1260958"/>
              <a:gd name="connsiteY2" fmla="*/ 6460450 h 6460450"/>
              <a:gd name="connsiteX3" fmla="*/ 0 w 1260958"/>
              <a:gd name="connsiteY3" fmla="*/ 6334467 h 6460450"/>
              <a:gd name="connsiteX4" fmla="*/ 0 w 1260958"/>
              <a:gd name="connsiteY4" fmla="*/ 2806643 h 6460450"/>
              <a:gd name="connsiteX5" fmla="*/ 1 w 1260958"/>
              <a:gd name="connsiteY5" fmla="*/ 2806643 h 6460450"/>
              <a:gd name="connsiteX6" fmla="*/ 1 w 1260958"/>
              <a:gd name="connsiteY6" fmla="*/ 125984 h 6460450"/>
              <a:gd name="connsiteX7" fmla="*/ 126087 w 1260958"/>
              <a:gd name="connsiteY7" fmla="*/ 0 h 6460450"/>
              <a:gd name="connsiteX8" fmla="*/ 1134872 w 1260958"/>
              <a:gd name="connsiteY8" fmla="*/ 0 h 6460450"/>
              <a:gd name="connsiteX9" fmla="*/ 1260958 w 1260958"/>
              <a:gd name="connsiteY9" fmla="*/ 125983 h 6460450"/>
              <a:gd name="connsiteX10" fmla="*/ 1260958 w 1260958"/>
              <a:gd name="connsiteY10" fmla="*/ 3653807 h 6460450"/>
              <a:gd name="connsiteX11" fmla="*/ 1260957 w 1260958"/>
              <a:gd name="connsiteY11" fmla="*/ 3653808 h 6460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60958" h="6460450">
                <a:moveTo>
                  <a:pt x="1260957" y="6334467"/>
                </a:moveTo>
                <a:lnTo>
                  <a:pt x="1134871" y="6460450"/>
                </a:lnTo>
                <a:lnTo>
                  <a:pt x="126086" y="6460450"/>
                </a:lnTo>
                <a:lnTo>
                  <a:pt x="0" y="6334467"/>
                </a:lnTo>
                <a:lnTo>
                  <a:pt x="0" y="2806643"/>
                </a:lnTo>
                <a:lnTo>
                  <a:pt x="1" y="2806643"/>
                </a:lnTo>
                <a:lnTo>
                  <a:pt x="1" y="125984"/>
                </a:lnTo>
                <a:lnTo>
                  <a:pt x="126087" y="0"/>
                </a:lnTo>
                <a:lnTo>
                  <a:pt x="1134872" y="0"/>
                </a:lnTo>
                <a:lnTo>
                  <a:pt x="1260958" y="125983"/>
                </a:lnTo>
                <a:lnTo>
                  <a:pt x="1260958" y="3653807"/>
                </a:lnTo>
                <a:lnTo>
                  <a:pt x="1260957" y="3653808"/>
                </a:lnTo>
                <a:close/>
              </a:path>
            </a:pathLst>
          </a:custGeom>
          <a:solidFill>
            <a:schemeClr val="bg1"/>
          </a:solidFill>
          <a:ln w="8382" cap="flat">
            <a:noFill/>
            <a:prstDash val="solid"/>
            <a:miter/>
          </a:ln>
        </p:spPr>
        <p:txBody>
          <a:bodyPr rtlCol="0" anchor="ctr"/>
          <a:lstStyle/>
          <a:p>
            <a:endParaRPr lang="en-GB">
              <a:solidFill>
                <a:schemeClr val="tx1"/>
              </a:solidFill>
            </a:endParaRPr>
          </a:p>
        </p:txBody>
      </p:sp>
      <p:sp>
        <p:nvSpPr>
          <p:cNvPr id="2" name="Title 1">
            <a:extLst>
              <a:ext uri="{FF2B5EF4-FFF2-40B4-BE49-F238E27FC236}">
                <a16:creationId xmlns:a16="http://schemas.microsoft.com/office/drawing/2014/main" id="{F8158F22-6386-6B45-8CAA-6B606B6D795F}"/>
              </a:ext>
            </a:extLst>
          </p:cNvPr>
          <p:cNvSpPr>
            <a:spLocks noGrp="1"/>
          </p:cNvSpPr>
          <p:nvPr userDrawn="1">
            <p:ph type="title" hasCustomPrompt="1"/>
          </p:nvPr>
        </p:nvSpPr>
        <p:spPr>
          <a:xfrm>
            <a:off x="2961698" y="2747944"/>
            <a:ext cx="6265430" cy="1495794"/>
          </a:xfrm>
        </p:spPr>
        <p:txBody>
          <a:bodyPr anchor="ctr">
            <a:spAutoFit/>
          </a:bodyPr>
          <a:lstStyle>
            <a:lvl1pPr algn="ctr">
              <a:defRPr sz="10800">
                <a:solidFill>
                  <a:schemeClr val="tx1"/>
                </a:solidFill>
              </a:defRPr>
            </a:lvl1pPr>
          </a:lstStyle>
          <a:p>
            <a:r>
              <a:rPr lang="en-US"/>
              <a:t>medium</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userDrawn="1">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userDrawn="1">
            <p:ph type="subTitle" idx="1" hasCustomPrompt="1"/>
          </p:nvPr>
        </p:nvSpPr>
        <p:spPr>
          <a:xfrm>
            <a:off x="3310125" y="2303637"/>
            <a:ext cx="2719200" cy="332399"/>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close up of a logo&#10;&#10;Description automatically generated">
            <a:extLst>
              <a:ext uri="{FF2B5EF4-FFF2-40B4-BE49-F238E27FC236}">
                <a16:creationId xmlns:a16="http://schemas.microsoft.com/office/drawing/2014/main" id="{9A5E41BA-D5E9-4E55-9661-D7AD2909E6CF}"/>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2023091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Key message_long 1">
    <p:bg>
      <p:bgPr>
        <a:solidFill>
          <a:schemeClr val="accent1"/>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32399"/>
          </a:xfrm>
        </p:spPr>
        <p:txBody>
          <a:bodyPr wrap="square">
            <a:spAutoFit/>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5" name="Picture 44" descr="A picture containing drawing&#10;&#10;Description automatically generated">
            <a:extLst>
              <a:ext uri="{FF2B5EF4-FFF2-40B4-BE49-F238E27FC236}">
                <a16:creationId xmlns:a16="http://schemas.microsoft.com/office/drawing/2014/main" id="{26FD53E3-F04E-4B0A-9708-A134B5D228D1}"/>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932176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Key message_long 2">
    <p:bg>
      <p:bgPr>
        <a:solidFill>
          <a:schemeClr val="accent2"/>
        </a:solidFill>
        <a:effectLst/>
      </p:bgPr>
    </p:bg>
    <p:spTree>
      <p:nvGrpSpPr>
        <p:cNvPr id="1" name=""/>
        <p:cNvGrpSpPr/>
        <p:nvPr/>
      </p:nvGrpSpPr>
      <p:grpSpPr>
        <a:xfrm>
          <a:off x="0" y="0"/>
          <a:ext cx="0" cy="0"/>
          <a:chOff x="0" y="0"/>
          <a:chExt cx="0" cy="0"/>
        </a:xfrm>
      </p:grpSpPr>
      <p:sp>
        <p:nvSpPr>
          <p:cNvPr id="33" name="Freeform 32">
            <a:extLst>
              <a:ext uri="{FF2B5EF4-FFF2-40B4-BE49-F238E27FC236}">
                <a16:creationId xmlns:a16="http://schemas.microsoft.com/office/drawing/2014/main" id="{3F6FD663-FB6C-9841-9ABF-47AA94D6DBB1}"/>
              </a:ext>
            </a:extLst>
          </p:cNvPr>
          <p:cNvSpPr/>
          <p:nvPr userDrawn="1"/>
        </p:nvSpPr>
        <p:spPr>
          <a:xfrm rot="16080000">
            <a:off x="5538196" y="-668854"/>
            <a:ext cx="1115682" cy="8073974"/>
          </a:xfrm>
          <a:custGeom>
            <a:avLst/>
            <a:gdLst>
              <a:gd name="connsiteX0" fmla="*/ 1115682 w 1115682"/>
              <a:gd name="connsiteY0" fmla="*/ 111469 h 8073974"/>
              <a:gd name="connsiteX1" fmla="*/ 1115682 w 1115682"/>
              <a:gd name="connsiteY1" fmla="*/ 485541 h 8073974"/>
              <a:gd name="connsiteX2" fmla="*/ 1115682 w 1115682"/>
              <a:gd name="connsiteY2" fmla="*/ 3232852 h 8073974"/>
              <a:gd name="connsiteX3" fmla="*/ 1115682 w 1115682"/>
              <a:gd name="connsiteY3" fmla="*/ 3606924 h 8073974"/>
              <a:gd name="connsiteX4" fmla="*/ 1115681 w 1115682"/>
              <a:gd name="connsiteY4" fmla="*/ 3606925 h 8073974"/>
              <a:gd name="connsiteX5" fmla="*/ 1115681 w 1115682"/>
              <a:gd name="connsiteY5" fmla="*/ 4467050 h 8073974"/>
              <a:gd name="connsiteX6" fmla="*/ 1115681 w 1115682"/>
              <a:gd name="connsiteY6" fmla="*/ 4841122 h 8073974"/>
              <a:gd name="connsiteX7" fmla="*/ 1115681 w 1115682"/>
              <a:gd name="connsiteY7" fmla="*/ 5998148 h 8073974"/>
              <a:gd name="connsiteX8" fmla="*/ 1115681 w 1115682"/>
              <a:gd name="connsiteY8" fmla="*/ 6372220 h 8073974"/>
              <a:gd name="connsiteX9" fmla="*/ 1115681 w 1115682"/>
              <a:gd name="connsiteY9" fmla="*/ 7588432 h 8073974"/>
              <a:gd name="connsiteX10" fmla="*/ 1115681 w 1115682"/>
              <a:gd name="connsiteY10" fmla="*/ 7962504 h 8073974"/>
              <a:gd name="connsiteX11" fmla="*/ 1004121 w 1115682"/>
              <a:gd name="connsiteY11" fmla="*/ 8073974 h 8073974"/>
              <a:gd name="connsiteX12" fmla="*/ 111559 w 1115682"/>
              <a:gd name="connsiteY12" fmla="*/ 8073974 h 8073974"/>
              <a:gd name="connsiteX13" fmla="*/ 0 w 1115682"/>
              <a:gd name="connsiteY13" fmla="*/ 7962504 h 8073974"/>
              <a:gd name="connsiteX14" fmla="*/ 0 w 1115682"/>
              <a:gd name="connsiteY14" fmla="*/ 7588432 h 8073974"/>
              <a:gd name="connsiteX15" fmla="*/ 0 w 1115682"/>
              <a:gd name="connsiteY15" fmla="*/ 6372220 h 8073974"/>
              <a:gd name="connsiteX16" fmla="*/ 0 w 1115682"/>
              <a:gd name="connsiteY16" fmla="*/ 5998148 h 8073974"/>
              <a:gd name="connsiteX17" fmla="*/ 0 w 1115682"/>
              <a:gd name="connsiteY17" fmla="*/ 4841122 h 8073974"/>
              <a:gd name="connsiteX18" fmla="*/ 0 w 1115682"/>
              <a:gd name="connsiteY18" fmla="*/ 4467050 h 8073974"/>
              <a:gd name="connsiteX19" fmla="*/ 0 w 1115682"/>
              <a:gd name="connsiteY19" fmla="*/ 3250837 h 8073974"/>
              <a:gd name="connsiteX20" fmla="*/ 0 w 1115682"/>
              <a:gd name="connsiteY20" fmla="*/ 2876765 h 8073974"/>
              <a:gd name="connsiteX21" fmla="*/ 1 w 1115682"/>
              <a:gd name="connsiteY21" fmla="*/ 2876764 h 8073974"/>
              <a:gd name="connsiteX22" fmla="*/ 1 w 1115682"/>
              <a:gd name="connsiteY22" fmla="*/ 485541 h 8073974"/>
              <a:gd name="connsiteX23" fmla="*/ 1 w 1115682"/>
              <a:gd name="connsiteY23" fmla="*/ 111469 h 8073974"/>
              <a:gd name="connsiteX24" fmla="*/ 111560 w 1115682"/>
              <a:gd name="connsiteY24" fmla="*/ 0 h 8073974"/>
              <a:gd name="connsiteX25" fmla="*/ 1004122 w 1115682"/>
              <a:gd name="connsiteY25" fmla="*/ 0 h 8073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115682" h="8073974">
                <a:moveTo>
                  <a:pt x="1115682" y="111469"/>
                </a:moveTo>
                <a:lnTo>
                  <a:pt x="1115682" y="485541"/>
                </a:lnTo>
                <a:lnTo>
                  <a:pt x="1115682" y="3232852"/>
                </a:lnTo>
                <a:lnTo>
                  <a:pt x="1115682" y="3606924"/>
                </a:lnTo>
                <a:lnTo>
                  <a:pt x="1115681" y="3606925"/>
                </a:lnTo>
                <a:lnTo>
                  <a:pt x="1115681" y="4467050"/>
                </a:lnTo>
                <a:lnTo>
                  <a:pt x="1115681" y="4841122"/>
                </a:lnTo>
                <a:lnTo>
                  <a:pt x="1115681" y="5998148"/>
                </a:lnTo>
                <a:lnTo>
                  <a:pt x="1115681" y="6372220"/>
                </a:lnTo>
                <a:lnTo>
                  <a:pt x="1115681" y="7588432"/>
                </a:lnTo>
                <a:lnTo>
                  <a:pt x="1115681" y="7962504"/>
                </a:lnTo>
                <a:lnTo>
                  <a:pt x="1004121" y="8073974"/>
                </a:lnTo>
                <a:lnTo>
                  <a:pt x="111559" y="8073974"/>
                </a:lnTo>
                <a:lnTo>
                  <a:pt x="0" y="7962504"/>
                </a:lnTo>
                <a:lnTo>
                  <a:pt x="0" y="7588432"/>
                </a:lnTo>
                <a:lnTo>
                  <a:pt x="0" y="6372220"/>
                </a:lnTo>
                <a:lnTo>
                  <a:pt x="0" y="5998148"/>
                </a:lnTo>
                <a:lnTo>
                  <a:pt x="0" y="4841122"/>
                </a:lnTo>
                <a:lnTo>
                  <a:pt x="0" y="4467050"/>
                </a:lnTo>
                <a:lnTo>
                  <a:pt x="0" y="3250837"/>
                </a:lnTo>
                <a:lnTo>
                  <a:pt x="0" y="2876765"/>
                </a:lnTo>
                <a:lnTo>
                  <a:pt x="1" y="2876764"/>
                </a:lnTo>
                <a:lnTo>
                  <a:pt x="1" y="485541"/>
                </a:lnTo>
                <a:lnTo>
                  <a:pt x="1" y="111469"/>
                </a:lnTo>
                <a:lnTo>
                  <a:pt x="111560" y="0"/>
                </a:lnTo>
                <a:lnTo>
                  <a:pt x="1004122" y="0"/>
                </a:lnTo>
                <a:close/>
              </a:path>
            </a:pathLst>
          </a:custGeom>
          <a:solidFill>
            <a:schemeClr val="bg1"/>
          </a:solidFill>
          <a:ln w="838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942203" y="2613062"/>
            <a:ext cx="8304420" cy="1547015"/>
          </a:xfrm>
        </p:spPr>
        <p:txBody>
          <a:bodyPr anchor="ctr"/>
          <a:lstStyle>
            <a:lvl1pPr algn="ctr">
              <a:defRPr sz="8800"/>
            </a:lvl1pPr>
          </a:lstStyle>
          <a:p>
            <a:r>
              <a:rPr lang="en-US"/>
              <a:t>extremely long</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2363149" y="2345337"/>
            <a:ext cx="3666175" cy="369332"/>
          </a:xfrm>
        </p:spPr>
        <p:txBody>
          <a:bodyPr wrap="square">
            <a:spAutoFit/>
          </a:bodyPr>
          <a:lstStyle>
            <a:lvl1pPr marL="0" indent="0" algn="l">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7" name="Picture 6" descr="A close up of a logo&#10;&#10;Description automatically generated">
            <a:extLst>
              <a:ext uri="{FF2B5EF4-FFF2-40B4-BE49-F238E27FC236}">
                <a16:creationId xmlns:a16="http://schemas.microsoft.com/office/drawing/2014/main" id="{D06736CD-D6C5-468A-BEB4-4E9DB8F673D2}"/>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7796273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Key messag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bg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69332"/>
          </a:xfrm>
        </p:spPr>
        <p:txBody>
          <a:bodyPr wrap="square">
            <a:spAutoFit/>
          </a:bodyPr>
          <a:lstStyle>
            <a:lvl1pPr marL="0" indent="0" algn="ctr">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6" name="Picture 5" descr="A picture containing drawing&#10;&#10;Description automatically generated">
            <a:extLst>
              <a:ext uri="{FF2B5EF4-FFF2-40B4-BE49-F238E27FC236}">
                <a16:creationId xmlns:a16="http://schemas.microsoft.com/office/drawing/2014/main" id="{8AD17681-4AD1-4D98-A929-3CC7943B2A0B}"/>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209818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Key messag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44" name="Picture 43" descr="A close up of a logo&#10;&#10;Description automatically generated">
            <a:extLst>
              <a:ext uri="{FF2B5EF4-FFF2-40B4-BE49-F238E27FC236}">
                <a16:creationId xmlns:a16="http://schemas.microsoft.com/office/drawing/2014/main" id="{CADB2F02-D1A0-4384-879D-EC9B06BE17A4}"/>
              </a:ext>
            </a:extLst>
          </p:cNvPr>
          <p:cNvPicPr>
            <a:picLocks noChangeAspect="1"/>
          </p:cNvPicPr>
          <p:nvPr userDrawn="1"/>
        </p:nvPicPr>
        <p:blipFill>
          <a:blip r:embed="rId2"/>
          <a:stretch>
            <a:fillRect/>
          </a:stretch>
        </p:blipFill>
        <p:spPr>
          <a:xfrm>
            <a:off x="11277601" y="208613"/>
            <a:ext cx="564778" cy="585035"/>
          </a:xfrm>
          <a:prstGeom prst="rect">
            <a:avLst/>
          </a:prstGeom>
        </p:spPr>
      </p:pic>
    </p:spTree>
    <p:extLst>
      <p:ext uri="{BB962C8B-B14F-4D97-AF65-F5344CB8AC3E}">
        <p14:creationId xmlns:p14="http://schemas.microsoft.com/office/powerpoint/2010/main" val="3438656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Question">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9" name="Freeform 8">
            <a:extLst>
              <a:ext uri="{FF2B5EF4-FFF2-40B4-BE49-F238E27FC236}">
                <a16:creationId xmlns:a16="http://schemas.microsoft.com/office/drawing/2014/main" id="{EBA603DA-388E-5D47-80E3-A383A3C757CF}"/>
              </a:ext>
            </a:extLst>
          </p:cNvPr>
          <p:cNvSpPr/>
          <p:nvPr/>
        </p:nvSpPr>
        <p:spPr>
          <a:xfrm>
            <a:off x="4499276" y="825378"/>
            <a:ext cx="3302622" cy="5068250"/>
          </a:xfrm>
          <a:custGeom>
            <a:avLst/>
            <a:gdLst>
              <a:gd name="connsiteX0" fmla="*/ 907887 w 2834469"/>
              <a:gd name="connsiteY0" fmla="*/ 2964158 h 4349817"/>
              <a:gd name="connsiteX1" fmla="*/ 886486 w 2834469"/>
              <a:gd name="connsiteY1" fmla="*/ 2912189 h 4349817"/>
              <a:gd name="connsiteX2" fmla="*/ 886486 w 2834469"/>
              <a:gd name="connsiteY2" fmla="*/ 2716400 h 4349817"/>
              <a:gd name="connsiteX3" fmla="*/ 1042382 w 2834469"/>
              <a:gd name="connsiteY3" fmla="*/ 2223833 h 4349817"/>
              <a:gd name="connsiteX4" fmla="*/ 1491712 w 2834469"/>
              <a:gd name="connsiteY4" fmla="*/ 1829208 h 4349817"/>
              <a:gd name="connsiteX5" fmla="*/ 1846306 w 2834469"/>
              <a:gd name="connsiteY5" fmla="*/ 1535571 h 4349817"/>
              <a:gd name="connsiteX6" fmla="*/ 1962538 w 2834469"/>
              <a:gd name="connsiteY6" fmla="*/ 1223470 h 4349817"/>
              <a:gd name="connsiteX7" fmla="*/ 1815773 w 2834469"/>
              <a:gd name="connsiteY7" fmla="*/ 908417 h 4349817"/>
              <a:gd name="connsiteX8" fmla="*/ 1430552 w 2834469"/>
              <a:gd name="connsiteY8" fmla="*/ 789154 h 4349817"/>
              <a:gd name="connsiteX9" fmla="*/ 1017937 w 2834469"/>
              <a:gd name="connsiteY9" fmla="*/ 917555 h 4349817"/>
              <a:gd name="connsiteX10" fmla="*/ 861946 w 2834469"/>
              <a:gd name="connsiteY10" fmla="*/ 1248027 h 4349817"/>
              <a:gd name="connsiteX11" fmla="*/ 861946 w 2834469"/>
              <a:gd name="connsiteY11" fmla="*/ 1345874 h 4349817"/>
              <a:gd name="connsiteX12" fmla="*/ 788611 w 2834469"/>
              <a:gd name="connsiteY12" fmla="*/ 1413167 h 4349817"/>
              <a:gd name="connsiteX13" fmla="*/ 73336 w 2834469"/>
              <a:gd name="connsiteY13" fmla="*/ 1382614 h 4349817"/>
              <a:gd name="connsiteX14" fmla="*/ 1 w 2834469"/>
              <a:gd name="connsiteY14" fmla="*/ 1309801 h 4349817"/>
              <a:gd name="connsiteX15" fmla="*/ 1 w 2834469"/>
              <a:gd name="connsiteY15" fmla="*/ 1309134 h 4349817"/>
              <a:gd name="connsiteX16" fmla="*/ 1 w 2834469"/>
              <a:gd name="connsiteY16" fmla="*/ 1248027 h 4349817"/>
              <a:gd name="connsiteX17" fmla="*/ 183385 w 2834469"/>
              <a:gd name="connsiteY17" fmla="*/ 596411 h 4349817"/>
              <a:gd name="connsiteX18" fmla="*/ 693970 w 2834469"/>
              <a:gd name="connsiteY18" fmla="*/ 155908 h 4349817"/>
              <a:gd name="connsiteX19" fmla="*/ 1448909 w 2834469"/>
              <a:gd name="connsiteY19" fmla="*/ 0 h 4349817"/>
              <a:gd name="connsiteX20" fmla="*/ 2179594 w 2834469"/>
              <a:gd name="connsiteY20" fmla="*/ 149817 h 4349817"/>
              <a:gd name="connsiteX21" fmla="*/ 2665638 w 2834469"/>
              <a:gd name="connsiteY21" fmla="*/ 568617 h 4349817"/>
              <a:gd name="connsiteX22" fmla="*/ 2836848 w 2834469"/>
              <a:gd name="connsiteY22" fmla="*/ 1192631 h 4349817"/>
              <a:gd name="connsiteX23" fmla="*/ 2741731 w 2834469"/>
              <a:gd name="connsiteY23" fmla="*/ 1654549 h 4349817"/>
              <a:gd name="connsiteX24" fmla="*/ 2512786 w 2834469"/>
              <a:gd name="connsiteY24" fmla="*/ 1970268 h 4349817"/>
              <a:gd name="connsiteX25" fmla="*/ 2170367 w 2834469"/>
              <a:gd name="connsiteY25" fmla="*/ 2239538 h 4349817"/>
              <a:gd name="connsiteX26" fmla="*/ 1846306 w 2834469"/>
              <a:gd name="connsiteY26" fmla="*/ 2502621 h 4349817"/>
              <a:gd name="connsiteX27" fmla="*/ 1742438 w 2834469"/>
              <a:gd name="connsiteY27" fmla="*/ 2771796 h 4349817"/>
              <a:gd name="connsiteX28" fmla="*/ 1742438 w 2834469"/>
              <a:gd name="connsiteY28" fmla="*/ 2912570 h 4349817"/>
              <a:gd name="connsiteX29" fmla="*/ 1669676 w 2834469"/>
              <a:gd name="connsiteY29" fmla="*/ 2985955 h 4349817"/>
              <a:gd name="connsiteX30" fmla="*/ 1669008 w 2834469"/>
              <a:gd name="connsiteY30" fmla="*/ 2985955 h 4349817"/>
              <a:gd name="connsiteX31" fmla="*/ 959821 w 2834469"/>
              <a:gd name="connsiteY31" fmla="*/ 2985955 h 4349817"/>
              <a:gd name="connsiteX32" fmla="*/ 907887 w 2834469"/>
              <a:gd name="connsiteY32" fmla="*/ 2964159 h 4349817"/>
              <a:gd name="connsiteX33" fmla="*/ 944507 w 2834469"/>
              <a:gd name="connsiteY33" fmla="*/ 4218372 h 4349817"/>
              <a:gd name="connsiteX34" fmla="*/ 806969 w 2834469"/>
              <a:gd name="connsiteY34" fmla="*/ 3872671 h 4349817"/>
              <a:gd name="connsiteX35" fmla="*/ 941463 w 2834469"/>
              <a:gd name="connsiteY35" fmla="*/ 3530015 h 4349817"/>
              <a:gd name="connsiteX36" fmla="*/ 1289969 w 2834469"/>
              <a:gd name="connsiteY36" fmla="*/ 3395428 h 4349817"/>
              <a:gd name="connsiteX37" fmla="*/ 1635432 w 2834469"/>
              <a:gd name="connsiteY37" fmla="*/ 3526969 h 4349817"/>
              <a:gd name="connsiteX38" fmla="*/ 1766883 w 2834469"/>
              <a:gd name="connsiteY38" fmla="*/ 3872575 h 4349817"/>
              <a:gd name="connsiteX39" fmla="*/ 1632388 w 2834469"/>
              <a:gd name="connsiteY39" fmla="*/ 4218277 h 4349817"/>
              <a:gd name="connsiteX40" fmla="*/ 1289969 w 2834469"/>
              <a:gd name="connsiteY40" fmla="*/ 4355910 h 4349817"/>
              <a:gd name="connsiteX41" fmla="*/ 944507 w 2834469"/>
              <a:gd name="connsiteY41" fmla="*/ 4218372 h 4349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834469" h="4349817">
                <a:moveTo>
                  <a:pt x="907887" y="2964158"/>
                </a:moveTo>
                <a:cubicBezTo>
                  <a:pt x="893856" y="2950558"/>
                  <a:pt x="886104" y="2931733"/>
                  <a:pt x="886486" y="2912189"/>
                </a:cubicBezTo>
                <a:lnTo>
                  <a:pt x="886486" y="2716400"/>
                </a:lnTo>
                <a:cubicBezTo>
                  <a:pt x="886486" y="2512456"/>
                  <a:pt x="938451" y="2348267"/>
                  <a:pt x="1042382" y="2223833"/>
                </a:cubicBezTo>
                <a:cubicBezTo>
                  <a:pt x="1146312" y="2099398"/>
                  <a:pt x="1296089" y="1967857"/>
                  <a:pt x="1491712" y="1829208"/>
                </a:cubicBezTo>
                <a:cubicBezTo>
                  <a:pt x="1650683" y="1719114"/>
                  <a:pt x="1768881" y="1621235"/>
                  <a:pt x="1846306" y="1535571"/>
                </a:cubicBezTo>
                <a:cubicBezTo>
                  <a:pt x="1923730" y="1449908"/>
                  <a:pt x="1962474" y="1345874"/>
                  <a:pt x="1962538" y="1223470"/>
                </a:cubicBezTo>
                <a:cubicBezTo>
                  <a:pt x="1962538" y="1092943"/>
                  <a:pt x="1913616" y="987926"/>
                  <a:pt x="1815773" y="908417"/>
                </a:cubicBezTo>
                <a:cubicBezTo>
                  <a:pt x="1717930" y="828908"/>
                  <a:pt x="1589523" y="789154"/>
                  <a:pt x="1430552" y="789154"/>
                </a:cubicBezTo>
                <a:cubicBezTo>
                  <a:pt x="1259342" y="789154"/>
                  <a:pt x="1121804" y="831954"/>
                  <a:pt x="1017937" y="917555"/>
                </a:cubicBezTo>
                <a:cubicBezTo>
                  <a:pt x="914070" y="1003155"/>
                  <a:pt x="862073" y="1113312"/>
                  <a:pt x="861946" y="1248027"/>
                </a:cubicBezTo>
                <a:lnTo>
                  <a:pt x="861946" y="1345874"/>
                </a:lnTo>
                <a:cubicBezTo>
                  <a:pt x="861946" y="1390800"/>
                  <a:pt x="837501" y="1413231"/>
                  <a:pt x="788611" y="1413167"/>
                </a:cubicBezTo>
                <a:lnTo>
                  <a:pt x="73336" y="1382614"/>
                </a:lnTo>
                <a:cubicBezTo>
                  <a:pt x="32992" y="1382772"/>
                  <a:pt x="159" y="1350173"/>
                  <a:pt x="1" y="1309801"/>
                </a:cubicBezTo>
                <a:cubicBezTo>
                  <a:pt x="-1" y="1309579"/>
                  <a:pt x="0" y="1309356"/>
                  <a:pt x="1" y="1309134"/>
                </a:cubicBezTo>
                <a:lnTo>
                  <a:pt x="1" y="1248027"/>
                </a:lnTo>
                <a:cubicBezTo>
                  <a:pt x="1" y="1003218"/>
                  <a:pt x="61129" y="786013"/>
                  <a:pt x="183385" y="596411"/>
                </a:cubicBezTo>
                <a:cubicBezTo>
                  <a:pt x="305642" y="406808"/>
                  <a:pt x="475836" y="259974"/>
                  <a:pt x="693970" y="155908"/>
                </a:cubicBezTo>
                <a:cubicBezTo>
                  <a:pt x="911914" y="51969"/>
                  <a:pt x="1163560" y="0"/>
                  <a:pt x="1448909" y="0"/>
                </a:cubicBezTo>
                <a:cubicBezTo>
                  <a:pt x="1726078" y="0"/>
                  <a:pt x="1969640" y="49939"/>
                  <a:pt x="2179594" y="149817"/>
                </a:cubicBezTo>
                <a:cubicBezTo>
                  <a:pt x="2389547" y="249694"/>
                  <a:pt x="2551562" y="389294"/>
                  <a:pt x="2665638" y="568617"/>
                </a:cubicBezTo>
                <a:cubicBezTo>
                  <a:pt x="2779778" y="748131"/>
                  <a:pt x="2836848" y="956135"/>
                  <a:pt x="2836848" y="1192631"/>
                </a:cubicBezTo>
                <a:cubicBezTo>
                  <a:pt x="2836848" y="1372144"/>
                  <a:pt x="2805142" y="1526117"/>
                  <a:pt x="2741731" y="1654549"/>
                </a:cubicBezTo>
                <a:cubicBezTo>
                  <a:pt x="2678321" y="1782981"/>
                  <a:pt x="2602005" y="1888221"/>
                  <a:pt x="2512786" y="1970268"/>
                </a:cubicBezTo>
                <a:cubicBezTo>
                  <a:pt x="2404170" y="2066843"/>
                  <a:pt x="2289821" y="2156764"/>
                  <a:pt x="2170367" y="2239538"/>
                </a:cubicBezTo>
                <a:cubicBezTo>
                  <a:pt x="2023571" y="2341446"/>
                  <a:pt x="1915550" y="2429140"/>
                  <a:pt x="1846306" y="2502621"/>
                </a:cubicBezTo>
                <a:cubicBezTo>
                  <a:pt x="1777061" y="2576101"/>
                  <a:pt x="1742438" y="2665826"/>
                  <a:pt x="1742438" y="2771796"/>
                </a:cubicBezTo>
                <a:lnTo>
                  <a:pt x="1742438" y="2912570"/>
                </a:lnTo>
                <a:cubicBezTo>
                  <a:pt x="1742596" y="2952941"/>
                  <a:pt x="1710019" y="2985797"/>
                  <a:pt x="1669676" y="2985955"/>
                </a:cubicBezTo>
                <a:cubicBezTo>
                  <a:pt x="1669453" y="2985956"/>
                  <a:pt x="1669231" y="2985956"/>
                  <a:pt x="1669008" y="2985955"/>
                </a:cubicBezTo>
                <a:lnTo>
                  <a:pt x="959821" y="2985955"/>
                </a:lnTo>
                <a:cubicBezTo>
                  <a:pt x="940233" y="2986238"/>
                  <a:pt x="921413" y="2978340"/>
                  <a:pt x="907887" y="2964159"/>
                </a:cubicBezTo>
                <a:close/>
                <a:moveTo>
                  <a:pt x="944507" y="4218372"/>
                </a:moveTo>
                <a:cubicBezTo>
                  <a:pt x="852815" y="4126616"/>
                  <a:pt x="806969" y="4011383"/>
                  <a:pt x="806969" y="3872671"/>
                </a:cubicBezTo>
                <a:cubicBezTo>
                  <a:pt x="806969" y="3733959"/>
                  <a:pt x="851800" y="3619741"/>
                  <a:pt x="941463" y="3530015"/>
                </a:cubicBezTo>
                <a:cubicBezTo>
                  <a:pt x="1031063" y="3440354"/>
                  <a:pt x="1147232" y="3395492"/>
                  <a:pt x="1289969" y="3395428"/>
                </a:cubicBezTo>
                <a:cubicBezTo>
                  <a:pt x="1432708" y="3395365"/>
                  <a:pt x="1547862" y="3439212"/>
                  <a:pt x="1635432" y="3526969"/>
                </a:cubicBezTo>
                <a:cubicBezTo>
                  <a:pt x="1723066" y="3614728"/>
                  <a:pt x="1766883" y="3729930"/>
                  <a:pt x="1766883" y="3872575"/>
                </a:cubicBezTo>
                <a:cubicBezTo>
                  <a:pt x="1766883" y="4011351"/>
                  <a:pt x="1722052" y="4126585"/>
                  <a:pt x="1632388" y="4218277"/>
                </a:cubicBezTo>
                <a:cubicBezTo>
                  <a:pt x="1542726" y="4309969"/>
                  <a:pt x="1428586" y="4355847"/>
                  <a:pt x="1289969" y="4355910"/>
                </a:cubicBezTo>
                <a:cubicBezTo>
                  <a:pt x="1151417" y="4355973"/>
                  <a:pt x="1036263" y="4310128"/>
                  <a:pt x="944507" y="4218372"/>
                </a:cubicBezTo>
                <a:close/>
              </a:path>
            </a:pathLst>
          </a:custGeom>
          <a:solidFill>
            <a:schemeClr val="accent3">
              <a:lumMod val="20000"/>
              <a:lumOff val="80000"/>
            </a:schemeClr>
          </a:solidFill>
          <a:ln w="9512"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F8158F22-6386-6B45-8CAA-6B606B6D795F}"/>
              </a:ext>
            </a:extLst>
          </p:cNvPr>
          <p:cNvSpPr>
            <a:spLocks noGrp="1"/>
          </p:cNvSpPr>
          <p:nvPr>
            <p:ph type="title" hasCustomPrompt="1"/>
          </p:nvPr>
        </p:nvSpPr>
        <p:spPr>
          <a:xfrm>
            <a:off x="1555751" y="2464946"/>
            <a:ext cx="9077324" cy="2204036"/>
          </a:xfrm>
        </p:spPr>
        <p:txBody>
          <a:bodyPr anchor="t"/>
          <a:lstStyle>
            <a:lvl1pPr algn="ctr">
              <a:defRPr sz="7000">
                <a:solidFill>
                  <a:schemeClr val="tx1"/>
                </a:solidFill>
              </a:defRPr>
            </a:lvl1pPr>
          </a:lstStyle>
          <a:p>
            <a:r>
              <a:rPr lang="en-US"/>
              <a:t>Slide title</a:t>
            </a:r>
            <a:endParaRPr lang="en-GB"/>
          </a:p>
        </p:txBody>
      </p:sp>
      <p:sp>
        <p:nvSpPr>
          <p:cNvPr id="11" name="Subtitle 2">
            <a:extLst>
              <a:ext uri="{FF2B5EF4-FFF2-40B4-BE49-F238E27FC236}">
                <a16:creationId xmlns:a16="http://schemas.microsoft.com/office/drawing/2014/main" id="{59CDB9A3-47A9-C144-B4B8-E7A792A5E7E2}"/>
              </a:ext>
            </a:extLst>
          </p:cNvPr>
          <p:cNvSpPr>
            <a:spLocks noGrp="1"/>
          </p:cNvSpPr>
          <p:nvPr>
            <p:ph type="subTitle" idx="1" hasCustomPrompt="1"/>
          </p:nvPr>
        </p:nvSpPr>
        <p:spPr>
          <a:xfrm>
            <a:off x="3397250" y="2019300"/>
            <a:ext cx="5394326" cy="332399"/>
          </a:xfrm>
          <a:noFill/>
        </p:spPr>
        <p:txBody>
          <a:bodyPr wrap="square">
            <a:spAutoFit/>
          </a:bodyPr>
          <a:lstStyle>
            <a:lvl1pPr marL="0" indent="0" algn="ctr">
              <a:buNone/>
              <a:defRPr sz="24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Intro text</a:t>
            </a:r>
            <a:endParaRPr lang="en-GB"/>
          </a:p>
        </p:txBody>
      </p:sp>
      <p:pic>
        <p:nvPicPr>
          <p:cNvPr id="28" name="Picture 27" descr="A close up of a sign&#10;&#10;Description automatically generated">
            <a:extLst>
              <a:ext uri="{FF2B5EF4-FFF2-40B4-BE49-F238E27FC236}">
                <a16:creationId xmlns:a16="http://schemas.microsoft.com/office/drawing/2014/main" id="{5EFE27B8-738C-4F89-829B-F0BBBDF27CC4}"/>
              </a:ext>
            </a:extLst>
          </p:cNvPr>
          <p:cNvPicPr>
            <a:picLocks noChangeAspect="1"/>
          </p:cNvPicPr>
          <p:nvPr userDrawn="1"/>
        </p:nvPicPr>
        <p:blipFill>
          <a:blip r:embed="rId2"/>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60016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 slide 1">
    <p:bg>
      <p:bgPr>
        <a:solidFill>
          <a:schemeClr val="tx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bg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49" name="Picture 48" descr="A picture containing drawing&#10;&#10;Description automatically generated">
            <a:extLst>
              <a:ext uri="{FF2B5EF4-FFF2-40B4-BE49-F238E27FC236}">
                <a16:creationId xmlns:a16="http://schemas.microsoft.com/office/drawing/2014/main" id="{3BE5C39E-DAF2-4353-ADEA-14C7DACD543E}"/>
              </a:ext>
            </a:extLst>
          </p:cNvPr>
          <p:cNvPicPr>
            <a:picLocks noChangeAspect="1"/>
          </p:cNvPicPr>
          <p:nvPr userDrawn="1"/>
        </p:nvPicPr>
        <p:blipFill>
          <a:blip r:embed="rId2"/>
          <a:stretch>
            <a:fillRect/>
          </a:stretch>
        </p:blipFill>
        <p:spPr>
          <a:xfrm>
            <a:off x="11278412" y="208613"/>
            <a:ext cx="563967" cy="585035"/>
          </a:xfrm>
          <a:prstGeom prst="rect">
            <a:avLst/>
          </a:prstGeom>
        </p:spPr>
      </p:pic>
    </p:spTree>
    <p:extLst>
      <p:ext uri="{BB962C8B-B14F-4D97-AF65-F5344CB8AC3E}">
        <p14:creationId xmlns:p14="http://schemas.microsoft.com/office/powerpoint/2010/main" val="341292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Image slide 2">
    <p:bg>
      <p:bgPr>
        <a:solidFill>
          <a:schemeClr val="bg1"/>
        </a:solidFill>
        <a:effectLst/>
      </p:bgPr>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3A58B0F6-CD0F-584F-91FC-B03E874C9926}"/>
              </a:ext>
            </a:extLst>
          </p:cNvPr>
          <p:cNvSpPr>
            <a:spLocks noGrp="1"/>
          </p:cNvSpPr>
          <p:nvPr>
            <p:ph type="sldNum" sz="quarter" idx="12"/>
          </p:nvPr>
        </p:nvSpPr>
        <p:spPr/>
        <p:txBody>
          <a:bodyPr/>
          <a:lstStyle>
            <a:lvl1pPr>
              <a:defRPr>
                <a:solidFill>
                  <a:schemeClr val="tx1"/>
                </a:solidFill>
              </a:defRPr>
            </a:lvl1pPr>
          </a:lstStyle>
          <a:p>
            <a:fld id="{6B6EFD66-0F65-0C43-B4F5-A9CE99357F25}" type="slidenum">
              <a:rPr lang="en-GB" smtClean="0"/>
              <a:pPr/>
              <a:t>‹#›</a:t>
            </a:fld>
            <a:endParaRPr lang="en-GB"/>
          </a:p>
        </p:txBody>
      </p:sp>
      <p:sp>
        <p:nvSpPr>
          <p:cNvPr id="34" name="Freeform 33">
            <a:extLst>
              <a:ext uri="{FF2B5EF4-FFF2-40B4-BE49-F238E27FC236}">
                <a16:creationId xmlns:a16="http://schemas.microsoft.com/office/drawing/2014/main" id="{61ACF4CD-13CA-7847-8BFA-2F7E6B6FA2D8}"/>
              </a:ext>
            </a:extLst>
          </p:cNvPr>
          <p:cNvSpPr/>
          <p:nvPr userDrawn="1"/>
        </p:nvSpPr>
        <p:spPr>
          <a:xfrm rot="5400000">
            <a:off x="1557980" y="2430767"/>
            <a:ext cx="2923984" cy="5396768"/>
          </a:xfrm>
          <a:custGeom>
            <a:avLst/>
            <a:gdLst>
              <a:gd name="connsiteX0" fmla="*/ 0 w 2923984"/>
              <a:gd name="connsiteY0" fmla="*/ 5249787 h 5396768"/>
              <a:gd name="connsiteX1" fmla="*/ 0 w 2923984"/>
              <a:gd name="connsiteY1" fmla="*/ 1133955 h 5396768"/>
              <a:gd name="connsiteX2" fmla="*/ 1 w 2923984"/>
              <a:gd name="connsiteY2" fmla="*/ 1133954 h 5396768"/>
              <a:gd name="connsiteX3" fmla="*/ 1 w 2923984"/>
              <a:gd name="connsiteY3" fmla="*/ 146984 h 5396768"/>
              <a:gd name="connsiteX4" fmla="*/ 147102 w 2923984"/>
              <a:gd name="connsiteY4" fmla="*/ 0 h 5396768"/>
              <a:gd name="connsiteX5" fmla="*/ 568018 w 2923984"/>
              <a:gd name="connsiteY5" fmla="*/ 0 h 5396768"/>
              <a:gd name="connsiteX6" fmla="*/ 1324028 w 2923984"/>
              <a:gd name="connsiteY6" fmla="*/ 0 h 5396768"/>
              <a:gd name="connsiteX7" fmla="*/ 1599956 w 2923984"/>
              <a:gd name="connsiteY7" fmla="*/ 0 h 5396768"/>
              <a:gd name="connsiteX8" fmla="*/ 1744945 w 2923984"/>
              <a:gd name="connsiteY8" fmla="*/ 0 h 5396768"/>
              <a:gd name="connsiteX9" fmla="*/ 2776882 w 2923984"/>
              <a:gd name="connsiteY9" fmla="*/ 0 h 5396768"/>
              <a:gd name="connsiteX10" fmla="*/ 2923984 w 2923984"/>
              <a:gd name="connsiteY10" fmla="*/ 146984 h 5396768"/>
              <a:gd name="connsiteX11" fmla="*/ 2923983 w 2923984"/>
              <a:gd name="connsiteY11" fmla="*/ 4262816 h 5396768"/>
              <a:gd name="connsiteX12" fmla="*/ 2923982 w 2923984"/>
              <a:gd name="connsiteY12" fmla="*/ 4262817 h 5396768"/>
              <a:gd name="connsiteX13" fmla="*/ 2923982 w 2923984"/>
              <a:gd name="connsiteY13" fmla="*/ 5249787 h 5396768"/>
              <a:gd name="connsiteX14" fmla="*/ 2776880 w 2923984"/>
              <a:gd name="connsiteY14" fmla="*/ 5396768 h 5396768"/>
              <a:gd name="connsiteX15" fmla="*/ 1744943 w 2923984"/>
              <a:gd name="connsiteY15" fmla="*/ 5396768 h 5396768"/>
              <a:gd name="connsiteX16" fmla="*/ 1599954 w 2923984"/>
              <a:gd name="connsiteY16" fmla="*/ 5396768 h 5396768"/>
              <a:gd name="connsiteX17" fmla="*/ 1324027 w 2923984"/>
              <a:gd name="connsiteY17" fmla="*/ 5396768 h 5396768"/>
              <a:gd name="connsiteX18" fmla="*/ 568017 w 2923984"/>
              <a:gd name="connsiteY18" fmla="*/ 5396768 h 5396768"/>
              <a:gd name="connsiteX19" fmla="*/ 147101 w 2923984"/>
              <a:gd name="connsiteY19" fmla="*/ 5396768 h 5396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923984" h="5396768">
                <a:moveTo>
                  <a:pt x="0" y="5249787"/>
                </a:moveTo>
                <a:lnTo>
                  <a:pt x="0" y="1133955"/>
                </a:lnTo>
                <a:lnTo>
                  <a:pt x="1" y="1133954"/>
                </a:lnTo>
                <a:lnTo>
                  <a:pt x="1" y="146984"/>
                </a:lnTo>
                <a:lnTo>
                  <a:pt x="147102" y="0"/>
                </a:lnTo>
                <a:lnTo>
                  <a:pt x="568018" y="0"/>
                </a:lnTo>
                <a:lnTo>
                  <a:pt x="1324028" y="0"/>
                </a:lnTo>
                <a:lnTo>
                  <a:pt x="1599956" y="0"/>
                </a:lnTo>
                <a:lnTo>
                  <a:pt x="1744945" y="0"/>
                </a:lnTo>
                <a:lnTo>
                  <a:pt x="2776882" y="0"/>
                </a:lnTo>
                <a:lnTo>
                  <a:pt x="2923984" y="146984"/>
                </a:lnTo>
                <a:lnTo>
                  <a:pt x="2923983" y="4262816"/>
                </a:lnTo>
                <a:lnTo>
                  <a:pt x="2923982" y="4262817"/>
                </a:lnTo>
                <a:lnTo>
                  <a:pt x="2923982" y="5249787"/>
                </a:lnTo>
                <a:lnTo>
                  <a:pt x="2776880" y="5396768"/>
                </a:lnTo>
                <a:lnTo>
                  <a:pt x="1744943" y="5396768"/>
                </a:lnTo>
                <a:lnTo>
                  <a:pt x="1599954" y="5396768"/>
                </a:lnTo>
                <a:lnTo>
                  <a:pt x="1324027" y="5396768"/>
                </a:lnTo>
                <a:lnTo>
                  <a:pt x="568017" y="5396768"/>
                </a:lnTo>
                <a:lnTo>
                  <a:pt x="147101" y="5396768"/>
                </a:lnTo>
                <a:close/>
              </a:path>
            </a:pathLst>
          </a:custGeom>
          <a:solidFill>
            <a:schemeClr val="accent1"/>
          </a:solidFill>
          <a:ln w="8382" cap="flat">
            <a:noFill/>
            <a:prstDash val="solid"/>
            <a:miter/>
          </a:ln>
        </p:spPr>
        <p:txBody>
          <a:bodyPr rtlCol="0" anchor="ctr"/>
          <a:lstStyle/>
          <a:p>
            <a:endParaRPr lang="en-GB"/>
          </a:p>
        </p:txBody>
      </p:sp>
      <p:sp>
        <p:nvSpPr>
          <p:cNvPr id="37" name="Text Placeholder 5">
            <a:extLst>
              <a:ext uri="{FF2B5EF4-FFF2-40B4-BE49-F238E27FC236}">
                <a16:creationId xmlns:a16="http://schemas.microsoft.com/office/drawing/2014/main" id="{8C05F50A-0C2D-B04E-96A9-9D906DCD54F3}"/>
              </a:ext>
            </a:extLst>
          </p:cNvPr>
          <p:cNvSpPr>
            <a:spLocks noGrp="1"/>
          </p:cNvSpPr>
          <p:nvPr>
            <p:ph type="body" sz="quarter" idx="13"/>
          </p:nvPr>
        </p:nvSpPr>
        <p:spPr>
          <a:xfrm>
            <a:off x="635001" y="3927475"/>
            <a:ext cx="4851400" cy="2476500"/>
          </a:xfrm>
        </p:spPr>
        <p:txBody>
          <a:bodyPr/>
          <a:lstStyle>
            <a:lvl1pPr>
              <a:defRPr>
                <a:solidFill>
                  <a:schemeClr val="bg1"/>
                </a:solidFill>
              </a:defRPr>
            </a:lvl1pPr>
            <a:lvl2pPr>
              <a:defRPr>
                <a:solidFill>
                  <a:schemeClr val="bg1"/>
                </a:solidFill>
              </a:defRPr>
            </a:lvl2pPr>
            <a:lvl3pPr>
              <a:defRPr>
                <a:solidFill>
                  <a:schemeClr val="bg1"/>
                </a:solidFill>
              </a:defRPr>
            </a:lvl3pPr>
            <a:lvl4pPr marL="252000" indent="0">
              <a:buNone/>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8271693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slide">
    <p:bg>
      <p:bgPr>
        <a:solidFill>
          <a:schemeClr val="accent1"/>
        </a:solidFill>
        <a:effectLst/>
      </p:bgPr>
    </p:bg>
    <p:spTree>
      <p:nvGrpSpPr>
        <p:cNvPr id="1" name=""/>
        <p:cNvGrpSpPr/>
        <p:nvPr/>
      </p:nvGrpSpPr>
      <p:grpSpPr>
        <a:xfrm>
          <a:off x="0" y="0"/>
          <a:ext cx="0" cy="0"/>
          <a:chOff x="0" y="0"/>
          <a:chExt cx="0" cy="0"/>
        </a:xfrm>
      </p:grpSpPr>
      <p:sp>
        <p:nvSpPr>
          <p:cNvPr id="31" name="Title 1">
            <a:extLst>
              <a:ext uri="{FF2B5EF4-FFF2-40B4-BE49-F238E27FC236}">
                <a16:creationId xmlns:a16="http://schemas.microsoft.com/office/drawing/2014/main" id="{0AF5186C-64A3-9C4C-A3A4-D88A9F6D7B71}"/>
              </a:ext>
            </a:extLst>
          </p:cNvPr>
          <p:cNvSpPr>
            <a:spLocks noGrp="1"/>
          </p:cNvSpPr>
          <p:nvPr>
            <p:ph type="ctrTitle" hasCustomPrompt="1"/>
          </p:nvPr>
        </p:nvSpPr>
        <p:spPr>
          <a:xfrm>
            <a:off x="635000" y="2595615"/>
            <a:ext cx="6849513" cy="1498600"/>
          </a:xfrm>
        </p:spPr>
        <p:txBody>
          <a:bodyPr anchor="t"/>
          <a:lstStyle>
            <a:lvl1pPr algn="l">
              <a:defRPr sz="6000">
                <a:solidFill>
                  <a:schemeClr val="bg1"/>
                </a:solidFill>
              </a:defRPr>
            </a:lvl1pPr>
          </a:lstStyle>
          <a:p>
            <a:r>
              <a:rPr lang="en-US"/>
              <a:t>Master title style</a:t>
            </a:r>
            <a:endParaRPr lang="en-GB"/>
          </a:p>
        </p:txBody>
      </p:sp>
      <p:sp>
        <p:nvSpPr>
          <p:cNvPr id="32" name="Subtitle 2">
            <a:extLst>
              <a:ext uri="{FF2B5EF4-FFF2-40B4-BE49-F238E27FC236}">
                <a16:creationId xmlns:a16="http://schemas.microsoft.com/office/drawing/2014/main" id="{4B03D137-CA1B-A24F-B49E-DB9EAE79DBAF}"/>
              </a:ext>
            </a:extLst>
          </p:cNvPr>
          <p:cNvSpPr>
            <a:spLocks noGrp="1"/>
          </p:cNvSpPr>
          <p:nvPr>
            <p:ph type="subTitle" idx="1"/>
          </p:nvPr>
        </p:nvSpPr>
        <p:spPr>
          <a:xfrm>
            <a:off x="635000" y="3493523"/>
            <a:ext cx="6849513" cy="498475"/>
          </a:xfrm>
        </p:spPr>
        <p:txBody>
          <a:bodyPr/>
          <a:lstStyle>
            <a:lvl1pPr marL="0" indent="0" algn="l">
              <a:buNone/>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Text Placeholder 5">
            <a:extLst>
              <a:ext uri="{FF2B5EF4-FFF2-40B4-BE49-F238E27FC236}">
                <a16:creationId xmlns:a16="http://schemas.microsoft.com/office/drawing/2014/main" id="{5F5139DE-51DE-664D-B2AE-29ABD2EF062D}"/>
              </a:ext>
            </a:extLst>
          </p:cNvPr>
          <p:cNvSpPr>
            <a:spLocks noGrp="1"/>
          </p:cNvSpPr>
          <p:nvPr>
            <p:ph type="body" sz="quarter" idx="13" hasCustomPrompt="1"/>
          </p:nvPr>
        </p:nvSpPr>
        <p:spPr>
          <a:xfrm>
            <a:off x="635001" y="4343064"/>
            <a:ext cx="2108200" cy="1498600"/>
          </a:xfrm>
        </p:spPr>
        <p:txBody>
          <a:bodyPr>
            <a:normAutofit/>
          </a:bodyPr>
          <a:lstStyle>
            <a:lvl1pPr>
              <a:spcBef>
                <a:spcPts val="0"/>
              </a:spcBef>
              <a:spcAft>
                <a:spcPts val="0"/>
              </a:spcAft>
              <a:defRPr sz="1200">
                <a:solidFill>
                  <a:schemeClr val="bg1"/>
                </a:solidFill>
              </a:defRPr>
            </a:lvl1pPr>
            <a:lvl2pPr>
              <a:spcBef>
                <a:spcPts val="0"/>
              </a:spcBef>
              <a:spcAft>
                <a:spcPts val="0"/>
              </a:spcAft>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Name</a:t>
            </a:r>
          </a:p>
          <a:p>
            <a:pPr lvl="1"/>
            <a:r>
              <a:rPr lang="en-US" err="1"/>
              <a:t>email@teachfirst.org.uk</a:t>
            </a:r>
            <a:endParaRPr lang="en-US"/>
          </a:p>
          <a:p>
            <a:pPr lvl="1"/>
            <a:r>
              <a:rPr lang="en-US"/>
              <a:t>Phone number</a:t>
            </a:r>
          </a:p>
          <a:p>
            <a:pPr lvl="1"/>
            <a:r>
              <a:rPr lang="en-US"/>
              <a:t>Social media info</a:t>
            </a:r>
          </a:p>
        </p:txBody>
      </p:sp>
      <p:sp>
        <p:nvSpPr>
          <p:cNvPr id="33" name="Text Placeholder 5">
            <a:extLst>
              <a:ext uri="{FF2B5EF4-FFF2-40B4-BE49-F238E27FC236}">
                <a16:creationId xmlns:a16="http://schemas.microsoft.com/office/drawing/2014/main" id="{23E7D76E-B637-634F-B5B8-F314F943300D}"/>
              </a:ext>
            </a:extLst>
          </p:cNvPr>
          <p:cNvSpPr>
            <a:spLocks noGrp="1"/>
          </p:cNvSpPr>
          <p:nvPr>
            <p:ph type="body" sz="quarter" idx="14" hasCustomPrompt="1"/>
          </p:nvPr>
        </p:nvSpPr>
        <p:spPr>
          <a:xfrm>
            <a:off x="3005656" y="4343064"/>
            <a:ext cx="2108200" cy="1498600"/>
          </a:xfrm>
        </p:spPr>
        <p:txBody>
          <a:bodyPr>
            <a:normAutofit/>
          </a:bodyPr>
          <a:lstStyle>
            <a:lvl1pPr marL="0" marR="0" indent="0" algn="l" defTabSz="914400" rtl="0" eaLnBrk="1" fontAlgn="auto" latinLnBrk="0" hangingPunct="1">
              <a:lnSpc>
                <a:spcPct val="90000"/>
              </a:lnSpc>
              <a:spcBef>
                <a:spcPts val="600"/>
              </a:spcBef>
              <a:spcAft>
                <a:spcPts val="600"/>
              </a:spcAft>
              <a:buClrTx/>
              <a:buSzTx/>
              <a:buFont typeface="Arial" panose="020B0604020202020204" pitchFamily="34" charset="0"/>
              <a:buNone/>
              <a:tabLst/>
              <a:defRPr sz="1200" b="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a:t>Use this slide to put down your contact details and list the next steps if required.</a:t>
            </a:r>
          </a:p>
        </p:txBody>
      </p:sp>
      <p:sp>
        <p:nvSpPr>
          <p:cNvPr id="34" name="TextBox 33">
            <a:extLst>
              <a:ext uri="{FF2B5EF4-FFF2-40B4-BE49-F238E27FC236}">
                <a16:creationId xmlns:a16="http://schemas.microsoft.com/office/drawing/2014/main" id="{28FE258A-7B36-1341-8223-9FAF97581E3F}"/>
              </a:ext>
            </a:extLst>
          </p:cNvPr>
          <p:cNvSpPr txBox="1">
            <a:spLocks noChangeArrowheads="1"/>
          </p:cNvSpPr>
          <p:nvPr userDrawn="1"/>
        </p:nvSpPr>
        <p:spPr bwMode="auto">
          <a:xfrm>
            <a:off x="8340258" y="5982412"/>
            <a:ext cx="338676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Geneva" pitchFamily="-96" charset="-128"/>
              </a:defRPr>
            </a:lvl1pPr>
            <a:lvl2pPr marL="742950" indent="-285750">
              <a:defRPr>
                <a:solidFill>
                  <a:schemeClr val="tx1"/>
                </a:solidFill>
                <a:latin typeface="Calibri" panose="020F0502020204030204" pitchFamily="34" charset="0"/>
                <a:ea typeface="Geneva" pitchFamily="-96" charset="-128"/>
              </a:defRPr>
            </a:lvl2pPr>
            <a:lvl3pPr marL="1143000" indent="-228600">
              <a:defRPr>
                <a:solidFill>
                  <a:schemeClr val="tx1"/>
                </a:solidFill>
                <a:latin typeface="Calibri" panose="020F0502020204030204" pitchFamily="34" charset="0"/>
                <a:ea typeface="Geneva" pitchFamily="-96" charset="-128"/>
              </a:defRPr>
            </a:lvl3pPr>
            <a:lvl4pPr marL="1600200" indent="-228600">
              <a:defRPr>
                <a:solidFill>
                  <a:schemeClr val="tx1"/>
                </a:solidFill>
                <a:latin typeface="Calibri" panose="020F0502020204030204" pitchFamily="34" charset="0"/>
                <a:ea typeface="Geneva" pitchFamily="-96" charset="-128"/>
              </a:defRPr>
            </a:lvl4pPr>
            <a:lvl5pPr marL="2057400" indent="-228600">
              <a:defRPr>
                <a:solidFill>
                  <a:schemeClr val="tx1"/>
                </a:solidFill>
                <a:latin typeface="Calibri" panose="020F0502020204030204" pitchFamily="34" charset="0"/>
                <a:ea typeface="Geneva" pitchFamily="-96" charset="-128"/>
              </a:defRPr>
            </a:lvl5pPr>
            <a:lvl6pPr marL="2514600" indent="-228600" defTabSz="457200" fontAlgn="base">
              <a:spcBef>
                <a:spcPct val="0"/>
              </a:spcBef>
              <a:spcAft>
                <a:spcPct val="0"/>
              </a:spcAft>
              <a:defRPr>
                <a:solidFill>
                  <a:schemeClr val="tx1"/>
                </a:solidFill>
                <a:latin typeface="Calibri" panose="020F0502020204030204" pitchFamily="34" charset="0"/>
                <a:ea typeface="Geneva" pitchFamily="-96" charset="-128"/>
              </a:defRPr>
            </a:lvl6pPr>
            <a:lvl7pPr marL="2971800" indent="-228600" defTabSz="457200" fontAlgn="base">
              <a:spcBef>
                <a:spcPct val="0"/>
              </a:spcBef>
              <a:spcAft>
                <a:spcPct val="0"/>
              </a:spcAft>
              <a:defRPr>
                <a:solidFill>
                  <a:schemeClr val="tx1"/>
                </a:solidFill>
                <a:latin typeface="Calibri" panose="020F0502020204030204" pitchFamily="34" charset="0"/>
                <a:ea typeface="Geneva" pitchFamily="-96" charset="-128"/>
              </a:defRPr>
            </a:lvl7pPr>
            <a:lvl8pPr marL="3429000" indent="-228600" defTabSz="457200" fontAlgn="base">
              <a:spcBef>
                <a:spcPct val="0"/>
              </a:spcBef>
              <a:spcAft>
                <a:spcPct val="0"/>
              </a:spcAft>
              <a:defRPr>
                <a:solidFill>
                  <a:schemeClr val="tx1"/>
                </a:solidFill>
                <a:latin typeface="Calibri" panose="020F0502020204030204" pitchFamily="34" charset="0"/>
                <a:ea typeface="Geneva" pitchFamily="-96" charset="-128"/>
              </a:defRPr>
            </a:lvl8pPr>
            <a:lvl9pPr marL="3886200" indent="-228600" defTabSz="457200" fontAlgn="base">
              <a:spcBef>
                <a:spcPct val="0"/>
              </a:spcBef>
              <a:spcAft>
                <a:spcPct val="0"/>
              </a:spcAft>
              <a:defRPr>
                <a:solidFill>
                  <a:schemeClr val="tx1"/>
                </a:solidFill>
                <a:latin typeface="Calibri" panose="020F0502020204030204" pitchFamily="34" charset="0"/>
                <a:ea typeface="Geneva" pitchFamily="-96" charset="-128"/>
              </a:defRPr>
            </a:lvl9pPr>
          </a:lstStyle>
          <a:p>
            <a:pPr algn="l" eaLnBrk="1" hangingPunct="1">
              <a:defRPr/>
            </a:pPr>
            <a:r>
              <a:rPr lang="en-GB" altLang="en-US" sz="1200" b="1">
                <a:solidFill>
                  <a:schemeClr val="bg1"/>
                </a:solidFill>
                <a:latin typeface="+mn-lt"/>
              </a:rPr>
              <a:t>Teach First is a registered charity, no. 1098294</a:t>
            </a:r>
          </a:p>
        </p:txBody>
      </p:sp>
      <p:sp>
        <p:nvSpPr>
          <p:cNvPr id="35" name="Rectangle 34">
            <a:extLst>
              <a:ext uri="{FF2B5EF4-FFF2-40B4-BE49-F238E27FC236}">
                <a16:creationId xmlns:a16="http://schemas.microsoft.com/office/drawing/2014/main" id="{BFADFA1D-0041-D543-964A-99EB797915B1}"/>
              </a:ext>
            </a:extLst>
          </p:cNvPr>
          <p:cNvSpPr/>
          <p:nvPr userDrawn="1"/>
        </p:nvSpPr>
        <p:spPr>
          <a:xfrm>
            <a:off x="7429341" y="6319013"/>
            <a:ext cx="1205458" cy="184666"/>
          </a:xfrm>
          <a:prstGeom prst="rect">
            <a:avLst/>
          </a:prstGeom>
        </p:spPr>
        <p:txBody>
          <a:bodyPr wrap="none" lIns="0" tIns="0" rIns="0" bIns="0">
            <a:spAutoFit/>
          </a:bodyPr>
          <a:lstStyle/>
          <a:p>
            <a:pPr algn="l" eaLnBrk="1" hangingPunct="1">
              <a:defRPr/>
            </a:pPr>
            <a:r>
              <a:rPr lang="en-GB" altLang="en-US" sz="1200" b="1">
                <a:solidFill>
                  <a:schemeClr val="bg1"/>
                </a:solidFill>
                <a:latin typeface="+mn-lt"/>
              </a:rPr>
              <a:t>teachfirst.org.uk</a:t>
            </a:r>
          </a:p>
        </p:txBody>
      </p:sp>
      <p:grpSp>
        <p:nvGrpSpPr>
          <p:cNvPr id="36" name="Group 35">
            <a:extLst>
              <a:ext uri="{FF2B5EF4-FFF2-40B4-BE49-F238E27FC236}">
                <a16:creationId xmlns:a16="http://schemas.microsoft.com/office/drawing/2014/main" id="{C281475C-42FD-2F4C-AB60-57E691ED2EED}"/>
              </a:ext>
            </a:extLst>
          </p:cNvPr>
          <p:cNvGrpSpPr/>
          <p:nvPr userDrawn="1"/>
        </p:nvGrpSpPr>
        <p:grpSpPr>
          <a:xfrm>
            <a:off x="8926519" y="6319011"/>
            <a:ext cx="3017895" cy="187253"/>
            <a:chOff x="6174145" y="2837017"/>
            <a:chExt cx="3740919" cy="232115"/>
          </a:xfrm>
        </p:grpSpPr>
        <p:grpSp>
          <p:nvGrpSpPr>
            <p:cNvPr id="37" name="Group 36">
              <a:extLst>
                <a:ext uri="{FF2B5EF4-FFF2-40B4-BE49-F238E27FC236}">
                  <a16:creationId xmlns:a16="http://schemas.microsoft.com/office/drawing/2014/main" id="{7EA0F3E2-061E-E24F-9F1C-CCE43A11FF5F}"/>
                </a:ext>
              </a:extLst>
            </p:cNvPr>
            <p:cNvGrpSpPr/>
            <p:nvPr userDrawn="1"/>
          </p:nvGrpSpPr>
          <p:grpSpPr>
            <a:xfrm>
              <a:off x="6174145" y="2837017"/>
              <a:ext cx="1687807" cy="228908"/>
              <a:chOff x="4388997" y="6273325"/>
              <a:chExt cx="1687807" cy="228908"/>
            </a:xfrm>
            <a:solidFill>
              <a:schemeClr val="bg1"/>
            </a:solidFill>
          </p:grpSpPr>
          <p:sp>
            <p:nvSpPr>
              <p:cNvPr id="41" name="Rectangle 40">
                <a:extLst>
                  <a:ext uri="{FF2B5EF4-FFF2-40B4-BE49-F238E27FC236}">
                    <a16:creationId xmlns:a16="http://schemas.microsoft.com/office/drawing/2014/main" id="{5FFD9BD6-EB44-1540-8F09-28A770787B08}"/>
                  </a:ext>
                </a:extLst>
              </p:cNvPr>
              <p:cNvSpPr/>
              <p:nvPr userDrawn="1"/>
            </p:nvSpPr>
            <p:spPr>
              <a:xfrm>
                <a:off x="4721636" y="6273325"/>
                <a:ext cx="1355168" cy="228908"/>
              </a:xfrm>
              <a:prstGeom prst="rect">
                <a:avLst/>
              </a:prstGeom>
              <a:noFill/>
            </p:spPr>
            <p:txBody>
              <a:bodyPr wrap="square" lIns="0" tIns="0" rIns="0" b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1">
                    <a:solidFill>
                      <a:schemeClr val="bg1"/>
                    </a:solidFill>
                  </a:rPr>
                  <a:t>@</a:t>
                </a:r>
                <a:r>
                  <a:rPr lang="en-GB" altLang="en-US" sz="1200" b="1" err="1">
                    <a:solidFill>
                      <a:schemeClr val="bg1"/>
                    </a:solidFill>
                  </a:rPr>
                  <a:t>TeachFirst</a:t>
                </a:r>
                <a:endParaRPr lang="en-GB" sz="1200" b="1">
                  <a:solidFill>
                    <a:schemeClr val="bg1"/>
                  </a:solidFill>
                </a:endParaRPr>
              </a:p>
            </p:txBody>
          </p:sp>
          <p:pic>
            <p:nvPicPr>
              <p:cNvPr id="42" name="Graphic 41">
                <a:extLst>
                  <a:ext uri="{FF2B5EF4-FFF2-40B4-BE49-F238E27FC236}">
                    <a16:creationId xmlns:a16="http://schemas.microsoft.com/office/drawing/2014/main" id="{29A2C690-4BC2-824B-8ED4-8917459FD17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388997" y="6285528"/>
                <a:ext cx="235270" cy="191039"/>
              </a:xfrm>
              <a:prstGeom prst="rect">
                <a:avLst/>
              </a:prstGeom>
            </p:spPr>
          </p:pic>
        </p:grpSp>
        <p:grpSp>
          <p:nvGrpSpPr>
            <p:cNvPr id="38" name="Group 37">
              <a:extLst>
                <a:ext uri="{FF2B5EF4-FFF2-40B4-BE49-F238E27FC236}">
                  <a16:creationId xmlns:a16="http://schemas.microsoft.com/office/drawing/2014/main" id="{24A137C2-387B-FB48-8F95-101CD7770AE0}"/>
                </a:ext>
              </a:extLst>
            </p:cNvPr>
            <p:cNvGrpSpPr/>
            <p:nvPr userDrawn="1"/>
          </p:nvGrpSpPr>
          <p:grpSpPr>
            <a:xfrm>
              <a:off x="8003079" y="2840224"/>
              <a:ext cx="1911985" cy="228908"/>
              <a:chOff x="6575745" y="6276532"/>
              <a:chExt cx="1911985" cy="228908"/>
            </a:xfrm>
            <a:solidFill>
              <a:schemeClr val="bg1"/>
            </a:solidFill>
          </p:grpSpPr>
          <p:pic>
            <p:nvPicPr>
              <p:cNvPr id="39" name="Graphic 38">
                <a:extLst>
                  <a:ext uri="{FF2B5EF4-FFF2-40B4-BE49-F238E27FC236}">
                    <a16:creationId xmlns:a16="http://schemas.microsoft.com/office/drawing/2014/main" id="{09A8DB4D-C72E-9848-93EB-E6E6165A50D2}"/>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6575745" y="6285528"/>
                <a:ext cx="216704" cy="216706"/>
              </a:xfrm>
              <a:prstGeom prst="rect">
                <a:avLst/>
              </a:prstGeom>
            </p:spPr>
          </p:pic>
          <p:sp>
            <p:nvSpPr>
              <p:cNvPr id="40" name="Rectangle 39">
                <a:extLst>
                  <a:ext uri="{FF2B5EF4-FFF2-40B4-BE49-F238E27FC236}">
                    <a16:creationId xmlns:a16="http://schemas.microsoft.com/office/drawing/2014/main" id="{BE130D37-462F-E247-9B26-CCF995604594}"/>
                  </a:ext>
                </a:extLst>
              </p:cNvPr>
              <p:cNvSpPr/>
              <p:nvPr userDrawn="1"/>
            </p:nvSpPr>
            <p:spPr>
              <a:xfrm>
                <a:off x="6924943" y="6276532"/>
                <a:ext cx="1562787" cy="228908"/>
              </a:xfrm>
              <a:prstGeom prst="rect">
                <a:avLst/>
              </a:prstGeom>
              <a:noFill/>
            </p:spPr>
            <p:txBody>
              <a:bodyPr wrap="square" lIns="0" tIns="0" rIns="0" bIns="0">
                <a:spAutoFit/>
              </a:bodyPr>
              <a:lstStyle/>
              <a:p>
                <a:r>
                  <a:rPr lang="en-GB" sz="1200" b="1" i="0" kern="1200">
                    <a:solidFill>
                      <a:schemeClr val="bg1"/>
                    </a:solidFill>
                    <a:effectLst/>
                    <a:latin typeface="+mn-lt"/>
                    <a:ea typeface="+mn-ea"/>
                    <a:cs typeface="+mn-cs"/>
                  </a:rPr>
                  <a:t>@</a:t>
                </a:r>
                <a:r>
                  <a:rPr lang="en-GB" sz="1200" b="1" i="0" kern="1200" err="1">
                    <a:solidFill>
                      <a:schemeClr val="bg1"/>
                    </a:solidFill>
                    <a:effectLst/>
                  </a:rPr>
                  <a:t>teachfirstuk</a:t>
                </a:r>
                <a:endParaRPr lang="en-GB" sz="1200" b="1">
                  <a:solidFill>
                    <a:schemeClr val="bg1"/>
                  </a:solidFill>
                </a:endParaRPr>
              </a:p>
            </p:txBody>
          </p:sp>
        </p:grpSp>
      </p:grpSp>
      <p:grpSp>
        <p:nvGrpSpPr>
          <p:cNvPr id="60" name="Graphic 11">
            <a:extLst>
              <a:ext uri="{FF2B5EF4-FFF2-40B4-BE49-F238E27FC236}">
                <a16:creationId xmlns:a16="http://schemas.microsoft.com/office/drawing/2014/main" id="{10757686-C67F-4DD4-9D71-786903A3164E}"/>
              </a:ext>
            </a:extLst>
          </p:cNvPr>
          <p:cNvGrpSpPr/>
          <p:nvPr userDrawn="1"/>
        </p:nvGrpSpPr>
        <p:grpSpPr>
          <a:xfrm>
            <a:off x="8527850" y="249743"/>
            <a:ext cx="3341108" cy="1537667"/>
            <a:chOff x="1676400" y="1162555"/>
            <a:chExt cx="8966200" cy="4126490"/>
          </a:xfrm>
          <a:solidFill>
            <a:schemeClr val="bg1"/>
          </a:solidFill>
        </p:grpSpPr>
        <p:sp>
          <p:nvSpPr>
            <p:cNvPr id="61" name="Freeform 9">
              <a:extLst>
                <a:ext uri="{FF2B5EF4-FFF2-40B4-BE49-F238E27FC236}">
                  <a16:creationId xmlns:a16="http://schemas.microsoft.com/office/drawing/2014/main" id="{D2A647DC-867F-43E9-B679-AF087C9C74AA}"/>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62" name="Freeform 10">
              <a:extLst>
                <a:ext uri="{FF2B5EF4-FFF2-40B4-BE49-F238E27FC236}">
                  <a16:creationId xmlns:a16="http://schemas.microsoft.com/office/drawing/2014/main" id="{9C6C2A61-4AE6-441B-8AF3-3A5CA068D616}"/>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63" name="Freeform 11">
              <a:extLst>
                <a:ext uri="{FF2B5EF4-FFF2-40B4-BE49-F238E27FC236}">
                  <a16:creationId xmlns:a16="http://schemas.microsoft.com/office/drawing/2014/main" id="{945B0C3C-D306-42CC-AC52-CF209FE85166}"/>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64" name="Freeform 12">
              <a:extLst>
                <a:ext uri="{FF2B5EF4-FFF2-40B4-BE49-F238E27FC236}">
                  <a16:creationId xmlns:a16="http://schemas.microsoft.com/office/drawing/2014/main" id="{F5018DF8-187A-46FC-B762-5C151E4E7662}"/>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65" name="Freeform 13">
              <a:extLst>
                <a:ext uri="{FF2B5EF4-FFF2-40B4-BE49-F238E27FC236}">
                  <a16:creationId xmlns:a16="http://schemas.microsoft.com/office/drawing/2014/main" id="{D8C786EF-19D6-4EEE-93BD-20626DEE102B}"/>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66" name="Freeform 14">
              <a:extLst>
                <a:ext uri="{FF2B5EF4-FFF2-40B4-BE49-F238E27FC236}">
                  <a16:creationId xmlns:a16="http://schemas.microsoft.com/office/drawing/2014/main" id="{30F7FD6D-258E-490E-8CED-0DFFC1202130}"/>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67" name="Freeform 15">
              <a:extLst>
                <a:ext uri="{FF2B5EF4-FFF2-40B4-BE49-F238E27FC236}">
                  <a16:creationId xmlns:a16="http://schemas.microsoft.com/office/drawing/2014/main" id="{40CACF16-1432-48AF-B848-EB872F57E755}"/>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68" name="Freeform 16">
              <a:extLst>
                <a:ext uri="{FF2B5EF4-FFF2-40B4-BE49-F238E27FC236}">
                  <a16:creationId xmlns:a16="http://schemas.microsoft.com/office/drawing/2014/main" id="{B4498185-9602-41B1-B2A5-A16DED956CD1}"/>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69" name="Freeform 17">
              <a:extLst>
                <a:ext uri="{FF2B5EF4-FFF2-40B4-BE49-F238E27FC236}">
                  <a16:creationId xmlns:a16="http://schemas.microsoft.com/office/drawing/2014/main" id="{7E4FC8F4-D8A7-4DAF-8C53-94AAD1C0C8FE}"/>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70" name="Freeform 18">
              <a:extLst>
                <a:ext uri="{FF2B5EF4-FFF2-40B4-BE49-F238E27FC236}">
                  <a16:creationId xmlns:a16="http://schemas.microsoft.com/office/drawing/2014/main" id="{C0594CE3-C897-4AC5-9146-062BB997AF91}"/>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71" name="Freeform 19">
              <a:extLst>
                <a:ext uri="{FF2B5EF4-FFF2-40B4-BE49-F238E27FC236}">
                  <a16:creationId xmlns:a16="http://schemas.microsoft.com/office/drawing/2014/main" id="{554518F2-9BBF-4F2E-9285-120559A79739}"/>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72" name="Freeform 20">
              <a:extLst>
                <a:ext uri="{FF2B5EF4-FFF2-40B4-BE49-F238E27FC236}">
                  <a16:creationId xmlns:a16="http://schemas.microsoft.com/office/drawing/2014/main" id="{E6DD0297-C16B-43B9-849E-472AC0186C21}"/>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grpFill/>
            <a:ln w="38141" cap="flat">
              <a:noFill/>
              <a:prstDash val="solid"/>
              <a:miter/>
            </a:ln>
          </p:spPr>
          <p:txBody>
            <a:bodyPr rtlCol="0" anchor="ctr"/>
            <a:lstStyle/>
            <a:p>
              <a:endParaRPr lang="en-GB"/>
            </a:p>
          </p:txBody>
        </p:sp>
        <p:sp>
          <p:nvSpPr>
            <p:cNvPr id="73" name="Freeform 21">
              <a:extLst>
                <a:ext uri="{FF2B5EF4-FFF2-40B4-BE49-F238E27FC236}">
                  <a16:creationId xmlns:a16="http://schemas.microsoft.com/office/drawing/2014/main" id="{730A1D15-9373-4657-AA67-2FB3AC8FBE8D}"/>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grpFill/>
            <a:ln w="38141" cap="flat">
              <a:noFill/>
              <a:prstDash val="solid"/>
              <a:miter/>
            </a:ln>
          </p:spPr>
          <p:txBody>
            <a:bodyPr rtlCol="0" anchor="ctr"/>
            <a:lstStyle/>
            <a:p>
              <a:endParaRPr lang="en-GB"/>
            </a:p>
          </p:txBody>
        </p:sp>
        <p:sp>
          <p:nvSpPr>
            <p:cNvPr id="74" name="Freeform 22">
              <a:extLst>
                <a:ext uri="{FF2B5EF4-FFF2-40B4-BE49-F238E27FC236}">
                  <a16:creationId xmlns:a16="http://schemas.microsoft.com/office/drawing/2014/main" id="{DC8F21B5-FAFE-4343-8EAB-F0E200FA2ECC}"/>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grpFill/>
            <a:ln w="38141" cap="flat">
              <a:noFill/>
              <a:prstDash val="solid"/>
              <a:miter/>
            </a:ln>
          </p:spPr>
          <p:txBody>
            <a:bodyPr rtlCol="0" anchor="ctr"/>
            <a:lstStyle/>
            <a:p>
              <a:endParaRPr lang="en-GB"/>
            </a:p>
          </p:txBody>
        </p:sp>
        <p:sp>
          <p:nvSpPr>
            <p:cNvPr id="75" name="Freeform 23">
              <a:extLst>
                <a:ext uri="{FF2B5EF4-FFF2-40B4-BE49-F238E27FC236}">
                  <a16:creationId xmlns:a16="http://schemas.microsoft.com/office/drawing/2014/main" id="{14AFAAF8-194B-42EF-947D-6665E26903E3}"/>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grpFill/>
            <a:ln w="38141" cap="flat">
              <a:noFill/>
              <a:prstDash val="solid"/>
              <a:miter/>
            </a:ln>
          </p:spPr>
          <p:txBody>
            <a:bodyPr rtlCol="0" anchor="ctr"/>
            <a:lstStyle/>
            <a:p>
              <a:endParaRPr lang="en-GB"/>
            </a:p>
          </p:txBody>
        </p:sp>
      </p:grpSp>
    </p:spTree>
    <p:extLst>
      <p:ext uri="{BB962C8B-B14F-4D97-AF65-F5344CB8AC3E}">
        <p14:creationId xmlns:p14="http://schemas.microsoft.com/office/powerpoint/2010/main" val="41009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Title Slide 3">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67D2752C-7279-694A-B0F6-521C7029D6B5}"/>
              </a:ext>
            </a:extLst>
          </p:cNvPr>
          <p:cNvGrpSpPr/>
          <p:nvPr userDrawn="1"/>
        </p:nvGrpSpPr>
        <p:grpSpPr>
          <a:xfrm>
            <a:off x="1" y="0"/>
            <a:ext cx="12191999" cy="6858000"/>
            <a:chOff x="1" y="0"/>
            <a:chExt cx="12191999" cy="6858000"/>
          </a:xfrm>
        </p:grpSpPr>
        <p:sp>
          <p:nvSpPr>
            <p:cNvPr id="48" name="Freeform 47">
              <a:extLst>
                <a:ext uri="{FF2B5EF4-FFF2-40B4-BE49-F238E27FC236}">
                  <a16:creationId xmlns:a16="http://schemas.microsoft.com/office/drawing/2014/main" id="{EB5F77DF-5838-ED42-ACD4-7209961EF1EA}"/>
                </a:ext>
              </a:extLst>
            </p:cNvPr>
            <p:cNvSpPr/>
            <p:nvPr userDrawn="1"/>
          </p:nvSpPr>
          <p:spPr>
            <a:xfrm>
              <a:off x="1" y="0"/>
              <a:ext cx="628499" cy="6858000"/>
            </a:xfrm>
            <a:custGeom>
              <a:avLst/>
              <a:gdLst>
                <a:gd name="connsiteX0" fmla="*/ 0 w 628499"/>
                <a:gd name="connsiteY0" fmla="*/ 0 h 6858000"/>
                <a:gd name="connsiteX1" fmla="*/ 628499 w 628499"/>
                <a:gd name="connsiteY1" fmla="*/ 0 h 6858000"/>
                <a:gd name="connsiteX2" fmla="*/ 628499 w 628499"/>
                <a:gd name="connsiteY2" fmla="*/ 6858000 h 6858000"/>
                <a:gd name="connsiteX3" fmla="*/ 0 w 628499"/>
                <a:gd name="connsiteY3" fmla="*/ 6858000 h 6858000"/>
                <a:gd name="connsiteX4" fmla="*/ 0 w 628499"/>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8499" h="6858000">
                  <a:moveTo>
                    <a:pt x="0" y="0"/>
                  </a:moveTo>
                  <a:lnTo>
                    <a:pt x="628499" y="0"/>
                  </a:lnTo>
                  <a:lnTo>
                    <a:pt x="628499" y="6858000"/>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Freeform 45">
              <a:extLst>
                <a:ext uri="{FF2B5EF4-FFF2-40B4-BE49-F238E27FC236}">
                  <a16:creationId xmlns:a16="http://schemas.microsoft.com/office/drawing/2014/main" id="{644C17D8-D7A9-CA4C-B615-92A6DD599C49}"/>
                </a:ext>
              </a:extLst>
            </p:cNvPr>
            <p:cNvSpPr/>
            <p:nvPr userDrawn="1"/>
          </p:nvSpPr>
          <p:spPr>
            <a:xfrm>
              <a:off x="1992494" y="0"/>
              <a:ext cx="10199506" cy="6858000"/>
            </a:xfrm>
            <a:custGeom>
              <a:avLst/>
              <a:gdLst>
                <a:gd name="connsiteX0" fmla="*/ 0 w 10199506"/>
                <a:gd name="connsiteY0" fmla="*/ 0 h 6858000"/>
                <a:gd name="connsiteX1" fmla="*/ 10199506 w 10199506"/>
                <a:gd name="connsiteY1" fmla="*/ 0 h 6858000"/>
                <a:gd name="connsiteX2" fmla="*/ 10199506 w 10199506"/>
                <a:gd name="connsiteY2" fmla="*/ 6858000 h 6858000"/>
                <a:gd name="connsiteX3" fmla="*/ 1687511 w 10199506"/>
                <a:gd name="connsiteY3" fmla="*/ 6858000 h 6858000"/>
                <a:gd name="connsiteX4" fmla="*/ 4272882 w 10199506"/>
                <a:gd name="connsiteY4" fmla="*/ 4272889 h 6858000"/>
                <a:gd name="connsiteX5" fmla="*/ 0 w 1019950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199506" h="6858000">
                  <a:moveTo>
                    <a:pt x="0" y="0"/>
                  </a:moveTo>
                  <a:lnTo>
                    <a:pt x="10199506" y="0"/>
                  </a:lnTo>
                  <a:lnTo>
                    <a:pt x="10199506" y="6858000"/>
                  </a:lnTo>
                  <a:lnTo>
                    <a:pt x="1687511" y="6858000"/>
                  </a:lnTo>
                  <a:lnTo>
                    <a:pt x="4272882" y="4272889"/>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Graphic 27">
            <a:extLst>
              <a:ext uri="{FF2B5EF4-FFF2-40B4-BE49-F238E27FC236}">
                <a16:creationId xmlns:a16="http://schemas.microsoft.com/office/drawing/2014/main" id="{4E422C4F-84BD-B940-8F7C-C78EEC921114}"/>
              </a:ext>
            </a:extLst>
          </p:cNvPr>
          <p:cNvSpPr/>
          <p:nvPr userDrawn="1"/>
        </p:nvSpPr>
        <p:spPr>
          <a:xfrm rot="18900000">
            <a:off x="5257259" y="1786755"/>
            <a:ext cx="1457048" cy="1457047"/>
          </a:xfrm>
          <a:custGeom>
            <a:avLst/>
            <a:gdLst>
              <a:gd name="connsiteX0" fmla="*/ 2218468 w 2466975"/>
              <a:gd name="connsiteY0" fmla="*/ 0 h 2466975"/>
              <a:gd name="connsiteX1" fmla="*/ 247460 w 2466975"/>
              <a:gd name="connsiteY1" fmla="*/ 0 h 2466975"/>
              <a:gd name="connsiteX2" fmla="*/ 0 w 2466975"/>
              <a:gd name="connsiteY2" fmla="*/ 247460 h 2466975"/>
              <a:gd name="connsiteX3" fmla="*/ 0 w 2466975"/>
              <a:gd name="connsiteY3" fmla="*/ 2236089 h 2466975"/>
              <a:gd name="connsiteX4" fmla="*/ 238697 w 2466975"/>
              <a:gd name="connsiteY4" fmla="*/ 2474786 h 2466975"/>
              <a:gd name="connsiteX5" fmla="*/ 2227326 w 2466975"/>
              <a:gd name="connsiteY5" fmla="*/ 2474786 h 2466975"/>
              <a:gd name="connsiteX6" fmla="*/ 2474786 w 2466975"/>
              <a:gd name="connsiteY6" fmla="*/ 2227326 h 2466975"/>
              <a:gd name="connsiteX7" fmla="*/ 2474786 w 2466975"/>
              <a:gd name="connsiteY7" fmla="*/ 256223 h 2466975"/>
              <a:gd name="connsiteX8" fmla="*/ 2218468 w 2466975"/>
              <a:gd name="connsiteY8" fmla="*/ 0 h 246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66975" h="2466975">
                <a:moveTo>
                  <a:pt x="2218468" y="0"/>
                </a:moveTo>
                <a:lnTo>
                  <a:pt x="247460" y="0"/>
                </a:lnTo>
                <a:lnTo>
                  <a:pt x="0" y="247460"/>
                </a:lnTo>
                <a:lnTo>
                  <a:pt x="0" y="2236089"/>
                </a:lnTo>
                <a:lnTo>
                  <a:pt x="238697" y="2474786"/>
                </a:lnTo>
                <a:lnTo>
                  <a:pt x="2227326" y="2474786"/>
                </a:lnTo>
                <a:lnTo>
                  <a:pt x="2474786" y="2227326"/>
                </a:lnTo>
                <a:lnTo>
                  <a:pt x="2474786" y="256223"/>
                </a:lnTo>
                <a:lnTo>
                  <a:pt x="2218468" y="0"/>
                </a:lnTo>
                <a:close/>
              </a:path>
            </a:pathLst>
          </a:custGeom>
          <a:solidFill>
            <a:schemeClr val="bg1"/>
          </a:solidFill>
          <a:ln w="9525" cap="flat">
            <a:noFill/>
            <a:prstDash val="solid"/>
            <a:miter/>
          </a:ln>
        </p:spPr>
        <p:txBody>
          <a:bodyPr rtlCol="0" anchor="ctr"/>
          <a:lstStyle/>
          <a:p>
            <a:endParaRPr lang="en-GB"/>
          </a:p>
        </p:txBody>
      </p:sp>
      <p:sp>
        <p:nvSpPr>
          <p:cNvPr id="2" name="Title 1">
            <a:extLst>
              <a:ext uri="{FF2B5EF4-FFF2-40B4-BE49-F238E27FC236}">
                <a16:creationId xmlns:a16="http://schemas.microsoft.com/office/drawing/2014/main" id="{69245922-C439-C743-940F-BDDCBF9C6944}"/>
              </a:ext>
            </a:extLst>
          </p:cNvPr>
          <p:cNvSpPr>
            <a:spLocks noGrp="1"/>
          </p:cNvSpPr>
          <p:nvPr>
            <p:ph type="ctrTitle" hasCustomPrompt="1"/>
          </p:nvPr>
        </p:nvSpPr>
        <p:spPr>
          <a:xfrm>
            <a:off x="6159499" y="344467"/>
            <a:ext cx="5394325" cy="1590469"/>
          </a:xfrm>
        </p:spPr>
        <p:txBody>
          <a:bodyPr anchor="b">
            <a:normAutofit/>
          </a:bodyPr>
          <a:lstStyle>
            <a:lvl1pPr algn="l">
              <a:defRPr sz="6000">
                <a:solidFill>
                  <a:schemeClr val="accent1"/>
                </a:solidFill>
              </a:defRPr>
            </a:lvl1pPr>
          </a:lstStyle>
          <a:p>
            <a:r>
              <a:rPr lang="en-US"/>
              <a:t>Master title</a:t>
            </a:r>
            <a:endParaRPr lang="en-GB"/>
          </a:p>
        </p:txBody>
      </p:sp>
      <p:sp>
        <p:nvSpPr>
          <p:cNvPr id="3" name="Subtitle 2">
            <a:extLst>
              <a:ext uri="{FF2B5EF4-FFF2-40B4-BE49-F238E27FC236}">
                <a16:creationId xmlns:a16="http://schemas.microsoft.com/office/drawing/2014/main" id="{88D8AA33-F6BC-5245-87D5-7598B01ED606}"/>
              </a:ext>
            </a:extLst>
          </p:cNvPr>
          <p:cNvSpPr>
            <a:spLocks noGrp="1"/>
          </p:cNvSpPr>
          <p:nvPr>
            <p:ph type="subTitle" idx="1"/>
          </p:nvPr>
        </p:nvSpPr>
        <p:spPr>
          <a:xfrm>
            <a:off x="6159086" y="1934936"/>
            <a:ext cx="5391940" cy="488623"/>
          </a:xfrm>
        </p:spPr>
        <p:txBody>
          <a:bodyPr>
            <a:normAutofit/>
          </a:bodyPr>
          <a:lstStyle>
            <a:lvl1pPr marL="0" indent="0" algn="l">
              <a:buNone/>
              <a:defRPr sz="1800" b="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27" name="Graphic 11">
            <a:extLst>
              <a:ext uri="{FF2B5EF4-FFF2-40B4-BE49-F238E27FC236}">
                <a16:creationId xmlns:a16="http://schemas.microsoft.com/office/drawing/2014/main" id="{794D4390-A6DF-E349-AB41-8748E8DF4F7C}"/>
              </a:ext>
            </a:extLst>
          </p:cNvPr>
          <p:cNvGrpSpPr/>
          <p:nvPr userDrawn="1"/>
        </p:nvGrpSpPr>
        <p:grpSpPr>
          <a:xfrm>
            <a:off x="9256905" y="5498917"/>
            <a:ext cx="2885374" cy="1327926"/>
            <a:chOff x="1676400" y="1162555"/>
            <a:chExt cx="8966200" cy="4126490"/>
          </a:xfrm>
          <a:solidFill>
            <a:schemeClr val="tx1"/>
          </a:solidFill>
        </p:grpSpPr>
        <p:sp>
          <p:nvSpPr>
            <p:cNvPr id="28" name="Freeform 27">
              <a:extLst>
                <a:ext uri="{FF2B5EF4-FFF2-40B4-BE49-F238E27FC236}">
                  <a16:creationId xmlns:a16="http://schemas.microsoft.com/office/drawing/2014/main" id="{CB874688-9A20-6142-BB62-5AEBD3CBD5A7}"/>
                </a:ext>
              </a:extLst>
            </p:cNvPr>
            <p:cNvSpPr/>
            <p:nvPr/>
          </p:nvSpPr>
          <p:spPr>
            <a:xfrm>
              <a:off x="9035933" y="1825443"/>
              <a:ext cx="953851" cy="1173589"/>
            </a:xfrm>
            <a:custGeom>
              <a:avLst/>
              <a:gdLst>
                <a:gd name="connsiteX0" fmla="*/ 876398 w 953851"/>
                <a:gd name="connsiteY0" fmla="*/ 1102795 h 1173588"/>
                <a:gd name="connsiteX1" fmla="*/ 860374 w 953851"/>
                <a:gd name="connsiteY1" fmla="*/ 1071373 h 1173588"/>
                <a:gd name="connsiteX2" fmla="*/ 860374 w 953851"/>
                <a:gd name="connsiteY2" fmla="*/ 738604 h 1173588"/>
                <a:gd name="connsiteX3" fmla="*/ 593677 w 953851"/>
                <a:gd name="connsiteY3" fmla="*/ 392963 h 1173588"/>
                <a:gd name="connsiteX4" fmla="*/ 334992 w 953851"/>
                <a:gd name="connsiteY4" fmla="*/ 539851 h 1173588"/>
                <a:gd name="connsiteX5" fmla="*/ 334992 w 953851"/>
                <a:gd name="connsiteY5" fmla="*/ 0 h 1173588"/>
                <a:gd name="connsiteX6" fmla="*/ 12972 w 953851"/>
                <a:gd name="connsiteY6" fmla="*/ 54894 h 1173588"/>
                <a:gd name="connsiteX7" fmla="*/ 12972 w 953851"/>
                <a:gd name="connsiteY7" fmla="*/ 78365 h 1173588"/>
                <a:gd name="connsiteX8" fmla="*/ 92333 w 953851"/>
                <a:gd name="connsiteY8" fmla="*/ 154459 h 1173588"/>
                <a:gd name="connsiteX9" fmla="*/ 105687 w 953851"/>
                <a:gd name="connsiteY9" fmla="*/ 188531 h 1173588"/>
                <a:gd name="connsiteX10" fmla="*/ 105687 w 953851"/>
                <a:gd name="connsiteY10" fmla="*/ 1068723 h 1173588"/>
                <a:gd name="connsiteX11" fmla="*/ 92333 w 953851"/>
                <a:gd name="connsiteY11" fmla="*/ 1102795 h 1173588"/>
                <a:gd name="connsiteX12" fmla="*/ 0 w 953851"/>
                <a:gd name="connsiteY12" fmla="*/ 1173589 h 1173588"/>
                <a:gd name="connsiteX13" fmla="*/ 0 w 953851"/>
                <a:gd name="connsiteY13" fmla="*/ 1197061 h 1173588"/>
                <a:gd name="connsiteX14" fmla="*/ 440679 w 953851"/>
                <a:gd name="connsiteY14" fmla="*/ 1197061 h 1173588"/>
                <a:gd name="connsiteX15" fmla="*/ 440679 w 953851"/>
                <a:gd name="connsiteY15" fmla="*/ 1173589 h 1173588"/>
                <a:gd name="connsiteX16" fmla="*/ 351017 w 953851"/>
                <a:gd name="connsiteY16" fmla="*/ 1102795 h 1173588"/>
                <a:gd name="connsiteX17" fmla="*/ 334992 w 953851"/>
                <a:gd name="connsiteY17" fmla="*/ 1068723 h 1173588"/>
                <a:gd name="connsiteX18" fmla="*/ 334992 w 953851"/>
                <a:gd name="connsiteY18" fmla="*/ 636388 h 1173588"/>
                <a:gd name="connsiteX19" fmla="*/ 496003 w 953851"/>
                <a:gd name="connsiteY19" fmla="*/ 523572 h 1173588"/>
                <a:gd name="connsiteX20" fmla="*/ 630686 w 953851"/>
                <a:gd name="connsiteY20" fmla="*/ 735954 h 1173588"/>
                <a:gd name="connsiteX21" fmla="*/ 630686 w 953851"/>
                <a:gd name="connsiteY21" fmla="*/ 1068723 h 1173588"/>
                <a:gd name="connsiteX22" fmla="*/ 615043 w 953851"/>
                <a:gd name="connsiteY22" fmla="*/ 1102795 h 1173588"/>
                <a:gd name="connsiteX23" fmla="*/ 525381 w 953851"/>
                <a:gd name="connsiteY23" fmla="*/ 1173589 h 1173588"/>
                <a:gd name="connsiteX24" fmla="*/ 525381 w 953851"/>
                <a:gd name="connsiteY24" fmla="*/ 1197061 h 1173588"/>
                <a:gd name="connsiteX25" fmla="*/ 966061 w 953851"/>
                <a:gd name="connsiteY25" fmla="*/ 1197061 h 1173588"/>
                <a:gd name="connsiteX26" fmla="*/ 966061 w 953851"/>
                <a:gd name="connsiteY26" fmla="*/ 1173589 h 1173588"/>
                <a:gd name="connsiteX27" fmla="*/ 876398 w 953851"/>
                <a:gd name="connsiteY27" fmla="*/ 1102795 h 1173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953851" h="1173588">
                  <a:moveTo>
                    <a:pt x="876398" y="1102795"/>
                  </a:moveTo>
                  <a:cubicBezTo>
                    <a:pt x="860374" y="1089545"/>
                    <a:pt x="860374" y="1089545"/>
                    <a:pt x="860374" y="1071373"/>
                  </a:cubicBezTo>
                  <a:lnTo>
                    <a:pt x="860374" y="738604"/>
                  </a:lnTo>
                  <a:cubicBezTo>
                    <a:pt x="860374" y="508050"/>
                    <a:pt x="773383" y="392963"/>
                    <a:pt x="593677" y="392963"/>
                  </a:cubicBezTo>
                  <a:cubicBezTo>
                    <a:pt x="482648" y="392963"/>
                    <a:pt x="400999" y="440285"/>
                    <a:pt x="334992" y="539851"/>
                  </a:cubicBezTo>
                  <a:lnTo>
                    <a:pt x="334992" y="0"/>
                  </a:lnTo>
                  <a:lnTo>
                    <a:pt x="12972" y="54894"/>
                  </a:lnTo>
                  <a:lnTo>
                    <a:pt x="12972" y="78365"/>
                  </a:lnTo>
                  <a:lnTo>
                    <a:pt x="92333" y="154459"/>
                  </a:lnTo>
                  <a:cubicBezTo>
                    <a:pt x="104160" y="166574"/>
                    <a:pt x="105687" y="170360"/>
                    <a:pt x="105687" y="188531"/>
                  </a:cubicBezTo>
                  <a:lnTo>
                    <a:pt x="105687" y="1068723"/>
                  </a:lnTo>
                  <a:cubicBezTo>
                    <a:pt x="105687" y="1086895"/>
                    <a:pt x="105305" y="1092573"/>
                    <a:pt x="92333" y="1102795"/>
                  </a:cubicBezTo>
                  <a:lnTo>
                    <a:pt x="0" y="1173589"/>
                  </a:lnTo>
                  <a:lnTo>
                    <a:pt x="0" y="1197061"/>
                  </a:lnTo>
                  <a:lnTo>
                    <a:pt x="440679" y="1197061"/>
                  </a:lnTo>
                  <a:lnTo>
                    <a:pt x="440679" y="1173589"/>
                  </a:lnTo>
                  <a:lnTo>
                    <a:pt x="351017" y="1102795"/>
                  </a:lnTo>
                  <a:cubicBezTo>
                    <a:pt x="337664" y="1092195"/>
                    <a:pt x="334992" y="1086895"/>
                    <a:pt x="334992" y="1068723"/>
                  </a:cubicBezTo>
                  <a:lnTo>
                    <a:pt x="334992" y="636388"/>
                  </a:lnTo>
                  <a:cubicBezTo>
                    <a:pt x="374673" y="562944"/>
                    <a:pt x="429996" y="523572"/>
                    <a:pt x="496003" y="523572"/>
                  </a:cubicBezTo>
                  <a:cubicBezTo>
                    <a:pt x="585665" y="523572"/>
                    <a:pt x="630686" y="594366"/>
                    <a:pt x="630686" y="735954"/>
                  </a:cubicBezTo>
                  <a:lnTo>
                    <a:pt x="630686" y="1068723"/>
                  </a:lnTo>
                  <a:cubicBezTo>
                    <a:pt x="630686" y="1086895"/>
                    <a:pt x="628016" y="1092195"/>
                    <a:pt x="615043" y="1102795"/>
                  </a:cubicBezTo>
                  <a:lnTo>
                    <a:pt x="525381" y="1173589"/>
                  </a:lnTo>
                  <a:lnTo>
                    <a:pt x="525381" y="1197061"/>
                  </a:lnTo>
                  <a:lnTo>
                    <a:pt x="966061" y="1197061"/>
                  </a:lnTo>
                  <a:lnTo>
                    <a:pt x="966061" y="1173589"/>
                  </a:lnTo>
                  <a:lnTo>
                    <a:pt x="876398" y="1102795"/>
                  </a:lnTo>
                  <a:close/>
                </a:path>
              </a:pathLst>
            </a:custGeom>
            <a:grpFill/>
            <a:ln w="38141" cap="flat">
              <a:noFill/>
              <a:prstDash val="solid"/>
              <a:miter/>
            </a:ln>
          </p:spPr>
          <p:txBody>
            <a:bodyPr rtlCol="0" anchor="ctr"/>
            <a:lstStyle/>
            <a:p>
              <a:endParaRPr lang="en-GB"/>
            </a:p>
          </p:txBody>
        </p:sp>
        <p:sp>
          <p:nvSpPr>
            <p:cNvPr id="29" name="Freeform 28">
              <a:extLst>
                <a:ext uri="{FF2B5EF4-FFF2-40B4-BE49-F238E27FC236}">
                  <a16:creationId xmlns:a16="http://schemas.microsoft.com/office/drawing/2014/main" id="{C66487D3-E68C-9043-A685-0181A8FF94E9}"/>
                </a:ext>
              </a:extLst>
            </p:cNvPr>
            <p:cNvSpPr/>
            <p:nvPr/>
          </p:nvSpPr>
          <p:spPr>
            <a:xfrm>
              <a:off x="8304902" y="2218406"/>
              <a:ext cx="686773" cy="795012"/>
            </a:xfrm>
            <a:custGeom>
              <a:avLst/>
              <a:gdLst>
                <a:gd name="connsiteX0" fmla="*/ 380015 w 686772"/>
                <a:gd name="connsiteY0" fmla="*/ 822648 h 795011"/>
                <a:gd name="connsiteX1" fmla="*/ 704705 w 686772"/>
                <a:gd name="connsiteY1" fmla="*/ 600045 h 795011"/>
                <a:gd name="connsiteX2" fmla="*/ 681050 w 686772"/>
                <a:gd name="connsiteY2" fmla="*/ 586794 h 795011"/>
                <a:gd name="connsiteX3" fmla="*/ 491043 w 686772"/>
                <a:gd name="connsiteY3" fmla="*/ 681060 h 795011"/>
                <a:gd name="connsiteX4" fmla="*/ 240371 w 686772"/>
                <a:gd name="connsiteY4" fmla="*/ 366841 h 795011"/>
                <a:gd name="connsiteX5" fmla="*/ 433049 w 686772"/>
                <a:gd name="connsiteY5" fmla="*/ 73444 h 795011"/>
                <a:gd name="connsiteX6" fmla="*/ 478070 w 686772"/>
                <a:gd name="connsiteY6" fmla="*/ 96916 h 795011"/>
                <a:gd name="connsiteX7" fmla="*/ 594059 w 686772"/>
                <a:gd name="connsiteY7" fmla="*/ 288097 h 795011"/>
                <a:gd name="connsiteX8" fmla="*/ 617714 w 686772"/>
                <a:gd name="connsiteY8" fmla="*/ 288097 h 795011"/>
                <a:gd name="connsiteX9" fmla="*/ 697075 w 686772"/>
                <a:gd name="connsiteY9" fmla="*/ 54894 h 795011"/>
                <a:gd name="connsiteX10" fmla="*/ 433049 w 686772"/>
                <a:gd name="connsiteY10" fmla="*/ 0 h 795011"/>
                <a:gd name="connsiteX11" fmla="*/ 0 w 686772"/>
                <a:gd name="connsiteY11" fmla="*/ 427035 h 795011"/>
                <a:gd name="connsiteX12" fmla="*/ 380015 w 686772"/>
                <a:gd name="connsiteY12" fmla="*/ 822648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6772" h="795011">
                  <a:moveTo>
                    <a:pt x="380015" y="822648"/>
                  </a:moveTo>
                  <a:cubicBezTo>
                    <a:pt x="535683" y="822648"/>
                    <a:pt x="654724" y="741254"/>
                    <a:pt x="704705" y="600045"/>
                  </a:cubicBezTo>
                  <a:lnTo>
                    <a:pt x="681050" y="586794"/>
                  </a:lnTo>
                  <a:cubicBezTo>
                    <a:pt x="633357" y="646988"/>
                    <a:pt x="567351" y="681060"/>
                    <a:pt x="491043" y="681060"/>
                  </a:cubicBezTo>
                  <a:cubicBezTo>
                    <a:pt x="330033" y="681060"/>
                    <a:pt x="240371" y="570894"/>
                    <a:pt x="240371" y="366841"/>
                  </a:cubicBezTo>
                  <a:cubicBezTo>
                    <a:pt x="240371" y="191181"/>
                    <a:pt x="317060" y="73444"/>
                    <a:pt x="433049" y="73444"/>
                  </a:cubicBezTo>
                  <a:cubicBezTo>
                    <a:pt x="454033" y="73444"/>
                    <a:pt x="466242" y="77608"/>
                    <a:pt x="478070" y="96916"/>
                  </a:cubicBezTo>
                  <a:lnTo>
                    <a:pt x="594059" y="288097"/>
                  </a:lnTo>
                  <a:lnTo>
                    <a:pt x="617714" y="288097"/>
                  </a:lnTo>
                  <a:lnTo>
                    <a:pt x="697075" y="54894"/>
                  </a:lnTo>
                  <a:cubicBezTo>
                    <a:pt x="620385" y="20822"/>
                    <a:pt x="520040" y="0"/>
                    <a:pt x="433049" y="0"/>
                  </a:cubicBezTo>
                  <a:cubicBezTo>
                    <a:pt x="169023" y="0"/>
                    <a:pt x="0" y="167710"/>
                    <a:pt x="0" y="427035"/>
                  </a:cubicBezTo>
                  <a:cubicBezTo>
                    <a:pt x="0" y="667810"/>
                    <a:pt x="147657" y="822648"/>
                    <a:pt x="380015" y="822648"/>
                  </a:cubicBezTo>
                  <a:close/>
                </a:path>
              </a:pathLst>
            </a:custGeom>
            <a:grpFill/>
            <a:ln w="38141" cap="flat">
              <a:noFill/>
              <a:prstDash val="solid"/>
              <a:miter/>
            </a:ln>
          </p:spPr>
          <p:txBody>
            <a:bodyPr rtlCol="0" anchor="ctr"/>
            <a:lstStyle/>
            <a:p>
              <a:endParaRPr lang="en-GB"/>
            </a:p>
          </p:txBody>
        </p:sp>
        <p:sp>
          <p:nvSpPr>
            <p:cNvPr id="30" name="Freeform 29">
              <a:extLst>
                <a:ext uri="{FF2B5EF4-FFF2-40B4-BE49-F238E27FC236}">
                  <a16:creationId xmlns:a16="http://schemas.microsoft.com/office/drawing/2014/main" id="{50AC4A5F-0442-3643-AD67-1E8E2A5A4463}"/>
                </a:ext>
              </a:extLst>
            </p:cNvPr>
            <p:cNvSpPr/>
            <p:nvPr/>
          </p:nvSpPr>
          <p:spPr>
            <a:xfrm>
              <a:off x="7449488" y="2218406"/>
              <a:ext cx="801235" cy="795012"/>
            </a:xfrm>
            <a:custGeom>
              <a:avLst/>
              <a:gdLst>
                <a:gd name="connsiteX0" fmla="*/ 330033 w 801234"/>
                <a:gd name="connsiteY0" fmla="*/ 345641 h 795011"/>
                <a:gd name="connsiteX1" fmla="*/ 0 w 801234"/>
                <a:gd name="connsiteY1" fmla="*/ 607616 h 795011"/>
                <a:gd name="connsiteX2" fmla="*/ 227016 w 801234"/>
                <a:gd name="connsiteY2" fmla="*/ 822269 h 795011"/>
                <a:gd name="connsiteX3" fmla="*/ 477689 w 801234"/>
                <a:gd name="connsiteY3" fmla="*/ 685982 h 795011"/>
                <a:gd name="connsiteX4" fmla="*/ 620385 w 801234"/>
                <a:gd name="connsiteY4" fmla="*/ 822269 h 795011"/>
                <a:gd name="connsiteX5" fmla="*/ 818404 w 801234"/>
                <a:gd name="connsiteY5" fmla="*/ 683332 h 795011"/>
                <a:gd name="connsiteX6" fmla="*/ 800090 w 801234"/>
                <a:gd name="connsiteY6" fmla="*/ 667431 h 795011"/>
                <a:gd name="connsiteX7" fmla="*/ 750109 w 801234"/>
                <a:gd name="connsiteY7" fmla="*/ 698853 h 795011"/>
                <a:gd name="connsiteX8" fmla="*/ 700127 w 801234"/>
                <a:gd name="connsiteY8" fmla="*/ 612538 h 795011"/>
                <a:gd name="connsiteX9" fmla="*/ 700127 w 801234"/>
                <a:gd name="connsiteY9" fmla="*/ 288097 h 795011"/>
                <a:gd name="connsiteX10" fmla="*/ 338426 w 801234"/>
                <a:gd name="connsiteY10" fmla="*/ 0 h 795011"/>
                <a:gd name="connsiteX11" fmla="*/ 48074 w 801234"/>
                <a:gd name="connsiteY11" fmla="*/ 54894 h 795011"/>
                <a:gd name="connsiteX12" fmla="*/ 127434 w 801234"/>
                <a:gd name="connsiteY12" fmla="*/ 288097 h 795011"/>
                <a:gd name="connsiteX13" fmla="*/ 151090 w 801234"/>
                <a:gd name="connsiteY13" fmla="*/ 288097 h 795011"/>
                <a:gd name="connsiteX14" fmla="*/ 267078 w 801234"/>
                <a:gd name="connsiteY14" fmla="*/ 96916 h 795011"/>
                <a:gd name="connsiteX15" fmla="*/ 325073 w 801234"/>
                <a:gd name="connsiteY15" fmla="*/ 70794 h 795011"/>
                <a:gd name="connsiteX16" fmla="*/ 470439 w 801234"/>
                <a:gd name="connsiteY16" fmla="*/ 238504 h 795011"/>
                <a:gd name="connsiteX17" fmla="*/ 470439 w 801234"/>
                <a:gd name="connsiteY17" fmla="*/ 364191 h 795011"/>
                <a:gd name="connsiteX18" fmla="*/ 330033 w 801234"/>
                <a:gd name="connsiteY18" fmla="*/ 345641 h 795011"/>
                <a:gd name="connsiteX19" fmla="*/ 470058 w 801234"/>
                <a:gd name="connsiteY19" fmla="*/ 610266 h 795011"/>
                <a:gd name="connsiteX20" fmla="*/ 327362 w 801234"/>
                <a:gd name="connsiteY20" fmla="*/ 699232 h 795011"/>
                <a:gd name="connsiteX21" fmla="*/ 216333 w 801234"/>
                <a:gd name="connsiteY21" fmla="*/ 573544 h 795011"/>
                <a:gd name="connsiteX22" fmla="*/ 393368 w 801234"/>
                <a:gd name="connsiteY22" fmla="*/ 419085 h 795011"/>
                <a:gd name="connsiteX23" fmla="*/ 470058 w 801234"/>
                <a:gd name="connsiteY23" fmla="*/ 429685 h 795011"/>
                <a:gd name="connsiteX24" fmla="*/ 470058 w 801234"/>
                <a:gd name="connsiteY24" fmla="*/ 610266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01234" h="795011">
                  <a:moveTo>
                    <a:pt x="330033" y="345641"/>
                  </a:moveTo>
                  <a:cubicBezTo>
                    <a:pt x="134684" y="345641"/>
                    <a:pt x="0" y="450507"/>
                    <a:pt x="0" y="607616"/>
                  </a:cubicBezTo>
                  <a:cubicBezTo>
                    <a:pt x="0" y="735954"/>
                    <a:pt x="92333" y="822269"/>
                    <a:pt x="227016" y="822269"/>
                  </a:cubicBezTo>
                  <a:cubicBezTo>
                    <a:pt x="332703" y="822269"/>
                    <a:pt x="433049" y="767376"/>
                    <a:pt x="477689" y="685982"/>
                  </a:cubicBezTo>
                  <a:cubicBezTo>
                    <a:pt x="485701" y="769647"/>
                    <a:pt x="541025" y="822269"/>
                    <a:pt x="620385" y="822269"/>
                  </a:cubicBezTo>
                  <a:cubicBezTo>
                    <a:pt x="720730" y="822269"/>
                    <a:pt x="797420" y="770026"/>
                    <a:pt x="818404" y="683332"/>
                  </a:cubicBezTo>
                  <a:lnTo>
                    <a:pt x="800090" y="667431"/>
                  </a:lnTo>
                  <a:cubicBezTo>
                    <a:pt x="786736" y="688253"/>
                    <a:pt x="771093" y="698853"/>
                    <a:pt x="750109" y="698853"/>
                  </a:cubicBezTo>
                  <a:cubicBezTo>
                    <a:pt x="718441" y="698853"/>
                    <a:pt x="700127" y="667431"/>
                    <a:pt x="700127" y="612538"/>
                  </a:cubicBezTo>
                  <a:lnTo>
                    <a:pt x="700127" y="288097"/>
                  </a:lnTo>
                  <a:cubicBezTo>
                    <a:pt x="700127" y="83666"/>
                    <a:pt x="594440" y="0"/>
                    <a:pt x="338426" y="0"/>
                  </a:cubicBezTo>
                  <a:cubicBezTo>
                    <a:pt x="243423" y="0"/>
                    <a:pt x="145749" y="18172"/>
                    <a:pt x="48074" y="54894"/>
                  </a:cubicBezTo>
                  <a:lnTo>
                    <a:pt x="127434" y="288097"/>
                  </a:lnTo>
                  <a:lnTo>
                    <a:pt x="151090" y="288097"/>
                  </a:lnTo>
                  <a:lnTo>
                    <a:pt x="267078" y="96916"/>
                  </a:lnTo>
                  <a:cubicBezTo>
                    <a:pt x="280814" y="74580"/>
                    <a:pt x="290734" y="70794"/>
                    <a:pt x="325073" y="70794"/>
                  </a:cubicBezTo>
                  <a:cubicBezTo>
                    <a:pt x="417405" y="70794"/>
                    <a:pt x="470439" y="130988"/>
                    <a:pt x="470439" y="238504"/>
                  </a:cubicBezTo>
                  <a:lnTo>
                    <a:pt x="470439" y="364191"/>
                  </a:lnTo>
                  <a:cubicBezTo>
                    <a:pt x="446402" y="356241"/>
                    <a:pt x="404051" y="345641"/>
                    <a:pt x="330033" y="345641"/>
                  </a:cubicBezTo>
                  <a:close/>
                  <a:moveTo>
                    <a:pt x="470058" y="610266"/>
                  </a:moveTo>
                  <a:cubicBezTo>
                    <a:pt x="435719" y="665160"/>
                    <a:pt x="380396" y="699232"/>
                    <a:pt x="327362" y="699232"/>
                  </a:cubicBezTo>
                  <a:cubicBezTo>
                    <a:pt x="258684" y="699232"/>
                    <a:pt x="216333" y="649638"/>
                    <a:pt x="216333" y="573544"/>
                  </a:cubicBezTo>
                  <a:cubicBezTo>
                    <a:pt x="216333" y="481929"/>
                    <a:pt x="287682" y="419085"/>
                    <a:pt x="393368" y="419085"/>
                  </a:cubicBezTo>
                  <a:cubicBezTo>
                    <a:pt x="435719" y="419085"/>
                    <a:pt x="454033" y="424385"/>
                    <a:pt x="470058" y="429685"/>
                  </a:cubicBezTo>
                  <a:lnTo>
                    <a:pt x="470058" y="610266"/>
                  </a:lnTo>
                  <a:close/>
                </a:path>
              </a:pathLst>
            </a:custGeom>
            <a:grpFill/>
            <a:ln w="38141" cap="flat">
              <a:noFill/>
              <a:prstDash val="solid"/>
              <a:miter/>
            </a:ln>
          </p:spPr>
          <p:txBody>
            <a:bodyPr rtlCol="0" anchor="ctr"/>
            <a:lstStyle/>
            <a:p>
              <a:endParaRPr lang="en-GB"/>
            </a:p>
          </p:txBody>
        </p:sp>
        <p:sp>
          <p:nvSpPr>
            <p:cNvPr id="31" name="Freeform 30">
              <a:extLst>
                <a:ext uri="{FF2B5EF4-FFF2-40B4-BE49-F238E27FC236}">
                  <a16:creationId xmlns:a16="http://schemas.microsoft.com/office/drawing/2014/main" id="{65312DE1-8F30-EC43-8ED8-77A836D62A8C}"/>
                </a:ext>
              </a:extLst>
            </p:cNvPr>
            <p:cNvSpPr/>
            <p:nvPr/>
          </p:nvSpPr>
          <p:spPr>
            <a:xfrm>
              <a:off x="8761606" y="3478689"/>
              <a:ext cx="534157" cy="1060016"/>
            </a:xfrm>
            <a:custGeom>
              <a:avLst/>
              <a:gdLst>
                <a:gd name="connsiteX0" fmla="*/ 435338 w 534156"/>
                <a:gd name="connsiteY0" fmla="*/ 953257 h 1060015"/>
                <a:gd name="connsiteX1" fmla="*/ 337664 w 534156"/>
                <a:gd name="connsiteY1" fmla="*/ 840441 h 1060015"/>
                <a:gd name="connsiteX2" fmla="*/ 337664 w 534156"/>
                <a:gd name="connsiteY2" fmla="*/ 366463 h 1060015"/>
                <a:gd name="connsiteX3" fmla="*/ 553997 w 534156"/>
                <a:gd name="connsiteY3" fmla="*/ 366463 h 1060015"/>
                <a:gd name="connsiteX4" fmla="*/ 553997 w 534156"/>
                <a:gd name="connsiteY4" fmla="*/ 280147 h 1060015"/>
                <a:gd name="connsiteX5" fmla="*/ 337664 w 534156"/>
                <a:gd name="connsiteY5" fmla="*/ 280147 h 1060015"/>
                <a:gd name="connsiteX6" fmla="*/ 337664 w 534156"/>
                <a:gd name="connsiteY6" fmla="*/ 0 h 1060015"/>
                <a:gd name="connsiteX7" fmla="*/ 314008 w 534156"/>
                <a:gd name="connsiteY7" fmla="*/ 0 h 1060015"/>
                <a:gd name="connsiteX8" fmla="*/ 118659 w 534156"/>
                <a:gd name="connsiteY8" fmla="*/ 254025 h 1060015"/>
                <a:gd name="connsiteX9" fmla="*/ 68677 w 534156"/>
                <a:gd name="connsiteY9" fmla="*/ 280147 h 1060015"/>
                <a:gd name="connsiteX10" fmla="*/ 0 w 534156"/>
                <a:gd name="connsiteY10" fmla="*/ 280147 h 1060015"/>
                <a:gd name="connsiteX11" fmla="*/ 0 w 534156"/>
                <a:gd name="connsiteY11" fmla="*/ 366463 h 1060015"/>
                <a:gd name="connsiteX12" fmla="*/ 108357 w 534156"/>
                <a:gd name="connsiteY12" fmla="*/ 366463 h 1060015"/>
                <a:gd name="connsiteX13" fmla="*/ 108357 w 534156"/>
                <a:gd name="connsiteY13" fmla="*/ 856341 h 1060015"/>
                <a:gd name="connsiteX14" fmla="*/ 327362 w 534156"/>
                <a:gd name="connsiteY14" fmla="*/ 1084245 h 1060015"/>
                <a:gd name="connsiteX15" fmla="*/ 570022 w 534156"/>
                <a:gd name="connsiteY15" fmla="*/ 905935 h 1060015"/>
                <a:gd name="connsiteX16" fmla="*/ 546366 w 534156"/>
                <a:gd name="connsiteY16" fmla="*/ 895335 h 1060015"/>
                <a:gd name="connsiteX17" fmla="*/ 435338 w 534156"/>
                <a:gd name="connsiteY17" fmla="*/ 953257 h 1060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34156" h="1060015">
                  <a:moveTo>
                    <a:pt x="435338" y="953257"/>
                  </a:moveTo>
                  <a:cubicBezTo>
                    <a:pt x="374673" y="953257"/>
                    <a:pt x="337664" y="911235"/>
                    <a:pt x="337664" y="840441"/>
                  </a:cubicBezTo>
                  <a:lnTo>
                    <a:pt x="337664" y="366463"/>
                  </a:lnTo>
                  <a:lnTo>
                    <a:pt x="553997" y="366463"/>
                  </a:lnTo>
                  <a:lnTo>
                    <a:pt x="553997" y="280147"/>
                  </a:lnTo>
                  <a:lnTo>
                    <a:pt x="337664" y="280147"/>
                  </a:lnTo>
                  <a:lnTo>
                    <a:pt x="337664" y="0"/>
                  </a:lnTo>
                  <a:lnTo>
                    <a:pt x="314008" y="0"/>
                  </a:lnTo>
                  <a:lnTo>
                    <a:pt x="118659" y="254025"/>
                  </a:lnTo>
                  <a:cubicBezTo>
                    <a:pt x="100345" y="277497"/>
                    <a:pt x="95004" y="280147"/>
                    <a:pt x="68677" y="280147"/>
                  </a:cubicBezTo>
                  <a:lnTo>
                    <a:pt x="0" y="280147"/>
                  </a:lnTo>
                  <a:lnTo>
                    <a:pt x="0" y="366463"/>
                  </a:lnTo>
                  <a:lnTo>
                    <a:pt x="108357" y="366463"/>
                  </a:lnTo>
                  <a:lnTo>
                    <a:pt x="108357" y="856341"/>
                  </a:lnTo>
                  <a:cubicBezTo>
                    <a:pt x="108357" y="1003229"/>
                    <a:pt x="185047" y="1084245"/>
                    <a:pt x="327362" y="1084245"/>
                  </a:cubicBezTo>
                  <a:cubicBezTo>
                    <a:pt x="456704" y="1084245"/>
                    <a:pt x="546366" y="1016101"/>
                    <a:pt x="570022" y="905935"/>
                  </a:cubicBezTo>
                  <a:lnTo>
                    <a:pt x="546366" y="895335"/>
                  </a:lnTo>
                  <a:cubicBezTo>
                    <a:pt x="522710" y="932435"/>
                    <a:pt x="483030" y="953257"/>
                    <a:pt x="435338" y="953257"/>
                  </a:cubicBezTo>
                  <a:close/>
                </a:path>
              </a:pathLst>
            </a:custGeom>
            <a:grpFill/>
            <a:ln w="38141" cap="flat">
              <a:noFill/>
              <a:prstDash val="solid"/>
              <a:miter/>
            </a:ln>
          </p:spPr>
          <p:txBody>
            <a:bodyPr rtlCol="0" anchor="ctr"/>
            <a:lstStyle/>
            <a:p>
              <a:endParaRPr lang="en-GB"/>
            </a:p>
          </p:txBody>
        </p:sp>
        <p:sp>
          <p:nvSpPr>
            <p:cNvPr id="32" name="Freeform 31">
              <a:extLst>
                <a:ext uri="{FF2B5EF4-FFF2-40B4-BE49-F238E27FC236}">
                  <a16:creationId xmlns:a16="http://schemas.microsoft.com/office/drawing/2014/main" id="{3E5B4B88-AE9B-8645-A33F-EB228BD31080}"/>
                </a:ext>
              </a:extLst>
            </p:cNvPr>
            <p:cNvSpPr/>
            <p:nvPr/>
          </p:nvSpPr>
          <p:spPr>
            <a:xfrm>
              <a:off x="6599797" y="2218406"/>
              <a:ext cx="724927" cy="795012"/>
            </a:xfrm>
            <a:custGeom>
              <a:avLst/>
              <a:gdLst>
                <a:gd name="connsiteX0" fmla="*/ 388027 w 724926"/>
                <a:gd name="connsiteY0" fmla="*/ 0 h 795011"/>
                <a:gd name="connsiteX1" fmla="*/ 0 w 724926"/>
                <a:gd name="connsiteY1" fmla="*/ 419085 h 795011"/>
                <a:gd name="connsiteX2" fmla="*/ 390698 w 724926"/>
                <a:gd name="connsiteY2" fmla="*/ 822648 h 795011"/>
                <a:gd name="connsiteX3" fmla="*/ 741715 w 724926"/>
                <a:gd name="connsiteY3" fmla="*/ 584144 h 795011"/>
                <a:gd name="connsiteX4" fmla="*/ 723401 w 724926"/>
                <a:gd name="connsiteY4" fmla="*/ 573544 h 795011"/>
                <a:gd name="connsiteX5" fmla="*/ 480741 w 724926"/>
                <a:gd name="connsiteY5" fmla="*/ 678410 h 795011"/>
                <a:gd name="connsiteX6" fmla="*/ 237700 w 724926"/>
                <a:gd name="connsiteY6" fmla="*/ 411135 h 795011"/>
                <a:gd name="connsiteX7" fmla="*/ 741715 w 724926"/>
                <a:gd name="connsiteY7" fmla="*/ 411135 h 795011"/>
                <a:gd name="connsiteX8" fmla="*/ 741715 w 724926"/>
                <a:gd name="connsiteY8" fmla="*/ 361541 h 795011"/>
                <a:gd name="connsiteX9" fmla="*/ 388027 w 724926"/>
                <a:gd name="connsiteY9" fmla="*/ 0 h 795011"/>
                <a:gd name="connsiteX10" fmla="*/ 237318 w 724926"/>
                <a:gd name="connsiteY10" fmla="*/ 340341 h 795011"/>
                <a:gd name="connsiteX11" fmla="*/ 382686 w 724926"/>
                <a:gd name="connsiteY11" fmla="*/ 75715 h 795011"/>
                <a:gd name="connsiteX12" fmla="*/ 514698 w 724926"/>
                <a:gd name="connsiteY12" fmla="*/ 340341 h 795011"/>
                <a:gd name="connsiteX13" fmla="*/ 237318 w 724926"/>
                <a:gd name="connsiteY13" fmla="*/ 340341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4926" h="795011">
                  <a:moveTo>
                    <a:pt x="388027" y="0"/>
                  </a:moveTo>
                  <a:cubicBezTo>
                    <a:pt x="150327" y="0"/>
                    <a:pt x="0" y="162410"/>
                    <a:pt x="0" y="419085"/>
                  </a:cubicBezTo>
                  <a:cubicBezTo>
                    <a:pt x="0" y="670460"/>
                    <a:pt x="147657" y="822648"/>
                    <a:pt x="390698" y="822648"/>
                  </a:cubicBezTo>
                  <a:cubicBezTo>
                    <a:pt x="570022" y="822648"/>
                    <a:pt x="689063" y="741254"/>
                    <a:pt x="741715" y="584144"/>
                  </a:cubicBezTo>
                  <a:lnTo>
                    <a:pt x="723401" y="573544"/>
                  </a:lnTo>
                  <a:cubicBezTo>
                    <a:pt x="662736" y="641688"/>
                    <a:pt x="578034" y="678410"/>
                    <a:pt x="480741" y="678410"/>
                  </a:cubicBezTo>
                  <a:cubicBezTo>
                    <a:pt x="333085" y="678410"/>
                    <a:pt x="245712" y="581494"/>
                    <a:pt x="237700" y="411135"/>
                  </a:cubicBezTo>
                  <a:lnTo>
                    <a:pt x="741715" y="411135"/>
                  </a:lnTo>
                  <a:lnTo>
                    <a:pt x="741715" y="361541"/>
                  </a:lnTo>
                  <a:cubicBezTo>
                    <a:pt x="741715" y="128338"/>
                    <a:pt x="615044" y="0"/>
                    <a:pt x="388027" y="0"/>
                  </a:cubicBezTo>
                  <a:close/>
                  <a:moveTo>
                    <a:pt x="237318" y="340341"/>
                  </a:moveTo>
                  <a:cubicBezTo>
                    <a:pt x="242660" y="167331"/>
                    <a:pt x="292642" y="75715"/>
                    <a:pt x="382686" y="75715"/>
                  </a:cubicBezTo>
                  <a:cubicBezTo>
                    <a:pt x="472347" y="75715"/>
                    <a:pt x="514698" y="159381"/>
                    <a:pt x="514698" y="340341"/>
                  </a:cubicBezTo>
                  <a:lnTo>
                    <a:pt x="237318" y="340341"/>
                  </a:lnTo>
                  <a:close/>
                </a:path>
              </a:pathLst>
            </a:custGeom>
            <a:grpFill/>
            <a:ln w="38141" cap="flat">
              <a:noFill/>
              <a:prstDash val="solid"/>
              <a:miter/>
            </a:ln>
          </p:spPr>
          <p:txBody>
            <a:bodyPr rtlCol="0" anchor="ctr"/>
            <a:lstStyle/>
            <a:p>
              <a:endParaRPr lang="en-GB"/>
            </a:p>
          </p:txBody>
        </p:sp>
        <p:sp>
          <p:nvSpPr>
            <p:cNvPr id="33" name="Freeform 32">
              <a:extLst>
                <a:ext uri="{FF2B5EF4-FFF2-40B4-BE49-F238E27FC236}">
                  <a16:creationId xmlns:a16="http://schemas.microsoft.com/office/drawing/2014/main" id="{9CF616FB-7FA2-3B4B-ACB8-A072D762C334}"/>
                </a:ext>
              </a:extLst>
            </p:cNvPr>
            <p:cNvSpPr/>
            <p:nvPr/>
          </p:nvSpPr>
          <p:spPr>
            <a:xfrm>
              <a:off x="8038205" y="3737636"/>
              <a:ext cx="648619" cy="795012"/>
            </a:xfrm>
            <a:custGeom>
              <a:avLst/>
              <a:gdLst>
                <a:gd name="connsiteX0" fmla="*/ 483030 w 648618"/>
                <a:gd name="connsiteY0" fmla="*/ 343369 h 795011"/>
                <a:gd name="connsiteX1" fmla="*/ 345676 w 648618"/>
                <a:gd name="connsiteY1" fmla="*/ 298698 h 795011"/>
                <a:gd name="connsiteX2" fmla="*/ 213662 w 648618"/>
                <a:gd name="connsiteY2" fmla="*/ 180960 h 795011"/>
                <a:gd name="connsiteX3" fmla="*/ 359029 w 648618"/>
                <a:gd name="connsiteY3" fmla="*/ 68144 h 795011"/>
                <a:gd name="connsiteX4" fmla="*/ 430378 w 648618"/>
                <a:gd name="connsiteY4" fmla="*/ 88966 h 795011"/>
                <a:gd name="connsiteX5" fmla="*/ 541405 w 648618"/>
                <a:gd name="connsiteY5" fmla="*/ 267276 h 795011"/>
                <a:gd name="connsiteX6" fmla="*/ 565061 w 648618"/>
                <a:gd name="connsiteY6" fmla="*/ 267276 h 795011"/>
                <a:gd name="connsiteX7" fmla="*/ 639080 w 648618"/>
                <a:gd name="connsiteY7" fmla="*/ 44672 h 795011"/>
                <a:gd name="connsiteX8" fmla="*/ 354069 w 648618"/>
                <a:gd name="connsiteY8" fmla="*/ 0 h 795011"/>
                <a:gd name="connsiteX9" fmla="*/ 21366 w 648618"/>
                <a:gd name="connsiteY9" fmla="*/ 251375 h 795011"/>
                <a:gd name="connsiteX10" fmla="*/ 214044 w 648618"/>
                <a:gd name="connsiteY10" fmla="*/ 487229 h 795011"/>
                <a:gd name="connsiteX11" fmla="*/ 340715 w 648618"/>
                <a:gd name="connsiteY11" fmla="*/ 529251 h 795011"/>
                <a:gd name="connsiteX12" fmla="*/ 472729 w 648618"/>
                <a:gd name="connsiteY12" fmla="*/ 636767 h 795011"/>
                <a:gd name="connsiteX13" fmla="*/ 306377 w 648618"/>
                <a:gd name="connsiteY13" fmla="*/ 759804 h 795011"/>
                <a:gd name="connsiteX14" fmla="*/ 203361 w 648618"/>
                <a:gd name="connsiteY14" fmla="*/ 723082 h 795011"/>
                <a:gd name="connsiteX15" fmla="*/ 103016 w 648618"/>
                <a:gd name="connsiteY15" fmla="*/ 542501 h 795011"/>
                <a:gd name="connsiteX16" fmla="*/ 79360 w 648618"/>
                <a:gd name="connsiteY16" fmla="*/ 542501 h 795011"/>
                <a:gd name="connsiteX17" fmla="*/ 0 w 648618"/>
                <a:gd name="connsiteY17" fmla="*/ 773055 h 795011"/>
                <a:gd name="connsiteX18" fmla="*/ 298364 w 648618"/>
                <a:gd name="connsiteY18" fmla="*/ 825298 h 795011"/>
                <a:gd name="connsiteX19" fmla="*/ 668077 w 648618"/>
                <a:gd name="connsiteY19" fmla="*/ 555373 h 795011"/>
                <a:gd name="connsiteX20" fmla="*/ 483030 w 648618"/>
                <a:gd name="connsiteY20" fmla="*/ 343369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648618" h="795011">
                  <a:moveTo>
                    <a:pt x="483030" y="343369"/>
                  </a:moveTo>
                  <a:lnTo>
                    <a:pt x="345676" y="298698"/>
                  </a:lnTo>
                  <a:cubicBezTo>
                    <a:pt x="256013" y="269926"/>
                    <a:pt x="213662" y="233204"/>
                    <a:pt x="213662" y="180960"/>
                  </a:cubicBezTo>
                  <a:cubicBezTo>
                    <a:pt x="213662" y="112816"/>
                    <a:pt x="271657" y="68144"/>
                    <a:pt x="359029" y="68144"/>
                  </a:cubicBezTo>
                  <a:cubicBezTo>
                    <a:pt x="406722" y="68144"/>
                    <a:pt x="418931" y="70415"/>
                    <a:pt x="430378" y="88966"/>
                  </a:cubicBezTo>
                  <a:lnTo>
                    <a:pt x="541405" y="267276"/>
                  </a:lnTo>
                  <a:lnTo>
                    <a:pt x="565061" y="267276"/>
                  </a:lnTo>
                  <a:lnTo>
                    <a:pt x="639080" y="44672"/>
                  </a:lnTo>
                  <a:cubicBezTo>
                    <a:pt x="549418" y="15900"/>
                    <a:pt x="449073" y="0"/>
                    <a:pt x="354069" y="0"/>
                  </a:cubicBezTo>
                  <a:cubicBezTo>
                    <a:pt x="153379" y="0"/>
                    <a:pt x="21366" y="99566"/>
                    <a:pt x="21366" y="251375"/>
                  </a:cubicBezTo>
                  <a:cubicBezTo>
                    <a:pt x="21366" y="358891"/>
                    <a:pt x="92714" y="447857"/>
                    <a:pt x="214044" y="487229"/>
                  </a:cubicBezTo>
                  <a:lnTo>
                    <a:pt x="340715" y="529251"/>
                  </a:lnTo>
                  <a:cubicBezTo>
                    <a:pt x="443731" y="563323"/>
                    <a:pt x="472729" y="586794"/>
                    <a:pt x="472729" y="636767"/>
                  </a:cubicBezTo>
                  <a:cubicBezTo>
                    <a:pt x="472729" y="710211"/>
                    <a:pt x="404051" y="759804"/>
                    <a:pt x="306377" y="759804"/>
                  </a:cubicBezTo>
                  <a:cubicBezTo>
                    <a:pt x="240370" y="759804"/>
                    <a:pt x="219386" y="751854"/>
                    <a:pt x="203361" y="723082"/>
                  </a:cubicBezTo>
                  <a:lnTo>
                    <a:pt x="103016" y="542501"/>
                  </a:lnTo>
                  <a:lnTo>
                    <a:pt x="79360" y="542501"/>
                  </a:lnTo>
                  <a:lnTo>
                    <a:pt x="0" y="773055"/>
                  </a:lnTo>
                  <a:cubicBezTo>
                    <a:pt x="84320" y="804476"/>
                    <a:pt x="195349" y="825298"/>
                    <a:pt x="298364" y="825298"/>
                  </a:cubicBezTo>
                  <a:cubicBezTo>
                    <a:pt x="528052" y="825298"/>
                    <a:pt x="668077" y="723082"/>
                    <a:pt x="668077" y="555373"/>
                  </a:cubicBezTo>
                  <a:cubicBezTo>
                    <a:pt x="668077" y="453157"/>
                    <a:pt x="607030" y="382741"/>
                    <a:pt x="483030" y="343369"/>
                  </a:cubicBezTo>
                  <a:close/>
                </a:path>
              </a:pathLst>
            </a:custGeom>
            <a:grpFill/>
            <a:ln w="38141" cap="flat">
              <a:noFill/>
              <a:prstDash val="solid"/>
              <a:miter/>
            </a:ln>
          </p:spPr>
          <p:txBody>
            <a:bodyPr rtlCol="0" anchor="ctr"/>
            <a:lstStyle/>
            <a:p>
              <a:endParaRPr lang="en-GB"/>
            </a:p>
          </p:txBody>
        </p:sp>
        <p:sp>
          <p:nvSpPr>
            <p:cNvPr id="34" name="Freeform 33">
              <a:extLst>
                <a:ext uri="{FF2B5EF4-FFF2-40B4-BE49-F238E27FC236}">
                  <a16:creationId xmlns:a16="http://schemas.microsoft.com/office/drawing/2014/main" id="{96C1D6CE-7602-6543-84FB-9B338F80C0CA}"/>
                </a:ext>
              </a:extLst>
            </p:cNvPr>
            <p:cNvSpPr/>
            <p:nvPr/>
          </p:nvSpPr>
          <p:spPr>
            <a:xfrm>
              <a:off x="5677996" y="1898509"/>
              <a:ext cx="992005" cy="1097873"/>
            </a:xfrm>
            <a:custGeom>
              <a:avLst/>
              <a:gdLst>
                <a:gd name="connsiteX0" fmla="*/ 372384 w 992005"/>
                <a:gd name="connsiteY0" fmla="*/ 73444 h 1097873"/>
                <a:gd name="connsiteX1" fmla="*/ 372384 w 992005"/>
                <a:gd name="connsiteY1" fmla="*/ 969536 h 1097873"/>
                <a:gd name="connsiteX2" fmla="*/ 359030 w 992005"/>
                <a:gd name="connsiteY2" fmla="*/ 1000958 h 1097873"/>
                <a:gd name="connsiteX3" fmla="*/ 237700 w 992005"/>
                <a:gd name="connsiteY3" fmla="*/ 1097873 h 1097873"/>
                <a:gd name="connsiteX4" fmla="*/ 237700 w 992005"/>
                <a:gd name="connsiteY4" fmla="*/ 1123995 h 1097873"/>
                <a:gd name="connsiteX5" fmla="*/ 768422 w 992005"/>
                <a:gd name="connsiteY5" fmla="*/ 1123995 h 1097873"/>
                <a:gd name="connsiteX6" fmla="*/ 768422 w 992005"/>
                <a:gd name="connsiteY6" fmla="*/ 1097873 h 1097873"/>
                <a:gd name="connsiteX7" fmla="*/ 647093 w 992005"/>
                <a:gd name="connsiteY7" fmla="*/ 998308 h 1097873"/>
                <a:gd name="connsiteX8" fmla="*/ 633739 w 992005"/>
                <a:gd name="connsiteY8" fmla="*/ 969536 h 1097873"/>
                <a:gd name="connsiteX9" fmla="*/ 633739 w 992005"/>
                <a:gd name="connsiteY9" fmla="*/ 73444 h 1097873"/>
                <a:gd name="connsiteX10" fmla="*/ 760410 w 992005"/>
                <a:gd name="connsiteY10" fmla="*/ 73444 h 1097873"/>
                <a:gd name="connsiteX11" fmla="*/ 979415 w 992005"/>
                <a:gd name="connsiteY11" fmla="*/ 303997 h 1097873"/>
                <a:gd name="connsiteX12" fmla="*/ 1005741 w 992005"/>
                <a:gd name="connsiteY12" fmla="*/ 303997 h 1097873"/>
                <a:gd name="connsiteX13" fmla="*/ 1005741 w 992005"/>
                <a:gd name="connsiteY13" fmla="*/ 0 h 1097873"/>
                <a:gd name="connsiteX14" fmla="*/ 0 w 992005"/>
                <a:gd name="connsiteY14" fmla="*/ 0 h 1097873"/>
                <a:gd name="connsiteX15" fmla="*/ 0 w 992005"/>
                <a:gd name="connsiteY15" fmla="*/ 303997 h 1097873"/>
                <a:gd name="connsiteX16" fmla="*/ 26326 w 992005"/>
                <a:gd name="connsiteY16" fmla="*/ 303997 h 1097873"/>
                <a:gd name="connsiteX17" fmla="*/ 245331 w 992005"/>
                <a:gd name="connsiteY17" fmla="*/ 73444 h 1097873"/>
                <a:gd name="connsiteX18" fmla="*/ 372384 w 992005"/>
                <a:gd name="connsiteY18" fmla="*/ 73444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92005" h="1097873">
                  <a:moveTo>
                    <a:pt x="372384" y="73444"/>
                  </a:moveTo>
                  <a:lnTo>
                    <a:pt x="372384" y="969536"/>
                  </a:lnTo>
                  <a:cubicBezTo>
                    <a:pt x="372384" y="987708"/>
                    <a:pt x="372002" y="989979"/>
                    <a:pt x="359030" y="1000958"/>
                  </a:cubicBezTo>
                  <a:lnTo>
                    <a:pt x="237700" y="1097873"/>
                  </a:lnTo>
                  <a:lnTo>
                    <a:pt x="237700" y="1123995"/>
                  </a:lnTo>
                  <a:lnTo>
                    <a:pt x="768422" y="1123995"/>
                  </a:lnTo>
                  <a:lnTo>
                    <a:pt x="768422" y="1097873"/>
                  </a:lnTo>
                  <a:lnTo>
                    <a:pt x="647093" y="998308"/>
                  </a:lnTo>
                  <a:cubicBezTo>
                    <a:pt x="634883" y="987708"/>
                    <a:pt x="633739" y="985057"/>
                    <a:pt x="633739" y="969536"/>
                  </a:cubicBezTo>
                  <a:lnTo>
                    <a:pt x="633739" y="73444"/>
                  </a:lnTo>
                  <a:lnTo>
                    <a:pt x="760410" y="73444"/>
                  </a:lnTo>
                  <a:lnTo>
                    <a:pt x="979415" y="303997"/>
                  </a:lnTo>
                  <a:lnTo>
                    <a:pt x="1005741" y="303997"/>
                  </a:lnTo>
                  <a:lnTo>
                    <a:pt x="1005741" y="0"/>
                  </a:lnTo>
                  <a:lnTo>
                    <a:pt x="0" y="0"/>
                  </a:lnTo>
                  <a:lnTo>
                    <a:pt x="0" y="303997"/>
                  </a:lnTo>
                  <a:lnTo>
                    <a:pt x="26326" y="303997"/>
                  </a:lnTo>
                  <a:lnTo>
                    <a:pt x="245331" y="73444"/>
                  </a:lnTo>
                  <a:lnTo>
                    <a:pt x="372384" y="73444"/>
                  </a:lnTo>
                  <a:close/>
                </a:path>
              </a:pathLst>
            </a:custGeom>
            <a:grpFill/>
            <a:ln w="38141" cap="flat">
              <a:noFill/>
              <a:prstDash val="solid"/>
              <a:miter/>
            </a:ln>
          </p:spPr>
          <p:txBody>
            <a:bodyPr rtlCol="0" anchor="ctr"/>
            <a:lstStyle/>
            <a:p>
              <a:endParaRPr lang="en-GB"/>
            </a:p>
          </p:txBody>
        </p:sp>
        <p:sp>
          <p:nvSpPr>
            <p:cNvPr id="35" name="Freeform 34">
              <a:extLst>
                <a:ext uri="{FF2B5EF4-FFF2-40B4-BE49-F238E27FC236}">
                  <a16:creationId xmlns:a16="http://schemas.microsoft.com/office/drawing/2014/main" id="{CABF753E-2AA0-C94A-8C0D-5737DC03D23A}"/>
                </a:ext>
              </a:extLst>
            </p:cNvPr>
            <p:cNvSpPr/>
            <p:nvPr/>
          </p:nvSpPr>
          <p:spPr>
            <a:xfrm>
              <a:off x="6913806" y="3363224"/>
              <a:ext cx="228924" cy="227146"/>
            </a:xfrm>
            <a:custGeom>
              <a:avLst/>
              <a:gdLst>
                <a:gd name="connsiteX0" fmla="*/ 264026 w 228924"/>
                <a:gd name="connsiteY0" fmla="*/ 130988 h 227146"/>
                <a:gd name="connsiteX1" fmla="*/ 132013 w 228924"/>
                <a:gd name="connsiteY1" fmla="*/ 0 h 227146"/>
                <a:gd name="connsiteX2" fmla="*/ 0 w 228924"/>
                <a:gd name="connsiteY2" fmla="*/ 130988 h 227146"/>
                <a:gd name="connsiteX3" fmla="*/ 132013 w 228924"/>
                <a:gd name="connsiteY3" fmla="*/ 264625 h 227146"/>
                <a:gd name="connsiteX4" fmla="*/ 264026 w 228924"/>
                <a:gd name="connsiteY4" fmla="*/ 130988 h 22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924" h="227146">
                  <a:moveTo>
                    <a:pt x="264026" y="130988"/>
                  </a:moveTo>
                  <a:cubicBezTo>
                    <a:pt x="264026" y="57544"/>
                    <a:pt x="206032" y="0"/>
                    <a:pt x="132013" y="0"/>
                  </a:cubicBezTo>
                  <a:cubicBezTo>
                    <a:pt x="60665" y="0"/>
                    <a:pt x="0" y="57544"/>
                    <a:pt x="0" y="130988"/>
                  </a:cubicBezTo>
                  <a:cubicBezTo>
                    <a:pt x="0" y="204432"/>
                    <a:pt x="57994" y="264625"/>
                    <a:pt x="132013" y="264625"/>
                  </a:cubicBezTo>
                  <a:cubicBezTo>
                    <a:pt x="206032" y="264625"/>
                    <a:pt x="264026" y="204432"/>
                    <a:pt x="264026" y="130988"/>
                  </a:cubicBezTo>
                  <a:close/>
                </a:path>
              </a:pathLst>
            </a:custGeom>
            <a:grpFill/>
            <a:ln w="38141" cap="flat">
              <a:noFill/>
              <a:prstDash val="solid"/>
              <a:miter/>
            </a:ln>
          </p:spPr>
          <p:txBody>
            <a:bodyPr rtlCol="0" anchor="ctr"/>
            <a:lstStyle/>
            <a:p>
              <a:endParaRPr lang="en-GB"/>
            </a:p>
          </p:txBody>
        </p:sp>
        <p:sp>
          <p:nvSpPr>
            <p:cNvPr id="36" name="Freeform 35">
              <a:extLst>
                <a:ext uri="{FF2B5EF4-FFF2-40B4-BE49-F238E27FC236}">
                  <a16:creationId xmlns:a16="http://schemas.microsoft.com/office/drawing/2014/main" id="{0BE69866-D191-904B-BC42-3EFFAD173777}"/>
                </a:ext>
              </a:extLst>
            </p:cNvPr>
            <p:cNvSpPr/>
            <p:nvPr/>
          </p:nvSpPr>
          <p:spPr>
            <a:xfrm>
              <a:off x="7352195" y="3738013"/>
              <a:ext cx="648619" cy="795012"/>
            </a:xfrm>
            <a:custGeom>
              <a:avLst/>
              <a:gdLst>
                <a:gd name="connsiteX0" fmla="*/ 316679 w 648618"/>
                <a:gd name="connsiteY0" fmla="*/ 169983 h 795011"/>
                <a:gd name="connsiteX1" fmla="*/ 316679 w 648618"/>
                <a:gd name="connsiteY1" fmla="*/ 20824 h 795011"/>
                <a:gd name="connsiteX2" fmla="*/ 0 w 648618"/>
                <a:gd name="connsiteY2" fmla="*/ 20824 h 795011"/>
                <a:gd name="connsiteX3" fmla="*/ 0 w 648618"/>
                <a:gd name="connsiteY3" fmla="*/ 41645 h 795011"/>
                <a:gd name="connsiteX4" fmla="*/ 97675 w 648618"/>
                <a:gd name="connsiteY4" fmla="*/ 141211 h 795011"/>
                <a:gd name="connsiteX5" fmla="*/ 105687 w 648618"/>
                <a:gd name="connsiteY5" fmla="*/ 175283 h 795011"/>
                <a:gd name="connsiteX6" fmla="*/ 105687 w 648618"/>
                <a:gd name="connsiteY6" fmla="*/ 678412 h 795011"/>
                <a:gd name="connsiteX7" fmla="*/ 92333 w 648618"/>
                <a:gd name="connsiteY7" fmla="*/ 712484 h 795011"/>
                <a:gd name="connsiteX8" fmla="*/ 0 w 648618"/>
                <a:gd name="connsiteY8" fmla="*/ 783278 h 795011"/>
                <a:gd name="connsiteX9" fmla="*/ 0 w 648618"/>
                <a:gd name="connsiteY9" fmla="*/ 806750 h 795011"/>
                <a:gd name="connsiteX10" fmla="*/ 475018 w 648618"/>
                <a:gd name="connsiteY10" fmla="*/ 806750 h 795011"/>
                <a:gd name="connsiteX11" fmla="*/ 475018 w 648618"/>
                <a:gd name="connsiteY11" fmla="*/ 783278 h 795011"/>
                <a:gd name="connsiteX12" fmla="*/ 353688 w 648618"/>
                <a:gd name="connsiteY12" fmla="*/ 701884 h 795011"/>
                <a:gd name="connsiteX13" fmla="*/ 335374 w 648618"/>
                <a:gd name="connsiteY13" fmla="*/ 665162 h 795011"/>
                <a:gd name="connsiteX14" fmla="*/ 335374 w 648618"/>
                <a:gd name="connsiteY14" fmla="*/ 282799 h 795011"/>
                <a:gd name="connsiteX15" fmla="*/ 448692 w 648618"/>
                <a:gd name="connsiteY15" fmla="*/ 146511 h 795011"/>
                <a:gd name="connsiteX16" fmla="*/ 467006 w 648618"/>
                <a:gd name="connsiteY16" fmla="*/ 157111 h 795011"/>
                <a:gd name="connsiteX17" fmla="*/ 548655 w 648618"/>
                <a:gd name="connsiteY17" fmla="*/ 290749 h 795011"/>
                <a:gd name="connsiteX18" fmla="*/ 572311 w 648618"/>
                <a:gd name="connsiteY18" fmla="*/ 290749 h 795011"/>
                <a:gd name="connsiteX19" fmla="*/ 659302 w 648618"/>
                <a:gd name="connsiteY19" fmla="*/ 34074 h 795011"/>
                <a:gd name="connsiteX20" fmla="*/ 529960 w 648618"/>
                <a:gd name="connsiteY20" fmla="*/ 2 h 795011"/>
                <a:gd name="connsiteX21" fmla="*/ 316679 w 648618"/>
                <a:gd name="connsiteY21" fmla="*/ 169983 h 7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48618" h="795011">
                  <a:moveTo>
                    <a:pt x="316679" y="169983"/>
                  </a:moveTo>
                  <a:lnTo>
                    <a:pt x="316679" y="20824"/>
                  </a:lnTo>
                  <a:lnTo>
                    <a:pt x="0" y="20824"/>
                  </a:lnTo>
                  <a:lnTo>
                    <a:pt x="0" y="41645"/>
                  </a:lnTo>
                  <a:lnTo>
                    <a:pt x="97675" y="141211"/>
                  </a:lnTo>
                  <a:cubicBezTo>
                    <a:pt x="104924" y="149161"/>
                    <a:pt x="105687" y="151811"/>
                    <a:pt x="105687" y="175283"/>
                  </a:cubicBezTo>
                  <a:lnTo>
                    <a:pt x="105687" y="678412"/>
                  </a:lnTo>
                  <a:cubicBezTo>
                    <a:pt x="105687" y="700748"/>
                    <a:pt x="106831" y="701505"/>
                    <a:pt x="92333" y="712484"/>
                  </a:cubicBezTo>
                  <a:lnTo>
                    <a:pt x="0" y="783278"/>
                  </a:lnTo>
                  <a:lnTo>
                    <a:pt x="0" y="806750"/>
                  </a:lnTo>
                  <a:lnTo>
                    <a:pt x="475018" y="806750"/>
                  </a:lnTo>
                  <a:lnTo>
                    <a:pt x="475018" y="783278"/>
                  </a:lnTo>
                  <a:lnTo>
                    <a:pt x="353688" y="701884"/>
                  </a:lnTo>
                  <a:cubicBezTo>
                    <a:pt x="337664" y="691284"/>
                    <a:pt x="335374" y="688634"/>
                    <a:pt x="335374" y="665162"/>
                  </a:cubicBezTo>
                  <a:lnTo>
                    <a:pt x="335374" y="282799"/>
                  </a:lnTo>
                  <a:cubicBezTo>
                    <a:pt x="335374" y="209355"/>
                    <a:pt x="388027" y="146511"/>
                    <a:pt x="448692" y="146511"/>
                  </a:cubicBezTo>
                  <a:cubicBezTo>
                    <a:pt x="459375" y="146511"/>
                    <a:pt x="462045" y="149161"/>
                    <a:pt x="467006" y="157111"/>
                  </a:cubicBezTo>
                  <a:lnTo>
                    <a:pt x="548655" y="290749"/>
                  </a:lnTo>
                  <a:lnTo>
                    <a:pt x="572311" y="290749"/>
                  </a:lnTo>
                  <a:lnTo>
                    <a:pt x="659302" y="34074"/>
                  </a:lnTo>
                  <a:cubicBezTo>
                    <a:pt x="630305" y="13252"/>
                    <a:pt x="579942" y="2"/>
                    <a:pt x="529960" y="2"/>
                  </a:cubicBezTo>
                  <a:cubicBezTo>
                    <a:pt x="427326" y="-377"/>
                    <a:pt x="355977" y="57546"/>
                    <a:pt x="316679" y="169983"/>
                  </a:cubicBezTo>
                  <a:close/>
                </a:path>
              </a:pathLst>
            </a:custGeom>
            <a:grpFill/>
            <a:ln w="38141" cap="flat">
              <a:noFill/>
              <a:prstDash val="solid"/>
              <a:miter/>
            </a:ln>
          </p:spPr>
          <p:txBody>
            <a:bodyPr rtlCol="0" anchor="ctr"/>
            <a:lstStyle/>
            <a:p>
              <a:endParaRPr lang="en-GB"/>
            </a:p>
          </p:txBody>
        </p:sp>
        <p:sp>
          <p:nvSpPr>
            <p:cNvPr id="37" name="Freeform 36">
              <a:extLst>
                <a:ext uri="{FF2B5EF4-FFF2-40B4-BE49-F238E27FC236}">
                  <a16:creationId xmlns:a16="http://schemas.microsoft.com/office/drawing/2014/main" id="{3908C243-69E3-5649-9993-C824323DF558}"/>
                </a:ext>
              </a:extLst>
            </p:cNvPr>
            <p:cNvSpPr/>
            <p:nvPr/>
          </p:nvSpPr>
          <p:spPr>
            <a:xfrm>
              <a:off x="6831774" y="3758837"/>
              <a:ext cx="419694" cy="757154"/>
            </a:xfrm>
            <a:custGeom>
              <a:avLst/>
              <a:gdLst>
                <a:gd name="connsiteX0" fmla="*/ 338045 w 419694"/>
                <a:gd name="connsiteY0" fmla="*/ 657588 h 757154"/>
                <a:gd name="connsiteX1" fmla="*/ 338045 w 419694"/>
                <a:gd name="connsiteY1" fmla="*/ 0 h 757154"/>
                <a:gd name="connsiteX2" fmla="*/ 2671 w 419694"/>
                <a:gd name="connsiteY2" fmla="*/ 0 h 757154"/>
                <a:gd name="connsiteX3" fmla="*/ 0 w 419694"/>
                <a:gd name="connsiteY3" fmla="*/ 20822 h 757154"/>
                <a:gd name="connsiteX4" fmla="*/ 97674 w 419694"/>
                <a:gd name="connsiteY4" fmla="*/ 120388 h 757154"/>
                <a:gd name="connsiteX5" fmla="*/ 108358 w 419694"/>
                <a:gd name="connsiteY5" fmla="*/ 154460 h 757154"/>
                <a:gd name="connsiteX6" fmla="*/ 108358 w 419694"/>
                <a:gd name="connsiteY6" fmla="*/ 657588 h 757154"/>
                <a:gd name="connsiteX7" fmla="*/ 95004 w 419694"/>
                <a:gd name="connsiteY7" fmla="*/ 691660 h 757154"/>
                <a:gd name="connsiteX8" fmla="*/ 2671 w 419694"/>
                <a:gd name="connsiteY8" fmla="*/ 762454 h 757154"/>
                <a:gd name="connsiteX9" fmla="*/ 2671 w 419694"/>
                <a:gd name="connsiteY9" fmla="*/ 785926 h 757154"/>
                <a:gd name="connsiteX10" fmla="*/ 443350 w 419694"/>
                <a:gd name="connsiteY10" fmla="*/ 785926 h 757154"/>
                <a:gd name="connsiteX11" fmla="*/ 443350 w 419694"/>
                <a:gd name="connsiteY11" fmla="*/ 762454 h 757154"/>
                <a:gd name="connsiteX12" fmla="*/ 353688 w 419694"/>
                <a:gd name="connsiteY12" fmla="*/ 691660 h 757154"/>
                <a:gd name="connsiteX13" fmla="*/ 338045 w 419694"/>
                <a:gd name="connsiteY13" fmla="*/ 657588 h 75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19694" h="757154">
                  <a:moveTo>
                    <a:pt x="338045" y="657588"/>
                  </a:moveTo>
                  <a:lnTo>
                    <a:pt x="338045" y="0"/>
                  </a:lnTo>
                  <a:lnTo>
                    <a:pt x="2671" y="0"/>
                  </a:lnTo>
                  <a:lnTo>
                    <a:pt x="0" y="20822"/>
                  </a:lnTo>
                  <a:lnTo>
                    <a:pt x="97674" y="120388"/>
                  </a:lnTo>
                  <a:cubicBezTo>
                    <a:pt x="106831" y="130609"/>
                    <a:pt x="108358" y="138559"/>
                    <a:pt x="108358" y="154460"/>
                  </a:cubicBezTo>
                  <a:lnTo>
                    <a:pt x="108358" y="657588"/>
                  </a:lnTo>
                  <a:cubicBezTo>
                    <a:pt x="108358" y="675760"/>
                    <a:pt x="109121" y="679546"/>
                    <a:pt x="95004" y="691660"/>
                  </a:cubicBezTo>
                  <a:lnTo>
                    <a:pt x="2671" y="762454"/>
                  </a:lnTo>
                  <a:lnTo>
                    <a:pt x="2671" y="785926"/>
                  </a:lnTo>
                  <a:lnTo>
                    <a:pt x="443350" y="785926"/>
                  </a:lnTo>
                  <a:lnTo>
                    <a:pt x="443350" y="762454"/>
                  </a:lnTo>
                  <a:lnTo>
                    <a:pt x="353688" y="691660"/>
                  </a:lnTo>
                  <a:cubicBezTo>
                    <a:pt x="338045" y="678410"/>
                    <a:pt x="338045" y="678410"/>
                    <a:pt x="338045" y="657588"/>
                  </a:cubicBezTo>
                  <a:close/>
                </a:path>
              </a:pathLst>
            </a:custGeom>
            <a:grpFill/>
            <a:ln w="38141" cap="flat">
              <a:noFill/>
              <a:prstDash val="solid"/>
              <a:miter/>
            </a:ln>
          </p:spPr>
          <p:txBody>
            <a:bodyPr rtlCol="0" anchor="ctr"/>
            <a:lstStyle/>
            <a:p>
              <a:endParaRPr lang="en-GB"/>
            </a:p>
          </p:txBody>
        </p:sp>
        <p:sp>
          <p:nvSpPr>
            <p:cNvPr id="38" name="Freeform 37">
              <a:extLst>
                <a:ext uri="{FF2B5EF4-FFF2-40B4-BE49-F238E27FC236}">
                  <a16:creationId xmlns:a16="http://schemas.microsoft.com/office/drawing/2014/main" id="{827849F7-BFB9-8841-9C4D-A1CA358CC47C}"/>
                </a:ext>
              </a:extLst>
            </p:cNvPr>
            <p:cNvSpPr/>
            <p:nvPr/>
          </p:nvSpPr>
          <p:spPr>
            <a:xfrm>
              <a:off x="5905394" y="3421146"/>
              <a:ext cx="839389" cy="1097873"/>
            </a:xfrm>
            <a:custGeom>
              <a:avLst/>
              <a:gdLst>
                <a:gd name="connsiteX0" fmla="*/ 0 w 839388"/>
                <a:gd name="connsiteY0" fmla="*/ 25743 h 1097873"/>
                <a:gd name="connsiteX1" fmla="*/ 132013 w 839388"/>
                <a:gd name="connsiteY1" fmla="*/ 130609 h 1097873"/>
                <a:gd name="connsiteX2" fmla="*/ 145367 w 839388"/>
                <a:gd name="connsiteY2" fmla="*/ 164681 h 1097873"/>
                <a:gd name="connsiteX3" fmla="*/ 145367 w 839388"/>
                <a:gd name="connsiteY3" fmla="*/ 968779 h 1097873"/>
                <a:gd name="connsiteX4" fmla="*/ 132013 w 839388"/>
                <a:gd name="connsiteY4" fmla="*/ 1000201 h 1097873"/>
                <a:gd name="connsiteX5" fmla="*/ 10683 w 839388"/>
                <a:gd name="connsiteY5" fmla="*/ 1097116 h 1097873"/>
                <a:gd name="connsiteX6" fmla="*/ 10683 w 839388"/>
                <a:gd name="connsiteY6" fmla="*/ 1123238 h 1097873"/>
                <a:gd name="connsiteX7" fmla="*/ 591388 w 839388"/>
                <a:gd name="connsiteY7" fmla="*/ 1123238 h 1097873"/>
                <a:gd name="connsiteX8" fmla="*/ 591388 w 839388"/>
                <a:gd name="connsiteY8" fmla="*/ 1097116 h 1097873"/>
                <a:gd name="connsiteX9" fmla="*/ 427707 w 839388"/>
                <a:gd name="connsiteY9" fmla="*/ 997551 h 1097873"/>
                <a:gd name="connsiteX10" fmla="*/ 406722 w 839388"/>
                <a:gd name="connsiteY10" fmla="*/ 958179 h 1097873"/>
                <a:gd name="connsiteX11" fmla="*/ 406722 w 839388"/>
                <a:gd name="connsiteY11" fmla="*/ 609888 h 1097873"/>
                <a:gd name="connsiteX12" fmla="*/ 528052 w 839388"/>
                <a:gd name="connsiteY12" fmla="*/ 609888 h 1097873"/>
                <a:gd name="connsiteX13" fmla="*/ 681050 w 839388"/>
                <a:gd name="connsiteY13" fmla="*/ 769647 h 1097873"/>
                <a:gd name="connsiteX14" fmla="*/ 707376 w 839388"/>
                <a:gd name="connsiteY14" fmla="*/ 769647 h 1097873"/>
                <a:gd name="connsiteX15" fmla="*/ 707376 w 839388"/>
                <a:gd name="connsiteY15" fmla="*/ 377063 h 1097873"/>
                <a:gd name="connsiteX16" fmla="*/ 681050 w 839388"/>
                <a:gd name="connsiteY16" fmla="*/ 377063 h 1097873"/>
                <a:gd name="connsiteX17" fmla="*/ 528052 w 839388"/>
                <a:gd name="connsiteY17" fmla="*/ 536822 h 1097873"/>
                <a:gd name="connsiteX18" fmla="*/ 406722 w 839388"/>
                <a:gd name="connsiteY18" fmla="*/ 536822 h 1097873"/>
                <a:gd name="connsiteX19" fmla="*/ 406722 w 839388"/>
                <a:gd name="connsiteY19" fmla="*/ 73065 h 1097873"/>
                <a:gd name="connsiteX20" fmla="*/ 620385 w 839388"/>
                <a:gd name="connsiteY20" fmla="*/ 73065 h 1097873"/>
                <a:gd name="connsiteX21" fmla="*/ 823746 w 839388"/>
                <a:gd name="connsiteY21" fmla="*/ 282797 h 1097873"/>
                <a:gd name="connsiteX22" fmla="*/ 850072 w 839388"/>
                <a:gd name="connsiteY22" fmla="*/ 282797 h 1097873"/>
                <a:gd name="connsiteX23" fmla="*/ 850072 w 839388"/>
                <a:gd name="connsiteY23" fmla="*/ 0 h 1097873"/>
                <a:gd name="connsiteX24" fmla="*/ 0 w 839388"/>
                <a:gd name="connsiteY24" fmla="*/ 0 h 1097873"/>
                <a:gd name="connsiteX25" fmla="*/ 0 w 839388"/>
                <a:gd name="connsiteY25" fmla="*/ 25743 h 1097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9388" h="1097873">
                  <a:moveTo>
                    <a:pt x="0" y="25743"/>
                  </a:moveTo>
                  <a:lnTo>
                    <a:pt x="132013" y="130609"/>
                  </a:lnTo>
                  <a:cubicBezTo>
                    <a:pt x="145367" y="141209"/>
                    <a:pt x="145367" y="146509"/>
                    <a:pt x="145367" y="164681"/>
                  </a:cubicBezTo>
                  <a:lnTo>
                    <a:pt x="145367" y="968779"/>
                  </a:lnTo>
                  <a:cubicBezTo>
                    <a:pt x="145367" y="988086"/>
                    <a:pt x="144604" y="989222"/>
                    <a:pt x="132013" y="1000201"/>
                  </a:cubicBezTo>
                  <a:lnTo>
                    <a:pt x="10683" y="1097116"/>
                  </a:lnTo>
                  <a:lnTo>
                    <a:pt x="10683" y="1123238"/>
                  </a:lnTo>
                  <a:lnTo>
                    <a:pt x="591388" y="1123238"/>
                  </a:lnTo>
                  <a:lnTo>
                    <a:pt x="591388" y="1097116"/>
                  </a:lnTo>
                  <a:lnTo>
                    <a:pt x="427707" y="997551"/>
                  </a:lnTo>
                  <a:cubicBezTo>
                    <a:pt x="407867" y="985436"/>
                    <a:pt x="406722" y="981272"/>
                    <a:pt x="406722" y="958179"/>
                  </a:cubicBezTo>
                  <a:lnTo>
                    <a:pt x="406722" y="609888"/>
                  </a:lnTo>
                  <a:lnTo>
                    <a:pt x="528052" y="609888"/>
                  </a:lnTo>
                  <a:lnTo>
                    <a:pt x="681050" y="769647"/>
                  </a:lnTo>
                  <a:lnTo>
                    <a:pt x="707376" y="769647"/>
                  </a:lnTo>
                  <a:lnTo>
                    <a:pt x="707376" y="377063"/>
                  </a:lnTo>
                  <a:lnTo>
                    <a:pt x="681050" y="377063"/>
                  </a:lnTo>
                  <a:lnTo>
                    <a:pt x="528052" y="536822"/>
                  </a:lnTo>
                  <a:lnTo>
                    <a:pt x="406722" y="536822"/>
                  </a:lnTo>
                  <a:lnTo>
                    <a:pt x="406722" y="73065"/>
                  </a:lnTo>
                  <a:lnTo>
                    <a:pt x="620385" y="73065"/>
                  </a:lnTo>
                  <a:lnTo>
                    <a:pt x="823746" y="282797"/>
                  </a:lnTo>
                  <a:lnTo>
                    <a:pt x="850072" y="282797"/>
                  </a:lnTo>
                  <a:lnTo>
                    <a:pt x="850072" y="0"/>
                  </a:lnTo>
                  <a:lnTo>
                    <a:pt x="0" y="0"/>
                  </a:lnTo>
                  <a:lnTo>
                    <a:pt x="0" y="25743"/>
                  </a:lnTo>
                  <a:close/>
                </a:path>
              </a:pathLst>
            </a:custGeom>
            <a:grpFill/>
            <a:ln w="38141" cap="flat">
              <a:noFill/>
              <a:prstDash val="solid"/>
              <a:miter/>
            </a:ln>
          </p:spPr>
          <p:txBody>
            <a:bodyPr rtlCol="0" anchor="ctr"/>
            <a:lstStyle/>
            <a:p>
              <a:endParaRPr lang="en-GB"/>
            </a:p>
          </p:txBody>
        </p:sp>
        <p:sp>
          <p:nvSpPr>
            <p:cNvPr id="39" name="Freeform 38">
              <a:extLst>
                <a:ext uri="{FF2B5EF4-FFF2-40B4-BE49-F238E27FC236}">
                  <a16:creationId xmlns:a16="http://schemas.microsoft.com/office/drawing/2014/main" id="{F1789727-70E4-204D-9762-09CFA4C33BCB}"/>
                </a:ext>
              </a:extLst>
            </p:cNvPr>
            <p:cNvSpPr/>
            <p:nvPr/>
          </p:nvSpPr>
          <p:spPr>
            <a:xfrm>
              <a:off x="4192659" y="1898887"/>
              <a:ext cx="724927" cy="719296"/>
            </a:xfrm>
            <a:custGeom>
              <a:avLst/>
              <a:gdLst>
                <a:gd name="connsiteX0" fmla="*/ 668077 w 724926"/>
                <a:gd name="connsiteY0" fmla="*/ 735954 h 719296"/>
                <a:gd name="connsiteX1" fmla="*/ 741715 w 724926"/>
                <a:gd name="connsiteY1" fmla="*/ 735954 h 719296"/>
                <a:gd name="connsiteX2" fmla="*/ 741715 w 724926"/>
                <a:gd name="connsiteY2" fmla="*/ 0 h 719296"/>
                <a:gd name="connsiteX3" fmla="*/ 0 w 724926"/>
                <a:gd name="connsiteY3" fmla="*/ 0 h 719296"/>
                <a:gd name="connsiteX4" fmla="*/ 0 w 724926"/>
                <a:gd name="connsiteY4" fmla="*/ 73065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668077" y="735954"/>
                  </a:moveTo>
                  <a:lnTo>
                    <a:pt x="741715" y="735954"/>
                  </a:lnTo>
                  <a:lnTo>
                    <a:pt x="741715" y="0"/>
                  </a:lnTo>
                  <a:lnTo>
                    <a:pt x="0" y="0"/>
                  </a:lnTo>
                  <a:lnTo>
                    <a:pt x="0" y="73065"/>
                  </a:lnTo>
                  <a:close/>
                </a:path>
              </a:pathLst>
            </a:custGeom>
            <a:solidFill>
              <a:schemeClr val="accent1"/>
            </a:solidFill>
            <a:ln w="38141" cap="flat">
              <a:noFill/>
              <a:prstDash val="solid"/>
              <a:miter/>
            </a:ln>
          </p:spPr>
          <p:txBody>
            <a:bodyPr rtlCol="0" anchor="ctr"/>
            <a:lstStyle/>
            <a:p>
              <a:endParaRPr lang="en-GB"/>
            </a:p>
          </p:txBody>
        </p:sp>
        <p:sp>
          <p:nvSpPr>
            <p:cNvPr id="40" name="Freeform 39">
              <a:extLst>
                <a:ext uri="{FF2B5EF4-FFF2-40B4-BE49-F238E27FC236}">
                  <a16:creationId xmlns:a16="http://schemas.microsoft.com/office/drawing/2014/main" id="{2B2EDF88-E626-0E4A-9E28-B9920F77E26B}"/>
                </a:ext>
              </a:extLst>
            </p:cNvPr>
            <p:cNvSpPr/>
            <p:nvPr/>
          </p:nvSpPr>
          <p:spPr>
            <a:xfrm>
              <a:off x="4192659" y="2779079"/>
              <a:ext cx="534157" cy="908585"/>
            </a:xfrm>
            <a:custGeom>
              <a:avLst/>
              <a:gdLst>
                <a:gd name="connsiteX0" fmla="*/ 470058 w 534156"/>
                <a:gd name="connsiteY0" fmla="*/ 935085 h 908584"/>
                <a:gd name="connsiteX1" fmla="*/ 543695 w 534156"/>
                <a:gd name="connsiteY1" fmla="*/ 935085 h 908584"/>
                <a:gd name="connsiteX2" fmla="*/ 543695 w 534156"/>
                <a:gd name="connsiteY2" fmla="*/ 0 h 908584"/>
                <a:gd name="connsiteX3" fmla="*/ 470058 w 534156"/>
                <a:gd name="connsiteY3" fmla="*/ 0 h 908584"/>
                <a:gd name="connsiteX4" fmla="*/ 0 w 534156"/>
                <a:gd name="connsiteY4" fmla="*/ 468678 h 908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156" h="908584">
                  <a:moveTo>
                    <a:pt x="470058" y="935085"/>
                  </a:moveTo>
                  <a:lnTo>
                    <a:pt x="543695" y="935085"/>
                  </a:lnTo>
                  <a:lnTo>
                    <a:pt x="543695" y="0"/>
                  </a:lnTo>
                  <a:lnTo>
                    <a:pt x="470058" y="0"/>
                  </a:lnTo>
                  <a:lnTo>
                    <a:pt x="0" y="468678"/>
                  </a:lnTo>
                  <a:close/>
                </a:path>
              </a:pathLst>
            </a:custGeom>
            <a:solidFill>
              <a:schemeClr val="accent1"/>
            </a:solidFill>
            <a:ln w="38141" cap="flat">
              <a:noFill/>
              <a:prstDash val="solid"/>
              <a:miter/>
            </a:ln>
          </p:spPr>
          <p:txBody>
            <a:bodyPr rtlCol="0" anchor="ctr"/>
            <a:lstStyle/>
            <a:p>
              <a:endParaRPr lang="en-GB"/>
            </a:p>
          </p:txBody>
        </p:sp>
        <p:sp>
          <p:nvSpPr>
            <p:cNvPr id="41" name="Freeform 40">
              <a:extLst>
                <a:ext uri="{FF2B5EF4-FFF2-40B4-BE49-F238E27FC236}">
                  <a16:creationId xmlns:a16="http://schemas.microsoft.com/office/drawing/2014/main" id="{5693C36B-2261-3A4E-80C2-321071B39831}"/>
                </a:ext>
              </a:extLst>
            </p:cNvPr>
            <p:cNvSpPr/>
            <p:nvPr/>
          </p:nvSpPr>
          <p:spPr>
            <a:xfrm>
              <a:off x="2418878" y="1898887"/>
              <a:ext cx="724927" cy="719296"/>
            </a:xfrm>
            <a:custGeom>
              <a:avLst/>
              <a:gdLst>
                <a:gd name="connsiteX0" fmla="*/ 0 w 724926"/>
                <a:gd name="connsiteY0" fmla="*/ 735954 h 719296"/>
                <a:gd name="connsiteX1" fmla="*/ 74019 w 724926"/>
                <a:gd name="connsiteY1" fmla="*/ 735954 h 719296"/>
                <a:gd name="connsiteX2" fmla="*/ 739044 w 724926"/>
                <a:gd name="connsiteY2" fmla="*/ 73065 h 719296"/>
                <a:gd name="connsiteX3" fmla="*/ 739044 w 724926"/>
                <a:gd name="connsiteY3" fmla="*/ 0 h 719296"/>
                <a:gd name="connsiteX4" fmla="*/ 0 w 724926"/>
                <a:gd name="connsiteY4" fmla="*/ 0 h 719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4926" h="719296">
                  <a:moveTo>
                    <a:pt x="0" y="735954"/>
                  </a:moveTo>
                  <a:lnTo>
                    <a:pt x="74019" y="735954"/>
                  </a:lnTo>
                  <a:lnTo>
                    <a:pt x="739044" y="73065"/>
                  </a:lnTo>
                  <a:lnTo>
                    <a:pt x="739044" y="0"/>
                  </a:lnTo>
                  <a:lnTo>
                    <a:pt x="0" y="0"/>
                  </a:lnTo>
                  <a:close/>
                </a:path>
              </a:pathLst>
            </a:custGeom>
            <a:solidFill>
              <a:schemeClr val="accent1"/>
            </a:solidFill>
            <a:ln w="38141" cap="flat">
              <a:noFill/>
              <a:prstDash val="solid"/>
              <a:miter/>
            </a:ln>
          </p:spPr>
          <p:txBody>
            <a:bodyPr rtlCol="0" anchor="ctr"/>
            <a:lstStyle/>
            <a:p>
              <a:endParaRPr lang="en-GB"/>
            </a:p>
          </p:txBody>
        </p:sp>
        <p:sp>
          <p:nvSpPr>
            <p:cNvPr id="42" name="Freeform 41">
              <a:extLst>
                <a:ext uri="{FF2B5EF4-FFF2-40B4-BE49-F238E27FC236}">
                  <a16:creationId xmlns:a16="http://schemas.microsoft.com/office/drawing/2014/main" id="{AC2EC52F-E1DF-D542-BA8D-7A312DAE9664}"/>
                </a:ext>
              </a:extLst>
            </p:cNvPr>
            <p:cNvSpPr/>
            <p:nvPr/>
          </p:nvSpPr>
          <p:spPr>
            <a:xfrm>
              <a:off x="2933576" y="1898887"/>
              <a:ext cx="1449854" cy="2612182"/>
            </a:xfrm>
            <a:custGeom>
              <a:avLst/>
              <a:gdLst>
                <a:gd name="connsiteX0" fmla="*/ 0 w 1449853"/>
                <a:gd name="connsiteY0" fmla="*/ 2645875 h 2612181"/>
                <a:gd name="connsiteX1" fmla="*/ 1483429 w 1449853"/>
                <a:gd name="connsiteY1" fmla="*/ 2645875 h 2612181"/>
                <a:gd name="connsiteX2" fmla="*/ 1483429 w 1449853"/>
                <a:gd name="connsiteY2" fmla="*/ 2572431 h 2612181"/>
                <a:gd name="connsiteX3" fmla="*/ 1111427 w 1449853"/>
                <a:gd name="connsiteY3" fmla="*/ 2205590 h 2612181"/>
                <a:gd name="connsiteX4" fmla="*/ 1111427 w 1449853"/>
                <a:gd name="connsiteY4" fmla="*/ 0 h 2612181"/>
                <a:gd name="connsiteX5" fmla="*/ 372002 w 1449853"/>
                <a:gd name="connsiteY5" fmla="*/ 0 h 2612181"/>
                <a:gd name="connsiteX6" fmla="*/ 372002 w 1449853"/>
                <a:gd name="connsiteY6" fmla="*/ 2205590 h 2612181"/>
                <a:gd name="connsiteX7" fmla="*/ 0 w 1449853"/>
                <a:gd name="connsiteY7" fmla="*/ 2572431 h 2612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9853" h="2612181">
                  <a:moveTo>
                    <a:pt x="0" y="2645875"/>
                  </a:moveTo>
                  <a:lnTo>
                    <a:pt x="1483429" y="2645875"/>
                  </a:lnTo>
                  <a:lnTo>
                    <a:pt x="1483429" y="2572431"/>
                  </a:lnTo>
                  <a:lnTo>
                    <a:pt x="1111427" y="2205590"/>
                  </a:lnTo>
                  <a:lnTo>
                    <a:pt x="1111427" y="0"/>
                  </a:lnTo>
                  <a:lnTo>
                    <a:pt x="372002" y="0"/>
                  </a:lnTo>
                  <a:lnTo>
                    <a:pt x="372002" y="2205590"/>
                  </a:lnTo>
                  <a:lnTo>
                    <a:pt x="0" y="2572431"/>
                  </a:lnTo>
                  <a:close/>
                </a:path>
              </a:pathLst>
            </a:custGeom>
            <a:solidFill>
              <a:schemeClr val="accent1"/>
            </a:solidFill>
            <a:ln w="38141" cap="flat">
              <a:noFill/>
              <a:prstDash val="solid"/>
              <a:miter/>
            </a:ln>
          </p:spPr>
          <p:txBody>
            <a:bodyPr rtlCol="0" anchor="ctr"/>
            <a:lstStyle/>
            <a:p>
              <a:endParaRPr lang="en-GB"/>
            </a:p>
          </p:txBody>
        </p:sp>
      </p:grpSp>
      <p:sp>
        <p:nvSpPr>
          <p:cNvPr id="7" name="Picture Placeholder 6">
            <a:extLst>
              <a:ext uri="{FF2B5EF4-FFF2-40B4-BE49-F238E27FC236}">
                <a16:creationId xmlns:a16="http://schemas.microsoft.com/office/drawing/2014/main" id="{42D071DF-2BEF-A143-9877-2AC7F55BA68F}"/>
              </a:ext>
            </a:extLst>
          </p:cNvPr>
          <p:cNvSpPr>
            <a:spLocks noGrp="1"/>
          </p:cNvSpPr>
          <p:nvPr>
            <p:ph type="pic" sz="quarter" idx="10"/>
          </p:nvPr>
        </p:nvSpPr>
        <p:spPr>
          <a:xfrm>
            <a:off x="659246" y="0"/>
            <a:ext cx="5367760" cy="6858000"/>
          </a:xfrm>
        </p:spPr>
        <p:txBody>
          <a:bodyPr/>
          <a:lstStyle/>
          <a:p>
            <a:r>
              <a:rPr lang="en-US"/>
              <a:t>Click icon to add picture</a:t>
            </a:r>
            <a:endParaRPr lang="en-GB"/>
          </a:p>
        </p:txBody>
      </p:sp>
    </p:spTree>
    <p:extLst>
      <p:ext uri="{BB962C8B-B14F-4D97-AF65-F5344CB8AC3E}">
        <p14:creationId xmlns:p14="http://schemas.microsoft.com/office/powerpoint/2010/main" val="1593574450"/>
      </p:ext>
    </p:extLst>
  </p:cSld>
  <p:clrMapOvr>
    <a:masterClrMapping/>
  </p:clrMapOvr>
  <p:extLst>
    <p:ext uri="{DCECCB84-F9BA-43D5-87BE-67443E8EF086}">
      <p15:sldGuideLst xmlns:p15="http://schemas.microsoft.com/office/powerpoint/2012/main">
        <p15:guide id="1" pos="7496">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6A78-4A6B-6840-BB34-BB1B54812BC3}"/>
              </a:ext>
            </a:extLst>
          </p:cNvPr>
          <p:cNvSpPr>
            <a:spLocks noGrp="1"/>
          </p:cNvSpPr>
          <p:nvPr>
            <p:ph type="title"/>
          </p:nvPr>
        </p:nvSpPr>
        <p:spPr>
          <a:xfrm>
            <a:off x="631826" y="648855"/>
            <a:ext cx="10921999" cy="852155"/>
          </a:xfrm>
          <a:prstGeom prst="rect">
            <a:avLst/>
          </a:prstGeom>
        </p:spPr>
        <p:txBody>
          <a:bodyPr vert="horz" lIns="0" tIns="0" rIns="0" bIns="0" rtlCol="0" anchor="t">
            <a:noAutofit/>
          </a:bodyPr>
          <a:lstStyle/>
          <a:p>
            <a:r>
              <a:rPr lang="en-US"/>
              <a:t>Click to edit slide title</a:t>
            </a:r>
            <a:endParaRPr lang="en-GB"/>
          </a:p>
        </p:txBody>
      </p:sp>
      <p:sp>
        <p:nvSpPr>
          <p:cNvPr id="3" name="Text Placeholder 2">
            <a:extLst>
              <a:ext uri="{FF2B5EF4-FFF2-40B4-BE49-F238E27FC236}">
                <a16:creationId xmlns:a16="http://schemas.microsoft.com/office/drawing/2014/main" id="{D68E4F8E-E113-894C-AC68-7443FBB6DCE9}"/>
              </a:ext>
            </a:extLst>
          </p:cNvPr>
          <p:cNvSpPr>
            <a:spLocks noGrp="1"/>
          </p:cNvSpPr>
          <p:nvPr>
            <p:ph type="body" idx="1"/>
          </p:nvPr>
        </p:nvSpPr>
        <p:spPr>
          <a:xfrm>
            <a:off x="635000" y="2008620"/>
            <a:ext cx="10918825" cy="4114049"/>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1F997482-F341-924C-9967-93B7F7A7A132}"/>
              </a:ext>
            </a:extLst>
          </p:cNvPr>
          <p:cNvSpPr>
            <a:spLocks noGrp="1"/>
          </p:cNvSpPr>
          <p:nvPr>
            <p:ph type="sldNum" sz="quarter" idx="4"/>
          </p:nvPr>
        </p:nvSpPr>
        <p:spPr>
          <a:xfrm>
            <a:off x="10932510" y="6401178"/>
            <a:ext cx="807025" cy="153888"/>
          </a:xfrm>
          <a:prstGeom prst="rect">
            <a:avLst/>
          </a:prstGeom>
        </p:spPr>
        <p:txBody>
          <a:bodyPr vert="horz" wrap="square" lIns="0" tIns="0" rIns="0" bIns="0" rtlCol="0" anchor="ctr">
            <a:spAutoFit/>
          </a:bodyPr>
          <a:lstStyle>
            <a:lvl1pPr algn="r">
              <a:defRPr sz="1000">
                <a:solidFill>
                  <a:schemeClr val="tx1"/>
                </a:solidFill>
              </a:defRPr>
            </a:lvl1pPr>
          </a:lstStyle>
          <a:p>
            <a:fld id="{6B6EFD66-0F65-0C43-B4F5-A9CE99357F25}" type="slidenum">
              <a:rPr lang="en-GB" smtClean="0"/>
              <a:pPr/>
              <a:t>‹#›</a:t>
            </a:fld>
            <a:endParaRPr lang="en-GB"/>
          </a:p>
        </p:txBody>
      </p:sp>
      <p:pic>
        <p:nvPicPr>
          <p:cNvPr id="43" name="Picture 42" descr="A close up of a sign&#10;&#10;Description automatically generated">
            <a:extLst>
              <a:ext uri="{FF2B5EF4-FFF2-40B4-BE49-F238E27FC236}">
                <a16:creationId xmlns:a16="http://schemas.microsoft.com/office/drawing/2014/main" id="{D149D55B-52D6-439C-B090-C4847318D135}"/>
              </a:ext>
            </a:extLst>
          </p:cNvPr>
          <p:cNvPicPr>
            <a:picLocks noChangeAspect="1"/>
          </p:cNvPicPr>
          <p:nvPr userDrawn="1"/>
        </p:nvPicPr>
        <p:blipFill>
          <a:blip r:embed="rId31"/>
          <a:stretch>
            <a:fillRect/>
          </a:stretch>
        </p:blipFill>
        <p:spPr>
          <a:xfrm>
            <a:off x="11277602" y="208613"/>
            <a:ext cx="564777" cy="585035"/>
          </a:xfrm>
          <a:prstGeom prst="rect">
            <a:avLst/>
          </a:prstGeom>
        </p:spPr>
      </p:pic>
    </p:spTree>
    <p:extLst>
      <p:ext uri="{BB962C8B-B14F-4D97-AF65-F5344CB8AC3E}">
        <p14:creationId xmlns:p14="http://schemas.microsoft.com/office/powerpoint/2010/main" val="193020268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49" r:id="rId5"/>
    <p:sldLayoutId id="2147483659" r:id="rId6"/>
    <p:sldLayoutId id="2147483651" r:id="rId7"/>
    <p:sldLayoutId id="2147483661" r:id="rId8"/>
    <p:sldLayoutId id="2147483657" r:id="rId9"/>
    <p:sldLayoutId id="2147483650" r:id="rId10"/>
    <p:sldLayoutId id="2147483652" r:id="rId11"/>
    <p:sldLayoutId id="2147483656" r:id="rId12"/>
    <p:sldLayoutId id="2147483654" r:id="rId13"/>
    <p:sldLayoutId id="2147483655" r:id="rId14"/>
    <p:sldLayoutId id="2147483662" r:id="rId15"/>
    <p:sldLayoutId id="2147483663" r:id="rId16"/>
    <p:sldLayoutId id="2147483664" r:id="rId17"/>
    <p:sldLayoutId id="2147483674" r:id="rId18"/>
    <p:sldLayoutId id="2147483665" r:id="rId19"/>
    <p:sldLayoutId id="2147483675" r:id="rId20"/>
    <p:sldLayoutId id="2147483666" r:id="rId21"/>
    <p:sldLayoutId id="2147483676" r:id="rId22"/>
    <p:sldLayoutId id="2147483667" r:id="rId23"/>
    <p:sldLayoutId id="2147483677" r:id="rId24"/>
    <p:sldLayoutId id="2147483672" r:id="rId25"/>
    <p:sldLayoutId id="2147483670" r:id="rId26"/>
    <p:sldLayoutId id="2147483673" r:id="rId27"/>
    <p:sldLayoutId id="2147483671" r:id="rId28"/>
    <p:sldLayoutId id="2147483678" r:id="rId29"/>
  </p:sldLayoutIdLst>
  <p:hf hdr="0" ftr="0" dt="0"/>
  <p:txStyles>
    <p:title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p:titleStyle>
    <p:bodyStyle>
      <a:lvl1pPr marL="0" indent="0" algn="l" defTabSz="914400" rtl="0" eaLnBrk="1" latinLnBrk="0" hangingPunct="1">
        <a:lnSpc>
          <a:spcPct val="100000"/>
        </a:lnSpc>
        <a:spcBef>
          <a:spcPts val="600"/>
        </a:spcBef>
        <a:spcAft>
          <a:spcPts val="600"/>
        </a:spcAft>
        <a:buFont typeface="Arial" panose="020B0604020202020204" pitchFamily="34" charset="0"/>
        <a:buNone/>
        <a:tabLst/>
        <a:defRPr sz="3200" b="1" kern="1200">
          <a:solidFill>
            <a:schemeClr val="tx1"/>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tabLst/>
        <a:defRPr sz="3000" kern="1200">
          <a:solidFill>
            <a:schemeClr val="tx1"/>
          </a:solidFill>
          <a:latin typeface="+mn-lt"/>
          <a:ea typeface="+mn-ea"/>
          <a:cs typeface="+mn-cs"/>
        </a:defRPr>
      </a:lvl2pPr>
      <a:lvl3pPr marL="252000" indent="-252000" algn="l" defTabSz="914400" rtl="0" eaLnBrk="1" latinLnBrk="0" hangingPunct="1">
        <a:lnSpc>
          <a:spcPct val="100000"/>
        </a:lnSpc>
        <a:spcBef>
          <a:spcPts val="0"/>
        </a:spcBef>
        <a:spcAft>
          <a:spcPts val="600"/>
        </a:spcAft>
        <a:buFont typeface="Arial" panose="020B0604020202020204" pitchFamily="34" charset="0"/>
        <a:buChar char="•"/>
        <a:tabLst/>
        <a:defRPr sz="3000" kern="1200">
          <a:solidFill>
            <a:schemeClr val="tx1"/>
          </a:solidFill>
          <a:latin typeface="+mn-lt"/>
          <a:ea typeface="+mn-ea"/>
          <a:cs typeface="+mn-cs"/>
        </a:defRPr>
      </a:lvl3pPr>
      <a:lvl4pPr marL="594900" indent="-342900" algn="l" defTabSz="914400" rtl="0" eaLnBrk="1" latinLnBrk="0" hangingPunct="1">
        <a:lnSpc>
          <a:spcPct val="100000"/>
        </a:lnSpc>
        <a:spcBef>
          <a:spcPts val="0"/>
        </a:spcBef>
        <a:spcAft>
          <a:spcPts val="600"/>
        </a:spcAft>
        <a:buFont typeface="Courier New" panose="02070309020205020404" pitchFamily="49" charset="0"/>
        <a:buChar char="o"/>
        <a:tabLst/>
        <a:defRPr sz="1800" kern="1200">
          <a:solidFill>
            <a:schemeClr val="tx1"/>
          </a:solidFill>
          <a:latin typeface="+mn-lt"/>
          <a:ea typeface="+mn-ea"/>
          <a:cs typeface="+mn-cs"/>
        </a:defRPr>
      </a:lvl4pPr>
      <a:lvl5pPr marL="0" indent="0" algn="l" defTabSz="914400" rtl="0" eaLnBrk="1" latinLnBrk="0" hangingPunct="1">
        <a:lnSpc>
          <a:spcPct val="100000"/>
        </a:lnSpc>
        <a:spcBef>
          <a:spcPts val="600"/>
        </a:spcBef>
        <a:spcAft>
          <a:spcPts val="600"/>
        </a:spcAft>
        <a:buFont typeface="Arial" panose="020B0604020202020204" pitchFamily="34" charset="0"/>
        <a:buNone/>
        <a:tabLst/>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798" userDrawn="1">
          <p15:clr>
            <a:srgbClr val="F26B43"/>
          </p15:clr>
        </p15:guide>
        <p15:guide id="7" orient="horz" pos="1272" userDrawn="1">
          <p15:clr>
            <a:srgbClr val="F26B43"/>
          </p15:clr>
        </p15:guide>
        <p15:guide id="9" orient="horz" pos="814" userDrawn="1">
          <p15:clr>
            <a:srgbClr val="F26B43"/>
          </p15:clr>
        </p15:guide>
        <p15:guide id="12" orient="horz" pos="500" userDrawn="1">
          <p15:clr>
            <a:srgbClr val="F26B43"/>
          </p15:clr>
        </p15:guide>
        <p15:guide id="14" pos="400" userDrawn="1">
          <p15:clr>
            <a:srgbClr val="F26B43"/>
          </p15:clr>
        </p15:guide>
        <p15:guide id="15" pos="898" userDrawn="1">
          <p15:clr>
            <a:srgbClr val="F26B43"/>
          </p15:clr>
        </p15:guide>
        <p15:guide id="16" pos="980" userDrawn="1">
          <p15:clr>
            <a:srgbClr val="F26B43"/>
          </p15:clr>
        </p15:guide>
        <p15:guide id="17" pos="1478" userDrawn="1">
          <p15:clr>
            <a:srgbClr val="F26B43"/>
          </p15:clr>
        </p15:guide>
        <p15:guide id="18" pos="1560" userDrawn="1">
          <p15:clr>
            <a:srgbClr val="F26B43"/>
          </p15:clr>
        </p15:guide>
        <p15:guide id="19" pos="2140" userDrawn="1">
          <p15:clr>
            <a:srgbClr val="F26B43"/>
          </p15:clr>
        </p15:guide>
        <p15:guide id="20" pos="2058" userDrawn="1">
          <p15:clr>
            <a:srgbClr val="F26B43"/>
          </p15:clr>
        </p15:guide>
        <p15:guide id="21" pos="2720" userDrawn="1">
          <p15:clr>
            <a:srgbClr val="F26B43"/>
          </p15:clr>
        </p15:guide>
        <p15:guide id="22" pos="2638" userDrawn="1">
          <p15:clr>
            <a:srgbClr val="F26B43"/>
          </p15:clr>
        </p15:guide>
        <p15:guide id="23" pos="3218" userDrawn="1">
          <p15:clr>
            <a:srgbClr val="F26B43"/>
          </p15:clr>
        </p15:guide>
        <p15:guide id="24" pos="3300" userDrawn="1">
          <p15:clr>
            <a:srgbClr val="F26B43"/>
          </p15:clr>
        </p15:guide>
        <p15:guide id="25" pos="3880" userDrawn="1">
          <p15:clr>
            <a:srgbClr val="F26B43"/>
          </p15:clr>
        </p15:guide>
        <p15:guide id="26" pos="4378" userDrawn="1">
          <p15:clr>
            <a:srgbClr val="F26B43"/>
          </p15:clr>
        </p15:guide>
        <p15:guide id="27" pos="4460" userDrawn="1">
          <p15:clr>
            <a:srgbClr val="F26B43"/>
          </p15:clr>
        </p15:guide>
        <p15:guide id="28" pos="5040" userDrawn="1">
          <p15:clr>
            <a:srgbClr val="F26B43"/>
          </p15:clr>
        </p15:guide>
        <p15:guide id="29" pos="4958" userDrawn="1">
          <p15:clr>
            <a:srgbClr val="F26B43"/>
          </p15:clr>
        </p15:guide>
        <p15:guide id="30" pos="5538" userDrawn="1">
          <p15:clr>
            <a:srgbClr val="F26B43"/>
          </p15:clr>
        </p15:guide>
        <p15:guide id="31" pos="5620" userDrawn="1">
          <p15:clr>
            <a:srgbClr val="F26B43"/>
          </p15:clr>
        </p15:guide>
        <p15:guide id="32" pos="6199" userDrawn="1">
          <p15:clr>
            <a:srgbClr val="F26B43"/>
          </p15:clr>
        </p15:guide>
        <p15:guide id="33" pos="6118" userDrawn="1">
          <p15:clr>
            <a:srgbClr val="F26B43"/>
          </p15:clr>
        </p15:guide>
        <p15:guide id="34" pos="6698" userDrawn="1">
          <p15:clr>
            <a:srgbClr val="F26B43"/>
          </p15:clr>
        </p15:guide>
        <p15:guide id="35" pos="6778" userDrawn="1">
          <p15:clr>
            <a:srgbClr val="F26B43"/>
          </p15:clr>
        </p15:guide>
        <p15:guide id="36" pos="7278" userDrawn="1">
          <p15:clr>
            <a:srgbClr val="F26B43"/>
          </p15:clr>
        </p15:guide>
        <p15:guide id="44" orient="horz" pos="3918" userDrawn="1">
          <p15:clr>
            <a:srgbClr val="F26B43"/>
          </p15:clr>
        </p15:guide>
        <p15:guide id="45" orient="horz" pos="4034"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hyperlink" Target="https://teacherhead.com/2021/12/01/five-ways-to-scaffold-classroom-dialogue/" TargetMode="External"/><Relationship Id="rId3" Type="http://schemas.openxmlformats.org/officeDocument/2006/relationships/hyperlink" Target="https://youtu.be/hA0jFccVzr8" TargetMode="External"/><Relationship Id="rId7" Type="http://schemas.openxmlformats.org/officeDocument/2006/relationships/hyperlink" Target="https://impact.chartered.college/article/egan-simon-moving-towards-dialogic-teaching/" TargetMode="External"/><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hyperlink" Target="https://my.chartered.college/wp-content/uploads/2018/10/6.-Dialogic-questioning.pdf" TargetMode="External"/><Relationship Id="rId5" Type="http://schemas.openxmlformats.org/officeDocument/2006/relationships/hyperlink" Target="https://d2tic4wvo1iusb.cloudfront.net/eef-guidance-reports/literacy-ks3-ks4/EEF_KS3_KS4_LITERACY_GUIDANCE.pdf" TargetMode="External"/><Relationship Id="rId10" Type="http://schemas.openxmlformats.org/officeDocument/2006/relationships/image" Target="../media/image12.png"/><Relationship Id="rId4" Type="http://schemas.openxmlformats.org/officeDocument/2006/relationships/hyperlink" Target="https://youtu.be/prkyoawq46Q" TargetMode="External"/><Relationship Id="rId9" Type="http://schemas.openxmlformats.org/officeDocument/2006/relationships/hyperlink" Target="https://teachfirst.eu.qualtrics.com/jfe/form/SV_0CmLSDXu7ZmtpFY"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14.svg"/></Relationships>
</file>

<file path=ppt/slides/_rels/slide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4.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3" Type="http://schemas.openxmlformats.org/officeDocument/2006/relationships/hyperlink" Target="https://my.chartered.college/wp-content/uploads/2018/10/6.-Dialogic-questioning.pdf" TargetMode="External"/><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87C7BE3-097B-493C-9F3B-407D017F65D8}"/>
              </a:ext>
            </a:extLst>
          </p:cNvPr>
          <p:cNvSpPr>
            <a:spLocks noGrp="1"/>
          </p:cNvSpPr>
          <p:nvPr>
            <p:ph type="title"/>
          </p:nvPr>
        </p:nvSpPr>
        <p:spPr>
          <a:xfrm>
            <a:off x="635000" y="451908"/>
            <a:ext cx="9092695" cy="852155"/>
          </a:xfrm>
        </p:spPr>
        <p:txBody>
          <a:bodyPr/>
          <a:lstStyle/>
          <a:p>
            <a:r>
              <a:rPr lang="en-GB"/>
              <a:t>Notes to the facilitator</a:t>
            </a:r>
          </a:p>
        </p:txBody>
      </p:sp>
      <p:sp>
        <p:nvSpPr>
          <p:cNvPr id="6" name="Content Placeholder 5">
            <a:extLst>
              <a:ext uri="{FF2B5EF4-FFF2-40B4-BE49-F238E27FC236}">
                <a16:creationId xmlns:a16="http://schemas.microsoft.com/office/drawing/2014/main" id="{73238E87-27C4-460E-A429-B5023ADA326D}"/>
              </a:ext>
            </a:extLst>
          </p:cNvPr>
          <p:cNvSpPr>
            <a:spLocks noGrp="1"/>
          </p:cNvSpPr>
          <p:nvPr>
            <p:ph idx="1"/>
          </p:nvPr>
        </p:nvSpPr>
        <p:spPr>
          <a:xfrm>
            <a:off x="697124" y="1518407"/>
            <a:ext cx="10638284" cy="4887685"/>
          </a:xfrm>
        </p:spPr>
        <p:txBody>
          <a:bodyPr vert="horz" lIns="0" tIns="0" rIns="0" bIns="0" rtlCol="0" anchor="t">
            <a:normAutofit fontScale="85000" lnSpcReduction="20000"/>
          </a:bodyPr>
          <a:lstStyle/>
          <a:p>
            <a:r>
              <a:rPr lang="en-GB" sz="1700" dirty="0"/>
              <a:t>Seminar duration: </a:t>
            </a:r>
            <a:r>
              <a:rPr lang="en-GB" sz="1700" b="0" dirty="0"/>
              <a:t>90 minutes</a:t>
            </a:r>
          </a:p>
          <a:p>
            <a:endParaRPr lang="en-GB" sz="1700" b="0" dirty="0">
              <a:solidFill>
                <a:schemeClr val="accent1"/>
              </a:solidFill>
            </a:endParaRPr>
          </a:p>
          <a:p>
            <a:pPr fontAlgn="base"/>
            <a:r>
              <a:rPr lang="en-GB" sz="1700" dirty="0"/>
              <a:t>Teachers need to have access to: </a:t>
            </a:r>
            <a:endParaRPr lang="en-GB" sz="1700" dirty="0">
              <a:cs typeface="Arial"/>
            </a:endParaRPr>
          </a:p>
          <a:p>
            <a:pPr marL="285750" indent="-285750" fontAlgn="base">
              <a:buFont typeface="Arial" panose="020B0604020202020204" pitchFamily="34" charset="0"/>
              <a:buChar char="•"/>
            </a:pPr>
            <a:r>
              <a:rPr lang="en-GB" sz="1700" b="0" dirty="0">
                <a:cs typeface="Arial"/>
              </a:rPr>
              <a:t>Teachers would benefit from having a </a:t>
            </a:r>
            <a:r>
              <a:rPr lang="en-GB" sz="1700" dirty="0">
                <a:cs typeface="Arial"/>
              </a:rPr>
              <a:t>pen and paper </a:t>
            </a:r>
            <a:r>
              <a:rPr lang="en-GB" sz="1700" b="0" dirty="0">
                <a:cs typeface="Arial"/>
              </a:rPr>
              <a:t>or somewhere to record notes/complete tasks throughout the seminar. </a:t>
            </a:r>
          </a:p>
          <a:p>
            <a:endParaRPr lang="en-GB" sz="1700" dirty="0"/>
          </a:p>
          <a:p>
            <a:pPr marL="0" lvl="2" indent="0" fontAlgn="base">
              <a:buNone/>
            </a:pPr>
            <a:r>
              <a:rPr lang="en-GB" sz="1700" b="1" dirty="0"/>
              <a:t>Link to training videos on YouTube: </a:t>
            </a:r>
          </a:p>
          <a:p>
            <a:pPr lvl="2"/>
            <a:r>
              <a:rPr lang="en-GB" sz="1700" u="sng" dirty="0">
                <a:solidFill>
                  <a:srgbClr val="0070C0"/>
                </a:solidFill>
                <a:ea typeface="+mn-lt"/>
                <a:cs typeface="+mn-lt"/>
                <a:hlinkClick r:id="rId3"/>
              </a:rPr>
              <a:t>How to use Teach First slides</a:t>
            </a:r>
            <a:endParaRPr lang="en-GB" sz="1700" dirty="0">
              <a:ea typeface="+mn-lt"/>
              <a:cs typeface="+mn-lt"/>
              <a:hlinkClick r:id="rId3"/>
            </a:endParaRPr>
          </a:p>
          <a:p>
            <a:pPr marL="251460" lvl="2" indent="-251460"/>
            <a:r>
              <a:rPr lang="en-GB" sz="1700" b="1" dirty="0">
                <a:ea typeface="+mn-lt"/>
                <a:cs typeface="+mn-lt"/>
                <a:hlinkClick r:id="rId4"/>
              </a:rPr>
              <a:t>Using structured talk to develop pupils’ literacy – Facilitator training video</a:t>
            </a:r>
            <a:endParaRPr lang="en-GB" dirty="0">
              <a:cs typeface="Arial" panose="020B0604020202020204"/>
            </a:endParaRPr>
          </a:p>
          <a:p>
            <a:pPr marL="0" lvl="2" indent="0" fontAlgn="base">
              <a:buNone/>
            </a:pPr>
            <a:endParaRPr lang="en-GB" sz="1700" i="1" dirty="0">
              <a:solidFill>
                <a:srgbClr val="FF0000"/>
              </a:solidFill>
              <a:cs typeface="Arial"/>
            </a:endParaRPr>
          </a:p>
          <a:p>
            <a:pPr marL="0" lvl="2" indent="0" fontAlgn="base">
              <a:buNone/>
            </a:pPr>
            <a:r>
              <a:rPr lang="en-GB" sz="1700" b="1" dirty="0"/>
              <a:t>Research or resources you might wish to review ahead of delivery: </a:t>
            </a:r>
            <a:endParaRPr lang="en-GB" sz="1700" b="0" dirty="0"/>
          </a:p>
          <a:p>
            <a:pPr marL="171450" indent="-171450" algn="l" rtl="0" fontAlgn="base">
              <a:buFont typeface="Arial" panose="020B0604020202020204" pitchFamily="34" charset="0"/>
              <a:buChar char="•"/>
            </a:pPr>
            <a:r>
              <a:rPr lang="en-GB" sz="1700" b="1" i="0" u="sng" strike="noStrike" dirty="0">
                <a:solidFill>
                  <a:srgbClr val="3663F0"/>
                </a:solidFill>
                <a:effectLst/>
                <a:latin typeface="Arial" panose="020B0604020202020204" pitchFamily="34" charset="0"/>
                <a:hlinkClick r:id="rId5"/>
              </a:rPr>
              <a:t>EEF: Improving literacy in secondary schools guidance </a:t>
            </a:r>
            <a:r>
              <a:rPr lang="en-GB" sz="1700" b="1" i="0" u="none" strike="noStrike" dirty="0">
                <a:solidFill>
                  <a:srgbClr val="000000"/>
                </a:solidFill>
                <a:effectLst/>
                <a:latin typeface="Arial" panose="020B0604020202020204" pitchFamily="34" charset="0"/>
              </a:rPr>
              <a:t>– see page 29</a:t>
            </a:r>
            <a:r>
              <a:rPr lang="en-US" sz="1700" b="0" i="0" dirty="0">
                <a:solidFill>
                  <a:srgbClr val="000000"/>
                </a:solidFill>
                <a:effectLst/>
                <a:latin typeface="Arial" panose="020B0604020202020204" pitchFamily="34" charset="0"/>
              </a:rPr>
              <a:t>​</a:t>
            </a:r>
          </a:p>
          <a:p>
            <a:pPr marL="171450" indent="-171450" algn="l" rtl="0" fontAlgn="base">
              <a:buFont typeface="Arial" panose="020B0604020202020204" pitchFamily="34" charset="0"/>
              <a:buChar char="•"/>
            </a:pPr>
            <a:r>
              <a:rPr lang="en-GB" sz="1700" b="1" i="0" u="sng" strike="noStrike" dirty="0">
                <a:solidFill>
                  <a:srgbClr val="3663F0"/>
                </a:solidFill>
                <a:effectLst/>
                <a:latin typeface="Arial" panose="020B0604020202020204" pitchFamily="34" charset="0"/>
                <a:hlinkClick r:id="rId6"/>
              </a:rPr>
              <a:t>Dialogic questioning</a:t>
            </a:r>
            <a:r>
              <a:rPr lang="en-GB" sz="1700" b="0" i="0" dirty="0">
                <a:solidFill>
                  <a:srgbClr val="000000"/>
                </a:solidFill>
                <a:effectLst/>
                <a:latin typeface="Arial" panose="020B0604020202020204" pitchFamily="34" charset="0"/>
              </a:rPr>
              <a:t>​</a:t>
            </a:r>
          </a:p>
          <a:p>
            <a:pPr marL="171450" indent="-171450" algn="l" rtl="0" fontAlgn="base">
              <a:buFont typeface="Arial" panose="020B0604020202020204" pitchFamily="34" charset="0"/>
              <a:buChar char="•"/>
            </a:pPr>
            <a:r>
              <a:rPr lang="en-GB" sz="1700" b="1" i="0" u="sng" strike="noStrike" dirty="0">
                <a:solidFill>
                  <a:srgbClr val="3663F0"/>
                </a:solidFill>
                <a:effectLst/>
                <a:latin typeface="Arial" panose="020B0604020202020204" pitchFamily="34" charset="0"/>
                <a:hlinkClick r:id="rId7"/>
              </a:rPr>
              <a:t>It’s good to talk – moving towards dialogic teaching</a:t>
            </a:r>
            <a:r>
              <a:rPr lang="en-GB" sz="1700" b="0" i="0" dirty="0">
                <a:solidFill>
                  <a:srgbClr val="000000"/>
                </a:solidFill>
                <a:effectLst/>
                <a:latin typeface="Arial" panose="020B0604020202020204" pitchFamily="34" charset="0"/>
              </a:rPr>
              <a:t>​</a:t>
            </a:r>
          </a:p>
          <a:p>
            <a:pPr marL="171450" indent="-171450" algn="l" rtl="0" fontAlgn="base">
              <a:buFont typeface="Arial" panose="020B0604020202020204" pitchFamily="34" charset="0"/>
              <a:buChar char="•"/>
            </a:pPr>
            <a:r>
              <a:rPr lang="en-GB" sz="1700" b="1" i="0" u="sng" strike="noStrike" dirty="0">
                <a:solidFill>
                  <a:srgbClr val="3663F0"/>
                </a:solidFill>
                <a:effectLst/>
                <a:latin typeface="Arial" panose="020B0604020202020204" pitchFamily="34" charset="0"/>
                <a:hlinkClick r:id="rId8"/>
              </a:rPr>
              <a:t>Scaffolding classroom dialogue </a:t>
            </a:r>
            <a:endParaRPr lang="en-GB" sz="1700" b="1" i="0" u="sng" strike="noStrike" dirty="0">
              <a:solidFill>
                <a:srgbClr val="3663F0"/>
              </a:solidFill>
              <a:effectLst/>
              <a:latin typeface="Arial" panose="020B0604020202020204" pitchFamily="34" charset="0"/>
            </a:endParaRPr>
          </a:p>
          <a:p>
            <a:pPr algn="l" rtl="0" fontAlgn="base"/>
            <a:endParaRPr lang="en-GB" sz="1700" b="1" dirty="0">
              <a:cs typeface="Arial"/>
            </a:endParaRPr>
          </a:p>
          <a:p>
            <a:pPr marL="0" lvl="2" indent="0" fontAlgn="base">
              <a:buNone/>
            </a:pPr>
            <a:r>
              <a:rPr lang="en-GB" sz="1700" b="1" dirty="0">
                <a:cs typeface="Arial"/>
              </a:rPr>
              <a:t>Link to feedback form </a:t>
            </a:r>
            <a:r>
              <a:rPr lang="en-GB" sz="1700" dirty="0">
                <a:cs typeface="Arial"/>
              </a:rPr>
              <a:t>–</a:t>
            </a:r>
            <a:r>
              <a:rPr lang="en-GB" sz="1700" b="1" dirty="0">
                <a:cs typeface="Arial"/>
              </a:rPr>
              <a:t> </a:t>
            </a:r>
            <a:r>
              <a:rPr lang="en-GB" sz="1700" dirty="0">
                <a:cs typeface="Arial"/>
              </a:rPr>
              <a:t>please complete this </a:t>
            </a:r>
            <a:r>
              <a:rPr lang="en-GB" sz="1700" b="1" dirty="0">
                <a:ea typeface="+mn-lt"/>
                <a:cs typeface="+mn-lt"/>
                <a:hlinkClick r:id="rId9"/>
              </a:rPr>
              <a:t>facilitator feedback form</a:t>
            </a:r>
            <a:r>
              <a:rPr lang="en-GB" sz="1700" b="1" dirty="0">
                <a:cs typeface="Arial"/>
              </a:rPr>
              <a:t> </a:t>
            </a:r>
            <a:r>
              <a:rPr lang="en-GB" sz="1700" dirty="0">
                <a:cs typeface="Arial"/>
              </a:rPr>
              <a:t>after delivering this seminar. </a:t>
            </a:r>
          </a:p>
          <a:p>
            <a:endParaRPr lang="en-GB" sz="1700" b="0" dirty="0"/>
          </a:p>
          <a:p>
            <a:endParaRPr lang="en-GB" b="0" dirty="0"/>
          </a:p>
          <a:p>
            <a:endParaRPr lang="en-GB" dirty="0"/>
          </a:p>
        </p:txBody>
      </p:sp>
      <p:pic>
        <p:nvPicPr>
          <p:cNvPr id="2" name="Picture 1">
            <a:extLst>
              <a:ext uri="{FF2B5EF4-FFF2-40B4-BE49-F238E27FC236}">
                <a16:creationId xmlns:a16="http://schemas.microsoft.com/office/drawing/2014/main" id="{7B5F0647-D097-434B-85D0-F7E613F010AE}"/>
              </a:ext>
            </a:extLst>
          </p:cNvPr>
          <p:cNvPicPr>
            <a:picLocks noChangeAspect="1"/>
          </p:cNvPicPr>
          <p:nvPr/>
        </p:nvPicPr>
        <p:blipFill>
          <a:blip r:embed="rId10"/>
          <a:stretch>
            <a:fillRect/>
          </a:stretch>
        </p:blipFill>
        <p:spPr>
          <a:xfrm>
            <a:off x="10056709" y="125034"/>
            <a:ext cx="1934817" cy="1179029"/>
          </a:xfrm>
          <a:prstGeom prst="rect">
            <a:avLst/>
          </a:prstGeom>
        </p:spPr>
      </p:pic>
    </p:spTree>
    <p:extLst>
      <p:ext uri="{BB962C8B-B14F-4D97-AF65-F5344CB8AC3E}">
        <p14:creationId xmlns:p14="http://schemas.microsoft.com/office/powerpoint/2010/main" val="2918955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7FDF-82D4-40DB-921B-AC582C83883A}"/>
              </a:ext>
            </a:extLst>
          </p:cNvPr>
          <p:cNvSpPr>
            <a:spLocks noGrp="1"/>
          </p:cNvSpPr>
          <p:nvPr>
            <p:ph type="title"/>
          </p:nvPr>
        </p:nvSpPr>
        <p:spPr/>
        <p:txBody>
          <a:bodyPr/>
          <a:lstStyle/>
          <a:p>
            <a:r>
              <a:rPr lang="en-GB"/>
              <a:t>Overview of the seminar</a:t>
            </a:r>
          </a:p>
        </p:txBody>
      </p:sp>
      <p:sp>
        <p:nvSpPr>
          <p:cNvPr id="4" name="Slide Number Placeholder 3">
            <a:extLst>
              <a:ext uri="{FF2B5EF4-FFF2-40B4-BE49-F238E27FC236}">
                <a16:creationId xmlns:a16="http://schemas.microsoft.com/office/drawing/2014/main" id="{A0E21F62-CD37-4A11-9EAA-503DCD553E7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graphicFrame>
        <p:nvGraphicFramePr>
          <p:cNvPr id="5" name="Table 5">
            <a:extLst>
              <a:ext uri="{FF2B5EF4-FFF2-40B4-BE49-F238E27FC236}">
                <a16:creationId xmlns:a16="http://schemas.microsoft.com/office/drawing/2014/main" id="{C897CE65-6713-4EFF-8BB6-EF1474CA5F8D}"/>
              </a:ext>
            </a:extLst>
          </p:cNvPr>
          <p:cNvGraphicFramePr>
            <a:graphicFrameLocks noGrp="1"/>
          </p:cNvGraphicFramePr>
          <p:nvPr>
            <p:extLst>
              <p:ext uri="{D42A27DB-BD31-4B8C-83A1-F6EECF244321}">
                <p14:modId xmlns:p14="http://schemas.microsoft.com/office/powerpoint/2010/main" val="1540466467"/>
              </p:ext>
            </p:extLst>
          </p:nvPr>
        </p:nvGraphicFramePr>
        <p:xfrm>
          <a:off x="833120" y="1574800"/>
          <a:ext cx="10800080" cy="4785360"/>
        </p:xfrm>
        <a:graphic>
          <a:graphicData uri="http://schemas.openxmlformats.org/drawingml/2006/table">
            <a:tbl>
              <a:tblPr firstRow="1" bandRow="1">
                <a:tableStyleId>{5C22544A-7EE6-4342-B048-85BDC9FD1C3A}</a:tableStyleId>
              </a:tblPr>
              <a:tblGrid>
                <a:gridCol w="3064523">
                  <a:extLst>
                    <a:ext uri="{9D8B030D-6E8A-4147-A177-3AD203B41FA5}">
                      <a16:colId xmlns:a16="http://schemas.microsoft.com/office/drawing/2014/main" val="244674642"/>
                    </a:ext>
                  </a:extLst>
                </a:gridCol>
                <a:gridCol w="7735557">
                  <a:extLst>
                    <a:ext uri="{9D8B030D-6E8A-4147-A177-3AD203B41FA5}">
                      <a16:colId xmlns:a16="http://schemas.microsoft.com/office/drawing/2014/main" val="4206751510"/>
                    </a:ext>
                  </a:extLst>
                </a:gridCol>
              </a:tblGrid>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a:t>Seminar focus: Using structured talk to develop pupils’ literacy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a:p>
                  </a:txBody>
                  <a:tcPr/>
                </a:tc>
                <a:tc hMerge="1">
                  <a:txBody>
                    <a:bodyPr/>
                    <a:lstStyle/>
                    <a:p>
                      <a:endParaRPr lang="en-GB"/>
                    </a:p>
                  </a:txBody>
                  <a:tcPr/>
                </a:tc>
                <a:extLst>
                  <a:ext uri="{0D108BD9-81ED-4DB2-BD59-A6C34878D82A}">
                    <a16:rowId xmlns:a16="http://schemas.microsoft.com/office/drawing/2014/main" val="1421347440"/>
                  </a:ext>
                </a:extLst>
              </a:tr>
              <a:tr h="370840">
                <a:tc>
                  <a:txBody>
                    <a:bodyPr/>
                    <a:lstStyle/>
                    <a:p>
                      <a:r>
                        <a:rPr lang="en-GB"/>
                        <a:t>Slide 3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a:t>Settling task – ECTs reflect on what talk currently looks like in their class.</a:t>
                      </a:r>
                    </a:p>
                  </a:txBody>
                  <a:tcPr/>
                </a:tc>
                <a:extLst>
                  <a:ext uri="{0D108BD9-81ED-4DB2-BD59-A6C34878D82A}">
                    <a16:rowId xmlns:a16="http://schemas.microsoft.com/office/drawing/2014/main" val="3248252564"/>
                  </a:ext>
                </a:extLst>
              </a:tr>
              <a:tr h="370840">
                <a:tc>
                  <a:txBody>
                    <a:bodyPr/>
                    <a:lstStyle/>
                    <a:p>
                      <a:r>
                        <a:rPr lang="en-GB"/>
                        <a:t>Slides 4 – 6</a:t>
                      </a:r>
                    </a:p>
                  </a:txBody>
                  <a:tcPr/>
                </a:tc>
                <a:tc>
                  <a:txBody>
                    <a:bodyPr/>
                    <a:lstStyle/>
                    <a:p>
                      <a:r>
                        <a:rPr lang="en-GB"/>
                        <a:t>Introduces the seminar, outcomes and ECF statements covered.</a:t>
                      </a:r>
                    </a:p>
                  </a:txBody>
                  <a:tcPr/>
                </a:tc>
                <a:extLst>
                  <a:ext uri="{0D108BD9-81ED-4DB2-BD59-A6C34878D82A}">
                    <a16:rowId xmlns:a16="http://schemas.microsoft.com/office/drawing/2014/main" val="2505342433"/>
                  </a:ext>
                </a:extLst>
              </a:tr>
              <a:tr h="370840">
                <a:tc>
                  <a:txBody>
                    <a:bodyPr/>
                    <a:lstStyle/>
                    <a:p>
                      <a:r>
                        <a:rPr lang="en-GB"/>
                        <a:t>Slides 7 – 8</a:t>
                      </a:r>
                    </a:p>
                  </a:txBody>
                  <a:tcPr/>
                </a:tc>
                <a:tc>
                  <a:txBody>
                    <a:bodyPr/>
                    <a:lstStyle/>
                    <a:p>
                      <a:r>
                        <a:rPr lang="en-GB"/>
                        <a:t>Explores the importance of developing pupil talk.</a:t>
                      </a:r>
                    </a:p>
                  </a:txBody>
                  <a:tcPr/>
                </a:tc>
                <a:extLst>
                  <a:ext uri="{0D108BD9-81ED-4DB2-BD59-A6C34878D82A}">
                    <a16:rowId xmlns:a16="http://schemas.microsoft.com/office/drawing/2014/main" val="29501776"/>
                  </a:ext>
                </a:extLst>
              </a:tr>
              <a:tr h="370840">
                <a:tc>
                  <a:txBody>
                    <a:bodyPr/>
                    <a:lstStyle/>
                    <a:p>
                      <a:r>
                        <a:rPr lang="en-GB"/>
                        <a:t>Slides 9 – 11</a:t>
                      </a:r>
                    </a:p>
                  </a:txBody>
                  <a:tcPr/>
                </a:tc>
                <a:tc>
                  <a:txBody>
                    <a:bodyPr/>
                    <a:lstStyle/>
                    <a:p>
                      <a:r>
                        <a:rPr lang="en-GB"/>
                        <a:t>Explores the conditions required for purposeful structured talk to occur.</a:t>
                      </a:r>
                    </a:p>
                  </a:txBody>
                  <a:tcPr/>
                </a:tc>
                <a:extLst>
                  <a:ext uri="{0D108BD9-81ED-4DB2-BD59-A6C34878D82A}">
                    <a16:rowId xmlns:a16="http://schemas.microsoft.com/office/drawing/2014/main" val="114338520"/>
                  </a:ext>
                </a:extLst>
              </a:tr>
              <a:tr h="370840">
                <a:tc>
                  <a:txBody>
                    <a:bodyPr/>
                    <a:lstStyle/>
                    <a:p>
                      <a:r>
                        <a:rPr lang="en-GB"/>
                        <a:t>Slides 12 - 13</a:t>
                      </a:r>
                    </a:p>
                  </a:txBody>
                  <a:tcPr/>
                </a:tc>
                <a:tc>
                  <a:txBody>
                    <a:bodyPr/>
                    <a:lstStyle/>
                    <a:p>
                      <a:r>
                        <a:rPr lang="en-GB"/>
                        <a:t>Introduction to dialogic questioning to structure talk and develop literacy.</a:t>
                      </a:r>
                      <a:endParaRPr lang="en-GB" b="1"/>
                    </a:p>
                  </a:txBody>
                  <a:tcPr/>
                </a:tc>
                <a:extLst>
                  <a:ext uri="{0D108BD9-81ED-4DB2-BD59-A6C34878D82A}">
                    <a16:rowId xmlns:a16="http://schemas.microsoft.com/office/drawing/2014/main" val="2524290562"/>
                  </a:ext>
                </a:extLst>
              </a:tr>
              <a:tr h="370840">
                <a:tc>
                  <a:txBody>
                    <a:bodyPr/>
                    <a:lstStyle/>
                    <a:p>
                      <a:r>
                        <a:rPr lang="en-GB"/>
                        <a:t>Slides 14 – 20</a:t>
                      </a:r>
                    </a:p>
                  </a:txBody>
                  <a:tcPr/>
                </a:tc>
                <a:tc>
                  <a:txBody>
                    <a:bodyPr/>
                    <a:lstStyle/>
                    <a:p>
                      <a:r>
                        <a:rPr lang="en-GB"/>
                        <a:t>Explores how to, and provides an example of, using dialogic questioning effectively in </a:t>
                      </a:r>
                      <a:r>
                        <a:rPr lang="en-GB" sz="1800" b="0" i="0" kern="1200">
                          <a:solidFill>
                            <a:schemeClr val="dk1"/>
                          </a:solidFill>
                          <a:effectLst/>
                          <a:latin typeface="+mn-lt"/>
                          <a:ea typeface="+mn-ea"/>
                          <a:cs typeface="+mn-cs"/>
                        </a:rPr>
                        <a:t>Key Stage 2 English.</a:t>
                      </a:r>
                      <a:endParaRPr lang="en-GB" b="1"/>
                    </a:p>
                  </a:txBody>
                  <a:tcPr/>
                </a:tc>
                <a:extLst>
                  <a:ext uri="{0D108BD9-81ED-4DB2-BD59-A6C34878D82A}">
                    <a16:rowId xmlns:a16="http://schemas.microsoft.com/office/drawing/2014/main" val="3287633928"/>
                  </a:ext>
                </a:extLst>
              </a:tr>
              <a:tr h="370840">
                <a:tc>
                  <a:txBody>
                    <a:bodyPr/>
                    <a:lstStyle/>
                    <a:p>
                      <a:r>
                        <a:rPr lang="en-GB"/>
                        <a:t>Slide 21</a:t>
                      </a:r>
                    </a:p>
                  </a:txBody>
                  <a:tcPr/>
                </a:tc>
                <a:tc>
                  <a:txBody>
                    <a:bodyPr/>
                    <a:lstStyle/>
                    <a:p>
                      <a:r>
                        <a:rPr lang="en-GB" b="0"/>
                        <a:t>Introduction to scaffolds for talk to structure talk and develop literacy.</a:t>
                      </a:r>
                    </a:p>
                  </a:txBody>
                  <a:tcPr/>
                </a:tc>
                <a:extLst>
                  <a:ext uri="{0D108BD9-81ED-4DB2-BD59-A6C34878D82A}">
                    <a16:rowId xmlns:a16="http://schemas.microsoft.com/office/drawing/2014/main" val="2577507457"/>
                  </a:ext>
                </a:extLst>
              </a:tr>
              <a:tr h="370840">
                <a:tc>
                  <a:txBody>
                    <a:bodyPr/>
                    <a:lstStyle/>
                    <a:p>
                      <a:r>
                        <a:rPr lang="en-GB"/>
                        <a:t>Slides 22 - 26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Explores how to, and provides an example of, using scaffolds for talk effectively in </a:t>
                      </a:r>
                      <a:r>
                        <a:rPr lang="en-GB" sz="1800" b="0" i="0" kern="1200">
                          <a:solidFill>
                            <a:schemeClr val="dk1"/>
                          </a:solidFill>
                          <a:effectLst/>
                          <a:latin typeface="+mn-lt"/>
                          <a:ea typeface="+mn-ea"/>
                          <a:cs typeface="+mn-cs"/>
                        </a:rPr>
                        <a:t>Key Stage 2 English.</a:t>
                      </a:r>
                      <a:endParaRPr lang="en-GB" b="1"/>
                    </a:p>
                  </a:txBody>
                  <a:tcPr/>
                </a:tc>
                <a:extLst>
                  <a:ext uri="{0D108BD9-81ED-4DB2-BD59-A6C34878D82A}">
                    <a16:rowId xmlns:a16="http://schemas.microsoft.com/office/drawing/2014/main" val="2895154866"/>
                  </a:ext>
                </a:extLst>
              </a:tr>
              <a:tr h="370840">
                <a:tc>
                  <a:txBody>
                    <a:bodyPr/>
                    <a:lstStyle/>
                    <a:p>
                      <a:r>
                        <a:rPr lang="en-GB"/>
                        <a:t>Slide 27</a:t>
                      </a:r>
                    </a:p>
                  </a:txBody>
                  <a:tcPr/>
                </a:tc>
                <a:tc>
                  <a:txBody>
                    <a:bodyPr/>
                    <a:lstStyle/>
                    <a:p>
                      <a:r>
                        <a:rPr lang="en-GB"/>
                        <a:t>Shares networks and resources that </a:t>
                      </a:r>
                      <a:r>
                        <a:rPr lang="en-GB" sz="1800" b="0"/>
                        <a:t>might be useful for ECTs to utilise to further support their development.</a:t>
                      </a:r>
                      <a:endParaRPr lang="en-GB"/>
                    </a:p>
                  </a:txBody>
                  <a:tcPr/>
                </a:tc>
                <a:extLst>
                  <a:ext uri="{0D108BD9-81ED-4DB2-BD59-A6C34878D82A}">
                    <a16:rowId xmlns:a16="http://schemas.microsoft.com/office/drawing/2014/main" val="221090991"/>
                  </a:ext>
                </a:extLst>
              </a:tr>
            </a:tbl>
          </a:graphicData>
        </a:graphic>
      </p:graphicFrame>
    </p:spTree>
    <p:extLst>
      <p:ext uri="{BB962C8B-B14F-4D97-AF65-F5344CB8AC3E}">
        <p14:creationId xmlns:p14="http://schemas.microsoft.com/office/powerpoint/2010/main" val="1887178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Top Corners Snipped 13">
            <a:extLst>
              <a:ext uri="{FF2B5EF4-FFF2-40B4-BE49-F238E27FC236}">
                <a16:creationId xmlns:a16="http://schemas.microsoft.com/office/drawing/2014/main" id="{0806E19C-6298-4BBA-BBF7-F49206A812F8}"/>
              </a:ext>
            </a:extLst>
          </p:cNvPr>
          <p:cNvSpPr/>
          <p:nvPr/>
        </p:nvSpPr>
        <p:spPr>
          <a:xfrm>
            <a:off x="894364" y="2427151"/>
            <a:ext cx="6953692" cy="3569611"/>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
            <a:extLst>
              <a:ext uri="{FF2B5EF4-FFF2-40B4-BE49-F238E27FC236}">
                <a16:creationId xmlns:a16="http://schemas.microsoft.com/office/drawing/2014/main" id="{DAA69DC3-1060-49CA-91EF-B960D5FAECAB}"/>
              </a:ext>
            </a:extLst>
          </p:cNvPr>
          <p:cNvSpPr>
            <a:spLocks noGrp="1"/>
          </p:cNvSpPr>
          <p:nvPr>
            <p:ph type="title"/>
          </p:nvPr>
        </p:nvSpPr>
        <p:spPr>
          <a:xfrm>
            <a:off x="1075117" y="3079002"/>
            <a:ext cx="6592185" cy="2424574"/>
          </a:xfrm>
        </p:spPr>
        <p:txBody>
          <a:bodyPr/>
          <a:lstStyle/>
          <a:p>
            <a:r>
              <a:rPr lang="en-GB" sz="3200">
                <a:solidFill>
                  <a:schemeClr val="tx1"/>
                </a:solidFill>
                <a:latin typeface="+mj-lt"/>
              </a:rPr>
              <a:t>What does ‘talk’ currently look like in your class?</a:t>
            </a:r>
            <a:br>
              <a:rPr lang="en-GB" sz="3200">
                <a:solidFill>
                  <a:schemeClr val="tx1"/>
                </a:solidFill>
                <a:latin typeface="+mj-lt"/>
              </a:rPr>
            </a:br>
            <a:br>
              <a:rPr lang="en-GB" sz="3200">
                <a:solidFill>
                  <a:schemeClr val="tx1"/>
                </a:solidFill>
                <a:latin typeface="+mj-lt"/>
              </a:rPr>
            </a:br>
            <a:r>
              <a:rPr lang="en-GB" sz="3200">
                <a:solidFill>
                  <a:schemeClr val="tx1"/>
                </a:solidFill>
                <a:latin typeface="+mj-lt"/>
              </a:rPr>
              <a:t>How do you support pupils to engage in purposeful talk?</a:t>
            </a:r>
          </a:p>
        </p:txBody>
      </p:sp>
      <p:sp>
        <p:nvSpPr>
          <p:cNvPr id="11" name="Slide Number Placeholder 2">
            <a:extLst>
              <a:ext uri="{FF2B5EF4-FFF2-40B4-BE49-F238E27FC236}">
                <a16:creationId xmlns:a16="http://schemas.microsoft.com/office/drawing/2014/main" id="{1CD61F3A-99D2-4AF8-8D41-F72E5621AB5D}"/>
              </a:ext>
            </a:extLst>
          </p:cNvPr>
          <p:cNvSpPr>
            <a:spLocks noGrp="1"/>
          </p:cNvSpPr>
          <p:nvPr>
            <p:ph type="sldNum" sz="quarter" idx="12"/>
          </p:nvPr>
        </p:nvSpPr>
        <p:spPr/>
        <p:txBody>
          <a:bodyPr/>
          <a:lstStyle/>
          <a:p>
            <a:fld id="{6B6EFD66-0F65-0C43-B4F5-A9CE99357F25}" type="slidenum">
              <a:rPr lang="en-GB" smtClean="0"/>
              <a:pPr/>
              <a:t>3</a:t>
            </a:fld>
            <a:endParaRPr lang="en-GB"/>
          </a:p>
        </p:txBody>
      </p:sp>
      <p:sp>
        <p:nvSpPr>
          <p:cNvPr id="12" name="TextBox 11">
            <a:extLst>
              <a:ext uri="{FF2B5EF4-FFF2-40B4-BE49-F238E27FC236}">
                <a16:creationId xmlns:a16="http://schemas.microsoft.com/office/drawing/2014/main" id="{62697ED5-EC94-4B73-A700-75020A892EA4}"/>
              </a:ext>
            </a:extLst>
          </p:cNvPr>
          <p:cNvSpPr txBox="1"/>
          <p:nvPr/>
        </p:nvSpPr>
        <p:spPr>
          <a:xfrm>
            <a:off x="2004345" y="2057820"/>
            <a:ext cx="184731" cy="369332"/>
          </a:xfrm>
          <a:prstGeom prst="rect">
            <a:avLst/>
          </a:prstGeom>
          <a:noFill/>
        </p:spPr>
        <p:txBody>
          <a:bodyPr wrap="none" rtlCol="0">
            <a:spAutoFit/>
          </a:bodyPr>
          <a:lstStyle/>
          <a:p>
            <a:endParaRPr lang="en-GB"/>
          </a:p>
        </p:txBody>
      </p:sp>
      <p:pic>
        <p:nvPicPr>
          <p:cNvPr id="9" name="Graphic 8" descr="Signature with solid fill">
            <a:extLst>
              <a:ext uri="{FF2B5EF4-FFF2-40B4-BE49-F238E27FC236}">
                <a16:creationId xmlns:a16="http://schemas.microsoft.com/office/drawing/2014/main" id="{189C09F6-3522-46C7-95C0-C04E350FCD0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782246" y="2585817"/>
            <a:ext cx="3410945" cy="3410945"/>
          </a:xfrm>
          <a:prstGeom prst="rect">
            <a:avLst/>
          </a:prstGeom>
        </p:spPr>
      </p:pic>
      <p:sp>
        <p:nvSpPr>
          <p:cNvPr id="10" name="TextBox 9">
            <a:extLst>
              <a:ext uri="{FF2B5EF4-FFF2-40B4-BE49-F238E27FC236}">
                <a16:creationId xmlns:a16="http://schemas.microsoft.com/office/drawing/2014/main" id="{AEF2CA2E-E4C7-4447-91E6-950909E501E2}"/>
              </a:ext>
            </a:extLst>
          </p:cNvPr>
          <p:cNvSpPr txBox="1"/>
          <p:nvPr/>
        </p:nvSpPr>
        <p:spPr>
          <a:xfrm>
            <a:off x="765545" y="439634"/>
            <a:ext cx="4040371" cy="830997"/>
          </a:xfrm>
          <a:prstGeom prst="rect">
            <a:avLst/>
          </a:prstGeom>
          <a:noFill/>
        </p:spPr>
        <p:txBody>
          <a:bodyPr wrap="square" rtlCol="0">
            <a:spAutoFit/>
          </a:bodyPr>
          <a:lstStyle/>
          <a:p>
            <a:r>
              <a:rPr lang="en-GB" sz="4800" b="1">
                <a:solidFill>
                  <a:schemeClr val="bg1"/>
                </a:solidFill>
                <a:latin typeface="Constantia" panose="02030602050306030303" pitchFamily="18" charset="0"/>
              </a:rPr>
              <a:t>Settling task</a:t>
            </a:r>
          </a:p>
        </p:txBody>
      </p:sp>
    </p:spTree>
    <p:extLst>
      <p:ext uri="{BB962C8B-B14F-4D97-AF65-F5344CB8AC3E}">
        <p14:creationId xmlns:p14="http://schemas.microsoft.com/office/powerpoint/2010/main" val="2753173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Top Corners Snipped 15">
            <a:extLst>
              <a:ext uri="{FF2B5EF4-FFF2-40B4-BE49-F238E27FC236}">
                <a16:creationId xmlns:a16="http://schemas.microsoft.com/office/drawing/2014/main" id="{9C2436F9-FD6D-44D5-9464-B8281576D1FA}"/>
              </a:ext>
            </a:extLst>
          </p:cNvPr>
          <p:cNvSpPr/>
          <p:nvPr/>
        </p:nvSpPr>
        <p:spPr>
          <a:xfrm>
            <a:off x="6786664" y="3057348"/>
            <a:ext cx="5217819" cy="3693319"/>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 name="Title 1">
            <a:extLst>
              <a:ext uri="{FF2B5EF4-FFF2-40B4-BE49-F238E27FC236}">
                <a16:creationId xmlns:a16="http://schemas.microsoft.com/office/drawing/2014/main" id="{F3CC4C13-3E97-C642-B810-682B24DE21DC}"/>
              </a:ext>
            </a:extLst>
          </p:cNvPr>
          <p:cNvSpPr>
            <a:spLocks noGrp="1"/>
          </p:cNvSpPr>
          <p:nvPr>
            <p:ph type="ctrTitle"/>
          </p:nvPr>
        </p:nvSpPr>
        <p:spPr>
          <a:xfrm>
            <a:off x="4309110" y="536361"/>
            <a:ext cx="7695373" cy="1746121"/>
          </a:xfrm>
        </p:spPr>
        <p:txBody>
          <a:bodyPr>
            <a:noAutofit/>
          </a:bodyPr>
          <a:lstStyle/>
          <a:p>
            <a:r>
              <a:rPr lang="en-GB" sz="5000">
                <a:latin typeface="Constantia"/>
              </a:rPr>
              <a:t>Using structured talk to develop pupils’ literacy </a:t>
            </a:r>
          </a:p>
        </p:txBody>
      </p:sp>
      <p:sp>
        <p:nvSpPr>
          <p:cNvPr id="15" name="TextBox 14">
            <a:extLst>
              <a:ext uri="{FF2B5EF4-FFF2-40B4-BE49-F238E27FC236}">
                <a16:creationId xmlns:a16="http://schemas.microsoft.com/office/drawing/2014/main" id="{C47815DB-C349-463E-9F22-94B1767EA056}"/>
              </a:ext>
            </a:extLst>
          </p:cNvPr>
          <p:cNvSpPr txBox="1"/>
          <p:nvPr/>
        </p:nvSpPr>
        <p:spPr>
          <a:xfrm>
            <a:off x="6969663" y="3401913"/>
            <a:ext cx="3790638" cy="3693319"/>
          </a:xfrm>
          <a:prstGeom prst="rect">
            <a:avLst/>
          </a:prstGeom>
          <a:noFill/>
        </p:spPr>
        <p:txBody>
          <a:bodyPr wrap="square" rtlCol="0">
            <a:spAutoFit/>
          </a:bodyPr>
          <a:lstStyle/>
          <a:p>
            <a:r>
              <a:rPr lang="en-GB" sz="2200"/>
              <a:t>Throughout the seminar please:</a:t>
            </a:r>
          </a:p>
          <a:p>
            <a:endParaRPr lang="en-GB" sz="2200"/>
          </a:p>
          <a:p>
            <a:pPr marL="342900" indent="-342900">
              <a:buFont typeface="Arial" panose="020B0604020202020204" pitchFamily="34" charset="0"/>
              <a:buChar char="•"/>
            </a:pPr>
            <a:r>
              <a:rPr lang="en-GB" sz="2200"/>
              <a:t>keep your camera on</a:t>
            </a:r>
          </a:p>
          <a:p>
            <a:pPr marL="342900" indent="-342900">
              <a:buFont typeface="Arial" panose="020B0604020202020204" pitchFamily="34" charset="0"/>
              <a:buChar char="•"/>
            </a:pPr>
            <a:endParaRPr lang="en-GB" sz="2200"/>
          </a:p>
          <a:p>
            <a:pPr marL="342900" indent="-342900">
              <a:buFont typeface="Arial" panose="020B0604020202020204" pitchFamily="34" charset="0"/>
              <a:buChar char="•"/>
            </a:pPr>
            <a:r>
              <a:rPr lang="en-GB" sz="2200"/>
              <a:t>mic muted if not talking</a:t>
            </a:r>
          </a:p>
          <a:p>
            <a:pPr marL="342900" indent="-342900">
              <a:buFont typeface="Arial" panose="020B0604020202020204" pitchFamily="34" charset="0"/>
              <a:buChar char="•"/>
            </a:pPr>
            <a:endParaRPr lang="en-GB" sz="2200"/>
          </a:p>
          <a:p>
            <a:pPr marL="342900" indent="-342900">
              <a:buFont typeface="Arial" panose="020B0604020202020204" pitchFamily="34" charset="0"/>
              <a:buChar char="•"/>
            </a:pPr>
            <a:r>
              <a:rPr lang="en-GB" sz="2200"/>
              <a:t>‘raise your hand’ if you wish to speak</a:t>
            </a:r>
          </a:p>
          <a:p>
            <a:endParaRPr lang="en-GB"/>
          </a:p>
          <a:p>
            <a:endParaRPr lang="en-GB"/>
          </a:p>
        </p:txBody>
      </p:sp>
      <p:sp>
        <p:nvSpPr>
          <p:cNvPr id="17" name="Rectangle: Top Corners Snipped 16">
            <a:extLst>
              <a:ext uri="{FF2B5EF4-FFF2-40B4-BE49-F238E27FC236}">
                <a16:creationId xmlns:a16="http://schemas.microsoft.com/office/drawing/2014/main" id="{1FD973A6-CCFC-4D9F-AFCD-5E5FCE68129E}"/>
              </a:ext>
            </a:extLst>
          </p:cNvPr>
          <p:cNvSpPr/>
          <p:nvPr/>
        </p:nvSpPr>
        <p:spPr>
          <a:xfrm rot="21335612">
            <a:off x="6116365" y="2781300"/>
            <a:ext cx="2352200" cy="620613"/>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200" b="1"/>
              <a:t>Seminar norms</a:t>
            </a:r>
          </a:p>
        </p:txBody>
      </p:sp>
      <p:pic>
        <p:nvPicPr>
          <p:cNvPr id="19" name="Graphic 18" descr="Video camera">
            <a:extLst>
              <a:ext uri="{FF2B5EF4-FFF2-40B4-BE49-F238E27FC236}">
                <a16:creationId xmlns:a16="http://schemas.microsoft.com/office/drawing/2014/main" id="{32319608-3CD5-4FF1-9B75-A8E8DBBA8B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12468" y="4132846"/>
            <a:ext cx="767457" cy="767457"/>
          </a:xfrm>
          <a:prstGeom prst="rect">
            <a:avLst/>
          </a:prstGeom>
        </p:spPr>
      </p:pic>
      <p:pic>
        <p:nvPicPr>
          <p:cNvPr id="21" name="Graphic 20" descr="Radio microphone">
            <a:extLst>
              <a:ext uri="{FF2B5EF4-FFF2-40B4-BE49-F238E27FC236}">
                <a16:creationId xmlns:a16="http://schemas.microsoft.com/office/drawing/2014/main" id="{3A688C46-FE33-40F9-8086-6555E3DD7D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450043" y="5032045"/>
            <a:ext cx="620515" cy="620515"/>
          </a:xfrm>
          <a:prstGeom prst="rect">
            <a:avLst/>
          </a:prstGeom>
        </p:spPr>
      </p:pic>
      <p:pic>
        <p:nvPicPr>
          <p:cNvPr id="23" name="Graphic 22" descr="Raised hand">
            <a:extLst>
              <a:ext uri="{FF2B5EF4-FFF2-40B4-BE49-F238E27FC236}">
                <a16:creationId xmlns:a16="http://schemas.microsoft.com/office/drawing/2014/main" id="{1F166D38-1A7B-4620-9CB3-EC36A0FE72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303101" y="5784302"/>
            <a:ext cx="767457" cy="767457"/>
          </a:xfrm>
          <a:prstGeom prst="rect">
            <a:avLst/>
          </a:prstGeom>
        </p:spPr>
      </p:pic>
      <p:pic>
        <p:nvPicPr>
          <p:cNvPr id="102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91272" y="0"/>
            <a:ext cx="4578350"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137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69EB488-BC77-0540-812C-E70B6AC86254}"/>
              </a:ext>
            </a:extLst>
          </p:cNvPr>
          <p:cNvSpPr>
            <a:spLocks noGrp="1"/>
          </p:cNvSpPr>
          <p:nvPr>
            <p:ph type="title"/>
          </p:nvPr>
        </p:nvSpPr>
        <p:spPr/>
        <p:txBody>
          <a:bodyPr/>
          <a:lstStyle/>
          <a:p>
            <a:r>
              <a:rPr lang="en-GB"/>
              <a:t>Seminar objectives</a:t>
            </a:r>
          </a:p>
        </p:txBody>
      </p:sp>
      <p:sp>
        <p:nvSpPr>
          <p:cNvPr id="6" name="Content Placeholder 5">
            <a:extLst>
              <a:ext uri="{FF2B5EF4-FFF2-40B4-BE49-F238E27FC236}">
                <a16:creationId xmlns:a16="http://schemas.microsoft.com/office/drawing/2014/main" id="{60EA8BC1-62A1-4248-B8BC-61125B1A324F}"/>
              </a:ext>
            </a:extLst>
          </p:cNvPr>
          <p:cNvSpPr>
            <a:spLocks noGrp="1"/>
          </p:cNvSpPr>
          <p:nvPr>
            <p:ph idx="1"/>
          </p:nvPr>
        </p:nvSpPr>
        <p:spPr>
          <a:xfrm>
            <a:off x="635000" y="1752600"/>
            <a:ext cx="10918825" cy="4200525"/>
          </a:xfrm>
        </p:spPr>
        <p:txBody>
          <a:bodyPr vert="horz" lIns="0" tIns="0" rIns="0" bIns="0" rtlCol="0" anchor="t">
            <a:normAutofit/>
          </a:bodyPr>
          <a:lstStyle/>
          <a:p>
            <a:pPr marL="0" lvl="2" indent="0">
              <a:buNone/>
            </a:pPr>
            <a:r>
              <a:rPr lang="en-GB" sz="2700">
                <a:latin typeface="+mj-lt"/>
              </a:rPr>
              <a:t>By the end of this seminar you will:</a:t>
            </a:r>
          </a:p>
          <a:p>
            <a:pPr fontAlgn="base"/>
            <a:r>
              <a:rPr lang="en-GB" sz="2700" b="0" i="0">
                <a:effectLst/>
                <a:latin typeface="Arial" panose="020B0604020202020204" pitchFamily="34" charset="0"/>
              </a:rPr>
              <a:t>know how developing pupil talk supports literacy and understanding </a:t>
            </a:r>
          </a:p>
          <a:p>
            <a:pPr fontAlgn="base"/>
            <a:r>
              <a:rPr lang="en-GB" sz="2700">
                <a:latin typeface="Arial" panose="020B0604020202020204" pitchFamily="34" charset="0"/>
              </a:rPr>
              <a:t>have c</a:t>
            </a:r>
            <a:r>
              <a:rPr lang="en-GB" sz="2700" b="0" i="0">
                <a:effectLst/>
                <a:latin typeface="Arial" panose="020B0604020202020204" pitchFamily="34" charset="0"/>
              </a:rPr>
              <a:t>onsidered the conditions required to enable purposeful talk to tak</a:t>
            </a:r>
            <a:r>
              <a:rPr lang="en-GB" sz="2700">
                <a:latin typeface="Arial" panose="020B0604020202020204" pitchFamily="34" charset="0"/>
              </a:rPr>
              <a:t>e place</a:t>
            </a:r>
            <a:endParaRPr lang="en-GB" sz="2700" b="0" i="0">
              <a:effectLst/>
              <a:latin typeface="Arial" panose="020B0604020202020204" pitchFamily="34" charset="0"/>
            </a:endParaRPr>
          </a:p>
          <a:p>
            <a:pPr fontAlgn="base"/>
            <a:r>
              <a:rPr lang="en-GB" sz="2700">
                <a:latin typeface="Arial" panose="020B0604020202020204" pitchFamily="34" charset="0"/>
              </a:rPr>
              <a:t>h</a:t>
            </a:r>
            <a:r>
              <a:rPr lang="en-GB" sz="2700" b="0" i="0">
                <a:effectLst/>
                <a:latin typeface="Arial" panose="020B0604020202020204" pitchFamily="34" charset="0"/>
              </a:rPr>
              <a:t>ave explored strategies to develop talk </a:t>
            </a:r>
            <a:endParaRPr lang="en-GB" sz="2700">
              <a:latin typeface="Arial" panose="020B0604020202020204" pitchFamily="34" charset="0"/>
            </a:endParaRPr>
          </a:p>
          <a:p>
            <a:pPr fontAlgn="base"/>
            <a:r>
              <a:rPr lang="en-GB" sz="2700">
                <a:latin typeface="Arial" panose="020B0604020202020204" pitchFamily="34" charset="0"/>
              </a:rPr>
              <a:t>h</a:t>
            </a:r>
            <a:r>
              <a:rPr lang="en-GB" sz="2700" b="0" i="0">
                <a:effectLst/>
                <a:latin typeface="Arial" panose="020B0604020202020204" pitchFamily="34" charset="0"/>
              </a:rPr>
              <a:t>ave practiced incorporating identified strategies into your teaching practice </a:t>
            </a:r>
          </a:p>
          <a:p>
            <a:pPr marL="0" lvl="2" indent="0">
              <a:buNone/>
            </a:pPr>
            <a:endParaRPr lang="en-GB" sz="2700">
              <a:latin typeface="+mj-lt"/>
            </a:endParaRPr>
          </a:p>
          <a:p>
            <a:pPr marL="0" lvl="2" indent="0">
              <a:buNone/>
            </a:pPr>
            <a:endParaRPr lang="en-GB" sz="2700" b="0" i="0">
              <a:effectLst/>
              <a:latin typeface="+mj-lt"/>
            </a:endParaRPr>
          </a:p>
          <a:p>
            <a:pPr marL="0" lvl="2" indent="0">
              <a:buNone/>
            </a:pPr>
            <a:endParaRPr lang="en-GB" b="0" i="0">
              <a:effectLst/>
              <a:latin typeface="Segoe UI" panose="020B0502040204020203" pitchFamily="34" charset="0"/>
            </a:endParaRPr>
          </a:p>
          <a:p>
            <a:pPr marL="0" lvl="2" indent="0">
              <a:buNone/>
            </a:pPr>
            <a:endParaRPr lang="en-GB"/>
          </a:p>
          <a:p>
            <a:pPr marL="0" lvl="2" indent="0">
              <a:buNone/>
            </a:pPr>
            <a:endParaRPr lang="en-GB"/>
          </a:p>
          <a:p>
            <a:pPr marL="0" lvl="2" indent="0">
              <a:buNone/>
            </a:pPr>
            <a:endParaRPr lang="en-GB"/>
          </a:p>
          <a:p>
            <a:pPr marL="0" lvl="2" indent="0">
              <a:buNone/>
            </a:pPr>
            <a:endParaRPr lang="en-GB"/>
          </a:p>
          <a:p>
            <a:pPr marL="251460" indent="-251460" fontAlgn="base"/>
            <a:endParaRPr lang="en-GB">
              <a:cs typeface="Arial" panose="020B0604020202020204"/>
            </a:endParaRPr>
          </a:p>
          <a:p>
            <a:pPr marL="251460" indent="-251460" fontAlgn="base"/>
            <a:endParaRPr lang="en-GB">
              <a:cs typeface="Arial" panose="020B0604020202020204"/>
            </a:endParaRPr>
          </a:p>
          <a:p>
            <a:pPr marL="0" lvl="2" indent="0">
              <a:buNone/>
            </a:pPr>
            <a:endParaRPr lang="en-GB"/>
          </a:p>
        </p:txBody>
      </p:sp>
      <p:sp>
        <p:nvSpPr>
          <p:cNvPr id="2" name="Slide Number Placeholder 1">
            <a:extLst>
              <a:ext uri="{FF2B5EF4-FFF2-40B4-BE49-F238E27FC236}">
                <a16:creationId xmlns:a16="http://schemas.microsoft.com/office/drawing/2014/main" id="{F73F79CD-4F90-4BA4-A4CD-833A2178DB1A}"/>
              </a:ext>
            </a:extLst>
          </p:cNvPr>
          <p:cNvSpPr>
            <a:spLocks noGrp="1"/>
          </p:cNvSpPr>
          <p:nvPr>
            <p:ph type="sldNum" sz="quarter" idx="12"/>
          </p:nvPr>
        </p:nvSpPr>
        <p:spPr/>
        <p:txBody>
          <a:bodyPr/>
          <a:lstStyle/>
          <a:p>
            <a:fld id="{6B6EFD66-0F65-0C43-B4F5-A9CE99357F25}" type="slidenum">
              <a:rPr lang="en-GB" smtClean="0"/>
              <a:t>5</a:t>
            </a:fld>
            <a:endParaRPr lang="en-GB"/>
          </a:p>
        </p:txBody>
      </p:sp>
    </p:spTree>
    <p:extLst>
      <p:ext uri="{BB962C8B-B14F-4D97-AF65-F5344CB8AC3E}">
        <p14:creationId xmlns:p14="http://schemas.microsoft.com/office/powerpoint/2010/main" val="1981798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DD5625DE-99D0-410A-BB05-5561FEE4F7E4}"/>
              </a:ext>
            </a:extLst>
          </p:cNvPr>
          <p:cNvSpPr/>
          <p:nvPr/>
        </p:nvSpPr>
        <p:spPr>
          <a:xfrm rot="16200000">
            <a:off x="8274464" y="2986921"/>
            <a:ext cx="3789886" cy="4045186"/>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Slide Number Placeholder 3">
            <a:extLst>
              <a:ext uri="{FF2B5EF4-FFF2-40B4-BE49-F238E27FC236}">
                <a16:creationId xmlns:a16="http://schemas.microsoft.com/office/drawing/2014/main" id="{A721511E-B433-4F7E-B573-6B4DA3FDDD6B}"/>
              </a:ext>
            </a:extLst>
          </p:cNvPr>
          <p:cNvSpPr>
            <a:spLocks noGrp="1"/>
          </p:cNvSpPr>
          <p:nvPr>
            <p:ph type="sldNum" sz="quarter" idx="12"/>
          </p:nvPr>
        </p:nvSpPr>
        <p:spPr>
          <a:xfrm>
            <a:off x="10760074" y="6407149"/>
            <a:ext cx="796925" cy="153888"/>
          </a:xfrm>
        </p:spPr>
        <p:txBody>
          <a:bodyPr/>
          <a:lstStyle/>
          <a:p>
            <a:fld id="{6B6EFD66-0F65-0C43-B4F5-A9CE99357F25}" type="slidenum">
              <a:rPr lang="en-GB" smtClean="0"/>
              <a:pPr/>
              <a:t>6</a:t>
            </a:fld>
            <a:endParaRPr lang="en-GB"/>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8827" y="0"/>
            <a:ext cx="45783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a:extLst>
              <a:ext uri="{FF2B5EF4-FFF2-40B4-BE49-F238E27FC236}">
                <a16:creationId xmlns:a16="http://schemas.microsoft.com/office/drawing/2014/main" id="{D4330728-8233-47F0-9A10-9FEB38663C0C}"/>
              </a:ext>
            </a:extLst>
          </p:cNvPr>
          <p:cNvSpPr txBox="1"/>
          <p:nvPr/>
        </p:nvSpPr>
        <p:spPr>
          <a:xfrm>
            <a:off x="292962" y="1420061"/>
            <a:ext cx="9759661" cy="4701287"/>
          </a:xfrm>
          <a:prstGeom prst="rect">
            <a:avLst/>
          </a:prstGeom>
          <a:noFill/>
        </p:spPr>
        <p:txBody>
          <a:bodyPr wrap="square" lIns="91440" tIns="45720" rIns="91440" bIns="45720" rtlCol="0" anchor="t">
            <a:spAutoFit/>
          </a:bodyPr>
          <a:lstStyle/>
          <a:p>
            <a:pPr algn="l" rtl="0" fontAlgn="base"/>
            <a:r>
              <a:rPr lang="en-GB" b="1" i="0">
                <a:solidFill>
                  <a:srgbClr val="000000"/>
                </a:solidFill>
                <a:effectLst/>
              </a:rPr>
              <a:t>Subject and curriculum</a:t>
            </a:r>
            <a:r>
              <a:rPr lang="en-GB" b="0" i="0">
                <a:solidFill>
                  <a:srgbClr val="000000"/>
                </a:solidFill>
                <a:effectLst/>
              </a:rPr>
              <a:t> </a:t>
            </a:r>
            <a:r>
              <a:rPr lang="en-GB" b="1">
                <a:effectLst/>
                <a:ea typeface="Calibri" panose="020F0502020204030204" pitchFamily="34" charset="0"/>
                <a:cs typeface="Times New Roman" panose="02020603050405020304" pitchFamily="18" charset="0"/>
              </a:rPr>
              <a:t>(Standard 3 – Demonstrate good subject and curriculum knowledge)</a:t>
            </a:r>
            <a:endParaRPr lang="en-GB" b="0" i="0">
              <a:solidFill>
                <a:srgbClr val="000000"/>
              </a:solidFill>
              <a:effectLst/>
            </a:endParaRPr>
          </a:p>
          <a:p>
            <a:pPr algn="l" rtl="0" fontAlgn="base"/>
            <a:r>
              <a:rPr lang="en-GB" b="0" i="0">
                <a:solidFill>
                  <a:srgbClr val="000000"/>
                </a:solidFill>
                <a:effectLst/>
              </a:rPr>
              <a:t>3.10 Every teacher can improve pupils’ literacy, including by explicitly teaching reading, writing and oral language skills specific to individual disciplines.   </a:t>
            </a:r>
            <a:endParaRPr lang="en-GB" b="0" i="0">
              <a:solidFill>
                <a:srgbClr val="000000"/>
              </a:solidFill>
              <a:effectLst/>
              <a:cs typeface="Arial"/>
            </a:endParaRPr>
          </a:p>
          <a:p>
            <a:pPr algn="l" rtl="0" fontAlgn="base"/>
            <a:endParaRPr lang="en-GB" sz="900" b="0" i="0">
              <a:solidFill>
                <a:srgbClr val="000000"/>
              </a:solidFill>
              <a:effectLst/>
            </a:endParaRPr>
          </a:p>
          <a:p>
            <a:pPr algn="l" rtl="0" fontAlgn="base"/>
            <a:r>
              <a:rPr lang="en-GB" b="0">
                <a:solidFill>
                  <a:srgbClr val="000000"/>
                </a:solidFill>
                <a:effectLst/>
              </a:rPr>
              <a:t>Develop pupils’ literacy, by:</a:t>
            </a:r>
            <a:endParaRPr lang="en-GB" b="0">
              <a:solidFill>
                <a:srgbClr val="000000"/>
              </a:solidFill>
              <a:effectLst/>
              <a:cs typeface="Arial"/>
            </a:endParaRPr>
          </a:p>
          <a:p>
            <a:pPr marL="285750" indent="-285750" algn="l" rtl="0" fontAlgn="base">
              <a:buFont typeface="Arial" panose="020B0604020202020204" pitchFamily="34" charset="0"/>
              <a:buChar char="•"/>
            </a:pPr>
            <a:r>
              <a:rPr lang="en-GB" b="0" i="1">
                <a:solidFill>
                  <a:srgbClr val="000000"/>
                </a:solidFill>
                <a:effectLst/>
              </a:rPr>
              <a:t>Teaching unfamiliar vocabulary explicitly and planning for pupils to be repeatedly exposed to high-utility and high-frequency vocabulary in what is taught.</a:t>
            </a:r>
            <a:r>
              <a:rPr lang="en-GB" b="0" i="0">
                <a:solidFill>
                  <a:srgbClr val="000000"/>
                </a:solidFill>
                <a:effectLst/>
              </a:rPr>
              <a:t>   </a:t>
            </a:r>
            <a:endParaRPr lang="en-GB" b="0" i="0">
              <a:solidFill>
                <a:srgbClr val="000000"/>
              </a:solidFill>
              <a:effectLst/>
              <a:cs typeface="Arial"/>
            </a:endParaRPr>
          </a:p>
          <a:p>
            <a:pPr marL="285750" indent="-285750" algn="l" rtl="0" fontAlgn="base">
              <a:buFont typeface="Arial" panose="020B0604020202020204" pitchFamily="34" charset="0"/>
              <a:buChar char="•"/>
            </a:pPr>
            <a:r>
              <a:rPr lang="en-GB" b="0" i="1">
                <a:solidFill>
                  <a:srgbClr val="000000"/>
                </a:solidFill>
                <a:effectLst/>
              </a:rPr>
              <a:t>Modelling and requiring high-quality oral language, recognising that spoken language underpins the development of reading and writing (e.g., requiring pupils to respond to questions in full sentences, making use of relevant technical vocabulary).</a:t>
            </a:r>
            <a:r>
              <a:rPr lang="en-GB" b="0" i="0">
                <a:solidFill>
                  <a:srgbClr val="000000"/>
                </a:solidFill>
                <a:effectLst/>
              </a:rPr>
              <a:t>   </a:t>
            </a:r>
            <a:endParaRPr lang="en-GB" b="0" i="0">
              <a:solidFill>
                <a:srgbClr val="000000"/>
              </a:solidFill>
              <a:effectLst/>
              <a:cs typeface="Arial"/>
            </a:endParaRPr>
          </a:p>
          <a:p>
            <a:pPr marL="285750" indent="-285750" algn="l" rtl="0" fontAlgn="base">
              <a:buFont typeface="Arial" panose="020B0604020202020204" pitchFamily="34" charset="0"/>
              <a:buChar char="•"/>
            </a:pPr>
            <a:endParaRPr lang="en-GB" sz="1000" b="0" i="0">
              <a:solidFill>
                <a:srgbClr val="000000"/>
              </a:solidFill>
              <a:effectLst/>
            </a:endParaRPr>
          </a:p>
          <a:p>
            <a:pPr algn="l" rtl="0" fontAlgn="base"/>
            <a:r>
              <a:rPr lang="en-GB" b="1" i="0">
                <a:solidFill>
                  <a:srgbClr val="000000"/>
                </a:solidFill>
                <a:effectLst/>
              </a:rPr>
              <a:t>Classroom practice</a:t>
            </a:r>
            <a:r>
              <a:rPr lang="en-GB" b="0" i="0">
                <a:solidFill>
                  <a:srgbClr val="000000"/>
                </a:solidFill>
                <a:effectLst/>
              </a:rPr>
              <a:t> </a:t>
            </a:r>
            <a:r>
              <a:rPr lang="en-GB" sz="1800" b="1">
                <a:effectLst/>
                <a:ea typeface="Calibri" panose="020F0502020204030204" pitchFamily="34" charset="0"/>
                <a:cs typeface="Times New Roman" panose="02020603050405020304" pitchFamily="18" charset="0"/>
              </a:rPr>
              <a:t>(Standard 4 – Plan and teach well structured lessons)</a:t>
            </a:r>
            <a:endParaRPr lang="en-GB" b="0" i="0">
              <a:solidFill>
                <a:srgbClr val="000000"/>
              </a:solidFill>
              <a:effectLst/>
              <a:cs typeface="Arial"/>
            </a:endParaRPr>
          </a:p>
          <a:p>
            <a:pPr algn="l" rtl="0" fontAlgn="base"/>
            <a:r>
              <a:rPr lang="en-GB" b="0" i="0">
                <a:solidFill>
                  <a:srgbClr val="000000"/>
                </a:solidFill>
                <a:effectLst/>
              </a:rPr>
              <a:t>4.7 High-quality classroom talk can support pupils to articulate key ideas, consolidate understanding and extend their vocabulary. </a:t>
            </a:r>
            <a:endParaRPr lang="en-GB" b="0" i="0">
              <a:solidFill>
                <a:srgbClr val="000000"/>
              </a:solidFill>
              <a:effectLst/>
              <a:cs typeface="Arial"/>
            </a:endParaRPr>
          </a:p>
          <a:p>
            <a:pPr algn="l" rtl="0" fontAlgn="base"/>
            <a:endParaRPr lang="en-GB" sz="1050" b="0" i="0">
              <a:solidFill>
                <a:srgbClr val="000000"/>
              </a:solidFill>
              <a:effectLst/>
            </a:endParaRPr>
          </a:p>
          <a:p>
            <a:pPr fontAlgn="base"/>
            <a:r>
              <a:rPr lang="en-GB"/>
              <a:t>Stimulate pupil thinking and check for understanding, by: </a:t>
            </a:r>
            <a:endParaRPr lang="en-GB">
              <a:cs typeface="Arial"/>
            </a:endParaRPr>
          </a:p>
          <a:p>
            <a:pPr marL="285750" indent="-285750" algn="l" rtl="0" fontAlgn="base">
              <a:buFont typeface="Arial"/>
              <a:buChar char="•"/>
            </a:pPr>
            <a:r>
              <a:rPr lang="en-GB" i="1"/>
              <a:t>P</a:t>
            </a:r>
            <a:r>
              <a:rPr lang="en-GB" b="0" i="1">
                <a:solidFill>
                  <a:srgbClr val="000000"/>
                </a:solidFill>
                <a:effectLst/>
              </a:rPr>
              <a:t>roviding scaffolds for pupil talk to increase the focus and rigour of dialogue.</a:t>
            </a:r>
            <a:r>
              <a:rPr lang="en-GB" b="0" i="0">
                <a:solidFill>
                  <a:srgbClr val="000000"/>
                </a:solidFill>
                <a:effectLst/>
              </a:rPr>
              <a:t>  </a:t>
            </a:r>
            <a:endParaRPr lang="en-GB" b="0" i="0">
              <a:solidFill>
                <a:srgbClr val="000000"/>
              </a:solidFill>
              <a:effectLst/>
              <a:cs typeface="Arial" panose="020B0604020202020204"/>
            </a:endParaRPr>
          </a:p>
        </p:txBody>
      </p:sp>
      <p:sp>
        <p:nvSpPr>
          <p:cNvPr id="7" name="Title 4">
            <a:extLst>
              <a:ext uri="{FF2B5EF4-FFF2-40B4-BE49-F238E27FC236}">
                <a16:creationId xmlns:a16="http://schemas.microsoft.com/office/drawing/2014/main" id="{2849A101-6508-45BF-94CE-62B0262AD836}"/>
              </a:ext>
            </a:extLst>
          </p:cNvPr>
          <p:cNvSpPr txBox="1">
            <a:spLocks/>
          </p:cNvSpPr>
          <p:nvPr/>
        </p:nvSpPr>
        <p:spPr>
          <a:xfrm>
            <a:off x="285056" y="440026"/>
            <a:ext cx="9092695" cy="852155"/>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t>ECF statements</a:t>
            </a:r>
          </a:p>
        </p:txBody>
      </p:sp>
    </p:spTree>
    <p:extLst>
      <p:ext uri="{BB962C8B-B14F-4D97-AF65-F5344CB8AC3E}">
        <p14:creationId xmlns:p14="http://schemas.microsoft.com/office/powerpoint/2010/main" val="1756328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2453A9A-8C5A-4F45-908F-410CE452183A}"/>
              </a:ext>
            </a:extLst>
          </p:cNvPr>
          <p:cNvSpPr>
            <a:spLocks noGrp="1"/>
          </p:cNvSpPr>
          <p:nvPr>
            <p:ph type="title"/>
          </p:nvPr>
        </p:nvSpPr>
        <p:spPr>
          <a:xfrm>
            <a:off x="635000" y="507472"/>
            <a:ext cx="10921999" cy="852155"/>
          </a:xfrm>
        </p:spPr>
        <p:txBody>
          <a:bodyPr/>
          <a:lstStyle/>
          <a:p>
            <a:r>
              <a:rPr lang="en-GB">
                <a:latin typeface="Constantia"/>
              </a:rPr>
              <a:t>The importance of talk</a:t>
            </a:r>
            <a:endParaRPr lang="en-US"/>
          </a:p>
        </p:txBody>
      </p:sp>
      <p:sp>
        <p:nvSpPr>
          <p:cNvPr id="17" name="TextBox 16">
            <a:extLst>
              <a:ext uri="{FF2B5EF4-FFF2-40B4-BE49-F238E27FC236}">
                <a16:creationId xmlns:a16="http://schemas.microsoft.com/office/drawing/2014/main" id="{11CF4E51-5229-487D-A7CA-951C27126C62}"/>
              </a:ext>
            </a:extLst>
          </p:cNvPr>
          <p:cNvSpPr txBox="1"/>
          <p:nvPr/>
        </p:nvSpPr>
        <p:spPr>
          <a:xfrm>
            <a:off x="2852928" y="5935766"/>
            <a:ext cx="7822989" cy="556473"/>
          </a:xfrm>
          <a:prstGeom prst="rect">
            <a:avLst/>
          </a:prstGeom>
          <a:noFill/>
        </p:spPr>
        <p:txBody>
          <a:bodyPr wrap="square" lIns="91440" tIns="45720" rIns="91440" bIns="45720" anchor="t">
            <a:spAutoFit/>
          </a:bodyPr>
          <a:lstStyle/>
          <a:p>
            <a:endParaRPr lang="en-GB" sz="2000">
              <a:cs typeface="Arial"/>
            </a:endParaRPr>
          </a:p>
        </p:txBody>
      </p:sp>
      <p:sp>
        <p:nvSpPr>
          <p:cNvPr id="10" name="Rectangle: Top Corners Snipped 9">
            <a:extLst>
              <a:ext uri="{FF2B5EF4-FFF2-40B4-BE49-F238E27FC236}">
                <a16:creationId xmlns:a16="http://schemas.microsoft.com/office/drawing/2014/main" id="{E1A2EDF1-7E1F-439E-9AC1-09FCA326EC4F}"/>
              </a:ext>
            </a:extLst>
          </p:cNvPr>
          <p:cNvSpPr/>
          <p:nvPr/>
        </p:nvSpPr>
        <p:spPr>
          <a:xfrm>
            <a:off x="635000" y="3155300"/>
            <a:ext cx="3003550" cy="1453496"/>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Developing talk</a:t>
            </a:r>
          </a:p>
        </p:txBody>
      </p:sp>
      <p:sp>
        <p:nvSpPr>
          <p:cNvPr id="11" name="Rectangle: Top Corners Snipped 10">
            <a:extLst>
              <a:ext uri="{FF2B5EF4-FFF2-40B4-BE49-F238E27FC236}">
                <a16:creationId xmlns:a16="http://schemas.microsoft.com/office/drawing/2014/main" id="{A15AF67A-D26A-403B-B5D2-DE91A0EDBC33}"/>
              </a:ext>
            </a:extLst>
          </p:cNvPr>
          <p:cNvSpPr/>
          <p:nvPr/>
        </p:nvSpPr>
        <p:spPr>
          <a:xfrm>
            <a:off x="4873252" y="1524775"/>
            <a:ext cx="4167746" cy="975877"/>
          </a:xfrm>
          <a:prstGeom prst="snip2SameRect">
            <a:avLst>
              <a:gd name="adj1" fmla="val 9849"/>
              <a:gd name="adj2" fmla="val 94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Literacy</a:t>
            </a:r>
          </a:p>
        </p:txBody>
      </p:sp>
      <p:sp>
        <p:nvSpPr>
          <p:cNvPr id="14" name="Rectangle: Top Corners Snipped 13">
            <a:extLst>
              <a:ext uri="{FF2B5EF4-FFF2-40B4-BE49-F238E27FC236}">
                <a16:creationId xmlns:a16="http://schemas.microsoft.com/office/drawing/2014/main" id="{8BE0958B-1DD1-4672-BE97-B3F39F1AB00A}"/>
              </a:ext>
            </a:extLst>
          </p:cNvPr>
          <p:cNvSpPr/>
          <p:nvPr/>
        </p:nvSpPr>
        <p:spPr>
          <a:xfrm>
            <a:off x="4873252" y="2855304"/>
            <a:ext cx="4167746" cy="975877"/>
          </a:xfrm>
          <a:prstGeom prst="snip2SameRect">
            <a:avLst>
              <a:gd name="adj1" fmla="val 9849"/>
              <a:gd name="adj2" fmla="val 94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Understanding across the curriculum</a:t>
            </a:r>
          </a:p>
        </p:txBody>
      </p:sp>
      <p:sp>
        <p:nvSpPr>
          <p:cNvPr id="15" name="Rectangle: Top Corners Snipped 14">
            <a:extLst>
              <a:ext uri="{FF2B5EF4-FFF2-40B4-BE49-F238E27FC236}">
                <a16:creationId xmlns:a16="http://schemas.microsoft.com/office/drawing/2014/main" id="{90404D77-74C6-4389-A51C-7A041EC01879}"/>
              </a:ext>
            </a:extLst>
          </p:cNvPr>
          <p:cNvSpPr/>
          <p:nvPr/>
        </p:nvSpPr>
        <p:spPr>
          <a:xfrm>
            <a:off x="4873252" y="4188147"/>
            <a:ext cx="4167746" cy="975877"/>
          </a:xfrm>
          <a:prstGeom prst="snip2SameRect">
            <a:avLst>
              <a:gd name="adj1" fmla="val 9849"/>
              <a:gd name="adj2" fmla="val 94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Communication skills</a:t>
            </a:r>
          </a:p>
        </p:txBody>
      </p:sp>
      <p:sp>
        <p:nvSpPr>
          <p:cNvPr id="16" name="Rectangle: Top Corners Snipped 15">
            <a:extLst>
              <a:ext uri="{FF2B5EF4-FFF2-40B4-BE49-F238E27FC236}">
                <a16:creationId xmlns:a16="http://schemas.microsoft.com/office/drawing/2014/main" id="{D8CE6A59-800C-4FEE-88D2-2FC0DB62A34F}"/>
              </a:ext>
            </a:extLst>
          </p:cNvPr>
          <p:cNvSpPr/>
          <p:nvPr/>
        </p:nvSpPr>
        <p:spPr>
          <a:xfrm>
            <a:off x="4903600" y="5516362"/>
            <a:ext cx="4167746" cy="975877"/>
          </a:xfrm>
          <a:prstGeom prst="snip2SameRect">
            <a:avLst>
              <a:gd name="adj1" fmla="val 9849"/>
              <a:gd name="adj2" fmla="val 9435"/>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Life chances and wellbeing</a:t>
            </a:r>
          </a:p>
        </p:txBody>
      </p:sp>
      <p:cxnSp>
        <p:nvCxnSpPr>
          <p:cNvPr id="9" name="Straight Arrow Connector 8">
            <a:extLst>
              <a:ext uri="{FF2B5EF4-FFF2-40B4-BE49-F238E27FC236}">
                <a16:creationId xmlns:a16="http://schemas.microsoft.com/office/drawing/2014/main" id="{8215F0A8-BC4D-49AC-9A79-560485EE0F86}"/>
              </a:ext>
            </a:extLst>
          </p:cNvPr>
          <p:cNvCxnSpPr>
            <a:cxnSpLocks/>
          </p:cNvCxnSpPr>
          <p:nvPr/>
        </p:nvCxnSpPr>
        <p:spPr>
          <a:xfrm flipV="1">
            <a:off x="3448050" y="2209802"/>
            <a:ext cx="1425202" cy="1061178"/>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12E1112F-A48C-4965-8718-AB1BAEA61E5D}"/>
              </a:ext>
            </a:extLst>
          </p:cNvPr>
          <p:cNvCxnSpPr>
            <a:cxnSpLocks/>
          </p:cNvCxnSpPr>
          <p:nvPr/>
        </p:nvCxnSpPr>
        <p:spPr>
          <a:xfrm flipV="1">
            <a:off x="3619499" y="3402748"/>
            <a:ext cx="1234702" cy="312134"/>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395389BD-EEE8-4CE7-AE2C-1E8C49E3892C}"/>
              </a:ext>
            </a:extLst>
          </p:cNvPr>
          <p:cNvCxnSpPr>
            <a:cxnSpLocks/>
          </p:cNvCxnSpPr>
          <p:nvPr/>
        </p:nvCxnSpPr>
        <p:spPr>
          <a:xfrm>
            <a:off x="3619499" y="4188147"/>
            <a:ext cx="1253753" cy="380161"/>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DAA33A74-41E0-4C3A-B06D-763C46D948A2}"/>
              </a:ext>
            </a:extLst>
          </p:cNvPr>
          <p:cNvCxnSpPr>
            <a:cxnSpLocks/>
          </p:cNvCxnSpPr>
          <p:nvPr/>
        </p:nvCxnSpPr>
        <p:spPr>
          <a:xfrm>
            <a:off x="3478398" y="4525572"/>
            <a:ext cx="1375803" cy="1478728"/>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3" name="Slide Number Placeholder 2">
            <a:extLst>
              <a:ext uri="{FF2B5EF4-FFF2-40B4-BE49-F238E27FC236}">
                <a16:creationId xmlns:a16="http://schemas.microsoft.com/office/drawing/2014/main" id="{FD73B111-52E9-4D29-BC66-E5ED50E8EB4A}"/>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t>7</a:t>
            </a:fld>
            <a:endParaRPr lang="en-GB"/>
          </a:p>
        </p:txBody>
      </p:sp>
    </p:spTree>
    <p:extLst>
      <p:ext uri="{BB962C8B-B14F-4D97-AF65-F5344CB8AC3E}">
        <p14:creationId xmlns:p14="http://schemas.microsoft.com/office/powerpoint/2010/main" val="399794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A4E7E-FEE3-4AF8-8449-034479302D55}"/>
              </a:ext>
            </a:extLst>
          </p:cNvPr>
          <p:cNvSpPr>
            <a:spLocks noGrp="1"/>
          </p:cNvSpPr>
          <p:nvPr>
            <p:ph type="title"/>
          </p:nvPr>
        </p:nvSpPr>
        <p:spPr/>
        <p:txBody>
          <a:bodyPr/>
          <a:lstStyle/>
          <a:p>
            <a:r>
              <a:rPr lang="en-GB"/>
              <a:t>Subject-specific talk</a:t>
            </a:r>
          </a:p>
        </p:txBody>
      </p:sp>
      <p:sp>
        <p:nvSpPr>
          <p:cNvPr id="3" name="Slide Number Placeholder 2">
            <a:extLst>
              <a:ext uri="{FF2B5EF4-FFF2-40B4-BE49-F238E27FC236}">
                <a16:creationId xmlns:a16="http://schemas.microsoft.com/office/drawing/2014/main" id="{D7254FF3-F7F3-48F4-AE3A-EAF4727823A7}"/>
              </a:ext>
            </a:extLst>
          </p:cNvPr>
          <p:cNvSpPr>
            <a:spLocks noGrp="1"/>
          </p:cNvSpPr>
          <p:nvPr>
            <p:ph type="sldNum" sz="quarter" idx="12"/>
          </p:nvPr>
        </p:nvSpPr>
        <p:spPr/>
        <p:txBody>
          <a:bodyPr/>
          <a:lstStyle/>
          <a:p>
            <a:fld id="{6B6EFD66-0F65-0C43-B4F5-A9CE99357F25}" type="slidenum">
              <a:rPr lang="en-GB" smtClean="0"/>
              <a:t>8</a:t>
            </a:fld>
            <a:endParaRPr lang="en-GB"/>
          </a:p>
        </p:txBody>
      </p:sp>
      <p:sp>
        <p:nvSpPr>
          <p:cNvPr id="5" name="Rectangle: Top Corners Snipped 4">
            <a:extLst>
              <a:ext uri="{FF2B5EF4-FFF2-40B4-BE49-F238E27FC236}">
                <a16:creationId xmlns:a16="http://schemas.microsoft.com/office/drawing/2014/main" id="{260073FF-8264-411D-B971-3A7B75C1B181}"/>
              </a:ext>
            </a:extLst>
          </p:cNvPr>
          <p:cNvSpPr/>
          <p:nvPr/>
        </p:nvSpPr>
        <p:spPr>
          <a:xfrm>
            <a:off x="631825" y="2205990"/>
            <a:ext cx="4941071" cy="164931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Subject-specific vocabulary</a:t>
            </a:r>
          </a:p>
        </p:txBody>
      </p:sp>
      <p:sp>
        <p:nvSpPr>
          <p:cNvPr id="6" name="Rectangle: Top Corners Snipped 5">
            <a:extLst>
              <a:ext uri="{FF2B5EF4-FFF2-40B4-BE49-F238E27FC236}">
                <a16:creationId xmlns:a16="http://schemas.microsoft.com/office/drawing/2014/main" id="{A1B563C5-781C-428A-AEC5-B3BC300690FE}"/>
              </a:ext>
            </a:extLst>
          </p:cNvPr>
          <p:cNvSpPr/>
          <p:nvPr/>
        </p:nvSpPr>
        <p:spPr>
          <a:xfrm>
            <a:off x="631825" y="4318995"/>
            <a:ext cx="4941071" cy="1649318"/>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Subject-specific features of discussion</a:t>
            </a:r>
          </a:p>
        </p:txBody>
      </p:sp>
      <p:sp>
        <p:nvSpPr>
          <p:cNvPr id="7" name="Rectangle: Top Corners Snipped 6">
            <a:extLst>
              <a:ext uri="{FF2B5EF4-FFF2-40B4-BE49-F238E27FC236}">
                <a16:creationId xmlns:a16="http://schemas.microsoft.com/office/drawing/2014/main" id="{11755DE0-789C-465D-B7B4-4C9B99023EC7}"/>
              </a:ext>
            </a:extLst>
          </p:cNvPr>
          <p:cNvSpPr/>
          <p:nvPr/>
        </p:nvSpPr>
        <p:spPr>
          <a:xfrm>
            <a:off x="6596805" y="2206781"/>
            <a:ext cx="4807037" cy="3761532"/>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9" name="Graphic 25">
            <a:extLst>
              <a:ext uri="{FF2B5EF4-FFF2-40B4-BE49-F238E27FC236}">
                <a16:creationId xmlns:a16="http://schemas.microsoft.com/office/drawing/2014/main" id="{9E45BDB2-EFF2-471D-8D20-ADD5DDF4A707}"/>
              </a:ext>
            </a:extLst>
          </p:cNvPr>
          <p:cNvSpPr/>
          <p:nvPr/>
        </p:nvSpPr>
        <p:spPr>
          <a:xfrm>
            <a:off x="6619106" y="259486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0" name="Graphic 25">
            <a:extLst>
              <a:ext uri="{FF2B5EF4-FFF2-40B4-BE49-F238E27FC236}">
                <a16:creationId xmlns:a16="http://schemas.microsoft.com/office/drawing/2014/main" id="{CEDA993A-BBC8-4843-B342-F262B1AB36F6}"/>
              </a:ext>
            </a:extLst>
          </p:cNvPr>
          <p:cNvSpPr/>
          <p:nvPr/>
        </p:nvSpPr>
        <p:spPr>
          <a:xfrm>
            <a:off x="6319965" y="259486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1" name="TextBox 10">
            <a:extLst>
              <a:ext uri="{FF2B5EF4-FFF2-40B4-BE49-F238E27FC236}">
                <a16:creationId xmlns:a16="http://schemas.microsoft.com/office/drawing/2014/main" id="{AD58B2E5-D0E2-4988-9F71-6FB782A427A5}"/>
              </a:ext>
            </a:extLst>
          </p:cNvPr>
          <p:cNvSpPr txBox="1"/>
          <p:nvPr/>
        </p:nvSpPr>
        <p:spPr>
          <a:xfrm>
            <a:off x="7290486" y="2533275"/>
            <a:ext cx="3768812" cy="3108543"/>
          </a:xfrm>
          <a:prstGeom prst="rect">
            <a:avLst/>
          </a:prstGeom>
          <a:noFill/>
        </p:spPr>
        <p:txBody>
          <a:bodyPr wrap="square" rtlCol="0">
            <a:spAutoFit/>
          </a:bodyPr>
          <a:lstStyle/>
          <a:p>
            <a:r>
              <a:rPr lang="en-GB" sz="2200" b="1"/>
              <a:t>Reflect: </a:t>
            </a:r>
          </a:p>
          <a:p>
            <a:endParaRPr lang="en-GB" sz="1000" b="1"/>
          </a:p>
          <a:p>
            <a:r>
              <a:rPr lang="en-GB" sz="2200"/>
              <a:t>How have you used talk to support pupils to develop their understanding of subject-specific vocabulary or discussion? </a:t>
            </a:r>
          </a:p>
          <a:p>
            <a:endParaRPr lang="en-GB" sz="1000"/>
          </a:p>
          <a:p>
            <a:r>
              <a:rPr lang="en-GB" sz="2200"/>
              <a:t>What was the impact on pupils?</a:t>
            </a:r>
          </a:p>
        </p:txBody>
      </p:sp>
    </p:spTree>
    <p:extLst>
      <p:ext uri="{BB962C8B-B14F-4D97-AF65-F5344CB8AC3E}">
        <p14:creationId xmlns:p14="http://schemas.microsoft.com/office/powerpoint/2010/main" val="1365460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E7CEF10-88D0-4966-ADF9-7916A86C235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5" name="Title 4">
            <a:extLst>
              <a:ext uri="{FF2B5EF4-FFF2-40B4-BE49-F238E27FC236}">
                <a16:creationId xmlns:a16="http://schemas.microsoft.com/office/drawing/2014/main" id="{F439B183-CD39-4C5F-9609-07A2B7B569AF}"/>
              </a:ext>
            </a:extLst>
          </p:cNvPr>
          <p:cNvSpPr>
            <a:spLocks noGrp="1"/>
          </p:cNvSpPr>
          <p:nvPr>
            <p:ph type="title"/>
          </p:nvPr>
        </p:nvSpPr>
        <p:spPr>
          <a:xfrm>
            <a:off x="330200" y="302934"/>
            <a:ext cx="5867400" cy="659245"/>
          </a:xfrm>
        </p:spPr>
        <p:txBody>
          <a:bodyPr/>
          <a:lstStyle/>
          <a:p>
            <a:r>
              <a:rPr lang="en-GB"/>
              <a:t>Setting up a talk culture</a:t>
            </a:r>
          </a:p>
        </p:txBody>
      </p:sp>
      <p:sp>
        <p:nvSpPr>
          <p:cNvPr id="6" name="Rectangle: Top Corners Snipped 5">
            <a:extLst>
              <a:ext uri="{FF2B5EF4-FFF2-40B4-BE49-F238E27FC236}">
                <a16:creationId xmlns:a16="http://schemas.microsoft.com/office/drawing/2014/main" id="{0075618F-7D73-4DBE-82F8-59464BFA93F2}"/>
              </a:ext>
            </a:extLst>
          </p:cNvPr>
          <p:cNvSpPr/>
          <p:nvPr/>
        </p:nvSpPr>
        <p:spPr>
          <a:xfrm>
            <a:off x="279400" y="1859105"/>
            <a:ext cx="5575300" cy="914400"/>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Establish talk norms</a:t>
            </a:r>
          </a:p>
        </p:txBody>
      </p:sp>
      <p:pic>
        <p:nvPicPr>
          <p:cNvPr id="7" name="Graphic 6" descr="Checklist with solid fill">
            <a:extLst>
              <a:ext uri="{FF2B5EF4-FFF2-40B4-BE49-F238E27FC236}">
                <a16:creationId xmlns:a16="http://schemas.microsoft.com/office/drawing/2014/main" id="{C6B68A7F-FBA5-4FE3-9A26-A04F773E4DE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0200" y="1884504"/>
            <a:ext cx="914400" cy="914400"/>
          </a:xfrm>
          <a:prstGeom prst="rect">
            <a:avLst/>
          </a:prstGeom>
        </p:spPr>
      </p:pic>
      <p:sp>
        <p:nvSpPr>
          <p:cNvPr id="8" name="Rectangle: Top Corners Snipped 7">
            <a:extLst>
              <a:ext uri="{FF2B5EF4-FFF2-40B4-BE49-F238E27FC236}">
                <a16:creationId xmlns:a16="http://schemas.microsoft.com/office/drawing/2014/main" id="{3F889D82-94CD-4C06-933B-7CC54CA4F51C}"/>
              </a:ext>
            </a:extLst>
          </p:cNvPr>
          <p:cNvSpPr/>
          <p:nvPr/>
        </p:nvSpPr>
        <p:spPr>
          <a:xfrm>
            <a:off x="279400" y="2860442"/>
            <a:ext cx="5575300" cy="901798"/>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Establish clear goals</a:t>
            </a:r>
          </a:p>
        </p:txBody>
      </p:sp>
      <p:pic>
        <p:nvPicPr>
          <p:cNvPr id="9" name="Graphic 8" descr="Bullseye outline">
            <a:extLst>
              <a:ext uri="{FF2B5EF4-FFF2-40B4-BE49-F238E27FC236}">
                <a16:creationId xmlns:a16="http://schemas.microsoft.com/office/drawing/2014/main" id="{21641D35-A5E9-4F5B-855B-16E9968BB72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30200" y="2885841"/>
            <a:ext cx="914400" cy="914400"/>
          </a:xfrm>
          <a:prstGeom prst="rect">
            <a:avLst/>
          </a:prstGeom>
        </p:spPr>
      </p:pic>
      <p:sp>
        <p:nvSpPr>
          <p:cNvPr id="10" name="Rectangle: Top Corners Snipped 9">
            <a:extLst>
              <a:ext uri="{FF2B5EF4-FFF2-40B4-BE49-F238E27FC236}">
                <a16:creationId xmlns:a16="http://schemas.microsoft.com/office/drawing/2014/main" id="{E992ACA9-8D12-4FED-AE46-4B596466F02A}"/>
              </a:ext>
            </a:extLst>
          </p:cNvPr>
          <p:cNvSpPr/>
          <p:nvPr/>
        </p:nvSpPr>
        <p:spPr>
          <a:xfrm>
            <a:off x="279400" y="3832454"/>
            <a:ext cx="5575300" cy="889709"/>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Assign roles</a:t>
            </a:r>
          </a:p>
        </p:txBody>
      </p:sp>
      <p:pic>
        <p:nvPicPr>
          <p:cNvPr id="11" name="Graphic 10" descr="Group brainstorm outline">
            <a:extLst>
              <a:ext uri="{FF2B5EF4-FFF2-40B4-BE49-F238E27FC236}">
                <a16:creationId xmlns:a16="http://schemas.microsoft.com/office/drawing/2014/main" id="{C0CA035A-40F1-4CA9-9B6C-51C44C7FE78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0200" y="3860623"/>
            <a:ext cx="914400" cy="914400"/>
          </a:xfrm>
          <a:prstGeom prst="rect">
            <a:avLst/>
          </a:prstGeom>
        </p:spPr>
      </p:pic>
      <p:sp>
        <p:nvSpPr>
          <p:cNvPr id="12" name="Rectangle: Top Corners Snipped 11">
            <a:extLst>
              <a:ext uri="{FF2B5EF4-FFF2-40B4-BE49-F238E27FC236}">
                <a16:creationId xmlns:a16="http://schemas.microsoft.com/office/drawing/2014/main" id="{487577BA-CE63-4E32-8B3B-5938C443B2E2}"/>
              </a:ext>
            </a:extLst>
          </p:cNvPr>
          <p:cNvSpPr/>
          <p:nvPr/>
        </p:nvSpPr>
        <p:spPr>
          <a:xfrm>
            <a:off x="279400" y="4792377"/>
            <a:ext cx="5575300" cy="889709"/>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Modelling</a:t>
            </a:r>
          </a:p>
        </p:txBody>
      </p:sp>
      <p:sp>
        <p:nvSpPr>
          <p:cNvPr id="13" name="Rectangle: Top Corners Snipped 12">
            <a:extLst>
              <a:ext uri="{FF2B5EF4-FFF2-40B4-BE49-F238E27FC236}">
                <a16:creationId xmlns:a16="http://schemas.microsoft.com/office/drawing/2014/main" id="{C0CEB24A-F56F-41AD-B898-A05A8E8EE033}"/>
              </a:ext>
            </a:extLst>
          </p:cNvPr>
          <p:cNvSpPr/>
          <p:nvPr/>
        </p:nvSpPr>
        <p:spPr>
          <a:xfrm>
            <a:off x="279400" y="5772037"/>
            <a:ext cx="5575300" cy="889709"/>
          </a:xfrm>
          <a:prstGeom prst="snip2SameRect">
            <a:avLst>
              <a:gd name="adj1" fmla="val 9849"/>
              <a:gd name="adj2" fmla="val 9435"/>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          Feedback</a:t>
            </a:r>
          </a:p>
        </p:txBody>
      </p:sp>
      <p:pic>
        <p:nvPicPr>
          <p:cNvPr id="14" name="Graphic 13" descr="Classroom with solid fill">
            <a:extLst>
              <a:ext uri="{FF2B5EF4-FFF2-40B4-BE49-F238E27FC236}">
                <a16:creationId xmlns:a16="http://schemas.microsoft.com/office/drawing/2014/main" id="{48F59769-0800-423D-BFB7-E44D649B5A8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30200" y="4864974"/>
            <a:ext cx="797560" cy="797560"/>
          </a:xfrm>
          <a:prstGeom prst="rect">
            <a:avLst/>
          </a:prstGeom>
        </p:spPr>
      </p:pic>
      <p:pic>
        <p:nvPicPr>
          <p:cNvPr id="16" name="Graphic 15" descr="Chat bubble outline">
            <a:extLst>
              <a:ext uri="{FF2B5EF4-FFF2-40B4-BE49-F238E27FC236}">
                <a16:creationId xmlns:a16="http://schemas.microsoft.com/office/drawing/2014/main" id="{91DC0722-EBC3-45C4-8C82-C7562AE3F23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56871" y="5888209"/>
            <a:ext cx="744218" cy="744218"/>
          </a:xfrm>
          <a:prstGeom prst="rect">
            <a:avLst/>
          </a:prstGeom>
        </p:spPr>
      </p:pic>
      <p:sp>
        <p:nvSpPr>
          <p:cNvPr id="19" name="Rectangle: Top Corners Snipped 18">
            <a:extLst>
              <a:ext uri="{FF2B5EF4-FFF2-40B4-BE49-F238E27FC236}">
                <a16:creationId xmlns:a16="http://schemas.microsoft.com/office/drawing/2014/main" id="{CCAC584A-5C2F-4671-A956-07E0133B09A5}"/>
              </a:ext>
            </a:extLst>
          </p:cNvPr>
          <p:cNvSpPr/>
          <p:nvPr/>
        </p:nvSpPr>
        <p:spPr>
          <a:xfrm>
            <a:off x="6750656" y="1620260"/>
            <a:ext cx="4912015" cy="4780917"/>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20" name="Graphic 25">
            <a:extLst>
              <a:ext uri="{FF2B5EF4-FFF2-40B4-BE49-F238E27FC236}">
                <a16:creationId xmlns:a16="http://schemas.microsoft.com/office/drawing/2014/main" id="{4FA75718-B917-4AAA-8383-F48F2BBEE965}"/>
              </a:ext>
            </a:extLst>
          </p:cNvPr>
          <p:cNvSpPr/>
          <p:nvPr/>
        </p:nvSpPr>
        <p:spPr>
          <a:xfrm>
            <a:off x="6750656" y="225146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1" name="Graphic 25">
            <a:extLst>
              <a:ext uri="{FF2B5EF4-FFF2-40B4-BE49-F238E27FC236}">
                <a16:creationId xmlns:a16="http://schemas.microsoft.com/office/drawing/2014/main" id="{514BEEA5-924E-4642-99C3-34548272233C}"/>
              </a:ext>
            </a:extLst>
          </p:cNvPr>
          <p:cNvSpPr/>
          <p:nvPr/>
        </p:nvSpPr>
        <p:spPr>
          <a:xfrm>
            <a:off x="6415725" y="225146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2" name="TextBox 21">
            <a:extLst>
              <a:ext uri="{FF2B5EF4-FFF2-40B4-BE49-F238E27FC236}">
                <a16:creationId xmlns:a16="http://schemas.microsoft.com/office/drawing/2014/main" id="{D4C7ED5B-6A0F-4602-A8CD-324C6B835905}"/>
              </a:ext>
            </a:extLst>
          </p:cNvPr>
          <p:cNvSpPr txBox="1"/>
          <p:nvPr/>
        </p:nvSpPr>
        <p:spPr>
          <a:xfrm>
            <a:off x="7318074" y="1986385"/>
            <a:ext cx="3674611" cy="37856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0000"/>
                </a:solidFill>
                <a:effectLst/>
                <a:uLnTx/>
                <a:uFillTx/>
                <a:latin typeface="Arial" panose="020B0604020202020204"/>
                <a:ea typeface="+mn-ea"/>
                <a:cs typeface="+mn-cs"/>
              </a:rPr>
              <a:t>Reflect: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How have you set up a talk culture in your class?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Which of these five elements are in place?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rgbClr val="000000"/>
              </a:solidFill>
              <a:effectLst/>
              <a:uLnTx/>
              <a:uFillTx/>
              <a:latin typeface="Arial" panose="020B060402020202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Which could you include or improve on?</a:t>
            </a:r>
          </a:p>
        </p:txBody>
      </p:sp>
    </p:spTree>
    <p:extLst>
      <p:ext uri="{BB962C8B-B14F-4D97-AF65-F5344CB8AC3E}">
        <p14:creationId xmlns:p14="http://schemas.microsoft.com/office/powerpoint/2010/main" val="3172141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13" grpId="0" animBg="1"/>
      <p:bldP spid="19" grpId="0" animBg="1"/>
      <p:bldP spid="20" grpId="0" animBg="1"/>
      <p:bldP spid="21" grpId="0" animBg="1"/>
      <p:bldP spid="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FE36E-1E76-4213-B0E6-CFEA9B09267D}"/>
              </a:ext>
            </a:extLst>
          </p:cNvPr>
          <p:cNvSpPr>
            <a:spLocks noGrp="1"/>
          </p:cNvSpPr>
          <p:nvPr>
            <p:ph type="title"/>
          </p:nvPr>
        </p:nvSpPr>
        <p:spPr/>
        <p:txBody>
          <a:bodyPr/>
          <a:lstStyle/>
          <a:p>
            <a:r>
              <a:rPr lang="en-GB"/>
              <a:t>Organising talk</a:t>
            </a:r>
          </a:p>
        </p:txBody>
      </p:sp>
      <p:sp>
        <p:nvSpPr>
          <p:cNvPr id="3" name="Slide Number Placeholder 2">
            <a:extLst>
              <a:ext uri="{FF2B5EF4-FFF2-40B4-BE49-F238E27FC236}">
                <a16:creationId xmlns:a16="http://schemas.microsoft.com/office/drawing/2014/main" id="{A56794A2-D77B-4272-96E9-97295C67E699}"/>
              </a:ext>
            </a:extLst>
          </p:cNvPr>
          <p:cNvSpPr>
            <a:spLocks noGrp="1"/>
          </p:cNvSpPr>
          <p:nvPr>
            <p:ph type="sldNum" sz="quarter" idx="12"/>
          </p:nvPr>
        </p:nvSpPr>
        <p:spPr/>
        <p:txBody>
          <a:bodyPr/>
          <a:lstStyle/>
          <a:p>
            <a:fld id="{6B6EFD66-0F65-0C43-B4F5-A9CE99357F25}" type="slidenum">
              <a:rPr lang="en-GB" smtClean="0"/>
              <a:pPr/>
              <a:t>10</a:t>
            </a:fld>
            <a:endParaRPr lang="en-GB"/>
          </a:p>
        </p:txBody>
      </p:sp>
      <p:sp>
        <p:nvSpPr>
          <p:cNvPr id="6" name="Rectangle: Top Corners Snipped 5">
            <a:extLst>
              <a:ext uri="{FF2B5EF4-FFF2-40B4-BE49-F238E27FC236}">
                <a16:creationId xmlns:a16="http://schemas.microsoft.com/office/drawing/2014/main" id="{E182EBB6-8E38-4C9F-9AA8-BE3F17D6B06A}"/>
              </a:ext>
            </a:extLst>
          </p:cNvPr>
          <p:cNvSpPr/>
          <p:nvPr/>
        </p:nvSpPr>
        <p:spPr>
          <a:xfrm>
            <a:off x="631827" y="2318945"/>
            <a:ext cx="4829172" cy="3585399"/>
          </a:xfrm>
          <a:prstGeom prst="snip2SameRect">
            <a:avLst>
              <a:gd name="adj1" fmla="val 9849"/>
              <a:gd name="adj2" fmla="val 9435"/>
            </a:avLst>
          </a:prstGeom>
          <a:solidFill>
            <a:schemeClr val="accent2"/>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a:solidFill>
                  <a:schemeClr val="tx1"/>
                </a:solidFill>
              </a:rPr>
              <a:t>Format</a:t>
            </a:r>
          </a:p>
          <a:p>
            <a:endParaRPr lang="en-GB" sz="2400" b="1">
              <a:solidFill>
                <a:schemeClr val="tx1"/>
              </a:solidFill>
            </a:endParaRPr>
          </a:p>
          <a:p>
            <a:pPr marL="342900" indent="-342900">
              <a:buFont typeface="Arial" panose="020B0604020202020204" pitchFamily="34" charset="0"/>
              <a:buChar char="•"/>
            </a:pPr>
            <a:r>
              <a:rPr lang="en-GB" sz="2400">
                <a:solidFill>
                  <a:schemeClr val="tx1"/>
                </a:solidFill>
              </a:rPr>
              <a:t>Whole class</a:t>
            </a:r>
          </a:p>
          <a:p>
            <a:endParaRPr lang="en-GB" sz="1000">
              <a:solidFill>
                <a:schemeClr val="tx1"/>
              </a:solidFill>
            </a:endParaRPr>
          </a:p>
          <a:p>
            <a:pPr marL="342900" indent="-342900">
              <a:buFont typeface="Arial" panose="020B0604020202020204" pitchFamily="34" charset="0"/>
              <a:buChar char="•"/>
            </a:pPr>
            <a:r>
              <a:rPr lang="en-GB" sz="2400">
                <a:solidFill>
                  <a:schemeClr val="tx1"/>
                </a:solidFill>
              </a:rPr>
              <a:t>Group (teacher-led)</a:t>
            </a:r>
          </a:p>
          <a:p>
            <a:endParaRPr lang="en-GB" sz="1000">
              <a:solidFill>
                <a:schemeClr val="tx1"/>
              </a:solidFill>
            </a:endParaRPr>
          </a:p>
          <a:p>
            <a:pPr marL="342900" indent="-342900">
              <a:buFont typeface="Arial" panose="020B0604020202020204" pitchFamily="34" charset="0"/>
              <a:buChar char="•"/>
            </a:pPr>
            <a:r>
              <a:rPr lang="en-GB" sz="2400">
                <a:solidFill>
                  <a:schemeClr val="tx1"/>
                </a:solidFill>
              </a:rPr>
              <a:t>Group (pupil-led)</a:t>
            </a:r>
          </a:p>
          <a:p>
            <a:endParaRPr lang="en-GB" sz="1000">
              <a:solidFill>
                <a:schemeClr val="tx1"/>
              </a:solidFill>
            </a:endParaRPr>
          </a:p>
          <a:p>
            <a:pPr marL="342900" indent="-342900">
              <a:buFont typeface="Arial" panose="020B0604020202020204" pitchFamily="34" charset="0"/>
              <a:buChar char="•"/>
            </a:pPr>
            <a:r>
              <a:rPr lang="en-GB" sz="2400">
                <a:solidFill>
                  <a:schemeClr val="tx1"/>
                </a:solidFill>
              </a:rPr>
              <a:t>Individual (teacher and pupil)</a:t>
            </a:r>
          </a:p>
          <a:p>
            <a:endParaRPr lang="en-GB" sz="1000">
              <a:solidFill>
                <a:schemeClr val="tx1"/>
              </a:solidFill>
            </a:endParaRPr>
          </a:p>
          <a:p>
            <a:pPr marL="342900" indent="-342900">
              <a:buFont typeface="Arial" panose="020B0604020202020204" pitchFamily="34" charset="0"/>
              <a:buChar char="•"/>
            </a:pPr>
            <a:r>
              <a:rPr lang="en-GB" sz="2400">
                <a:solidFill>
                  <a:schemeClr val="tx1"/>
                </a:solidFill>
              </a:rPr>
              <a:t>Individual (pupil to pupil)</a:t>
            </a:r>
          </a:p>
        </p:txBody>
      </p:sp>
      <p:sp>
        <p:nvSpPr>
          <p:cNvPr id="7" name="Rectangle: Top Corners Snipped 6">
            <a:extLst>
              <a:ext uri="{FF2B5EF4-FFF2-40B4-BE49-F238E27FC236}">
                <a16:creationId xmlns:a16="http://schemas.microsoft.com/office/drawing/2014/main" id="{DEFDEADD-E990-45CF-9905-5D02F1DF9259}"/>
              </a:ext>
            </a:extLst>
          </p:cNvPr>
          <p:cNvSpPr/>
          <p:nvPr/>
        </p:nvSpPr>
        <p:spPr>
          <a:xfrm>
            <a:off x="6763392" y="2331893"/>
            <a:ext cx="4572630" cy="1378237"/>
          </a:xfrm>
          <a:prstGeom prst="snip2SameRect">
            <a:avLst>
              <a:gd name="adj1" fmla="val 9849"/>
              <a:gd name="adj2" fmla="val 9435"/>
            </a:avLst>
          </a:prstGeom>
          <a:solidFill>
            <a:schemeClr val="accent3">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Physical space</a:t>
            </a:r>
          </a:p>
        </p:txBody>
      </p:sp>
      <p:sp>
        <p:nvSpPr>
          <p:cNvPr id="8" name="Rectangle: Top Corners Snipped 7">
            <a:extLst>
              <a:ext uri="{FF2B5EF4-FFF2-40B4-BE49-F238E27FC236}">
                <a16:creationId xmlns:a16="http://schemas.microsoft.com/office/drawing/2014/main" id="{06E113F4-C16C-4042-A9D0-BD1118F62ADC}"/>
              </a:ext>
            </a:extLst>
          </p:cNvPr>
          <p:cNvSpPr/>
          <p:nvPr/>
        </p:nvSpPr>
        <p:spPr>
          <a:xfrm>
            <a:off x="6763392" y="4526107"/>
            <a:ext cx="4572630" cy="1378237"/>
          </a:xfrm>
          <a:prstGeom prst="snip2SameRect">
            <a:avLst>
              <a:gd name="adj1" fmla="val 9849"/>
              <a:gd name="adj2" fmla="val 9435"/>
            </a:avLst>
          </a:prstGeom>
          <a:solidFill>
            <a:schemeClr val="accent3">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tx1"/>
                </a:solidFill>
              </a:rPr>
              <a:t>Timing</a:t>
            </a:r>
          </a:p>
        </p:txBody>
      </p:sp>
    </p:spTree>
    <p:extLst>
      <p:ext uri="{BB962C8B-B14F-4D97-AF65-F5344CB8AC3E}">
        <p14:creationId xmlns:p14="http://schemas.microsoft.com/office/powerpoint/2010/main" val="3227707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5ADFB-0B09-472F-B8FE-495122BA9F5F}"/>
              </a:ext>
            </a:extLst>
          </p:cNvPr>
          <p:cNvSpPr>
            <a:spLocks noGrp="1"/>
          </p:cNvSpPr>
          <p:nvPr>
            <p:ph type="title"/>
          </p:nvPr>
        </p:nvSpPr>
        <p:spPr/>
        <p:txBody>
          <a:bodyPr/>
          <a:lstStyle/>
          <a:p>
            <a:r>
              <a:rPr lang="en-US">
                <a:latin typeface="Constantia"/>
              </a:rPr>
              <a:t>Using structured talk to develop literacy</a:t>
            </a:r>
            <a:endParaRPr lang="en-US"/>
          </a:p>
        </p:txBody>
      </p:sp>
      <p:sp>
        <p:nvSpPr>
          <p:cNvPr id="3" name="Content Placeholder 2">
            <a:extLst>
              <a:ext uri="{FF2B5EF4-FFF2-40B4-BE49-F238E27FC236}">
                <a16:creationId xmlns:a16="http://schemas.microsoft.com/office/drawing/2014/main" id="{0C1394C4-DEF9-42B2-89A2-B3419DDAB86C}"/>
              </a:ext>
            </a:extLst>
          </p:cNvPr>
          <p:cNvSpPr>
            <a:spLocks noGrp="1"/>
          </p:cNvSpPr>
          <p:nvPr>
            <p:ph idx="4294967295"/>
          </p:nvPr>
        </p:nvSpPr>
        <p:spPr>
          <a:xfrm>
            <a:off x="2465976" y="3111654"/>
            <a:ext cx="3355704" cy="852154"/>
          </a:xfrm>
        </p:spPr>
        <p:txBody>
          <a:bodyPr vert="horz" lIns="0" tIns="0" rIns="0" bIns="0" rtlCol="0" anchor="t">
            <a:normAutofit/>
          </a:bodyPr>
          <a:lstStyle/>
          <a:p>
            <a:r>
              <a:rPr lang="en-US" sz="2600" b="0">
                <a:cs typeface="Arial"/>
              </a:rPr>
              <a:t>Dialogic questioning</a:t>
            </a:r>
          </a:p>
        </p:txBody>
      </p:sp>
      <p:sp>
        <p:nvSpPr>
          <p:cNvPr id="10" name="TextBox 9">
            <a:extLst>
              <a:ext uri="{FF2B5EF4-FFF2-40B4-BE49-F238E27FC236}">
                <a16:creationId xmlns:a16="http://schemas.microsoft.com/office/drawing/2014/main" id="{7D6E0AEA-2685-4711-B777-7C0073CD1A91}"/>
              </a:ext>
            </a:extLst>
          </p:cNvPr>
          <p:cNvSpPr txBox="1"/>
          <p:nvPr/>
        </p:nvSpPr>
        <p:spPr>
          <a:xfrm>
            <a:off x="2465396" y="4650641"/>
            <a:ext cx="3173404" cy="492443"/>
          </a:xfrm>
          <a:prstGeom prst="rect">
            <a:avLst/>
          </a:prstGeom>
          <a:noFill/>
        </p:spPr>
        <p:txBody>
          <a:bodyPr wrap="square">
            <a:spAutoFit/>
          </a:bodyPr>
          <a:lstStyle/>
          <a:p>
            <a:pPr marL="0" marR="0" lvl="0" indent="0" algn="l" defTabSz="914400" rtl="0" eaLnBrk="1" fontAlgn="auto" latinLnBrk="0" hangingPunct="1">
              <a:lnSpc>
                <a:spcPct val="100000"/>
              </a:lnSpc>
              <a:spcBef>
                <a:spcPts val="600"/>
              </a:spcBef>
              <a:spcAft>
                <a:spcPts val="60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000000"/>
                </a:solidFill>
                <a:effectLst/>
                <a:uLnTx/>
                <a:uFillTx/>
                <a:latin typeface="Arial" panose="020B0604020202020204"/>
                <a:ea typeface="+mn-ea"/>
                <a:cs typeface="Arial"/>
              </a:rPr>
              <a:t>Scaffolds for talk</a:t>
            </a:r>
            <a:endParaRPr kumimoji="0" lang="en-US" sz="2600" b="0" i="0" u="none" strike="noStrike" kern="1200" cap="none" spc="0" normalizeH="0" baseline="0" noProof="0">
              <a:ln>
                <a:noFill/>
              </a:ln>
              <a:solidFill>
                <a:srgbClr val="000000"/>
              </a:solidFill>
              <a:effectLst/>
              <a:highlight>
                <a:srgbClr val="FFFF00"/>
              </a:highlight>
              <a:uLnTx/>
              <a:uFillTx/>
              <a:latin typeface="Arial" panose="020B0604020202020204"/>
              <a:ea typeface="+mn-ea"/>
              <a:cs typeface="Arial"/>
            </a:endParaRPr>
          </a:p>
        </p:txBody>
      </p:sp>
      <p:sp>
        <p:nvSpPr>
          <p:cNvPr id="23" name="Graphic 25">
            <a:extLst>
              <a:ext uri="{FF2B5EF4-FFF2-40B4-BE49-F238E27FC236}">
                <a16:creationId xmlns:a16="http://schemas.microsoft.com/office/drawing/2014/main" id="{05563558-267D-4A3B-8062-C7710954F42E}"/>
              </a:ext>
            </a:extLst>
          </p:cNvPr>
          <p:cNvSpPr/>
          <p:nvPr/>
        </p:nvSpPr>
        <p:spPr>
          <a:xfrm>
            <a:off x="1793289" y="3045484"/>
            <a:ext cx="476044" cy="57525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3" name="Graphic 25">
            <a:extLst>
              <a:ext uri="{FF2B5EF4-FFF2-40B4-BE49-F238E27FC236}">
                <a16:creationId xmlns:a16="http://schemas.microsoft.com/office/drawing/2014/main" id="{ADAF25F3-D5B1-4653-A35F-1ED9C7E793CE}"/>
              </a:ext>
            </a:extLst>
          </p:cNvPr>
          <p:cNvSpPr/>
          <p:nvPr/>
        </p:nvSpPr>
        <p:spPr>
          <a:xfrm>
            <a:off x="1793289" y="4567832"/>
            <a:ext cx="476044" cy="57525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pic>
        <p:nvPicPr>
          <p:cNvPr id="7" name="Graphic 6" descr="Good Idea with solid fill">
            <a:extLst>
              <a:ext uri="{FF2B5EF4-FFF2-40B4-BE49-F238E27FC236}">
                <a16:creationId xmlns:a16="http://schemas.microsoft.com/office/drawing/2014/main" id="{D300562A-5509-4636-A879-4AF2AAC29EC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026680" y="2111698"/>
            <a:ext cx="3704219" cy="3704219"/>
          </a:xfrm>
          <a:prstGeom prst="rect">
            <a:avLst/>
          </a:prstGeom>
        </p:spPr>
      </p:pic>
      <p:sp>
        <p:nvSpPr>
          <p:cNvPr id="8" name="Slide Number Placeholder 2">
            <a:extLst>
              <a:ext uri="{FF2B5EF4-FFF2-40B4-BE49-F238E27FC236}">
                <a16:creationId xmlns:a16="http://schemas.microsoft.com/office/drawing/2014/main" id="{56AD8E26-1ACA-4D53-900C-EC3012E5A923}"/>
              </a:ext>
            </a:extLst>
          </p:cNvPr>
          <p:cNvSpPr>
            <a:spLocks noGrp="1"/>
          </p:cNvSpPr>
          <p:nvPr>
            <p:ph type="sldNum" sz="quarter" idx="12"/>
          </p:nvPr>
        </p:nvSpPr>
        <p:spPr>
          <a:xfrm>
            <a:off x="10932510" y="6401178"/>
            <a:ext cx="807025" cy="153888"/>
          </a:xfrm>
        </p:spPr>
        <p:txBody>
          <a:bodyPr/>
          <a:lstStyle/>
          <a:p>
            <a:fld id="{6B6EFD66-0F65-0C43-B4F5-A9CE99357F25}" type="slidenum">
              <a:rPr lang="en-GB" smtClean="0"/>
              <a:pPr/>
              <a:t>11</a:t>
            </a:fld>
            <a:endParaRPr lang="en-GB"/>
          </a:p>
        </p:txBody>
      </p:sp>
    </p:spTree>
    <p:extLst>
      <p:ext uri="{BB962C8B-B14F-4D97-AF65-F5344CB8AC3E}">
        <p14:creationId xmlns:p14="http://schemas.microsoft.com/office/powerpoint/2010/main" val="36211277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635AD59-3100-428C-A295-97C9C2091EB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3CB9E1A2-348A-4CE4-8D7A-A143997378AF}"/>
              </a:ext>
            </a:extLst>
          </p:cNvPr>
          <p:cNvSpPr>
            <a:spLocks noGrp="1"/>
          </p:cNvSpPr>
          <p:nvPr>
            <p:ph type="title"/>
          </p:nvPr>
        </p:nvSpPr>
        <p:spPr>
          <a:xfrm>
            <a:off x="394264" y="605526"/>
            <a:ext cx="5819773" cy="1368980"/>
          </a:xfrm>
        </p:spPr>
        <p:txBody>
          <a:bodyPr/>
          <a:lstStyle/>
          <a:p>
            <a:r>
              <a:rPr lang="en-GB"/>
              <a:t>A dialogic approach to questioning</a:t>
            </a:r>
          </a:p>
        </p:txBody>
      </p:sp>
      <p:sp>
        <p:nvSpPr>
          <p:cNvPr id="14" name="TextBox 13">
            <a:extLst>
              <a:ext uri="{FF2B5EF4-FFF2-40B4-BE49-F238E27FC236}">
                <a16:creationId xmlns:a16="http://schemas.microsoft.com/office/drawing/2014/main" id="{742BAF41-81F9-4DB4-9FFC-FD4D14768105}"/>
              </a:ext>
            </a:extLst>
          </p:cNvPr>
          <p:cNvSpPr txBox="1"/>
          <p:nvPr/>
        </p:nvSpPr>
        <p:spPr>
          <a:xfrm>
            <a:off x="6375400" y="812800"/>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a:ln>
                <a:noFill/>
              </a:ln>
              <a:solidFill>
                <a:srgbClr val="000000"/>
              </a:solidFill>
              <a:effectLst/>
              <a:uLnTx/>
              <a:uFillTx/>
              <a:latin typeface="Arial" panose="020B0604020202020204"/>
              <a:ea typeface="+mn-ea"/>
              <a:cs typeface="Arial"/>
            </a:endParaRPr>
          </a:p>
        </p:txBody>
      </p:sp>
      <p:sp>
        <p:nvSpPr>
          <p:cNvPr id="16" name="TextBox 15">
            <a:extLst>
              <a:ext uri="{FF2B5EF4-FFF2-40B4-BE49-F238E27FC236}">
                <a16:creationId xmlns:a16="http://schemas.microsoft.com/office/drawing/2014/main" id="{07051A32-A643-42A9-AA66-EC0341B100EE}"/>
              </a:ext>
            </a:extLst>
          </p:cNvPr>
          <p:cNvSpPr txBox="1"/>
          <p:nvPr/>
        </p:nvSpPr>
        <p:spPr>
          <a:xfrm>
            <a:off x="668365" y="5760031"/>
            <a:ext cx="4703735" cy="492443"/>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CN" sz="2600" b="1" i="0" u="none" strike="noStrike" kern="1200" cap="none" spc="0" normalizeH="0" baseline="0" noProof="0">
              <a:ln>
                <a:noFill/>
              </a:ln>
              <a:solidFill>
                <a:srgbClr val="000000"/>
              </a:solidFill>
              <a:effectLst/>
              <a:uLnTx/>
              <a:uFillTx/>
              <a:latin typeface="Arial" panose="020B0604020202020204"/>
              <a:ea typeface="黑体"/>
              <a:cs typeface="Arial"/>
            </a:endParaRPr>
          </a:p>
        </p:txBody>
      </p:sp>
      <p:sp>
        <p:nvSpPr>
          <p:cNvPr id="5" name="TextBox 4">
            <a:extLst>
              <a:ext uri="{FF2B5EF4-FFF2-40B4-BE49-F238E27FC236}">
                <a16:creationId xmlns:a16="http://schemas.microsoft.com/office/drawing/2014/main" id="{7F6E7386-FE70-4D63-8018-8807D1827FDA}"/>
              </a:ext>
            </a:extLst>
          </p:cNvPr>
          <p:cNvSpPr txBox="1"/>
          <p:nvPr/>
        </p:nvSpPr>
        <p:spPr>
          <a:xfrm>
            <a:off x="555627" y="2866931"/>
            <a:ext cx="4993740"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srgbClr val="000000"/>
                </a:solidFill>
                <a:effectLst/>
                <a:uLnTx/>
                <a:uFillTx/>
                <a:latin typeface="Arial" panose="020B060402020202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WordVisi_MSFontService"/>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9" name="Rectangle: Top Corners Snipped 8">
            <a:extLst>
              <a:ext uri="{FF2B5EF4-FFF2-40B4-BE49-F238E27FC236}">
                <a16:creationId xmlns:a16="http://schemas.microsoft.com/office/drawing/2014/main" id="{BF96AD22-28B0-4A8B-8AB3-8FEF5BE83FE7}"/>
              </a:ext>
            </a:extLst>
          </p:cNvPr>
          <p:cNvSpPr/>
          <p:nvPr/>
        </p:nvSpPr>
        <p:spPr>
          <a:xfrm>
            <a:off x="6642635" y="2314576"/>
            <a:ext cx="4693388" cy="3524532"/>
          </a:xfrm>
          <a:prstGeom prst="snip2SameRect">
            <a:avLst>
              <a:gd name="adj1" fmla="val 9849"/>
              <a:gd name="adj2" fmla="val 9435"/>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Extended questioning with fewer pupils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Valuable to both the pupil(s) speaking and listening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srgbClr val="000000"/>
                </a:solidFill>
                <a:effectLst/>
                <a:uLnTx/>
                <a:uFillTx/>
                <a:latin typeface="Arial" panose="020B0604020202020204"/>
                <a:ea typeface="+mn-ea"/>
                <a:cs typeface="+mn-cs"/>
              </a:rPr>
              <a:t>Pupils not speaking must be fully engaged in listening and thinking</a:t>
            </a:r>
            <a:endParaRPr kumimoji="0" lang="en-GB" sz="2200" b="1"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0" name="Rectangle: Top Corners Snipped 9">
            <a:extLst>
              <a:ext uri="{FF2B5EF4-FFF2-40B4-BE49-F238E27FC236}">
                <a16:creationId xmlns:a16="http://schemas.microsoft.com/office/drawing/2014/main" id="{B4845AF4-EA39-42E5-A250-2DE4C2FCD9BD}"/>
              </a:ext>
            </a:extLst>
          </p:cNvPr>
          <p:cNvSpPr/>
          <p:nvPr/>
        </p:nvSpPr>
        <p:spPr>
          <a:xfrm>
            <a:off x="555627" y="2314577"/>
            <a:ext cx="4693388" cy="3524531"/>
          </a:xfrm>
          <a:prstGeom prst="snip2SameRect">
            <a:avLst>
              <a:gd name="adj1" fmla="val 9849"/>
              <a:gd name="adj2" fmla="val 9435"/>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05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000000"/>
                </a:solidFill>
                <a:effectLst/>
                <a:uLnTx/>
                <a:uFillTx/>
                <a:latin typeface="Arial" panose="020B0604020202020204"/>
                <a:ea typeface="+mn-ea"/>
                <a:cs typeface="+mn-cs"/>
              </a:rPr>
              <a:t>“While question-spreading is useful to encourage participation, sometimes it is valuable to spend some time engaged in extended teacher-student dialogue with one student.”</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Sherrington &amp; Stafford (2018)</a:t>
            </a: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41236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9C777-605F-4953-A260-102277731EC9}"/>
              </a:ext>
            </a:extLst>
          </p:cNvPr>
          <p:cNvSpPr>
            <a:spLocks noGrp="1"/>
          </p:cNvSpPr>
          <p:nvPr>
            <p:ph type="title"/>
          </p:nvPr>
        </p:nvSpPr>
        <p:spPr/>
        <p:txBody>
          <a:bodyPr/>
          <a:lstStyle/>
          <a:p>
            <a:r>
              <a:rPr lang="en-GB"/>
              <a:t>A dialogic approach to questioning</a:t>
            </a:r>
          </a:p>
        </p:txBody>
      </p:sp>
      <p:sp>
        <p:nvSpPr>
          <p:cNvPr id="4" name="Slide Number Placeholder 3">
            <a:extLst>
              <a:ext uri="{FF2B5EF4-FFF2-40B4-BE49-F238E27FC236}">
                <a16:creationId xmlns:a16="http://schemas.microsoft.com/office/drawing/2014/main" id="{6D1032DD-3379-4B87-AA72-15A7B06B02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66B41F12-F780-462B-B86E-7320964940D8}"/>
              </a:ext>
            </a:extLst>
          </p:cNvPr>
          <p:cNvSpPr/>
          <p:nvPr/>
        </p:nvSpPr>
        <p:spPr>
          <a:xfrm>
            <a:off x="483503" y="1717294"/>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Collective</a:t>
            </a:r>
          </a:p>
        </p:txBody>
      </p:sp>
      <p:sp>
        <p:nvSpPr>
          <p:cNvPr id="7" name="Rectangle: Top Corners Snipped 6">
            <a:extLst>
              <a:ext uri="{FF2B5EF4-FFF2-40B4-BE49-F238E27FC236}">
                <a16:creationId xmlns:a16="http://schemas.microsoft.com/office/drawing/2014/main" id="{DBEB1212-5024-48DE-B678-56ED2E124F1F}"/>
              </a:ext>
            </a:extLst>
          </p:cNvPr>
          <p:cNvSpPr/>
          <p:nvPr/>
        </p:nvSpPr>
        <p:spPr>
          <a:xfrm>
            <a:off x="5936572" y="1717293"/>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Deliberative</a:t>
            </a:r>
          </a:p>
        </p:txBody>
      </p:sp>
      <p:sp>
        <p:nvSpPr>
          <p:cNvPr id="8" name="Rectangle: Top Corners Snipped 7">
            <a:extLst>
              <a:ext uri="{FF2B5EF4-FFF2-40B4-BE49-F238E27FC236}">
                <a16:creationId xmlns:a16="http://schemas.microsoft.com/office/drawing/2014/main" id="{2AB3DF3B-5798-437B-93BC-D3D5E8398AA0}"/>
              </a:ext>
            </a:extLst>
          </p:cNvPr>
          <p:cNvSpPr/>
          <p:nvPr/>
        </p:nvSpPr>
        <p:spPr>
          <a:xfrm>
            <a:off x="483503" y="3284157"/>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Supportive</a:t>
            </a:r>
          </a:p>
        </p:txBody>
      </p:sp>
      <p:sp>
        <p:nvSpPr>
          <p:cNvPr id="9" name="Rectangle: Top Corners Snipped 8">
            <a:extLst>
              <a:ext uri="{FF2B5EF4-FFF2-40B4-BE49-F238E27FC236}">
                <a16:creationId xmlns:a16="http://schemas.microsoft.com/office/drawing/2014/main" id="{7F33C006-760A-43F3-A0EC-5740A15ADE32}"/>
              </a:ext>
            </a:extLst>
          </p:cNvPr>
          <p:cNvSpPr/>
          <p:nvPr/>
        </p:nvSpPr>
        <p:spPr>
          <a:xfrm>
            <a:off x="483503" y="4741482"/>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Reciprocal</a:t>
            </a:r>
          </a:p>
        </p:txBody>
      </p:sp>
      <p:sp>
        <p:nvSpPr>
          <p:cNvPr id="10" name="Rectangle: Top Corners Snipped 9">
            <a:extLst>
              <a:ext uri="{FF2B5EF4-FFF2-40B4-BE49-F238E27FC236}">
                <a16:creationId xmlns:a16="http://schemas.microsoft.com/office/drawing/2014/main" id="{E86E2C07-596D-45EE-B355-81CA58760E54}"/>
              </a:ext>
            </a:extLst>
          </p:cNvPr>
          <p:cNvSpPr/>
          <p:nvPr/>
        </p:nvSpPr>
        <p:spPr>
          <a:xfrm>
            <a:off x="5936572" y="3284157"/>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Cumulative</a:t>
            </a:r>
          </a:p>
        </p:txBody>
      </p:sp>
      <p:sp>
        <p:nvSpPr>
          <p:cNvPr id="11" name="Rectangle: Top Corners Snipped 10">
            <a:extLst>
              <a:ext uri="{FF2B5EF4-FFF2-40B4-BE49-F238E27FC236}">
                <a16:creationId xmlns:a16="http://schemas.microsoft.com/office/drawing/2014/main" id="{EA744CA1-E146-4F98-B5FF-5ECED7A9083E}"/>
              </a:ext>
            </a:extLst>
          </p:cNvPr>
          <p:cNvSpPr/>
          <p:nvPr/>
        </p:nvSpPr>
        <p:spPr>
          <a:xfrm>
            <a:off x="5936572" y="4741482"/>
            <a:ext cx="4402822" cy="1068769"/>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a:ln>
                  <a:noFill/>
                </a:ln>
                <a:solidFill>
                  <a:srgbClr val="000000"/>
                </a:solidFill>
                <a:effectLst/>
                <a:uLnTx/>
                <a:uFillTx/>
                <a:latin typeface="Arial" panose="020B0604020202020204"/>
                <a:ea typeface="+mn-ea"/>
                <a:cs typeface="+mn-cs"/>
              </a:rPr>
              <a:t>Purposeful</a:t>
            </a:r>
          </a:p>
        </p:txBody>
      </p:sp>
    </p:spTree>
    <p:extLst>
      <p:ext uri="{BB962C8B-B14F-4D97-AF65-F5344CB8AC3E}">
        <p14:creationId xmlns:p14="http://schemas.microsoft.com/office/powerpoint/2010/main" val="1707873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32499-6BCA-45C7-AB4B-922DE11B4196}"/>
              </a:ext>
            </a:extLst>
          </p:cNvPr>
          <p:cNvSpPr>
            <a:spLocks noGrp="1"/>
          </p:cNvSpPr>
          <p:nvPr>
            <p:ph type="title"/>
          </p:nvPr>
        </p:nvSpPr>
        <p:spPr>
          <a:xfrm>
            <a:off x="631826" y="648855"/>
            <a:ext cx="11107709" cy="852155"/>
          </a:xfrm>
        </p:spPr>
        <p:txBody>
          <a:bodyPr/>
          <a:lstStyle/>
          <a:p>
            <a:r>
              <a:rPr lang="en-GB"/>
              <a:t>Using talk to develop reading comprehension </a:t>
            </a:r>
          </a:p>
        </p:txBody>
      </p:sp>
      <p:sp>
        <p:nvSpPr>
          <p:cNvPr id="4" name="Slide Number Placeholder 3">
            <a:extLst>
              <a:ext uri="{FF2B5EF4-FFF2-40B4-BE49-F238E27FC236}">
                <a16:creationId xmlns:a16="http://schemas.microsoft.com/office/drawing/2014/main" id="{EB7B6AC2-8007-443E-AC55-3CF485A7B482}"/>
              </a:ext>
            </a:extLst>
          </p:cNvPr>
          <p:cNvSpPr>
            <a:spLocks noGrp="1"/>
          </p:cNvSpPr>
          <p:nvPr>
            <p:ph type="sldNum" sz="quarter" idx="12"/>
          </p:nvPr>
        </p:nvSpPr>
        <p:spPr/>
        <p:txBody>
          <a:bodyPr/>
          <a:lstStyle/>
          <a:p>
            <a:fld id="{6B6EFD66-0F65-0C43-B4F5-A9CE99357F25}" type="slidenum">
              <a:rPr lang="en-GB" smtClean="0"/>
              <a:t>14</a:t>
            </a:fld>
            <a:endParaRPr lang="en-GB"/>
          </a:p>
        </p:txBody>
      </p:sp>
      <p:sp>
        <p:nvSpPr>
          <p:cNvPr id="8" name="Rectangle: Top Corners Snipped 7">
            <a:extLst>
              <a:ext uri="{FF2B5EF4-FFF2-40B4-BE49-F238E27FC236}">
                <a16:creationId xmlns:a16="http://schemas.microsoft.com/office/drawing/2014/main" id="{A7122D0D-7484-4B2A-9A6B-F78360296919}"/>
              </a:ext>
            </a:extLst>
          </p:cNvPr>
          <p:cNvSpPr/>
          <p:nvPr/>
        </p:nvSpPr>
        <p:spPr>
          <a:xfrm>
            <a:off x="667502" y="2163689"/>
            <a:ext cx="10668520" cy="935889"/>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2000">
                <a:ea typeface="+mn-lt"/>
                <a:cs typeface="+mn-lt"/>
              </a:rPr>
              <a:t>Discuss and evaluate authors use of language, including figurative language, considering the impact on the reader.</a:t>
            </a:r>
            <a:endParaRPr lang="en-US"/>
          </a:p>
        </p:txBody>
      </p:sp>
      <p:sp>
        <p:nvSpPr>
          <p:cNvPr id="15" name="Rectangle: Top Corners Snipped 14">
            <a:extLst>
              <a:ext uri="{FF2B5EF4-FFF2-40B4-BE49-F238E27FC236}">
                <a16:creationId xmlns:a16="http://schemas.microsoft.com/office/drawing/2014/main" id="{5A3502D8-CD33-4729-AC7F-DBF92D0B7BB0}"/>
              </a:ext>
            </a:extLst>
          </p:cNvPr>
          <p:cNvSpPr/>
          <p:nvPr/>
        </p:nvSpPr>
        <p:spPr>
          <a:xfrm>
            <a:off x="6277961" y="3540803"/>
            <a:ext cx="4654549" cy="2881560"/>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8" name="Rectangle: Top Corners Snipped 17">
            <a:extLst>
              <a:ext uri="{FF2B5EF4-FFF2-40B4-BE49-F238E27FC236}">
                <a16:creationId xmlns:a16="http://schemas.microsoft.com/office/drawing/2014/main" id="{6926C9D4-B9D2-477B-A3D7-6CB7B639AB0F}"/>
              </a:ext>
            </a:extLst>
          </p:cNvPr>
          <p:cNvSpPr/>
          <p:nvPr/>
        </p:nvSpPr>
        <p:spPr>
          <a:xfrm>
            <a:off x="667502" y="3540802"/>
            <a:ext cx="4836965" cy="2860375"/>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2000">
                <a:solidFill>
                  <a:schemeClr val="tx1"/>
                </a:solidFill>
                <a:effectLst/>
                <a:latin typeface="+mj-lt"/>
                <a:ea typeface="Calibri" panose="020F0502020204030204" pitchFamily="34" charset="0"/>
                <a:cs typeface="Times New Roman" panose="02020603050405020304" pitchFamily="18" charset="0"/>
              </a:rPr>
              <a:t>You may think that everything is right as rain and hunky dory because your teaching is the bee’s knees, however your lessons might be a damp squib if some pupils don’t have the foggiest what’s going on and go around the houses to reach to the correct answer. </a:t>
            </a:r>
          </a:p>
        </p:txBody>
      </p:sp>
      <p:sp>
        <p:nvSpPr>
          <p:cNvPr id="11" name="Graphic 25">
            <a:extLst>
              <a:ext uri="{FF2B5EF4-FFF2-40B4-BE49-F238E27FC236}">
                <a16:creationId xmlns:a16="http://schemas.microsoft.com/office/drawing/2014/main" id="{E5237320-6F27-46E0-99F3-15C31A24129F}"/>
              </a:ext>
            </a:extLst>
          </p:cNvPr>
          <p:cNvSpPr/>
          <p:nvPr/>
        </p:nvSpPr>
        <p:spPr>
          <a:xfrm>
            <a:off x="6303948" y="3916244"/>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2" name="Graphic 25">
            <a:extLst>
              <a:ext uri="{FF2B5EF4-FFF2-40B4-BE49-F238E27FC236}">
                <a16:creationId xmlns:a16="http://schemas.microsoft.com/office/drawing/2014/main" id="{2D0815B8-C535-40D1-B7D5-DC1EB093AF8E}"/>
              </a:ext>
            </a:extLst>
          </p:cNvPr>
          <p:cNvSpPr/>
          <p:nvPr/>
        </p:nvSpPr>
        <p:spPr>
          <a:xfrm>
            <a:off x="6004807" y="3916244"/>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3" name="TextBox 2">
            <a:extLst>
              <a:ext uri="{FF2B5EF4-FFF2-40B4-BE49-F238E27FC236}">
                <a16:creationId xmlns:a16="http://schemas.microsoft.com/office/drawing/2014/main" id="{5C51E243-C8DF-47AF-A0F4-8755D0086345}"/>
              </a:ext>
            </a:extLst>
          </p:cNvPr>
          <p:cNvSpPr txBox="1"/>
          <p:nvPr/>
        </p:nvSpPr>
        <p:spPr>
          <a:xfrm>
            <a:off x="6756187" y="3762257"/>
            <a:ext cx="3982151" cy="252376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0000"/>
                </a:solidFill>
                <a:effectLst/>
                <a:uLnTx/>
                <a:uFillTx/>
                <a:latin typeface="Arial" panose="020B0604020202020204"/>
              </a:rPr>
              <a:t>Reflect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a:ln>
                <a:noFill/>
              </a:ln>
              <a:solidFill>
                <a:srgbClr val="000000"/>
              </a:solidFill>
              <a:effectLst/>
              <a:uLnTx/>
              <a:uFillTx/>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a:solidFill>
                  <a:srgbClr val="000000"/>
                </a:solidFill>
                <a:latin typeface="Arial" panose="020B0604020202020204"/>
              </a:rPr>
              <a:t>Why might discussing and evaluating authors’ use of language, in particular figurative language, be challenging for some pupils?</a:t>
            </a:r>
          </a:p>
          <a:p>
            <a:endParaRPr lang="en-GB"/>
          </a:p>
        </p:txBody>
      </p:sp>
    </p:spTree>
    <p:extLst>
      <p:ext uri="{BB962C8B-B14F-4D97-AF65-F5344CB8AC3E}">
        <p14:creationId xmlns:p14="http://schemas.microsoft.com/office/powerpoint/2010/main" val="304988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8" grpId="0" animBg="1"/>
      <p:bldP spid="11" grpId="0" animBg="1"/>
      <p:bldP spid="12" grpId="0" animBg="1"/>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455D3-3ABB-4A26-89CF-F7024DBD993E}"/>
              </a:ext>
            </a:extLst>
          </p:cNvPr>
          <p:cNvSpPr>
            <a:spLocks noGrp="1"/>
          </p:cNvSpPr>
          <p:nvPr>
            <p:ph type="title"/>
          </p:nvPr>
        </p:nvSpPr>
        <p:spPr>
          <a:xfrm>
            <a:off x="631826" y="425831"/>
            <a:ext cx="10921999" cy="852155"/>
          </a:xfrm>
        </p:spPr>
        <p:txBody>
          <a:bodyPr/>
          <a:lstStyle/>
          <a:p>
            <a:r>
              <a:rPr lang="en-GB"/>
              <a:t>The importance of vocabulary</a:t>
            </a:r>
          </a:p>
        </p:txBody>
      </p:sp>
      <p:sp>
        <p:nvSpPr>
          <p:cNvPr id="4" name="Slide Number Placeholder 3">
            <a:extLst>
              <a:ext uri="{FF2B5EF4-FFF2-40B4-BE49-F238E27FC236}">
                <a16:creationId xmlns:a16="http://schemas.microsoft.com/office/drawing/2014/main" id="{FBD5F4C8-713F-433B-A8CB-AFE7F3C69F91}"/>
              </a:ext>
            </a:extLst>
          </p:cNvPr>
          <p:cNvSpPr>
            <a:spLocks noGrp="1"/>
          </p:cNvSpPr>
          <p:nvPr>
            <p:ph type="sldNum" sz="quarter" idx="12"/>
          </p:nvPr>
        </p:nvSpPr>
        <p:spPr>
          <a:xfrm>
            <a:off x="10932510" y="6646505"/>
            <a:ext cx="807025" cy="153888"/>
          </a:xfrm>
        </p:spPr>
        <p:txBody>
          <a:bodyPr/>
          <a:lstStyle/>
          <a:p>
            <a:fld id="{6B6EFD66-0F65-0C43-B4F5-A9CE99357F25}" type="slidenum">
              <a:rPr lang="en-GB" smtClean="0"/>
              <a:t>15</a:t>
            </a:fld>
            <a:endParaRPr lang="en-GB"/>
          </a:p>
        </p:txBody>
      </p:sp>
      <p:sp>
        <p:nvSpPr>
          <p:cNvPr id="19" name="Rectangle: Top Corners Snipped 18">
            <a:extLst>
              <a:ext uri="{FF2B5EF4-FFF2-40B4-BE49-F238E27FC236}">
                <a16:creationId xmlns:a16="http://schemas.microsoft.com/office/drawing/2014/main" id="{28F2E49D-A228-494C-930A-54D9B226F586}"/>
              </a:ext>
            </a:extLst>
          </p:cNvPr>
          <p:cNvSpPr/>
          <p:nvPr/>
        </p:nvSpPr>
        <p:spPr>
          <a:xfrm>
            <a:off x="5988337" y="1390530"/>
            <a:ext cx="3254137" cy="1155520"/>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Familiar with new words</a:t>
            </a:r>
          </a:p>
        </p:txBody>
      </p:sp>
      <p:cxnSp>
        <p:nvCxnSpPr>
          <p:cNvPr id="20" name="Straight Arrow Connector 19">
            <a:extLst>
              <a:ext uri="{FF2B5EF4-FFF2-40B4-BE49-F238E27FC236}">
                <a16:creationId xmlns:a16="http://schemas.microsoft.com/office/drawing/2014/main" id="{0012A3B7-F41E-44A9-99CC-BB09D386A7B9}"/>
              </a:ext>
            </a:extLst>
          </p:cNvPr>
          <p:cNvCxnSpPr>
            <a:cxnSpLocks/>
            <a:endCxn id="19" idx="2"/>
          </p:cNvCxnSpPr>
          <p:nvPr/>
        </p:nvCxnSpPr>
        <p:spPr>
          <a:xfrm flipV="1">
            <a:off x="4101660" y="1968290"/>
            <a:ext cx="1886677" cy="1463425"/>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Top Corners Snipped 20">
            <a:extLst>
              <a:ext uri="{FF2B5EF4-FFF2-40B4-BE49-F238E27FC236}">
                <a16:creationId xmlns:a16="http://schemas.microsoft.com/office/drawing/2014/main" id="{B199BC7B-BCFB-4331-B41A-E95BD6A6EB71}"/>
              </a:ext>
            </a:extLst>
          </p:cNvPr>
          <p:cNvSpPr/>
          <p:nvPr/>
        </p:nvSpPr>
        <p:spPr>
          <a:xfrm>
            <a:off x="5988337" y="3202094"/>
            <a:ext cx="3254137" cy="1155520"/>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Understand content being taught</a:t>
            </a:r>
          </a:p>
        </p:txBody>
      </p:sp>
      <p:sp>
        <p:nvSpPr>
          <p:cNvPr id="22" name="Rectangle: Top Corners Snipped 21">
            <a:extLst>
              <a:ext uri="{FF2B5EF4-FFF2-40B4-BE49-F238E27FC236}">
                <a16:creationId xmlns:a16="http://schemas.microsoft.com/office/drawing/2014/main" id="{3C5E257F-5843-4773-9D57-F230D3C13386}"/>
              </a:ext>
            </a:extLst>
          </p:cNvPr>
          <p:cNvSpPr/>
          <p:nvPr/>
        </p:nvSpPr>
        <p:spPr>
          <a:xfrm>
            <a:off x="5988337" y="5013659"/>
            <a:ext cx="3254137" cy="1170490"/>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rPr>
              <a:t>Use and apply them</a:t>
            </a:r>
          </a:p>
        </p:txBody>
      </p:sp>
      <p:cxnSp>
        <p:nvCxnSpPr>
          <p:cNvPr id="23" name="Straight Arrow Connector 22">
            <a:extLst>
              <a:ext uri="{FF2B5EF4-FFF2-40B4-BE49-F238E27FC236}">
                <a16:creationId xmlns:a16="http://schemas.microsoft.com/office/drawing/2014/main" id="{15CEE81F-19DE-4F74-BCAD-22D4AA7DEBAA}"/>
              </a:ext>
            </a:extLst>
          </p:cNvPr>
          <p:cNvCxnSpPr>
            <a:cxnSpLocks/>
            <a:endCxn id="22" idx="2"/>
          </p:cNvCxnSpPr>
          <p:nvPr/>
        </p:nvCxnSpPr>
        <p:spPr>
          <a:xfrm>
            <a:off x="4101660" y="4192787"/>
            <a:ext cx="1886677" cy="1406117"/>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392CB2E-C2B6-4781-8112-230B585BEDDB}"/>
              </a:ext>
            </a:extLst>
          </p:cNvPr>
          <p:cNvCxnSpPr>
            <a:cxnSpLocks/>
          </p:cNvCxnSpPr>
          <p:nvPr/>
        </p:nvCxnSpPr>
        <p:spPr>
          <a:xfrm>
            <a:off x="4231759" y="3777595"/>
            <a:ext cx="1756578" cy="0"/>
          </a:xfrm>
          <a:prstGeom prst="straightConnector1">
            <a:avLst/>
          </a:prstGeom>
          <a:ln w="762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Top Corners Snipped 17">
            <a:extLst>
              <a:ext uri="{FF2B5EF4-FFF2-40B4-BE49-F238E27FC236}">
                <a16:creationId xmlns:a16="http://schemas.microsoft.com/office/drawing/2014/main" id="{1DAB66AC-408B-441B-A392-AC71B9ED818C}"/>
              </a:ext>
            </a:extLst>
          </p:cNvPr>
          <p:cNvSpPr/>
          <p:nvPr/>
        </p:nvSpPr>
        <p:spPr>
          <a:xfrm>
            <a:off x="1406769" y="3249860"/>
            <a:ext cx="2824990" cy="1155520"/>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solidFill>
                  <a:schemeClr val="bg1"/>
                </a:solidFill>
              </a:rPr>
              <a:t>Pre-teaching vocabulary</a:t>
            </a:r>
          </a:p>
        </p:txBody>
      </p:sp>
    </p:spTree>
    <p:extLst>
      <p:ext uri="{BB962C8B-B14F-4D97-AF65-F5344CB8AC3E}">
        <p14:creationId xmlns:p14="http://schemas.microsoft.com/office/powerpoint/2010/main" val="36989538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8DFC9-AAA8-4EDC-8A7B-296B3395B50D}"/>
              </a:ext>
            </a:extLst>
          </p:cNvPr>
          <p:cNvSpPr>
            <a:spLocks noGrp="1"/>
          </p:cNvSpPr>
          <p:nvPr>
            <p:ph type="title"/>
          </p:nvPr>
        </p:nvSpPr>
        <p:spPr/>
        <p:txBody>
          <a:bodyPr/>
          <a:lstStyle/>
          <a:p>
            <a:r>
              <a:rPr lang="en-GB"/>
              <a:t>The importance of vocabulary</a:t>
            </a:r>
          </a:p>
        </p:txBody>
      </p:sp>
      <p:sp>
        <p:nvSpPr>
          <p:cNvPr id="4" name="Slide Number Placeholder 3">
            <a:extLst>
              <a:ext uri="{FF2B5EF4-FFF2-40B4-BE49-F238E27FC236}">
                <a16:creationId xmlns:a16="http://schemas.microsoft.com/office/drawing/2014/main" id="{3D378D9C-776B-409A-94A4-4910767FEFA7}"/>
              </a:ext>
            </a:extLst>
          </p:cNvPr>
          <p:cNvSpPr>
            <a:spLocks noGrp="1"/>
          </p:cNvSpPr>
          <p:nvPr>
            <p:ph type="sldNum" sz="quarter" idx="12"/>
          </p:nvPr>
        </p:nvSpPr>
        <p:spPr/>
        <p:txBody>
          <a:bodyPr/>
          <a:lstStyle/>
          <a:p>
            <a:fld id="{6B6EFD66-0F65-0C43-B4F5-A9CE99357F25}" type="slidenum">
              <a:rPr lang="en-GB" smtClean="0"/>
              <a:t>16</a:t>
            </a:fld>
            <a:endParaRPr lang="en-GB"/>
          </a:p>
        </p:txBody>
      </p:sp>
      <p:sp>
        <p:nvSpPr>
          <p:cNvPr id="27" name="Rectangle: Top Corners Snipped 26">
            <a:extLst>
              <a:ext uri="{FF2B5EF4-FFF2-40B4-BE49-F238E27FC236}">
                <a16:creationId xmlns:a16="http://schemas.microsoft.com/office/drawing/2014/main" id="{BB592158-6D2A-4C79-B1D4-A3C58451943C}"/>
              </a:ext>
            </a:extLst>
          </p:cNvPr>
          <p:cNvSpPr/>
          <p:nvPr/>
        </p:nvSpPr>
        <p:spPr>
          <a:xfrm>
            <a:off x="428036" y="1666734"/>
            <a:ext cx="7441071" cy="5031778"/>
          </a:xfrm>
          <a:prstGeom prst="snip2SameRect">
            <a:avLst>
              <a:gd name="adj1" fmla="val 9849"/>
              <a:gd name="adj2" fmla="val 9435"/>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8" name="TextBox 27">
            <a:extLst>
              <a:ext uri="{FF2B5EF4-FFF2-40B4-BE49-F238E27FC236}">
                <a16:creationId xmlns:a16="http://schemas.microsoft.com/office/drawing/2014/main" id="{20508CB6-0DAC-4D1B-9E92-DDA6823633CB}"/>
              </a:ext>
            </a:extLst>
          </p:cNvPr>
          <p:cNvSpPr txBox="1"/>
          <p:nvPr/>
        </p:nvSpPr>
        <p:spPr>
          <a:xfrm>
            <a:off x="737197" y="2100299"/>
            <a:ext cx="3565955" cy="3970318"/>
          </a:xfrm>
          <a:prstGeom prst="rect">
            <a:avLst/>
          </a:prstGeom>
          <a:noFill/>
        </p:spPr>
        <p:txBody>
          <a:bodyPr wrap="square">
            <a:spAutoFit/>
          </a:bodyPr>
          <a:lstStyle/>
          <a:p>
            <a:r>
              <a:rPr lang="en-GB" b="0" i="0">
                <a:effectLst/>
              </a:rPr>
              <a:t>I am the dreadful menace.</a:t>
            </a:r>
            <a:br>
              <a:rPr lang="en-GB"/>
            </a:br>
            <a:r>
              <a:rPr lang="en-GB" b="0" i="0">
                <a:effectLst/>
              </a:rPr>
              <a:t>The one whose will is done.</a:t>
            </a:r>
            <a:br>
              <a:rPr lang="en-GB"/>
            </a:br>
            <a:r>
              <a:rPr lang="en-GB" b="0" i="0">
                <a:effectLst/>
              </a:rPr>
              <a:t>The haunting chill upon your neck.</a:t>
            </a:r>
            <a:br>
              <a:rPr lang="en-GB"/>
            </a:br>
            <a:r>
              <a:rPr lang="en-GB" b="0" i="0">
                <a:effectLst/>
              </a:rPr>
              <a:t>I am the conundrum.</a:t>
            </a:r>
            <a:br>
              <a:rPr lang="en-GB"/>
            </a:br>
            <a:br>
              <a:rPr lang="en-GB"/>
            </a:br>
            <a:r>
              <a:rPr lang="en-GB" b="0" i="0">
                <a:effectLst/>
              </a:rPr>
              <a:t>I will summon armies.</a:t>
            </a:r>
            <a:br>
              <a:rPr lang="en-GB"/>
            </a:br>
            <a:r>
              <a:rPr lang="en-GB" b="0" i="0">
                <a:effectLst/>
              </a:rPr>
              <a:t>Of wind and rain and snow.</a:t>
            </a:r>
            <a:br>
              <a:rPr lang="en-GB"/>
            </a:br>
            <a:r>
              <a:rPr lang="en-GB" b="0" i="0">
                <a:effectLst/>
              </a:rPr>
              <a:t>I made the black cloud overhead.</a:t>
            </a:r>
            <a:br>
              <a:rPr lang="en-GB"/>
            </a:br>
            <a:r>
              <a:rPr lang="en-GB" b="0" i="0">
                <a:effectLst/>
              </a:rPr>
              <a:t>The ice, like glass below.</a:t>
            </a:r>
            <a:br>
              <a:rPr lang="en-GB"/>
            </a:br>
            <a:br>
              <a:rPr lang="en-GB"/>
            </a:br>
            <a:r>
              <a:rPr lang="en-GB" b="0" i="0">
                <a:effectLst/>
              </a:rPr>
              <a:t>Not you, nor any other.</a:t>
            </a:r>
            <a:br>
              <a:rPr lang="en-GB"/>
            </a:br>
            <a:r>
              <a:rPr lang="en-GB" b="0" i="0">
                <a:effectLst/>
              </a:rPr>
              <a:t>Can fathom what is nigh.</a:t>
            </a:r>
            <a:br>
              <a:rPr lang="en-GB"/>
            </a:br>
            <a:r>
              <a:rPr lang="en-GB" b="0" i="0">
                <a:effectLst/>
              </a:rPr>
              <a:t>I will tell you when to jump.</a:t>
            </a:r>
            <a:br>
              <a:rPr lang="en-GB"/>
            </a:br>
            <a:r>
              <a:rPr lang="en-GB" b="0" i="0">
                <a:effectLst/>
              </a:rPr>
              <a:t>And I’ll dictate how high.</a:t>
            </a:r>
            <a:endParaRPr lang="en-GB"/>
          </a:p>
        </p:txBody>
      </p:sp>
      <p:sp>
        <p:nvSpPr>
          <p:cNvPr id="29" name="TextBox 28">
            <a:extLst>
              <a:ext uri="{FF2B5EF4-FFF2-40B4-BE49-F238E27FC236}">
                <a16:creationId xmlns:a16="http://schemas.microsoft.com/office/drawing/2014/main" id="{7E1FD8EC-9905-43BF-B01A-B967C9E18E25}"/>
              </a:ext>
            </a:extLst>
          </p:cNvPr>
          <p:cNvSpPr txBox="1"/>
          <p:nvPr/>
        </p:nvSpPr>
        <p:spPr>
          <a:xfrm>
            <a:off x="4303151" y="2099726"/>
            <a:ext cx="3565955" cy="3139321"/>
          </a:xfrm>
          <a:prstGeom prst="rect">
            <a:avLst/>
          </a:prstGeom>
          <a:noFill/>
        </p:spPr>
        <p:txBody>
          <a:bodyPr wrap="square">
            <a:spAutoFit/>
          </a:bodyPr>
          <a:lstStyle/>
          <a:p>
            <a:r>
              <a:rPr lang="en-GB" b="0" i="0">
                <a:effectLst/>
              </a:rPr>
              <a:t>The ones that came before you.</a:t>
            </a:r>
            <a:br>
              <a:rPr lang="en-GB"/>
            </a:br>
            <a:r>
              <a:rPr lang="en-GB" b="0" i="0">
                <a:effectLst/>
              </a:rPr>
              <a:t>Stood strong and tall and brave.</a:t>
            </a:r>
            <a:br>
              <a:rPr lang="en-GB"/>
            </a:br>
            <a:r>
              <a:rPr lang="en-GB" b="0" i="0">
                <a:effectLst/>
              </a:rPr>
              <a:t>But I stole those dreams away.</a:t>
            </a:r>
            <a:br>
              <a:rPr lang="en-GB"/>
            </a:br>
            <a:r>
              <a:rPr lang="en-GB" b="0" i="0">
                <a:effectLst/>
              </a:rPr>
              <a:t>Those dreams could not be saved.</a:t>
            </a:r>
            <a:br>
              <a:rPr lang="en-GB"/>
            </a:br>
            <a:br>
              <a:rPr lang="en-GB"/>
            </a:br>
            <a:r>
              <a:rPr lang="en-GB" b="0" i="0">
                <a:effectLst/>
              </a:rPr>
              <a:t>But now you stand before me.</a:t>
            </a:r>
            <a:br>
              <a:rPr lang="en-GB"/>
            </a:br>
            <a:r>
              <a:rPr lang="en-GB" b="0" i="0">
                <a:effectLst/>
              </a:rPr>
              <a:t>Devoid of all dismay.</a:t>
            </a:r>
            <a:br>
              <a:rPr lang="en-GB"/>
            </a:br>
            <a:r>
              <a:rPr lang="en-GB" b="0" i="0">
                <a:effectLst/>
              </a:rPr>
              <a:t>Could it be? Just maybe.</a:t>
            </a:r>
            <a:br>
              <a:rPr lang="en-GB"/>
            </a:br>
            <a:r>
              <a:rPr lang="en-GB" b="0" i="0">
                <a:effectLst/>
              </a:rPr>
              <a:t>I’ll let you have your day.</a:t>
            </a:r>
          </a:p>
          <a:p>
            <a:endParaRPr lang="en-GB"/>
          </a:p>
          <a:p>
            <a:pPr algn="r"/>
            <a:r>
              <a:rPr lang="en-GB"/>
              <a:t> Anon  </a:t>
            </a:r>
          </a:p>
        </p:txBody>
      </p:sp>
      <p:sp>
        <p:nvSpPr>
          <p:cNvPr id="9" name="Rectangle: Top Corners Snipped 8">
            <a:extLst>
              <a:ext uri="{FF2B5EF4-FFF2-40B4-BE49-F238E27FC236}">
                <a16:creationId xmlns:a16="http://schemas.microsoft.com/office/drawing/2014/main" id="{1F7BC05A-BCF3-42E8-9152-7973C5238C74}"/>
              </a:ext>
            </a:extLst>
          </p:cNvPr>
          <p:cNvSpPr/>
          <p:nvPr/>
        </p:nvSpPr>
        <p:spPr>
          <a:xfrm>
            <a:off x="8178268" y="2118735"/>
            <a:ext cx="3585695" cy="4090410"/>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i="0" u="none" strike="noStrike" kern="1200" cap="none" spc="0" normalizeH="0" baseline="0" noProof="0">
              <a:ln>
                <a:noFill/>
              </a:ln>
              <a:solidFill>
                <a:srgbClr val="FFFFFF"/>
              </a:solidFill>
              <a:effectLst/>
              <a:uLnTx/>
              <a:uFillTx/>
              <a:latin typeface="Arial" panose="020B0604020202020204"/>
            </a:endParaRPr>
          </a:p>
        </p:txBody>
      </p:sp>
      <p:sp>
        <p:nvSpPr>
          <p:cNvPr id="15" name="Rectangle: Top Corners Snipped 14">
            <a:extLst>
              <a:ext uri="{FF2B5EF4-FFF2-40B4-BE49-F238E27FC236}">
                <a16:creationId xmlns:a16="http://schemas.microsoft.com/office/drawing/2014/main" id="{36A472E0-9448-4E55-B220-CF7F72F3E877}"/>
              </a:ext>
            </a:extLst>
          </p:cNvPr>
          <p:cNvSpPr/>
          <p:nvPr/>
        </p:nvSpPr>
        <p:spPr>
          <a:xfrm>
            <a:off x="384226" y="1666734"/>
            <a:ext cx="7441071" cy="5031778"/>
          </a:xfrm>
          <a:prstGeom prst="snip2SameRect">
            <a:avLst>
              <a:gd name="adj1" fmla="val 9849"/>
              <a:gd name="adj2" fmla="val 9435"/>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6" name="TextBox 15">
            <a:extLst>
              <a:ext uri="{FF2B5EF4-FFF2-40B4-BE49-F238E27FC236}">
                <a16:creationId xmlns:a16="http://schemas.microsoft.com/office/drawing/2014/main" id="{00B72329-8873-4CE8-87ED-B6241BC3A1BD}"/>
              </a:ext>
            </a:extLst>
          </p:cNvPr>
          <p:cNvSpPr txBox="1"/>
          <p:nvPr/>
        </p:nvSpPr>
        <p:spPr>
          <a:xfrm>
            <a:off x="693387" y="2266552"/>
            <a:ext cx="3565955" cy="4247317"/>
          </a:xfrm>
          <a:prstGeom prst="rect">
            <a:avLst/>
          </a:prstGeom>
          <a:noFill/>
        </p:spPr>
        <p:txBody>
          <a:bodyPr wrap="square">
            <a:spAutoFit/>
          </a:bodyPr>
          <a:lstStyle/>
          <a:p>
            <a:r>
              <a:rPr lang="en-GB" b="0" i="0">
                <a:effectLst/>
              </a:rPr>
              <a:t>I am the dreadful </a:t>
            </a:r>
            <a:r>
              <a:rPr lang="en-GB" b="1" i="0">
                <a:effectLst/>
              </a:rPr>
              <a:t>menace</a:t>
            </a:r>
            <a:r>
              <a:rPr lang="en-GB" b="0" i="0">
                <a:effectLst/>
              </a:rPr>
              <a:t>.</a:t>
            </a:r>
            <a:br>
              <a:rPr lang="en-GB"/>
            </a:br>
            <a:r>
              <a:rPr lang="en-GB" b="0" i="0">
                <a:effectLst/>
              </a:rPr>
              <a:t>The one </a:t>
            </a:r>
            <a:r>
              <a:rPr lang="en-GB" b="1" i="0">
                <a:effectLst/>
              </a:rPr>
              <a:t>whose will is done</a:t>
            </a:r>
            <a:r>
              <a:rPr lang="en-GB" b="0" i="0">
                <a:effectLst/>
              </a:rPr>
              <a:t>.</a:t>
            </a:r>
            <a:br>
              <a:rPr lang="en-GB"/>
            </a:br>
            <a:r>
              <a:rPr lang="en-GB" b="0" i="0">
                <a:effectLst/>
              </a:rPr>
              <a:t>The haunting chill upon your neck.</a:t>
            </a:r>
            <a:br>
              <a:rPr lang="en-GB"/>
            </a:br>
            <a:r>
              <a:rPr lang="en-GB" b="0" i="0">
                <a:effectLst/>
              </a:rPr>
              <a:t>I am the </a:t>
            </a:r>
            <a:r>
              <a:rPr lang="en-GB" b="1" i="0">
                <a:effectLst/>
              </a:rPr>
              <a:t>conundrum</a:t>
            </a:r>
            <a:r>
              <a:rPr lang="en-GB" b="0" i="0">
                <a:effectLst/>
              </a:rPr>
              <a:t>.</a:t>
            </a:r>
            <a:br>
              <a:rPr lang="en-GB"/>
            </a:br>
            <a:br>
              <a:rPr lang="en-GB"/>
            </a:br>
            <a:r>
              <a:rPr lang="en-GB" b="0" i="0">
                <a:effectLst/>
              </a:rPr>
              <a:t>I will </a:t>
            </a:r>
            <a:r>
              <a:rPr lang="en-GB" b="1" i="0">
                <a:effectLst/>
              </a:rPr>
              <a:t>summon </a:t>
            </a:r>
            <a:r>
              <a:rPr lang="en-GB" b="0" i="0">
                <a:effectLst/>
              </a:rPr>
              <a:t>armies.</a:t>
            </a:r>
            <a:br>
              <a:rPr lang="en-GB"/>
            </a:br>
            <a:r>
              <a:rPr lang="en-GB" b="0" i="0">
                <a:effectLst/>
              </a:rPr>
              <a:t>Of wind and rain and snow.</a:t>
            </a:r>
            <a:br>
              <a:rPr lang="en-GB"/>
            </a:br>
            <a:r>
              <a:rPr lang="en-GB" b="0" i="0">
                <a:effectLst/>
              </a:rPr>
              <a:t>I made the black cloud overhead.</a:t>
            </a:r>
            <a:br>
              <a:rPr lang="en-GB"/>
            </a:br>
            <a:r>
              <a:rPr lang="en-GB" b="0" i="0">
                <a:effectLst/>
              </a:rPr>
              <a:t>The ice, like glass below.</a:t>
            </a:r>
            <a:br>
              <a:rPr lang="en-GB"/>
            </a:br>
            <a:br>
              <a:rPr lang="en-GB"/>
            </a:br>
            <a:r>
              <a:rPr lang="en-GB" b="0" i="0">
                <a:effectLst/>
              </a:rPr>
              <a:t>Not you, nor any other.</a:t>
            </a:r>
            <a:br>
              <a:rPr lang="en-GB"/>
            </a:br>
            <a:r>
              <a:rPr lang="en-GB" b="0" i="0">
                <a:effectLst/>
              </a:rPr>
              <a:t>Can </a:t>
            </a:r>
            <a:r>
              <a:rPr lang="en-GB" b="1" i="0">
                <a:effectLst/>
              </a:rPr>
              <a:t>fathom</a:t>
            </a:r>
            <a:r>
              <a:rPr lang="en-GB" b="0" i="0">
                <a:effectLst/>
              </a:rPr>
              <a:t> what is </a:t>
            </a:r>
            <a:r>
              <a:rPr lang="en-GB" b="1" i="0">
                <a:effectLst/>
              </a:rPr>
              <a:t>nigh</a:t>
            </a:r>
            <a:r>
              <a:rPr lang="en-GB" b="0" i="0">
                <a:effectLst/>
              </a:rPr>
              <a:t>.</a:t>
            </a:r>
            <a:br>
              <a:rPr lang="en-GB"/>
            </a:br>
            <a:r>
              <a:rPr lang="en-GB" b="0" i="0">
                <a:effectLst/>
              </a:rPr>
              <a:t>I will tell you when to jump.</a:t>
            </a:r>
            <a:br>
              <a:rPr lang="en-GB"/>
            </a:br>
            <a:r>
              <a:rPr lang="en-GB" b="0" i="0">
                <a:effectLst/>
              </a:rPr>
              <a:t>And I’ll </a:t>
            </a:r>
            <a:r>
              <a:rPr lang="en-GB" b="1" i="0">
                <a:effectLst/>
              </a:rPr>
              <a:t>dictate </a:t>
            </a:r>
            <a:r>
              <a:rPr lang="en-GB" b="0" i="0">
                <a:effectLst/>
              </a:rPr>
              <a:t>how high.</a:t>
            </a:r>
            <a:endParaRPr lang="en-GB"/>
          </a:p>
        </p:txBody>
      </p:sp>
      <p:sp>
        <p:nvSpPr>
          <p:cNvPr id="17" name="TextBox 16">
            <a:extLst>
              <a:ext uri="{FF2B5EF4-FFF2-40B4-BE49-F238E27FC236}">
                <a16:creationId xmlns:a16="http://schemas.microsoft.com/office/drawing/2014/main" id="{5C976AC7-3273-4A5B-9EB6-F17BA2BF653C}"/>
              </a:ext>
            </a:extLst>
          </p:cNvPr>
          <p:cNvSpPr txBox="1"/>
          <p:nvPr/>
        </p:nvSpPr>
        <p:spPr>
          <a:xfrm>
            <a:off x="4259341" y="2265979"/>
            <a:ext cx="3565955" cy="3416320"/>
          </a:xfrm>
          <a:prstGeom prst="rect">
            <a:avLst/>
          </a:prstGeom>
          <a:noFill/>
        </p:spPr>
        <p:txBody>
          <a:bodyPr wrap="square">
            <a:spAutoFit/>
          </a:bodyPr>
          <a:lstStyle/>
          <a:p>
            <a:r>
              <a:rPr lang="en-GB" b="0" i="0">
                <a:effectLst/>
              </a:rPr>
              <a:t>The ones that came before you.</a:t>
            </a:r>
            <a:br>
              <a:rPr lang="en-GB"/>
            </a:br>
            <a:r>
              <a:rPr lang="en-GB" b="0" i="0">
                <a:effectLst/>
              </a:rPr>
              <a:t>Stood strong and tall and brave.</a:t>
            </a:r>
            <a:br>
              <a:rPr lang="en-GB"/>
            </a:br>
            <a:r>
              <a:rPr lang="en-GB" b="0" i="0">
                <a:effectLst/>
              </a:rPr>
              <a:t>But I stole those dreams away.</a:t>
            </a:r>
            <a:br>
              <a:rPr lang="en-GB"/>
            </a:br>
            <a:r>
              <a:rPr lang="en-GB" b="0" i="0">
                <a:effectLst/>
              </a:rPr>
              <a:t>Those dreams could not be saved.</a:t>
            </a:r>
            <a:br>
              <a:rPr lang="en-GB"/>
            </a:br>
            <a:br>
              <a:rPr lang="en-GB"/>
            </a:br>
            <a:r>
              <a:rPr lang="en-GB" b="0" i="0">
                <a:effectLst/>
              </a:rPr>
              <a:t>But now you stand before me.</a:t>
            </a:r>
            <a:br>
              <a:rPr lang="en-GB"/>
            </a:br>
            <a:r>
              <a:rPr lang="en-GB" b="1" i="0">
                <a:effectLst/>
              </a:rPr>
              <a:t>Devoid </a:t>
            </a:r>
            <a:r>
              <a:rPr lang="en-GB" b="0" i="0">
                <a:effectLst/>
              </a:rPr>
              <a:t>of all </a:t>
            </a:r>
            <a:r>
              <a:rPr lang="en-GB" b="1" i="0">
                <a:effectLst/>
              </a:rPr>
              <a:t>dismay</a:t>
            </a:r>
            <a:r>
              <a:rPr lang="en-GB" b="0" i="0">
                <a:effectLst/>
              </a:rPr>
              <a:t>.</a:t>
            </a:r>
            <a:br>
              <a:rPr lang="en-GB"/>
            </a:br>
            <a:r>
              <a:rPr lang="en-GB" b="0" i="0">
                <a:effectLst/>
              </a:rPr>
              <a:t>Could it be? Just maybe.</a:t>
            </a:r>
            <a:br>
              <a:rPr lang="en-GB"/>
            </a:br>
            <a:r>
              <a:rPr lang="en-GB" b="0" i="0">
                <a:effectLst/>
              </a:rPr>
              <a:t>I’ll let you have your day.</a:t>
            </a:r>
          </a:p>
          <a:p>
            <a:endParaRPr lang="en-GB"/>
          </a:p>
          <a:p>
            <a:pPr algn="r"/>
            <a:r>
              <a:rPr lang="en-GB"/>
              <a:t> Anon  </a:t>
            </a:r>
          </a:p>
        </p:txBody>
      </p:sp>
      <p:sp>
        <p:nvSpPr>
          <p:cNvPr id="3" name="TextBox 2">
            <a:extLst>
              <a:ext uri="{FF2B5EF4-FFF2-40B4-BE49-F238E27FC236}">
                <a16:creationId xmlns:a16="http://schemas.microsoft.com/office/drawing/2014/main" id="{3FB6FC84-2417-4C5E-B0D8-80D51E023998}"/>
              </a:ext>
            </a:extLst>
          </p:cNvPr>
          <p:cNvSpPr txBox="1"/>
          <p:nvPr/>
        </p:nvSpPr>
        <p:spPr>
          <a:xfrm>
            <a:off x="696784" y="1749403"/>
            <a:ext cx="2626821" cy="369332"/>
          </a:xfrm>
          <a:prstGeom prst="rect">
            <a:avLst/>
          </a:prstGeom>
          <a:noFill/>
        </p:spPr>
        <p:txBody>
          <a:bodyPr wrap="square" rtlCol="0">
            <a:spAutoFit/>
          </a:bodyPr>
          <a:lstStyle/>
          <a:p>
            <a:r>
              <a:rPr lang="en-GB" b="1"/>
              <a:t>The Dreadful Menace</a:t>
            </a:r>
          </a:p>
        </p:txBody>
      </p:sp>
      <p:sp>
        <p:nvSpPr>
          <p:cNvPr id="18" name="Graphic 25">
            <a:extLst>
              <a:ext uri="{FF2B5EF4-FFF2-40B4-BE49-F238E27FC236}">
                <a16:creationId xmlns:a16="http://schemas.microsoft.com/office/drawing/2014/main" id="{337D35F6-7CCA-48C4-A12C-DCCC4BB5230C}"/>
              </a:ext>
            </a:extLst>
          </p:cNvPr>
          <p:cNvSpPr/>
          <p:nvPr/>
        </p:nvSpPr>
        <p:spPr>
          <a:xfrm>
            <a:off x="8280978" y="2560320"/>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9" name="Graphic 25">
            <a:extLst>
              <a:ext uri="{FF2B5EF4-FFF2-40B4-BE49-F238E27FC236}">
                <a16:creationId xmlns:a16="http://schemas.microsoft.com/office/drawing/2014/main" id="{55E59C2B-CA6A-4B95-90FC-A18B2A412F9C}"/>
              </a:ext>
            </a:extLst>
          </p:cNvPr>
          <p:cNvSpPr/>
          <p:nvPr/>
        </p:nvSpPr>
        <p:spPr>
          <a:xfrm>
            <a:off x="7981837" y="2560320"/>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5" name="TextBox 4">
            <a:extLst>
              <a:ext uri="{FF2B5EF4-FFF2-40B4-BE49-F238E27FC236}">
                <a16:creationId xmlns:a16="http://schemas.microsoft.com/office/drawing/2014/main" id="{3C3C09E0-A22C-45BC-8F6E-677FD0EB6026}"/>
              </a:ext>
            </a:extLst>
          </p:cNvPr>
          <p:cNvSpPr txBox="1"/>
          <p:nvPr/>
        </p:nvSpPr>
        <p:spPr>
          <a:xfrm>
            <a:off x="8600681" y="2560320"/>
            <a:ext cx="2934693" cy="344709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0000"/>
                </a:solidFill>
                <a:effectLst/>
                <a:uLnTx/>
                <a:uFillTx/>
                <a:latin typeface="Arial" panose="020B0604020202020204"/>
              </a:rPr>
              <a:t>Reflect: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a:ln>
                <a:noFill/>
              </a:ln>
              <a:solidFill>
                <a:srgbClr val="000000"/>
              </a:solidFill>
              <a:effectLst/>
              <a:uLnTx/>
              <a:uFillTx/>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a:solidFill>
                  <a:srgbClr val="000000"/>
                </a:solidFill>
                <a:latin typeface="Arial" panose="020B0604020202020204"/>
              </a:rPr>
              <a:t>Why might this poem be challenging for pupils?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000">
              <a:solidFill>
                <a:srgbClr val="000000"/>
              </a:solidFill>
              <a:latin typeface="Arial" panose="020B060402020202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a:ln>
                  <a:noFill/>
                </a:ln>
                <a:solidFill>
                  <a:srgbClr val="000000"/>
                </a:solidFill>
                <a:effectLst/>
                <a:uLnTx/>
                <a:uFillTx/>
                <a:latin typeface="Arial" panose="020B0604020202020204"/>
              </a:rPr>
              <a:t>Which</a:t>
            </a:r>
            <a:r>
              <a:rPr kumimoji="0" lang="en-GB" sz="2000" i="0" u="none" strike="noStrike" kern="1200" cap="none" spc="0" normalizeH="0" noProof="0">
                <a:ln>
                  <a:noFill/>
                </a:ln>
                <a:solidFill>
                  <a:srgbClr val="000000"/>
                </a:solidFill>
                <a:effectLst/>
                <a:uLnTx/>
                <a:uFillTx/>
                <a:latin typeface="Arial" panose="020B0604020202020204"/>
              </a:rPr>
              <a:t> words</a:t>
            </a:r>
            <a:r>
              <a:rPr lang="en-GB" sz="2000">
                <a:solidFill>
                  <a:srgbClr val="000000"/>
                </a:solidFill>
                <a:latin typeface="Arial" panose="020B0604020202020204"/>
              </a:rPr>
              <a:t> and </a:t>
            </a:r>
            <a:r>
              <a:rPr kumimoji="0" lang="en-GB" sz="2000" i="0" u="none" strike="noStrike" kern="1200" cap="none" spc="0" normalizeH="0" noProof="0">
                <a:ln>
                  <a:noFill/>
                </a:ln>
                <a:solidFill>
                  <a:srgbClr val="000000"/>
                </a:solidFill>
                <a:effectLst/>
                <a:uLnTx/>
                <a:uFillTx/>
                <a:latin typeface="Arial" panose="020B0604020202020204"/>
              </a:rPr>
              <a:t>phrases might pupils struggle to understand the impact or meaning of? </a:t>
            </a:r>
            <a:endParaRPr kumimoji="0" lang="en-GB" sz="2000" i="0" u="none" strike="noStrike" kern="1200" cap="none" spc="0" normalizeH="0" baseline="0" noProof="0">
              <a:ln>
                <a:noFill/>
              </a:ln>
              <a:solidFill>
                <a:srgbClr val="FFFFFF"/>
              </a:solidFill>
              <a:effectLst/>
              <a:uLnTx/>
              <a:uFillTx/>
              <a:latin typeface="Arial" panose="020B0604020202020204"/>
            </a:endParaRPr>
          </a:p>
          <a:p>
            <a:endParaRPr lang="en-GB"/>
          </a:p>
        </p:txBody>
      </p:sp>
    </p:spTree>
    <p:extLst>
      <p:ext uri="{BB962C8B-B14F-4D97-AF65-F5344CB8AC3E}">
        <p14:creationId xmlns:p14="http://schemas.microsoft.com/office/powerpoint/2010/main" val="100128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6" grpId="0"/>
      <p:bldP spid="17" grpId="0"/>
      <p:bldP spid="18" grpId="0" animBg="1"/>
      <p:bldP spid="19" grpId="0"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Top Corners Snipped 23">
            <a:extLst>
              <a:ext uri="{FF2B5EF4-FFF2-40B4-BE49-F238E27FC236}">
                <a16:creationId xmlns:a16="http://schemas.microsoft.com/office/drawing/2014/main" id="{778AEF28-BA35-4CF2-8A3D-68E6660FBA6D}"/>
              </a:ext>
            </a:extLst>
          </p:cNvPr>
          <p:cNvSpPr/>
          <p:nvPr/>
        </p:nvSpPr>
        <p:spPr>
          <a:xfrm>
            <a:off x="151409" y="349321"/>
            <a:ext cx="10328232" cy="6325400"/>
          </a:xfrm>
          <a:prstGeom prst="snip2SameRect">
            <a:avLst>
              <a:gd name="adj1" fmla="val 9849"/>
              <a:gd name="adj2" fmla="val 9435"/>
            </a:avLst>
          </a:prstGeom>
          <a:solidFill>
            <a:schemeClr val="bg1"/>
          </a:solidFill>
          <a:ln w="28575">
            <a:solidFill>
              <a:srgbClr val="3663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3" name="Slide Number Placeholder 2">
            <a:extLst>
              <a:ext uri="{FF2B5EF4-FFF2-40B4-BE49-F238E27FC236}">
                <a16:creationId xmlns:a16="http://schemas.microsoft.com/office/drawing/2014/main" id="{CBBEF3C4-8492-4082-9D38-14A3B5597D45}"/>
              </a:ext>
            </a:extLst>
          </p:cNvPr>
          <p:cNvSpPr>
            <a:spLocks noGrp="1"/>
          </p:cNvSpPr>
          <p:nvPr>
            <p:ph type="sldNum" sz="quarter" idx="12"/>
          </p:nvPr>
        </p:nvSpPr>
        <p:spPr/>
        <p:txBody>
          <a:bodyPr/>
          <a:lstStyle/>
          <a:p>
            <a:fld id="{6B6EFD66-0F65-0C43-B4F5-A9CE99357F25}" type="slidenum">
              <a:rPr lang="en-GB" smtClean="0"/>
              <a:t>17</a:t>
            </a:fld>
            <a:endParaRPr lang="en-GB"/>
          </a:p>
        </p:txBody>
      </p:sp>
      <p:sp>
        <p:nvSpPr>
          <p:cNvPr id="4" name="TextBox 3">
            <a:extLst>
              <a:ext uri="{FF2B5EF4-FFF2-40B4-BE49-F238E27FC236}">
                <a16:creationId xmlns:a16="http://schemas.microsoft.com/office/drawing/2014/main" id="{F03643EB-5D15-4ECA-8027-F7E569392305}"/>
              </a:ext>
            </a:extLst>
          </p:cNvPr>
          <p:cNvSpPr txBox="1"/>
          <p:nvPr/>
        </p:nvSpPr>
        <p:spPr>
          <a:xfrm>
            <a:off x="452465" y="645756"/>
            <a:ext cx="9785496" cy="5755422"/>
          </a:xfrm>
          <a:prstGeom prst="rect">
            <a:avLst/>
          </a:prstGeom>
          <a:noFill/>
        </p:spPr>
        <p:txBody>
          <a:bodyPr wrap="square" rtlCol="0">
            <a:spAutoFit/>
          </a:bodyPr>
          <a:lstStyle/>
          <a:p>
            <a:pPr algn="l" fontAlgn="base"/>
            <a:r>
              <a:rPr lang="en-GB" sz="1600" b="1">
                <a:effectLst/>
              </a:rPr>
              <a:t>T: </a:t>
            </a:r>
            <a:r>
              <a:rPr lang="en-GB" sz="1600"/>
              <a:t>The first line of the poem reads ‘</a:t>
            </a:r>
            <a:r>
              <a:rPr lang="en-GB" sz="1600" b="0" i="0">
                <a:effectLst/>
              </a:rPr>
              <a:t>I am the dreadful menace. The one whose will is done.’ What figurative language has the author used here and what is it’s impact on you as the reader? Talk to your partners </a:t>
            </a:r>
            <a:r>
              <a:rPr lang="en-GB" sz="1600" b="0" i="1">
                <a:effectLst/>
              </a:rPr>
              <a:t>(...)</a:t>
            </a:r>
            <a:r>
              <a:rPr lang="en-GB" sz="1600" b="0" i="0">
                <a:effectLst/>
              </a:rPr>
              <a:t> </a:t>
            </a:r>
          </a:p>
          <a:p>
            <a:pPr algn="l" fontAlgn="base"/>
            <a:r>
              <a:rPr lang="en-GB" sz="1600" b="1">
                <a:effectLst/>
              </a:rPr>
              <a:t>T: </a:t>
            </a:r>
            <a:r>
              <a:rPr lang="en-GB" sz="1600" b="0">
                <a:effectLst/>
              </a:rPr>
              <a:t>Ali, you and your TP mentioned the use of the words ‘I am’ can you share with us what you discussed?</a:t>
            </a:r>
          </a:p>
          <a:p>
            <a:pPr algn="l" fontAlgn="base"/>
            <a:r>
              <a:rPr lang="en-GB" sz="1600" b="1"/>
              <a:t>P1: </a:t>
            </a:r>
            <a:r>
              <a:rPr lang="en-GB" sz="1600" b="0">
                <a:effectLst/>
              </a:rPr>
              <a:t>We think the poet has used personification.</a:t>
            </a:r>
          </a:p>
          <a:p>
            <a:pPr algn="l" fontAlgn="base"/>
            <a:r>
              <a:rPr lang="en-GB" sz="1600" b="1">
                <a:effectLst/>
              </a:rPr>
              <a:t>T: </a:t>
            </a:r>
            <a:r>
              <a:rPr lang="en-GB" sz="1600"/>
              <a:t>Great observation, how do you know the author has used personification?</a:t>
            </a:r>
            <a:endParaRPr lang="en-GB" sz="1600" b="0">
              <a:effectLst/>
            </a:endParaRPr>
          </a:p>
          <a:p>
            <a:pPr algn="l" fontAlgn="base"/>
            <a:r>
              <a:rPr lang="en-GB" sz="1600" b="1"/>
              <a:t>P1: </a:t>
            </a:r>
            <a:r>
              <a:rPr lang="en-GB" sz="1600"/>
              <a:t>T</a:t>
            </a:r>
            <a:r>
              <a:rPr lang="en-GB" sz="1600" b="0">
                <a:effectLst/>
              </a:rPr>
              <a:t>he words ‘I am’ are repeated throughout which makes it sound like a person but it isn’t. We are not sure what it actually is though…</a:t>
            </a:r>
          </a:p>
          <a:p>
            <a:pPr algn="l" fontAlgn="base"/>
            <a:r>
              <a:rPr lang="en-GB" sz="1600" b="1"/>
              <a:t>T: </a:t>
            </a:r>
            <a:r>
              <a:rPr lang="en-GB" sz="1600"/>
              <a:t>Good use of evidence from the text. What do we know about this ‘thing’? How could we work it out?</a:t>
            </a:r>
          </a:p>
          <a:p>
            <a:pPr algn="l" fontAlgn="base"/>
            <a:r>
              <a:rPr lang="en-GB" sz="1600" b="1"/>
              <a:t>P1: </a:t>
            </a:r>
            <a:r>
              <a:rPr lang="en-GB" sz="1600"/>
              <a:t>Well the author uses the word ‘dreadful’ and perhaps that means it is something to be feared? And from our vocab words we know that menace means that it is a threat or wanting to cause harm.</a:t>
            </a:r>
          </a:p>
          <a:p>
            <a:pPr algn="l" fontAlgn="base"/>
            <a:r>
              <a:rPr lang="en-GB" sz="1600" b="1">
                <a:effectLst/>
              </a:rPr>
              <a:t>P2: </a:t>
            </a:r>
            <a:r>
              <a:rPr lang="en-GB" sz="1600">
                <a:effectLst/>
              </a:rPr>
              <a:t>Yeah</a:t>
            </a:r>
            <a:r>
              <a:rPr lang="en-GB" sz="1600"/>
              <a:t> it makes you think that is something bad … that we should be scared of it.</a:t>
            </a:r>
          </a:p>
          <a:p>
            <a:pPr algn="l" fontAlgn="base"/>
            <a:r>
              <a:rPr lang="en-GB" sz="1600" b="1">
                <a:effectLst/>
              </a:rPr>
              <a:t>T: </a:t>
            </a:r>
            <a:r>
              <a:rPr lang="en-GB" sz="1600">
                <a:effectLst/>
              </a:rPr>
              <a:t>I like how</a:t>
            </a:r>
            <a:r>
              <a:rPr lang="en-GB" sz="1600"/>
              <a:t> you’re thinking about how the author wants us to feel and the words he’s chosen to do this. What about the line ‘the one whose will is done?’</a:t>
            </a:r>
          </a:p>
          <a:p>
            <a:pPr algn="l" fontAlgn="base"/>
            <a:r>
              <a:rPr lang="en-GB" sz="1600" b="1">
                <a:effectLst/>
              </a:rPr>
              <a:t>P1: </a:t>
            </a:r>
            <a:r>
              <a:rPr lang="en-GB" sz="1600">
                <a:effectLst/>
              </a:rPr>
              <a:t>What does it mean by ‘will is done’?</a:t>
            </a:r>
          </a:p>
          <a:p>
            <a:pPr algn="l" fontAlgn="base"/>
            <a:r>
              <a:rPr lang="en-GB" sz="1600" b="1"/>
              <a:t>T: ‘</a:t>
            </a:r>
            <a:r>
              <a:rPr lang="en-GB" sz="1600"/>
              <a:t>Will’ in this instance means what it wants to happen, sort of like it’s will is it’s desire.</a:t>
            </a:r>
          </a:p>
          <a:p>
            <a:pPr algn="l" fontAlgn="base"/>
            <a:r>
              <a:rPr lang="en-GB" sz="1600" b="1">
                <a:effectLst/>
              </a:rPr>
              <a:t>P</a:t>
            </a:r>
            <a:r>
              <a:rPr lang="en-GB" sz="1600" b="1"/>
              <a:t>1: </a:t>
            </a:r>
            <a:r>
              <a:rPr lang="en-GB" sz="1600"/>
              <a:t>Oh so it’s will is done means it get’s it’s own way.</a:t>
            </a:r>
          </a:p>
          <a:p>
            <a:pPr algn="l" fontAlgn="base"/>
            <a:r>
              <a:rPr lang="en-GB" sz="1600" b="1">
                <a:effectLst/>
              </a:rPr>
              <a:t>T: </a:t>
            </a:r>
            <a:r>
              <a:rPr lang="en-GB" sz="1600">
                <a:effectLst/>
              </a:rPr>
              <a:t>Yes exactly! </a:t>
            </a:r>
            <a:r>
              <a:rPr lang="en-GB" sz="1600"/>
              <a:t>Why do you think the author chose to use those words?</a:t>
            </a:r>
            <a:endParaRPr lang="en-GB" sz="1600">
              <a:effectLst/>
            </a:endParaRPr>
          </a:p>
          <a:p>
            <a:pPr fontAlgn="base"/>
            <a:r>
              <a:rPr lang="en-GB" sz="1600" b="1"/>
              <a:t>P2: </a:t>
            </a:r>
            <a:r>
              <a:rPr lang="en-GB" sz="1600">
                <a:effectLst/>
              </a:rPr>
              <a:t> It </a:t>
            </a:r>
            <a:r>
              <a:rPr lang="en-GB" sz="1600"/>
              <a:t>makes us feel like it is something powerful – like it always gets its own way and we can’t stop it!</a:t>
            </a:r>
          </a:p>
          <a:p>
            <a:pPr fontAlgn="base"/>
            <a:r>
              <a:rPr lang="en-GB" sz="1600" b="1"/>
              <a:t>T: </a:t>
            </a:r>
            <a:r>
              <a:rPr lang="en-GB" sz="1600"/>
              <a:t>So far what impact has the authors language choice had on you as the reader?</a:t>
            </a:r>
          </a:p>
          <a:p>
            <a:pPr fontAlgn="base"/>
            <a:r>
              <a:rPr lang="en-GB" sz="1600" b="1"/>
              <a:t>P1: </a:t>
            </a:r>
            <a:r>
              <a:rPr lang="en-GB" sz="1600"/>
              <a:t>Using words like dreadful menace and the one whose will is done makes us feel scared like it is definitely something bad or powerful.</a:t>
            </a:r>
          </a:p>
          <a:p>
            <a:pPr fontAlgn="base"/>
            <a:r>
              <a:rPr lang="en-GB" sz="1600" b="1"/>
              <a:t>P2: </a:t>
            </a:r>
            <a:r>
              <a:rPr lang="en-GB" sz="1600"/>
              <a:t>Yes I agree and because they made it sound like a person by using personification, it sort of brings it to life and makes it seem even more powerful!</a:t>
            </a:r>
          </a:p>
        </p:txBody>
      </p:sp>
      <p:sp>
        <p:nvSpPr>
          <p:cNvPr id="25" name="Rectangle: Top Corners Snipped 24">
            <a:extLst>
              <a:ext uri="{FF2B5EF4-FFF2-40B4-BE49-F238E27FC236}">
                <a16:creationId xmlns:a16="http://schemas.microsoft.com/office/drawing/2014/main" id="{CD8BC8FF-FDF1-40DD-82D6-3DA3132BD522}"/>
              </a:ext>
            </a:extLst>
          </p:cNvPr>
          <p:cNvSpPr/>
          <p:nvPr/>
        </p:nvSpPr>
        <p:spPr>
          <a:xfrm>
            <a:off x="10567547" y="1313321"/>
            <a:ext cx="1516401" cy="546297"/>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srgbClr val="000000"/>
                </a:solidFill>
                <a:effectLst/>
                <a:uLnTx/>
                <a:uFillTx/>
                <a:latin typeface="Arial" panose="020B0604020202020204"/>
                <a:ea typeface="+mn-ea"/>
                <a:cs typeface="+mn-cs"/>
              </a:rPr>
              <a:t>Collective</a:t>
            </a:r>
          </a:p>
        </p:txBody>
      </p:sp>
      <p:sp>
        <p:nvSpPr>
          <p:cNvPr id="26" name="Rectangle: Top Corners Snipped 25">
            <a:extLst>
              <a:ext uri="{FF2B5EF4-FFF2-40B4-BE49-F238E27FC236}">
                <a16:creationId xmlns:a16="http://schemas.microsoft.com/office/drawing/2014/main" id="{F3F6F5D8-9F43-428A-B849-55D1705F00B0}"/>
              </a:ext>
            </a:extLst>
          </p:cNvPr>
          <p:cNvSpPr/>
          <p:nvPr/>
        </p:nvSpPr>
        <p:spPr>
          <a:xfrm>
            <a:off x="10567546" y="3666894"/>
            <a:ext cx="1516401" cy="546297"/>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srgbClr val="000000"/>
                </a:solidFill>
                <a:effectLst/>
                <a:uLnTx/>
                <a:uFillTx/>
                <a:latin typeface="Arial" panose="020B0604020202020204"/>
                <a:ea typeface="+mn-ea"/>
                <a:cs typeface="+mn-cs"/>
              </a:rPr>
              <a:t>Deliberative</a:t>
            </a:r>
          </a:p>
        </p:txBody>
      </p:sp>
      <p:sp>
        <p:nvSpPr>
          <p:cNvPr id="27" name="Rectangle: Top Corners Snipped 26">
            <a:extLst>
              <a:ext uri="{FF2B5EF4-FFF2-40B4-BE49-F238E27FC236}">
                <a16:creationId xmlns:a16="http://schemas.microsoft.com/office/drawing/2014/main" id="{86646189-C2C7-4DCF-95A8-4C2C170E90AC}"/>
              </a:ext>
            </a:extLst>
          </p:cNvPr>
          <p:cNvSpPr/>
          <p:nvPr/>
        </p:nvSpPr>
        <p:spPr>
          <a:xfrm>
            <a:off x="10567547" y="2112218"/>
            <a:ext cx="1516401" cy="546297"/>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srgbClr val="000000"/>
                </a:solidFill>
                <a:effectLst/>
                <a:uLnTx/>
                <a:uFillTx/>
                <a:latin typeface="Arial" panose="020B0604020202020204"/>
                <a:ea typeface="+mn-ea"/>
                <a:cs typeface="+mn-cs"/>
              </a:rPr>
              <a:t>Supportive</a:t>
            </a:r>
          </a:p>
        </p:txBody>
      </p:sp>
      <p:sp>
        <p:nvSpPr>
          <p:cNvPr id="28" name="Rectangle: Top Corners Snipped 27">
            <a:extLst>
              <a:ext uri="{FF2B5EF4-FFF2-40B4-BE49-F238E27FC236}">
                <a16:creationId xmlns:a16="http://schemas.microsoft.com/office/drawing/2014/main" id="{3419E646-686C-436F-A690-0C740B859893}"/>
              </a:ext>
            </a:extLst>
          </p:cNvPr>
          <p:cNvSpPr/>
          <p:nvPr/>
        </p:nvSpPr>
        <p:spPr>
          <a:xfrm>
            <a:off x="10567547" y="2900841"/>
            <a:ext cx="1516401" cy="546297"/>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srgbClr val="000000"/>
                </a:solidFill>
                <a:effectLst/>
                <a:uLnTx/>
                <a:uFillTx/>
                <a:latin typeface="Arial" panose="020B0604020202020204"/>
                <a:ea typeface="+mn-ea"/>
                <a:cs typeface="+mn-cs"/>
              </a:rPr>
              <a:t>Reciprocal</a:t>
            </a:r>
          </a:p>
        </p:txBody>
      </p:sp>
      <p:sp>
        <p:nvSpPr>
          <p:cNvPr id="29" name="Rectangle: Top Corners Snipped 28">
            <a:extLst>
              <a:ext uri="{FF2B5EF4-FFF2-40B4-BE49-F238E27FC236}">
                <a16:creationId xmlns:a16="http://schemas.microsoft.com/office/drawing/2014/main" id="{49BBC7FA-B4F3-4C5D-9A28-79C3F296A3D0}"/>
              </a:ext>
            </a:extLst>
          </p:cNvPr>
          <p:cNvSpPr/>
          <p:nvPr/>
        </p:nvSpPr>
        <p:spPr>
          <a:xfrm>
            <a:off x="10567545" y="4432947"/>
            <a:ext cx="1516401" cy="546297"/>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srgbClr val="000000"/>
                </a:solidFill>
                <a:effectLst/>
                <a:uLnTx/>
                <a:uFillTx/>
                <a:latin typeface="Arial" panose="020B0604020202020204"/>
                <a:ea typeface="+mn-ea"/>
                <a:cs typeface="+mn-cs"/>
              </a:rPr>
              <a:t>Cumulative</a:t>
            </a:r>
          </a:p>
        </p:txBody>
      </p:sp>
      <p:sp>
        <p:nvSpPr>
          <p:cNvPr id="30" name="Rectangle: Top Corners Snipped 29">
            <a:extLst>
              <a:ext uri="{FF2B5EF4-FFF2-40B4-BE49-F238E27FC236}">
                <a16:creationId xmlns:a16="http://schemas.microsoft.com/office/drawing/2014/main" id="{400BBA29-AB1C-4689-8D40-BEDC33A1032F}"/>
              </a:ext>
            </a:extLst>
          </p:cNvPr>
          <p:cNvSpPr/>
          <p:nvPr/>
        </p:nvSpPr>
        <p:spPr>
          <a:xfrm>
            <a:off x="10567544" y="5199000"/>
            <a:ext cx="1516401" cy="546297"/>
          </a:xfrm>
          <a:prstGeom prst="snip2SameRect">
            <a:avLst>
              <a:gd name="adj1" fmla="val 9849"/>
              <a:gd name="adj2" fmla="val 9435"/>
            </a:avLst>
          </a:prstGeom>
          <a:solidFill>
            <a:schemeClr val="accent3">
              <a:lumMod val="20000"/>
              <a:lumOff val="8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750" b="1" i="0" u="none" strike="noStrike" kern="1200" cap="none" spc="0" normalizeH="0" baseline="0" noProof="0">
                <a:ln>
                  <a:noFill/>
                </a:ln>
                <a:solidFill>
                  <a:srgbClr val="000000"/>
                </a:solidFill>
                <a:effectLst/>
                <a:uLnTx/>
                <a:uFillTx/>
                <a:latin typeface="Arial" panose="020B0604020202020204"/>
                <a:ea typeface="+mn-ea"/>
                <a:cs typeface="+mn-cs"/>
              </a:rPr>
              <a:t>Purposeful</a:t>
            </a:r>
          </a:p>
        </p:txBody>
      </p:sp>
    </p:spTree>
    <p:extLst>
      <p:ext uri="{BB962C8B-B14F-4D97-AF65-F5344CB8AC3E}">
        <p14:creationId xmlns:p14="http://schemas.microsoft.com/office/powerpoint/2010/main" val="893106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Top Corners Snipped 7">
            <a:extLst>
              <a:ext uri="{FF2B5EF4-FFF2-40B4-BE49-F238E27FC236}">
                <a16:creationId xmlns:a16="http://schemas.microsoft.com/office/drawing/2014/main" id="{88940878-01BB-46C5-B87D-EBC13DF9C778}"/>
              </a:ext>
            </a:extLst>
          </p:cNvPr>
          <p:cNvSpPr/>
          <p:nvPr/>
        </p:nvSpPr>
        <p:spPr>
          <a:xfrm>
            <a:off x="5419380" y="1415874"/>
            <a:ext cx="6563157" cy="5225685"/>
          </a:xfrm>
          <a:prstGeom prst="snip2SameRect">
            <a:avLst>
              <a:gd name="adj1" fmla="val 9849"/>
              <a:gd name="adj2" fmla="val 9435"/>
            </a:avLst>
          </a:prstGeom>
          <a:solidFill>
            <a:schemeClr val="bg1"/>
          </a:solidFill>
          <a:ln w="28575">
            <a:solidFill>
              <a:srgbClr val="3663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2" name="Title 1">
            <a:extLst>
              <a:ext uri="{FF2B5EF4-FFF2-40B4-BE49-F238E27FC236}">
                <a16:creationId xmlns:a16="http://schemas.microsoft.com/office/drawing/2014/main" id="{BA68DFC9-AAA8-4EDC-8A7B-296B3395B50D}"/>
              </a:ext>
            </a:extLst>
          </p:cNvPr>
          <p:cNvSpPr>
            <a:spLocks noGrp="1"/>
          </p:cNvSpPr>
          <p:nvPr>
            <p:ph type="title"/>
          </p:nvPr>
        </p:nvSpPr>
        <p:spPr/>
        <p:txBody>
          <a:bodyPr/>
          <a:lstStyle/>
          <a:p>
            <a:r>
              <a:rPr lang="en-GB"/>
              <a:t>Non-example </a:t>
            </a:r>
          </a:p>
        </p:txBody>
      </p:sp>
      <p:sp>
        <p:nvSpPr>
          <p:cNvPr id="4" name="Slide Number Placeholder 3">
            <a:extLst>
              <a:ext uri="{FF2B5EF4-FFF2-40B4-BE49-F238E27FC236}">
                <a16:creationId xmlns:a16="http://schemas.microsoft.com/office/drawing/2014/main" id="{3D378D9C-776B-409A-94A4-4910767FEFA7}"/>
              </a:ext>
            </a:extLst>
          </p:cNvPr>
          <p:cNvSpPr>
            <a:spLocks noGrp="1"/>
          </p:cNvSpPr>
          <p:nvPr>
            <p:ph type="sldNum" sz="quarter" idx="12"/>
          </p:nvPr>
        </p:nvSpPr>
        <p:spPr/>
        <p:txBody>
          <a:bodyPr/>
          <a:lstStyle/>
          <a:p>
            <a:fld id="{6B6EFD66-0F65-0C43-B4F5-A9CE99357F25}" type="slidenum">
              <a:rPr lang="en-GB" smtClean="0"/>
              <a:t>18</a:t>
            </a:fld>
            <a:endParaRPr lang="en-GB"/>
          </a:p>
        </p:txBody>
      </p:sp>
      <p:sp>
        <p:nvSpPr>
          <p:cNvPr id="7" name="TextBox 6">
            <a:extLst>
              <a:ext uri="{FF2B5EF4-FFF2-40B4-BE49-F238E27FC236}">
                <a16:creationId xmlns:a16="http://schemas.microsoft.com/office/drawing/2014/main" id="{AB689E6D-B813-4820-B823-528584407641}"/>
              </a:ext>
            </a:extLst>
          </p:cNvPr>
          <p:cNvSpPr txBox="1"/>
          <p:nvPr/>
        </p:nvSpPr>
        <p:spPr>
          <a:xfrm>
            <a:off x="-230427" y="2404442"/>
            <a:ext cx="3618603" cy="369332"/>
          </a:xfrm>
          <a:prstGeom prst="rect">
            <a:avLst/>
          </a:prstGeom>
          <a:noFill/>
        </p:spPr>
        <p:txBody>
          <a:bodyPr wrap="square">
            <a:spAutoFit/>
          </a:bodyPr>
          <a:lstStyle/>
          <a:p>
            <a:endParaRPr lang="en-GB"/>
          </a:p>
        </p:txBody>
      </p:sp>
      <p:sp>
        <p:nvSpPr>
          <p:cNvPr id="34" name="Rectangle: Top Corners Snipped 33">
            <a:extLst>
              <a:ext uri="{FF2B5EF4-FFF2-40B4-BE49-F238E27FC236}">
                <a16:creationId xmlns:a16="http://schemas.microsoft.com/office/drawing/2014/main" id="{D1165A24-403B-4AB1-8047-1CC9320A6062}"/>
              </a:ext>
            </a:extLst>
          </p:cNvPr>
          <p:cNvSpPr/>
          <p:nvPr/>
        </p:nvSpPr>
        <p:spPr>
          <a:xfrm>
            <a:off x="162636" y="1415874"/>
            <a:ext cx="5062466" cy="5180981"/>
          </a:xfrm>
          <a:prstGeom prst="snip2SameRect">
            <a:avLst>
              <a:gd name="adj1" fmla="val 9849"/>
              <a:gd name="adj2" fmla="val 9435"/>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35" name="TextBox 34">
            <a:extLst>
              <a:ext uri="{FF2B5EF4-FFF2-40B4-BE49-F238E27FC236}">
                <a16:creationId xmlns:a16="http://schemas.microsoft.com/office/drawing/2014/main" id="{94C3D0E9-5D74-404B-A280-60FE8090FC0E}"/>
              </a:ext>
            </a:extLst>
          </p:cNvPr>
          <p:cNvSpPr txBox="1"/>
          <p:nvPr/>
        </p:nvSpPr>
        <p:spPr>
          <a:xfrm>
            <a:off x="356914" y="1679163"/>
            <a:ext cx="4714613" cy="4801314"/>
          </a:xfrm>
          <a:prstGeom prst="rect">
            <a:avLst/>
          </a:prstGeom>
          <a:noFill/>
        </p:spPr>
        <p:txBody>
          <a:bodyPr wrap="square">
            <a:spAutoFit/>
          </a:bodyPr>
          <a:lstStyle/>
          <a:p>
            <a:r>
              <a:rPr lang="en-GB" b="1">
                <a:effectLst/>
                <a:ea typeface="Calibri" panose="020F0502020204030204" pitchFamily="34" charset="0"/>
                <a:cs typeface="Times New Roman" panose="02020603050405020304" pitchFamily="18" charset="0"/>
              </a:rPr>
              <a:t>Storm</a:t>
            </a:r>
            <a:r>
              <a:rPr lang="en-GB">
                <a:effectLst/>
                <a:ea typeface="Calibri" panose="020F0502020204030204" pitchFamily="34" charset="0"/>
                <a:cs typeface="Times New Roman" panose="02020603050405020304" pitchFamily="18" charset="0"/>
              </a:rPr>
              <a:t> </a:t>
            </a:r>
          </a:p>
          <a:p>
            <a:r>
              <a:rPr lang="en-GB" cap="all">
                <a:solidFill>
                  <a:srgbClr val="000000"/>
                </a:solidFill>
                <a:effectLst/>
                <a:ea typeface="Times New Roman" panose="02020603050405020304" pitchFamily="18" charset="0"/>
                <a:cs typeface="Times New Roman" panose="02020603050405020304" pitchFamily="18" charset="0"/>
              </a:rPr>
              <a:t>T</a:t>
            </a:r>
            <a:r>
              <a:rPr lang="en-GB">
                <a:solidFill>
                  <a:srgbClr val="000000"/>
                </a:solidFill>
                <a:effectLst/>
                <a:ea typeface="Times New Roman" panose="02020603050405020304" pitchFamily="18" charset="0"/>
                <a:cs typeface="Times New Roman" panose="02020603050405020304" pitchFamily="18" charset="0"/>
              </a:rPr>
              <a:t>he whipping wind lashed the water</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Shredding the shiny surface of the lake;</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Rivers of rain ran down the windows</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Of the weather battered house</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And the linked trees lining the hilltop</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Leant like old men into the face of the storm.</a:t>
            </a:r>
            <a:endParaRPr lang="en-GB">
              <a:effectLst/>
              <a:ea typeface="Calibri" panose="020F0502020204030204" pitchFamily="34" charset="0"/>
              <a:cs typeface="Times New Roman" panose="02020603050405020304" pitchFamily="18" charset="0"/>
            </a:endParaRPr>
          </a:p>
          <a:p>
            <a:r>
              <a:rPr lang="en-GB" cap="all">
                <a:solidFill>
                  <a:srgbClr val="000000"/>
                </a:solidFill>
                <a:effectLst/>
                <a:ea typeface="Times New Roman" panose="02020603050405020304" pitchFamily="18" charset="0"/>
                <a:cs typeface="Times New Roman" panose="02020603050405020304" pitchFamily="18" charset="0"/>
              </a:rPr>
              <a:t> </a:t>
            </a:r>
            <a:endParaRPr lang="en-GB">
              <a:effectLst/>
              <a:ea typeface="Calibri" panose="020F0502020204030204" pitchFamily="34" charset="0"/>
              <a:cs typeface="Times New Roman" panose="02020603050405020304" pitchFamily="18" charset="0"/>
            </a:endParaRPr>
          </a:p>
          <a:p>
            <a:r>
              <a:rPr lang="en-GB" cap="all">
                <a:solidFill>
                  <a:srgbClr val="000000"/>
                </a:solidFill>
                <a:effectLst/>
                <a:ea typeface="Times New Roman" panose="02020603050405020304" pitchFamily="18" charset="0"/>
                <a:cs typeface="Times New Roman" panose="02020603050405020304" pitchFamily="18" charset="0"/>
              </a:rPr>
              <a:t>T</a:t>
            </a:r>
            <a:r>
              <a:rPr lang="en-GB">
                <a:solidFill>
                  <a:srgbClr val="000000"/>
                </a:solidFill>
                <a:effectLst/>
                <a:ea typeface="Times New Roman" panose="02020603050405020304" pitchFamily="18" charset="0"/>
                <a:cs typeface="Times New Roman" panose="02020603050405020304" pitchFamily="18" charset="0"/>
              </a:rPr>
              <a:t>he day raged on, the hours passing one by one</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Like grey ghosts, inside the house we waited.</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Silence reigned while we watched the sky</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For a change of fortune, a glint of sun</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Cutting through the gathered grey</a:t>
            </a:r>
            <a:br>
              <a:rPr lang="en-GB">
                <a:solidFill>
                  <a:srgbClr val="000000"/>
                </a:solidFill>
                <a:effectLst/>
                <a:ea typeface="Times New Roman" panose="02020603050405020304" pitchFamily="18" charset="0"/>
                <a:cs typeface="Times New Roman" panose="02020603050405020304" pitchFamily="18" charset="0"/>
              </a:rPr>
            </a:br>
            <a:r>
              <a:rPr lang="en-GB">
                <a:solidFill>
                  <a:srgbClr val="000000"/>
                </a:solidFill>
                <a:effectLst/>
                <a:ea typeface="Times New Roman" panose="02020603050405020304" pitchFamily="18" charset="0"/>
                <a:cs typeface="Times New Roman" panose="02020603050405020304" pitchFamily="18" charset="0"/>
              </a:rPr>
              <a:t>Or a slackening of the gale.</a:t>
            </a:r>
          </a:p>
          <a:p>
            <a:pPr algn="r"/>
            <a:r>
              <a:rPr lang="en-GB">
                <a:effectLst/>
                <a:ea typeface="Calibri" panose="020F0502020204030204" pitchFamily="34" charset="0"/>
                <a:cs typeface="Times New Roman" panose="02020603050405020304" pitchFamily="18" charset="0"/>
              </a:rPr>
              <a:t>David </a:t>
            </a:r>
            <a:r>
              <a:rPr lang="en-GB" err="1">
                <a:effectLst/>
                <a:ea typeface="Calibri" panose="020F0502020204030204" pitchFamily="34" charset="0"/>
                <a:cs typeface="Times New Roman" panose="02020603050405020304" pitchFamily="18" charset="0"/>
              </a:rPr>
              <a:t>Windalls</a:t>
            </a:r>
            <a:r>
              <a:rPr lang="en-GB" cap="all">
                <a:solidFill>
                  <a:srgbClr val="000000"/>
                </a:solidFill>
                <a:effectLst/>
                <a:ea typeface="Times New Roman" panose="02020603050405020304" pitchFamily="18" charset="0"/>
                <a:cs typeface="Times New Roman" panose="02020603050405020304" pitchFamily="18" charset="0"/>
              </a:rPr>
              <a:t> </a:t>
            </a:r>
            <a:endParaRPr lang="en-GB"/>
          </a:p>
        </p:txBody>
      </p:sp>
      <p:sp>
        <p:nvSpPr>
          <p:cNvPr id="36" name="TextBox 35">
            <a:extLst>
              <a:ext uri="{FF2B5EF4-FFF2-40B4-BE49-F238E27FC236}">
                <a16:creationId xmlns:a16="http://schemas.microsoft.com/office/drawing/2014/main" id="{4E3F7183-55D3-4244-9AF9-545D288ADFA8}"/>
              </a:ext>
            </a:extLst>
          </p:cNvPr>
          <p:cNvSpPr txBox="1"/>
          <p:nvPr/>
        </p:nvSpPr>
        <p:spPr>
          <a:xfrm>
            <a:off x="5672303" y="1581007"/>
            <a:ext cx="6387021" cy="5062924"/>
          </a:xfrm>
          <a:prstGeom prst="rect">
            <a:avLst/>
          </a:prstGeom>
          <a:noFill/>
        </p:spPr>
        <p:txBody>
          <a:bodyPr wrap="square" lIns="91440" tIns="45720" rIns="91440" bIns="45720" rtlCol="0" anchor="t">
            <a:spAutoFit/>
          </a:bodyPr>
          <a:lstStyle/>
          <a:p>
            <a:pPr fontAlgn="base"/>
            <a:r>
              <a:rPr lang="en-GB" sz="1700" b="1">
                <a:effectLst/>
              </a:rPr>
              <a:t>Teacher: </a:t>
            </a:r>
            <a:r>
              <a:rPr lang="en-GB" sz="1700" b="0">
                <a:effectLst/>
              </a:rPr>
              <a:t>Talk to your partner: What </a:t>
            </a:r>
            <a:r>
              <a:rPr lang="en-GB" sz="1700"/>
              <a:t>figurative language </a:t>
            </a:r>
            <a:r>
              <a:rPr lang="en-GB" sz="1700" b="0">
                <a:effectLst/>
              </a:rPr>
              <a:t>can you see and what impact does it have on the reader?</a:t>
            </a:r>
            <a:r>
              <a:rPr lang="en-GB" sz="1700" b="0" i="1">
                <a:effectLst/>
              </a:rPr>
              <a:t> (…) </a:t>
            </a:r>
            <a:r>
              <a:rPr lang="en-GB" sz="1700" b="0" err="1">
                <a:effectLst/>
              </a:rPr>
              <a:t>Temi</a:t>
            </a:r>
            <a:r>
              <a:rPr lang="en-GB" sz="1700" b="0">
                <a:effectLst/>
              </a:rPr>
              <a:t>?</a:t>
            </a:r>
            <a:endParaRPr lang="en-GB" sz="1700">
              <a:solidFill>
                <a:schemeClr val="tx1"/>
              </a:solidFill>
            </a:endParaRPr>
          </a:p>
          <a:p>
            <a:pPr fontAlgn="base"/>
            <a:r>
              <a:rPr lang="en-GB" sz="1700" b="1"/>
              <a:t>Pupil 1: </a:t>
            </a:r>
            <a:r>
              <a:rPr lang="en-GB" sz="1700"/>
              <a:t>We can see a lot of alliteration and we feel that it is making the sounds of the storm with the w </a:t>
            </a:r>
            <a:r>
              <a:rPr lang="en-GB" sz="1700" err="1"/>
              <a:t>w</a:t>
            </a:r>
            <a:r>
              <a:rPr lang="en-GB" sz="1700"/>
              <a:t> </a:t>
            </a:r>
            <a:r>
              <a:rPr lang="en-GB" sz="1700" err="1"/>
              <a:t>w</a:t>
            </a:r>
            <a:r>
              <a:rPr lang="en-GB" sz="1700"/>
              <a:t> and the </a:t>
            </a:r>
            <a:r>
              <a:rPr lang="en-GB" sz="1700" err="1"/>
              <a:t>sh</a:t>
            </a:r>
            <a:r>
              <a:rPr lang="en-GB" sz="1700"/>
              <a:t> sh.</a:t>
            </a:r>
            <a:endParaRPr lang="en-GB" sz="1700">
              <a:cs typeface="Arial"/>
            </a:endParaRPr>
          </a:p>
          <a:p>
            <a:pPr fontAlgn="base"/>
            <a:r>
              <a:rPr lang="en-GB" sz="1700" b="1">
                <a:effectLst/>
              </a:rPr>
              <a:t>Teacher: </a:t>
            </a:r>
            <a:r>
              <a:rPr lang="en-GB" sz="1700"/>
              <a:t>That’s great. </a:t>
            </a:r>
            <a:r>
              <a:rPr lang="en-GB" sz="1700" err="1"/>
              <a:t>Temi</a:t>
            </a:r>
            <a:r>
              <a:rPr lang="en-GB" sz="1700"/>
              <a:t>, what did you and your partner notice Arun?</a:t>
            </a:r>
            <a:endParaRPr lang="en-GB" sz="1700" b="0">
              <a:effectLst/>
              <a:cs typeface="Arial"/>
            </a:endParaRPr>
          </a:p>
          <a:p>
            <a:pPr fontAlgn="base"/>
            <a:r>
              <a:rPr lang="en-GB" sz="1700" b="1"/>
              <a:t>Pupil 2: </a:t>
            </a:r>
            <a:r>
              <a:rPr lang="en-GB" sz="1700"/>
              <a:t>We found some similes and the poet compared the trees to old men.</a:t>
            </a:r>
            <a:endParaRPr lang="en-GB" sz="1700">
              <a:effectLst/>
              <a:cs typeface="Arial"/>
            </a:endParaRPr>
          </a:p>
          <a:p>
            <a:pPr fontAlgn="base"/>
            <a:r>
              <a:rPr lang="en-GB" sz="1700" b="1">
                <a:effectLst/>
              </a:rPr>
              <a:t>Teacher: </a:t>
            </a:r>
            <a:r>
              <a:rPr lang="en-GB" sz="1700"/>
              <a:t>W</a:t>
            </a:r>
            <a:r>
              <a:rPr lang="en-GB" sz="1700">
                <a:effectLst/>
              </a:rPr>
              <a:t>hy has the poet chosen to use the word old? Perhaps look at previous lines, what is he describing Dani-</a:t>
            </a:r>
            <a:r>
              <a:rPr lang="en-GB" sz="1700" err="1">
                <a:effectLst/>
              </a:rPr>
              <a:t>ella</a:t>
            </a:r>
            <a:r>
              <a:rPr lang="en-GB" sz="1700">
                <a:effectLst/>
              </a:rPr>
              <a:t>?</a:t>
            </a:r>
            <a:endParaRPr lang="en-GB" sz="1700">
              <a:cs typeface="Arial"/>
            </a:endParaRPr>
          </a:p>
          <a:p>
            <a:pPr fontAlgn="base"/>
            <a:r>
              <a:rPr lang="en-GB" sz="1700" b="1"/>
              <a:t>Pupil 3: </a:t>
            </a:r>
            <a:r>
              <a:rPr lang="en-GB" sz="1700"/>
              <a:t>The trees are old and wrinkled perhaps?</a:t>
            </a:r>
            <a:endParaRPr lang="en-GB" sz="1700">
              <a:cs typeface="Arial"/>
            </a:endParaRPr>
          </a:p>
          <a:p>
            <a:pPr fontAlgn="base"/>
            <a:r>
              <a:rPr lang="en-GB" sz="1700" b="1"/>
              <a:t>Teacher: </a:t>
            </a:r>
            <a:r>
              <a:rPr lang="en-GB" sz="1700"/>
              <a:t>Yes, they could be, couldn’t they? Why do you think the author has used the word reigned? How has he used it - Owain?</a:t>
            </a:r>
            <a:endParaRPr lang="en-GB" sz="1700">
              <a:cs typeface="Arial"/>
            </a:endParaRPr>
          </a:p>
          <a:p>
            <a:pPr fontAlgn="base"/>
            <a:r>
              <a:rPr lang="en-GB" sz="1700" b="1"/>
              <a:t>Pupil 4: </a:t>
            </a:r>
            <a:r>
              <a:rPr lang="en-GB" sz="1700"/>
              <a:t>The silence is human; the poet has used personification and it is a different type of ‘reign’ from the rain (as in weather) that word means to rule and be in charge and the silence is taking over perhaps?</a:t>
            </a:r>
            <a:endParaRPr lang="en-GB" sz="1700">
              <a:cs typeface="Arial"/>
            </a:endParaRPr>
          </a:p>
          <a:p>
            <a:pPr fontAlgn="base"/>
            <a:r>
              <a:rPr lang="en-GB" sz="1700" b="1">
                <a:effectLst/>
              </a:rPr>
              <a:t>Teacher: </a:t>
            </a:r>
            <a:r>
              <a:rPr lang="en-GB" sz="1700"/>
              <a:t>S</a:t>
            </a:r>
            <a:r>
              <a:rPr lang="en-GB" sz="1700">
                <a:effectLst/>
              </a:rPr>
              <a:t>uperb explanation there!</a:t>
            </a:r>
            <a:endParaRPr lang="en-GB" sz="1700" b="1">
              <a:effectLst/>
            </a:endParaRPr>
          </a:p>
        </p:txBody>
      </p:sp>
    </p:spTree>
    <p:extLst>
      <p:ext uri="{BB962C8B-B14F-4D97-AF65-F5344CB8AC3E}">
        <p14:creationId xmlns:p14="http://schemas.microsoft.com/office/powerpoint/2010/main" val="3961136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580861" y="1501010"/>
            <a:ext cx="5073782" cy="5015178"/>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5" name="TextBox 4">
            <a:extLst>
              <a:ext uri="{FF2B5EF4-FFF2-40B4-BE49-F238E27FC236}">
                <a16:creationId xmlns:a16="http://schemas.microsoft.com/office/drawing/2014/main" id="{E73DDDDE-336F-43D1-8869-C19684CAAA83}"/>
              </a:ext>
            </a:extLst>
          </p:cNvPr>
          <p:cNvSpPr txBox="1"/>
          <p:nvPr/>
        </p:nvSpPr>
        <p:spPr>
          <a:xfrm>
            <a:off x="837037" y="1796256"/>
            <a:ext cx="4710032" cy="44627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srgbClr val="000000"/>
                </a:solidFill>
                <a:effectLst/>
                <a:uLnTx/>
                <a:uFillTx/>
                <a:latin typeface="Arial" panose="020B0604020202020204"/>
                <a:ea typeface="+mn-ea"/>
                <a:cs typeface="+mn-cs"/>
              </a:rPr>
              <a:t>Discuss and rescript: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a:ln>
                <a:noFill/>
              </a:ln>
              <a:solidFill>
                <a:srgbClr val="000000"/>
              </a:solidFill>
              <a:effectLst/>
              <a:uLnTx/>
              <a:uFillTx/>
              <a:latin typeface="Arial" panose="020B0604020202020204"/>
              <a:ea typeface="+mn-ea"/>
              <a:cs typeface="+mn-cs"/>
            </a:endParaRPr>
          </a:p>
          <a:p>
            <a:r>
              <a:rPr lang="en-GB"/>
              <a:t>Discuss how the example falls short of the 6 principles – collective, supportive, reciprocal, deliberative, cumulative and purposeful.</a:t>
            </a:r>
          </a:p>
          <a:p>
            <a:endParaRPr lang="en-GB" sz="1000"/>
          </a:p>
          <a:p>
            <a:r>
              <a:rPr lang="en-GB"/>
              <a:t>Rescript the example of questioning so that it better structures and develops pupil talk.</a:t>
            </a:r>
            <a:endParaRPr lang="en-GB">
              <a:cs typeface="Arial"/>
            </a:endParaRPr>
          </a:p>
          <a:p>
            <a:endParaRPr lang="en-GB" sz="100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a:ln>
                  <a:noFill/>
                </a:ln>
                <a:solidFill>
                  <a:srgbClr val="000000"/>
                </a:solidFill>
                <a:effectLst/>
                <a:uLnTx/>
                <a:uFillTx/>
                <a:latin typeface="Arial" panose="020B0604020202020204"/>
                <a:ea typeface="+mn-ea"/>
                <a:cs typeface="+mn-cs"/>
              </a:rPr>
              <a:t>Consider the features of dialogic questioning:</a:t>
            </a:r>
            <a:endParaRPr lang="en-GB" b="1" i="0" u="none" strike="noStrike" kern="1200" cap="none" spc="0" normalizeH="0" baseline="0" noProof="0">
              <a:ln>
                <a:noFill/>
              </a:ln>
              <a:solidFill>
                <a:srgbClr val="000000"/>
              </a:solidFill>
              <a:effectLst/>
              <a:uLnTx/>
              <a:uFillTx/>
              <a:latin typeface="Arial" panose="020B0604020202020204"/>
              <a:cs typeface="Arial"/>
            </a:endParaRPr>
          </a:p>
          <a:p>
            <a:pPr marL="285750" indent="-285750">
              <a:buFont typeface="Arial" panose="020B0604020202020204" pitchFamily="34" charset="0"/>
              <a:buChar char="•"/>
            </a:pPr>
            <a:r>
              <a:rPr lang="en-GB">
                <a:solidFill>
                  <a:srgbClr val="000000"/>
                </a:solidFill>
                <a:latin typeface="+mj-lt"/>
              </a:rPr>
              <a:t>e</a:t>
            </a:r>
            <a:r>
              <a:rPr lang="en-GB" b="0" i="0">
                <a:solidFill>
                  <a:srgbClr val="000000"/>
                </a:solidFill>
                <a:effectLst/>
                <a:latin typeface="+mj-lt"/>
              </a:rPr>
              <a:t>xtended questioning with fewer pupils</a:t>
            </a:r>
            <a:r>
              <a:rPr lang="en-GB">
                <a:solidFill>
                  <a:srgbClr val="000000"/>
                </a:solidFill>
                <a:latin typeface="+mj-lt"/>
              </a:rPr>
              <a:t> </a:t>
            </a:r>
            <a:endParaRPr lang="en-GB" b="0" i="0">
              <a:solidFill>
                <a:srgbClr val="000000"/>
              </a:solidFill>
              <a:effectLst/>
              <a:latin typeface="+mj-lt"/>
              <a:cs typeface="Arial"/>
            </a:endParaRPr>
          </a:p>
          <a:p>
            <a:endParaRPr lang="en-GB" sz="1000" b="0" i="0">
              <a:solidFill>
                <a:srgbClr val="000000"/>
              </a:solidFill>
              <a:effectLst/>
              <a:latin typeface="+mj-lt"/>
            </a:endParaRPr>
          </a:p>
          <a:p>
            <a:pPr marL="285750" indent="-285750">
              <a:buFont typeface="Arial" panose="020B0604020202020204" pitchFamily="34" charset="0"/>
              <a:buChar char="•"/>
            </a:pPr>
            <a:r>
              <a:rPr lang="en-GB" b="0" i="0">
                <a:solidFill>
                  <a:srgbClr val="000000"/>
                </a:solidFill>
                <a:effectLst/>
                <a:latin typeface="+mj-lt"/>
              </a:rPr>
              <a:t>benefits the pupil(s) both speaking and listening</a:t>
            </a:r>
            <a:endParaRPr lang="en-GB" b="0" i="0">
              <a:solidFill>
                <a:srgbClr val="000000"/>
              </a:solidFill>
              <a:effectLst/>
              <a:latin typeface="+mj-lt"/>
              <a:cs typeface="Arial"/>
            </a:endParaRPr>
          </a:p>
          <a:p>
            <a:endParaRPr lang="en-GB" sz="1000">
              <a:solidFill>
                <a:srgbClr val="000000"/>
              </a:solidFill>
              <a:latin typeface="+mj-lt"/>
            </a:endParaRPr>
          </a:p>
          <a:p>
            <a:pPr marL="285750" indent="-285750">
              <a:buFont typeface="Arial" panose="020B0604020202020204" pitchFamily="34" charset="0"/>
              <a:buChar char="•"/>
            </a:pPr>
            <a:r>
              <a:rPr lang="en-GB" b="0" i="0">
                <a:solidFill>
                  <a:srgbClr val="000000"/>
                </a:solidFill>
                <a:effectLst/>
                <a:latin typeface="+mj-lt"/>
              </a:rPr>
              <a:t>full engagement in listening and thinking from the </a:t>
            </a:r>
            <a:r>
              <a:rPr lang="en-GB">
                <a:solidFill>
                  <a:srgbClr val="000000"/>
                </a:solidFill>
                <a:latin typeface="+mj-lt"/>
              </a:rPr>
              <a:t>p</a:t>
            </a:r>
            <a:r>
              <a:rPr lang="en-GB" b="0" i="0">
                <a:solidFill>
                  <a:srgbClr val="000000"/>
                </a:solidFill>
                <a:effectLst/>
                <a:latin typeface="+mj-lt"/>
              </a:rPr>
              <a:t>upils not speaking</a:t>
            </a:r>
            <a:endParaRPr lang="en-GB" b="1">
              <a:solidFill>
                <a:schemeClr val="tx1"/>
              </a:solidFill>
            </a:endParaRPr>
          </a:p>
        </p:txBody>
      </p:sp>
      <p:grpSp>
        <p:nvGrpSpPr>
          <p:cNvPr id="4" name="Group 3">
            <a:extLst>
              <a:ext uri="{FF2B5EF4-FFF2-40B4-BE49-F238E27FC236}">
                <a16:creationId xmlns:a16="http://schemas.microsoft.com/office/drawing/2014/main" id="{333CE146-9F1D-4C57-8BC8-EBBD7AE3A198}"/>
              </a:ext>
            </a:extLst>
          </p:cNvPr>
          <p:cNvGrpSpPr/>
          <p:nvPr/>
        </p:nvGrpSpPr>
        <p:grpSpPr>
          <a:xfrm>
            <a:off x="177901" y="1796256"/>
            <a:ext cx="815275" cy="834134"/>
            <a:chOff x="448679" y="2176538"/>
            <a:chExt cx="815275" cy="834134"/>
          </a:xfrm>
        </p:grpSpPr>
        <p:sp>
          <p:nvSpPr>
            <p:cNvPr id="10" name="Graphic 25">
              <a:extLst>
                <a:ext uri="{FF2B5EF4-FFF2-40B4-BE49-F238E27FC236}">
                  <a16:creationId xmlns:a16="http://schemas.microsoft.com/office/drawing/2014/main" id="{41A080EE-D593-499A-B2E4-2E404D90665A}"/>
                </a:ext>
              </a:extLst>
            </p:cNvPr>
            <p:cNvSpPr/>
            <p:nvPr/>
          </p:nvSpPr>
          <p:spPr>
            <a:xfrm>
              <a:off x="747820" y="217653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1" name="Graphic 25">
              <a:extLst>
                <a:ext uri="{FF2B5EF4-FFF2-40B4-BE49-F238E27FC236}">
                  <a16:creationId xmlns:a16="http://schemas.microsoft.com/office/drawing/2014/main" id="{DF1639AB-3534-46A9-B913-B18AB5201BA4}"/>
                </a:ext>
              </a:extLst>
            </p:cNvPr>
            <p:cNvSpPr/>
            <p:nvPr/>
          </p:nvSpPr>
          <p:spPr>
            <a:xfrm>
              <a:off x="448679" y="217653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sp>
        <p:nvSpPr>
          <p:cNvPr id="12" name="Rectangle: Top Corners Snipped 11">
            <a:extLst>
              <a:ext uri="{FF2B5EF4-FFF2-40B4-BE49-F238E27FC236}">
                <a16:creationId xmlns:a16="http://schemas.microsoft.com/office/drawing/2014/main" id="{6FE291E6-A68A-4F73-9A30-6F82E42D83CF}"/>
              </a:ext>
            </a:extLst>
          </p:cNvPr>
          <p:cNvSpPr/>
          <p:nvPr/>
        </p:nvSpPr>
        <p:spPr>
          <a:xfrm>
            <a:off x="5906206" y="1415874"/>
            <a:ext cx="6076331" cy="5225685"/>
          </a:xfrm>
          <a:prstGeom prst="snip2SameRect">
            <a:avLst>
              <a:gd name="adj1" fmla="val 9849"/>
              <a:gd name="adj2" fmla="val 9435"/>
            </a:avLst>
          </a:prstGeom>
          <a:solidFill>
            <a:schemeClr val="bg1"/>
          </a:solidFill>
          <a:ln w="28575">
            <a:solidFill>
              <a:srgbClr val="3663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5" name="TextBox 14">
            <a:extLst>
              <a:ext uri="{FF2B5EF4-FFF2-40B4-BE49-F238E27FC236}">
                <a16:creationId xmlns:a16="http://schemas.microsoft.com/office/drawing/2014/main" id="{047AEC33-6A67-42F2-9F8F-566676D46998}"/>
              </a:ext>
            </a:extLst>
          </p:cNvPr>
          <p:cNvSpPr txBox="1"/>
          <p:nvPr/>
        </p:nvSpPr>
        <p:spPr>
          <a:xfrm>
            <a:off x="6125220" y="1588511"/>
            <a:ext cx="5912701" cy="5016758"/>
          </a:xfrm>
          <a:prstGeom prst="rect">
            <a:avLst/>
          </a:prstGeom>
          <a:noFill/>
        </p:spPr>
        <p:txBody>
          <a:bodyPr wrap="square" lIns="91440" tIns="45720" rIns="91440" bIns="45720" rtlCol="0" anchor="t">
            <a:spAutoFit/>
          </a:bodyPr>
          <a:lstStyle/>
          <a:p>
            <a:pPr fontAlgn="base"/>
            <a:r>
              <a:rPr lang="en-GB" sz="1600" b="1">
                <a:effectLst/>
              </a:rPr>
              <a:t>Teacher: </a:t>
            </a:r>
            <a:r>
              <a:rPr lang="en-GB" sz="1600" b="0">
                <a:effectLst/>
              </a:rPr>
              <a:t>Talk to your partner: What </a:t>
            </a:r>
            <a:r>
              <a:rPr lang="en-GB" sz="1600"/>
              <a:t>figurative language </a:t>
            </a:r>
            <a:r>
              <a:rPr lang="en-GB" sz="1600" b="0">
                <a:effectLst/>
              </a:rPr>
              <a:t>can you see and what impact does it have on the reader?</a:t>
            </a:r>
            <a:r>
              <a:rPr lang="en-GB" sz="1600" b="0" i="1">
                <a:effectLst/>
              </a:rPr>
              <a:t> (…) </a:t>
            </a:r>
            <a:r>
              <a:rPr lang="en-GB" sz="1600" b="0" err="1">
                <a:effectLst/>
              </a:rPr>
              <a:t>Temi</a:t>
            </a:r>
            <a:r>
              <a:rPr lang="en-GB" sz="1600" b="0">
                <a:effectLst/>
              </a:rPr>
              <a:t>?</a:t>
            </a:r>
            <a:endParaRPr lang="en-GB" sz="1600">
              <a:solidFill>
                <a:schemeClr val="tx1"/>
              </a:solidFill>
            </a:endParaRPr>
          </a:p>
          <a:p>
            <a:pPr fontAlgn="base"/>
            <a:r>
              <a:rPr lang="en-GB" sz="1600" b="1"/>
              <a:t>Pupil 1: </a:t>
            </a:r>
            <a:r>
              <a:rPr lang="en-GB" sz="1600"/>
              <a:t>We can see a lot of alliteration and we feel that it is making the sounds of the storm with the w </a:t>
            </a:r>
            <a:r>
              <a:rPr lang="en-GB" sz="1600" err="1"/>
              <a:t>w</a:t>
            </a:r>
            <a:r>
              <a:rPr lang="en-GB" sz="1600"/>
              <a:t> </a:t>
            </a:r>
            <a:r>
              <a:rPr lang="en-GB" sz="1600" err="1"/>
              <a:t>w</a:t>
            </a:r>
            <a:r>
              <a:rPr lang="en-GB" sz="1600"/>
              <a:t> and the </a:t>
            </a:r>
            <a:r>
              <a:rPr lang="en-GB" sz="1600" err="1"/>
              <a:t>sh</a:t>
            </a:r>
            <a:r>
              <a:rPr lang="en-GB" sz="1600"/>
              <a:t> sh.</a:t>
            </a:r>
            <a:endParaRPr lang="en-GB" sz="1600">
              <a:cs typeface="Arial"/>
            </a:endParaRPr>
          </a:p>
          <a:p>
            <a:pPr fontAlgn="base"/>
            <a:r>
              <a:rPr lang="en-GB" sz="1600" b="1">
                <a:effectLst/>
              </a:rPr>
              <a:t>Teacher: </a:t>
            </a:r>
            <a:r>
              <a:rPr lang="en-GB" sz="1600"/>
              <a:t>That’s great. </a:t>
            </a:r>
            <a:r>
              <a:rPr lang="en-GB" sz="1600" err="1"/>
              <a:t>Temi</a:t>
            </a:r>
            <a:r>
              <a:rPr lang="en-GB" sz="1600"/>
              <a:t>, what did you and your partner notice Arun?</a:t>
            </a:r>
            <a:endParaRPr lang="en-GB" sz="1600" b="0">
              <a:effectLst/>
              <a:cs typeface="Arial"/>
            </a:endParaRPr>
          </a:p>
          <a:p>
            <a:pPr fontAlgn="base"/>
            <a:r>
              <a:rPr lang="en-GB" sz="1600" b="1"/>
              <a:t>Pupil 2: </a:t>
            </a:r>
            <a:r>
              <a:rPr lang="en-GB" sz="1600"/>
              <a:t>We found some similes and the poet compared the trees to old men.</a:t>
            </a:r>
            <a:endParaRPr lang="en-GB" sz="1600">
              <a:effectLst/>
              <a:cs typeface="Arial"/>
            </a:endParaRPr>
          </a:p>
          <a:p>
            <a:pPr fontAlgn="base"/>
            <a:r>
              <a:rPr lang="en-GB" sz="1600" b="1">
                <a:effectLst/>
              </a:rPr>
              <a:t>Teacher: </a:t>
            </a:r>
            <a:r>
              <a:rPr lang="en-GB" sz="1600"/>
              <a:t>W</a:t>
            </a:r>
            <a:r>
              <a:rPr lang="en-GB" sz="1600">
                <a:effectLst/>
              </a:rPr>
              <a:t>hy has the poet chosen to use the word old? Perhaps look at previous lines, what is he describing Dani-</a:t>
            </a:r>
            <a:r>
              <a:rPr lang="en-GB" sz="1600" err="1">
                <a:effectLst/>
              </a:rPr>
              <a:t>ella</a:t>
            </a:r>
            <a:r>
              <a:rPr lang="en-GB" sz="1600">
                <a:effectLst/>
              </a:rPr>
              <a:t>?</a:t>
            </a:r>
            <a:endParaRPr lang="en-GB" sz="1600">
              <a:cs typeface="Arial"/>
            </a:endParaRPr>
          </a:p>
          <a:p>
            <a:pPr fontAlgn="base"/>
            <a:r>
              <a:rPr lang="en-GB" sz="1600" b="1"/>
              <a:t>Pupil 3: </a:t>
            </a:r>
            <a:r>
              <a:rPr lang="en-GB" sz="1600"/>
              <a:t>The trees are old and wrinkled perhaps?</a:t>
            </a:r>
            <a:endParaRPr lang="en-GB" sz="1600">
              <a:cs typeface="Arial"/>
            </a:endParaRPr>
          </a:p>
          <a:p>
            <a:pPr fontAlgn="base"/>
            <a:r>
              <a:rPr lang="en-GB" sz="1600" b="1"/>
              <a:t>Teacher: </a:t>
            </a:r>
            <a:r>
              <a:rPr lang="en-GB" sz="1600"/>
              <a:t>Yes, they could be, couldn’t they? Why do you think the author has used the word reigned? How has he used it - Owain?</a:t>
            </a:r>
            <a:endParaRPr lang="en-GB" sz="1600">
              <a:cs typeface="Arial"/>
            </a:endParaRPr>
          </a:p>
          <a:p>
            <a:pPr fontAlgn="base"/>
            <a:r>
              <a:rPr lang="en-GB" sz="1600" b="1"/>
              <a:t>Pupil 4: </a:t>
            </a:r>
            <a:r>
              <a:rPr lang="en-GB" sz="1600"/>
              <a:t>The silence is human; the poet has used personification and it is a different type of ‘reign’ from the rain (as in weather) that word means to rule and be in charge and the silence is taking over perhaps?</a:t>
            </a:r>
            <a:endParaRPr lang="en-GB" sz="1600">
              <a:cs typeface="Arial"/>
            </a:endParaRPr>
          </a:p>
          <a:p>
            <a:pPr fontAlgn="base"/>
            <a:r>
              <a:rPr lang="en-GB" sz="1600" b="1">
                <a:effectLst/>
              </a:rPr>
              <a:t>Teacher: </a:t>
            </a:r>
            <a:r>
              <a:rPr lang="en-GB" sz="1600"/>
              <a:t>S</a:t>
            </a:r>
            <a:r>
              <a:rPr lang="en-GB" sz="1600">
                <a:effectLst/>
              </a:rPr>
              <a:t>uperb explanation there!</a:t>
            </a:r>
            <a:endParaRPr lang="en-GB" sz="1600" b="1">
              <a:effectLst/>
            </a:endParaRPr>
          </a:p>
        </p:txBody>
      </p:sp>
    </p:spTree>
    <p:extLst>
      <p:ext uri="{BB962C8B-B14F-4D97-AF65-F5344CB8AC3E}">
        <p14:creationId xmlns:p14="http://schemas.microsoft.com/office/powerpoint/2010/main" val="353889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E2B23-9D7A-44B1-8714-E5EDAF863D40}"/>
              </a:ext>
            </a:extLst>
          </p:cNvPr>
          <p:cNvSpPr>
            <a:spLocks noGrp="1"/>
          </p:cNvSpPr>
          <p:nvPr>
            <p:ph type="title"/>
          </p:nvPr>
        </p:nvSpPr>
        <p:spPr/>
        <p:txBody>
          <a:bodyPr/>
          <a:lstStyle/>
          <a:p>
            <a:r>
              <a:rPr lang="en-GB"/>
              <a:t>Scaffolds for talk</a:t>
            </a:r>
          </a:p>
        </p:txBody>
      </p:sp>
      <p:sp>
        <p:nvSpPr>
          <p:cNvPr id="3" name="Slide Number Placeholder 2">
            <a:extLst>
              <a:ext uri="{FF2B5EF4-FFF2-40B4-BE49-F238E27FC236}">
                <a16:creationId xmlns:a16="http://schemas.microsoft.com/office/drawing/2014/main" id="{0C11904D-02CE-4CB9-8FEB-8C158B730E0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5" name="Rectangle: Top Corners Snipped 4">
            <a:extLst>
              <a:ext uri="{FF2B5EF4-FFF2-40B4-BE49-F238E27FC236}">
                <a16:creationId xmlns:a16="http://schemas.microsoft.com/office/drawing/2014/main" id="{0E2F28A7-446A-4FBE-A740-93624EA23826}"/>
              </a:ext>
            </a:extLst>
          </p:cNvPr>
          <p:cNvSpPr/>
          <p:nvPr/>
        </p:nvSpPr>
        <p:spPr>
          <a:xfrm>
            <a:off x="525146" y="2262843"/>
            <a:ext cx="3311813" cy="337650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6" name="Rectangle: Top Corners Snipped 5">
            <a:extLst>
              <a:ext uri="{FF2B5EF4-FFF2-40B4-BE49-F238E27FC236}">
                <a16:creationId xmlns:a16="http://schemas.microsoft.com/office/drawing/2014/main" id="{DE5CAF16-D0F9-47A6-AE72-F33B8411A732}"/>
              </a:ext>
            </a:extLst>
          </p:cNvPr>
          <p:cNvSpPr/>
          <p:nvPr/>
        </p:nvSpPr>
        <p:spPr>
          <a:xfrm rot="20177733">
            <a:off x="130787" y="2046838"/>
            <a:ext cx="2161844" cy="71487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a:ln>
                  <a:noFill/>
                </a:ln>
                <a:solidFill>
                  <a:srgbClr val="FFFFFF"/>
                </a:solidFill>
                <a:effectLst/>
                <a:uLnTx/>
                <a:uFillTx/>
                <a:latin typeface="Arial" panose="020B0604020202020204"/>
                <a:ea typeface="+mn-ea"/>
                <a:cs typeface="+mn-cs"/>
              </a:rPr>
              <a:t>Sentence stems</a:t>
            </a:r>
            <a:endParaRPr kumimoji="0" lang="en-GB" sz="22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642DCB89-6320-43BF-B0F8-A0CC1888AC4F}"/>
              </a:ext>
            </a:extLst>
          </p:cNvPr>
          <p:cNvSpPr txBox="1"/>
          <p:nvPr/>
        </p:nvSpPr>
        <p:spPr>
          <a:xfrm>
            <a:off x="899160" y="2936933"/>
            <a:ext cx="2651760"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I agree/disagree with … because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I think … because…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My claim is based on the fact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7" name="Rectangle: Top Corners Snipped 6">
            <a:extLst>
              <a:ext uri="{FF2B5EF4-FFF2-40B4-BE49-F238E27FC236}">
                <a16:creationId xmlns:a16="http://schemas.microsoft.com/office/drawing/2014/main" id="{5D5770E4-E782-4195-8E92-37C02E109673}"/>
              </a:ext>
            </a:extLst>
          </p:cNvPr>
          <p:cNvSpPr/>
          <p:nvPr/>
        </p:nvSpPr>
        <p:spPr>
          <a:xfrm>
            <a:off x="4430714" y="2262841"/>
            <a:ext cx="3311813" cy="337650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8" name="Rectangle: Top Corners Snipped 7">
            <a:extLst>
              <a:ext uri="{FF2B5EF4-FFF2-40B4-BE49-F238E27FC236}">
                <a16:creationId xmlns:a16="http://schemas.microsoft.com/office/drawing/2014/main" id="{0C8A1A63-5982-4ADA-BA36-97FCBDC96B46}"/>
              </a:ext>
            </a:extLst>
          </p:cNvPr>
          <p:cNvSpPr/>
          <p:nvPr/>
        </p:nvSpPr>
        <p:spPr>
          <a:xfrm>
            <a:off x="8384672" y="2262841"/>
            <a:ext cx="3311813" cy="3376501"/>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9" name="Rectangle: Top Corners Snipped 8">
            <a:extLst>
              <a:ext uri="{FF2B5EF4-FFF2-40B4-BE49-F238E27FC236}">
                <a16:creationId xmlns:a16="http://schemas.microsoft.com/office/drawing/2014/main" id="{FE321564-7028-4F66-B979-49B6CF2A15E9}"/>
              </a:ext>
            </a:extLst>
          </p:cNvPr>
          <p:cNvSpPr/>
          <p:nvPr/>
        </p:nvSpPr>
        <p:spPr>
          <a:xfrm rot="20177733">
            <a:off x="3962906" y="2069996"/>
            <a:ext cx="2161844" cy="71487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a:ln>
                  <a:noFill/>
                </a:ln>
                <a:solidFill>
                  <a:srgbClr val="FFFFFF"/>
                </a:solidFill>
                <a:effectLst/>
                <a:uLnTx/>
                <a:uFillTx/>
                <a:latin typeface="Arial" panose="020B0604020202020204"/>
                <a:ea typeface="+mn-ea"/>
                <a:cs typeface="+mn-cs"/>
              </a:rPr>
              <a:t>Question stems</a:t>
            </a:r>
            <a:endParaRPr kumimoji="0" lang="en-GB" sz="22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0" name="Rectangle: Top Corners Snipped 9">
            <a:extLst>
              <a:ext uri="{FF2B5EF4-FFF2-40B4-BE49-F238E27FC236}">
                <a16:creationId xmlns:a16="http://schemas.microsoft.com/office/drawing/2014/main" id="{72112F59-621F-4233-833A-E38E675CDE4D}"/>
              </a:ext>
            </a:extLst>
          </p:cNvPr>
          <p:cNvSpPr/>
          <p:nvPr/>
        </p:nvSpPr>
        <p:spPr>
          <a:xfrm rot="20177733">
            <a:off x="7795026" y="2069997"/>
            <a:ext cx="2161844" cy="714872"/>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200" b="1" i="0" u="none" strike="noStrike" kern="1200" cap="none" spc="0" normalizeH="0" baseline="0" noProof="0">
                <a:ln>
                  <a:noFill/>
                </a:ln>
                <a:solidFill>
                  <a:srgbClr val="FFFFFF"/>
                </a:solidFill>
                <a:effectLst/>
                <a:uLnTx/>
                <a:uFillTx/>
                <a:latin typeface="Arial" panose="020B0604020202020204"/>
                <a:ea typeface="+mn-ea"/>
                <a:cs typeface="+mn-cs"/>
              </a:rPr>
              <a:t>Speaking frames</a:t>
            </a:r>
            <a:endParaRPr kumimoji="0" lang="en-GB" sz="22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1" name="TextBox 10">
            <a:extLst>
              <a:ext uri="{FF2B5EF4-FFF2-40B4-BE49-F238E27FC236}">
                <a16:creationId xmlns:a16="http://schemas.microsoft.com/office/drawing/2014/main" id="{F929C21B-9A88-4056-A268-F7D50A501C1C}"/>
              </a:ext>
            </a:extLst>
          </p:cNvPr>
          <p:cNvSpPr txBox="1"/>
          <p:nvPr/>
        </p:nvSpPr>
        <p:spPr>
          <a:xfrm>
            <a:off x="4706181" y="2936933"/>
            <a:ext cx="2894277" cy="24929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Why do you think…?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Does anyone else have a different way to explain...?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What facts support…?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Does anyone disagree with…Can you explain why?</a:t>
            </a:r>
          </a:p>
        </p:txBody>
      </p:sp>
      <p:sp>
        <p:nvSpPr>
          <p:cNvPr id="12" name="TextBox 11">
            <a:extLst>
              <a:ext uri="{FF2B5EF4-FFF2-40B4-BE49-F238E27FC236}">
                <a16:creationId xmlns:a16="http://schemas.microsoft.com/office/drawing/2014/main" id="{3D073C18-72F3-4B92-8A55-696CA18671F1}"/>
              </a:ext>
            </a:extLst>
          </p:cNvPr>
          <p:cNvSpPr txBox="1"/>
          <p:nvPr/>
        </p:nvSpPr>
        <p:spPr>
          <a:xfrm>
            <a:off x="8668805" y="2796928"/>
            <a:ext cx="3027680" cy="258532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There are ____ apples and ____ people altogether.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____ shared equally between ____  is equal to ____.</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Arial" panose="020B0604020202020204"/>
                <a:ea typeface="+mn-ea"/>
                <a:cs typeface="+mn-cs"/>
              </a:rPr>
              <a:t>So each person gets the fraction ____ of the apples.</a:t>
            </a:r>
          </a:p>
        </p:txBody>
      </p:sp>
      <p:sp>
        <p:nvSpPr>
          <p:cNvPr id="13" name="Rectangle: Top Corners Snipped 12">
            <a:extLst>
              <a:ext uri="{FF2B5EF4-FFF2-40B4-BE49-F238E27FC236}">
                <a16:creationId xmlns:a16="http://schemas.microsoft.com/office/drawing/2014/main" id="{8F881880-C6FD-44DB-9CF5-73765E8C5458}"/>
              </a:ext>
            </a:extLst>
          </p:cNvPr>
          <p:cNvSpPr/>
          <p:nvPr/>
        </p:nvSpPr>
        <p:spPr>
          <a:xfrm>
            <a:off x="979438" y="5887354"/>
            <a:ext cx="9601833" cy="852155"/>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FFFF"/>
                </a:solidFill>
                <a:effectLst/>
                <a:uLnTx/>
                <a:uFillTx/>
                <a:latin typeface="Arial" panose="020B0604020202020204"/>
                <a:ea typeface="+mn-ea"/>
                <a:cs typeface="+mn-cs"/>
              </a:rPr>
              <a:t>     </a:t>
            </a:r>
          </a:p>
        </p:txBody>
      </p:sp>
      <p:sp>
        <p:nvSpPr>
          <p:cNvPr id="14" name="Graphic 25">
            <a:extLst>
              <a:ext uri="{FF2B5EF4-FFF2-40B4-BE49-F238E27FC236}">
                <a16:creationId xmlns:a16="http://schemas.microsoft.com/office/drawing/2014/main" id="{213CA549-179F-48CB-8EBC-4462FDC3036F}"/>
              </a:ext>
            </a:extLst>
          </p:cNvPr>
          <p:cNvSpPr/>
          <p:nvPr/>
        </p:nvSpPr>
        <p:spPr>
          <a:xfrm>
            <a:off x="1198301" y="589017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93E568C3-77B9-4D78-8A89-A1E2D8CCB156}"/>
              </a:ext>
            </a:extLst>
          </p:cNvPr>
          <p:cNvSpPr/>
          <p:nvPr/>
        </p:nvSpPr>
        <p:spPr>
          <a:xfrm>
            <a:off x="899160" y="5890176"/>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6" name="TextBox 15">
            <a:extLst>
              <a:ext uri="{FF2B5EF4-FFF2-40B4-BE49-F238E27FC236}">
                <a16:creationId xmlns:a16="http://schemas.microsoft.com/office/drawing/2014/main" id="{63383799-1BA5-47A5-A947-807F7031DEED}"/>
              </a:ext>
            </a:extLst>
          </p:cNvPr>
          <p:cNvSpPr txBox="1"/>
          <p:nvPr/>
        </p:nvSpPr>
        <p:spPr>
          <a:xfrm>
            <a:off x="1752130" y="5979926"/>
            <a:ext cx="8809686"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000000"/>
                </a:solidFill>
                <a:effectLst/>
                <a:uLnTx/>
                <a:uFillTx/>
                <a:latin typeface="Arial" panose="020B0604020202020204"/>
                <a:ea typeface="+mn-ea"/>
                <a:cs typeface="+mn-cs"/>
              </a:rPr>
              <a:t>Reflect: </a:t>
            </a:r>
            <a:r>
              <a:rPr kumimoji="0" lang="en-GB" sz="2000" b="0" i="0" u="none" strike="noStrike" kern="1200" cap="none" spc="0" normalizeH="0" baseline="0" noProof="0">
                <a:ln>
                  <a:noFill/>
                </a:ln>
                <a:solidFill>
                  <a:srgbClr val="000000"/>
                </a:solidFill>
                <a:effectLst/>
                <a:uLnTx/>
                <a:uFillTx/>
                <a:latin typeface="Arial" panose="020B0604020202020204"/>
                <a:ea typeface="+mn-ea"/>
                <a:cs typeface="+mn-cs"/>
              </a:rPr>
              <a:t>Have you used any scaffolds for talk in your classroom? What were they? What was the impact on pupils?</a:t>
            </a:r>
          </a:p>
        </p:txBody>
      </p:sp>
    </p:spTree>
    <p:extLst>
      <p:ext uri="{BB962C8B-B14F-4D97-AF65-F5344CB8AC3E}">
        <p14:creationId xmlns:p14="http://schemas.microsoft.com/office/powerpoint/2010/main" val="257812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4" grpId="0"/>
      <p:bldP spid="7" grpId="0" animBg="1"/>
      <p:bldP spid="8" grpId="0" animBg="1"/>
      <p:bldP spid="9" grpId="0" animBg="1"/>
      <p:bldP spid="10" grpId="0" animBg="1"/>
      <p:bldP spid="11" grpId="0"/>
      <p:bldP spid="12" grpId="0"/>
      <p:bldP spid="13" grpId="0" animBg="1"/>
      <p:bldP spid="14" grpId="0" animBg="1"/>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BD5F4C8-713F-433B-A8CB-AFE7F3C69F91}"/>
              </a:ext>
            </a:extLst>
          </p:cNvPr>
          <p:cNvSpPr>
            <a:spLocks noGrp="1"/>
          </p:cNvSpPr>
          <p:nvPr>
            <p:ph type="sldNum" sz="quarter" idx="12"/>
          </p:nvPr>
        </p:nvSpPr>
        <p:spPr>
          <a:solidFill>
            <a:schemeClr val="bg1"/>
          </a:solidFill>
        </p:spPr>
        <p:txBody>
          <a:bodyPr/>
          <a:lstStyle/>
          <a:p>
            <a:fld id="{6B6EFD66-0F65-0C43-B4F5-A9CE99357F25}" type="slidenum">
              <a:rPr lang="en-GB" smtClean="0"/>
              <a:t>21</a:t>
            </a:fld>
            <a:endParaRPr lang="en-GB"/>
          </a:p>
        </p:txBody>
      </p:sp>
      <p:sp>
        <p:nvSpPr>
          <p:cNvPr id="34" name="Title 1">
            <a:extLst>
              <a:ext uri="{FF2B5EF4-FFF2-40B4-BE49-F238E27FC236}">
                <a16:creationId xmlns:a16="http://schemas.microsoft.com/office/drawing/2014/main" id="{2A0A4329-2426-41CE-AEB2-3F48A157D806}"/>
              </a:ext>
            </a:extLst>
          </p:cNvPr>
          <p:cNvSpPr txBox="1">
            <a:spLocks/>
          </p:cNvSpPr>
          <p:nvPr/>
        </p:nvSpPr>
        <p:spPr>
          <a:xfrm>
            <a:off x="414023" y="609752"/>
            <a:ext cx="10921999" cy="852155"/>
          </a:xfrm>
          <a:prstGeom prst="rect">
            <a:avLst/>
          </a:prstGeom>
        </p:spPr>
        <p:txBody>
          <a:bodyPr/>
          <a:lstStyle>
            <a:lvl1pPr algn="l" defTabSz="914400" rtl="0" eaLnBrk="1" latinLnBrk="0" hangingPunct="1">
              <a:lnSpc>
                <a:spcPct val="90000"/>
              </a:lnSpc>
              <a:spcBef>
                <a:spcPct val="0"/>
              </a:spcBef>
              <a:buNone/>
              <a:defRPr sz="4800" b="1" kern="1200">
                <a:solidFill>
                  <a:schemeClr val="tx1"/>
                </a:solidFill>
                <a:latin typeface="Constantia" panose="02030602050306030303" pitchFamily="18" charset="0"/>
                <a:ea typeface="+mj-ea"/>
                <a:cs typeface="+mj-cs"/>
              </a:defRPr>
            </a:lvl1pPr>
          </a:lstStyle>
          <a:p>
            <a:r>
              <a:rPr lang="en-GB">
                <a:latin typeface="Constantia"/>
              </a:rPr>
              <a:t>Talk to develop persuasive language</a:t>
            </a:r>
            <a:endParaRPr lang="en-GB"/>
          </a:p>
        </p:txBody>
      </p:sp>
      <p:sp>
        <p:nvSpPr>
          <p:cNvPr id="10" name="Rectangle: Top Corners Snipped 9">
            <a:extLst>
              <a:ext uri="{FF2B5EF4-FFF2-40B4-BE49-F238E27FC236}">
                <a16:creationId xmlns:a16="http://schemas.microsoft.com/office/drawing/2014/main" id="{46E92814-8F3A-46C8-9321-8C56971BAF0F}"/>
              </a:ext>
            </a:extLst>
          </p:cNvPr>
          <p:cNvSpPr/>
          <p:nvPr/>
        </p:nvSpPr>
        <p:spPr>
          <a:xfrm>
            <a:off x="414023" y="2134344"/>
            <a:ext cx="4856246" cy="902529"/>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tx1"/>
                </a:solidFill>
              </a:rPr>
              <a:t>Introduction stating your position</a:t>
            </a:r>
          </a:p>
        </p:txBody>
      </p:sp>
      <p:sp>
        <p:nvSpPr>
          <p:cNvPr id="12" name="Rectangle: Top Corners Snipped 11">
            <a:extLst>
              <a:ext uri="{FF2B5EF4-FFF2-40B4-BE49-F238E27FC236}">
                <a16:creationId xmlns:a16="http://schemas.microsoft.com/office/drawing/2014/main" id="{487F3396-2D11-4989-B4AE-1FD68A3ECC44}"/>
              </a:ext>
            </a:extLst>
          </p:cNvPr>
          <p:cNvSpPr/>
          <p:nvPr/>
        </p:nvSpPr>
        <p:spPr>
          <a:xfrm>
            <a:off x="6266183" y="2787869"/>
            <a:ext cx="4856246" cy="852155"/>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tx1"/>
                </a:solidFill>
              </a:rPr>
              <a:t>Technical and formal language</a:t>
            </a:r>
          </a:p>
        </p:txBody>
      </p:sp>
      <p:sp>
        <p:nvSpPr>
          <p:cNvPr id="13" name="Rectangle: Top Corners Snipped 12">
            <a:extLst>
              <a:ext uri="{FF2B5EF4-FFF2-40B4-BE49-F238E27FC236}">
                <a16:creationId xmlns:a16="http://schemas.microsoft.com/office/drawing/2014/main" id="{D523E1F8-268B-49AD-9CE6-FB1693DEBB2A}"/>
              </a:ext>
            </a:extLst>
          </p:cNvPr>
          <p:cNvSpPr/>
          <p:nvPr/>
        </p:nvSpPr>
        <p:spPr>
          <a:xfrm>
            <a:off x="414023" y="3563802"/>
            <a:ext cx="4856246" cy="852155"/>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tx1"/>
                </a:solidFill>
              </a:rPr>
              <a:t>Reasons for or against with supporting reasons and evidence</a:t>
            </a:r>
          </a:p>
        </p:txBody>
      </p:sp>
      <p:sp>
        <p:nvSpPr>
          <p:cNvPr id="17" name="Rectangle: Top Corners Snipped 16">
            <a:extLst>
              <a:ext uri="{FF2B5EF4-FFF2-40B4-BE49-F238E27FC236}">
                <a16:creationId xmlns:a16="http://schemas.microsoft.com/office/drawing/2014/main" id="{C13582DB-F840-4B76-B4FB-AB20756EB55D}"/>
              </a:ext>
            </a:extLst>
          </p:cNvPr>
          <p:cNvSpPr/>
          <p:nvPr/>
        </p:nvSpPr>
        <p:spPr>
          <a:xfrm>
            <a:off x="6266183" y="4149285"/>
            <a:ext cx="4856246" cy="925931"/>
          </a:xfrm>
          <a:prstGeom prst="snip2SameRect">
            <a:avLst>
              <a:gd name="adj1" fmla="val 9849"/>
              <a:gd name="adj2" fmla="val 9435"/>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tx1"/>
                </a:solidFill>
              </a:rPr>
              <a:t>Persuasive devices e.g. emotive language</a:t>
            </a:r>
          </a:p>
        </p:txBody>
      </p:sp>
      <p:sp>
        <p:nvSpPr>
          <p:cNvPr id="23" name="Rectangle: Top Corners Snipped 22">
            <a:extLst>
              <a:ext uri="{FF2B5EF4-FFF2-40B4-BE49-F238E27FC236}">
                <a16:creationId xmlns:a16="http://schemas.microsoft.com/office/drawing/2014/main" id="{3CF179B8-9D78-42CB-97D0-CDE8759986E7}"/>
              </a:ext>
            </a:extLst>
          </p:cNvPr>
          <p:cNvSpPr/>
          <p:nvPr/>
        </p:nvSpPr>
        <p:spPr>
          <a:xfrm>
            <a:off x="414023" y="4942886"/>
            <a:ext cx="4856246" cy="852154"/>
          </a:xfrm>
          <a:prstGeom prst="snip2SameRect">
            <a:avLst>
              <a:gd name="adj1" fmla="val 9849"/>
              <a:gd name="adj2" fmla="val 943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tx1"/>
                </a:solidFill>
              </a:rPr>
              <a:t>Conclusion with key summaries</a:t>
            </a:r>
          </a:p>
        </p:txBody>
      </p:sp>
      <p:sp>
        <p:nvSpPr>
          <p:cNvPr id="5" name="Arrow: Down 4">
            <a:extLst>
              <a:ext uri="{FF2B5EF4-FFF2-40B4-BE49-F238E27FC236}">
                <a16:creationId xmlns:a16="http://schemas.microsoft.com/office/drawing/2014/main" id="{780E266A-529D-4BD7-A69C-1D549A4ED03F}"/>
              </a:ext>
            </a:extLst>
          </p:cNvPr>
          <p:cNvSpPr/>
          <p:nvPr/>
        </p:nvSpPr>
        <p:spPr>
          <a:xfrm>
            <a:off x="2559513" y="3022606"/>
            <a:ext cx="565265" cy="526929"/>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Down 18">
            <a:extLst>
              <a:ext uri="{FF2B5EF4-FFF2-40B4-BE49-F238E27FC236}">
                <a16:creationId xmlns:a16="http://schemas.microsoft.com/office/drawing/2014/main" id="{854EA67A-4181-46B7-B0EE-19A7CF40B603}"/>
              </a:ext>
            </a:extLst>
          </p:cNvPr>
          <p:cNvSpPr/>
          <p:nvPr/>
        </p:nvSpPr>
        <p:spPr>
          <a:xfrm>
            <a:off x="2559513" y="4437797"/>
            <a:ext cx="565265" cy="526929"/>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78958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7" grpId="0" animBg="1"/>
      <p:bldP spid="23" grpId="0" animBg="1"/>
      <p:bldP spid="5"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37F03-2D36-47FC-AE5D-2D7FBD11F03D}"/>
              </a:ext>
            </a:extLst>
          </p:cNvPr>
          <p:cNvSpPr>
            <a:spLocks noGrp="1"/>
          </p:cNvSpPr>
          <p:nvPr>
            <p:ph type="title"/>
          </p:nvPr>
        </p:nvSpPr>
        <p:spPr>
          <a:xfrm>
            <a:off x="414023" y="609752"/>
            <a:ext cx="10921999" cy="852155"/>
          </a:xfrm>
        </p:spPr>
        <p:txBody>
          <a:bodyPr/>
          <a:lstStyle/>
          <a:p>
            <a:r>
              <a:rPr lang="en-GB"/>
              <a:t>Scaffold for talk example</a:t>
            </a:r>
          </a:p>
        </p:txBody>
      </p:sp>
      <p:sp>
        <p:nvSpPr>
          <p:cNvPr id="4" name="Slide Number Placeholder 3">
            <a:extLst>
              <a:ext uri="{FF2B5EF4-FFF2-40B4-BE49-F238E27FC236}">
                <a16:creationId xmlns:a16="http://schemas.microsoft.com/office/drawing/2014/main" id="{6EFF6A48-CBCA-4B84-A42A-B48CAB1FA9EC}"/>
              </a:ext>
            </a:extLst>
          </p:cNvPr>
          <p:cNvSpPr>
            <a:spLocks noGrp="1"/>
          </p:cNvSpPr>
          <p:nvPr>
            <p:ph type="sldNum" sz="quarter" idx="12"/>
          </p:nvPr>
        </p:nvSpPr>
        <p:spPr/>
        <p:txBody>
          <a:bodyPr/>
          <a:lstStyle/>
          <a:p>
            <a:fld id="{6B6EFD66-0F65-0C43-B4F5-A9CE99357F25}" type="slidenum">
              <a:rPr lang="en-GB" smtClean="0"/>
              <a:t>22</a:t>
            </a:fld>
            <a:endParaRPr lang="en-GB"/>
          </a:p>
        </p:txBody>
      </p:sp>
      <p:sp>
        <p:nvSpPr>
          <p:cNvPr id="9" name="Rectangle: Top Corners Snipped 8">
            <a:extLst>
              <a:ext uri="{FF2B5EF4-FFF2-40B4-BE49-F238E27FC236}">
                <a16:creationId xmlns:a16="http://schemas.microsoft.com/office/drawing/2014/main" id="{A5542C91-59B6-4CD7-85EA-15E47DD9C7AC}"/>
              </a:ext>
            </a:extLst>
          </p:cNvPr>
          <p:cNvSpPr/>
          <p:nvPr/>
        </p:nvSpPr>
        <p:spPr>
          <a:xfrm>
            <a:off x="764188" y="1756611"/>
            <a:ext cx="6739112" cy="4644568"/>
          </a:xfrm>
          <a:prstGeom prst="snip2SameRect">
            <a:avLst>
              <a:gd name="adj1" fmla="val 9849"/>
              <a:gd name="adj2" fmla="val 943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rgbClr val="000000"/>
              </a:solidFill>
            </a:endParaRPr>
          </a:p>
        </p:txBody>
      </p:sp>
      <p:sp>
        <p:nvSpPr>
          <p:cNvPr id="11" name="Rectangle: Top Corners Snipped 10">
            <a:extLst>
              <a:ext uri="{FF2B5EF4-FFF2-40B4-BE49-F238E27FC236}">
                <a16:creationId xmlns:a16="http://schemas.microsoft.com/office/drawing/2014/main" id="{CCFA727D-B186-4C18-9C68-A082BE0273BC}"/>
              </a:ext>
            </a:extLst>
          </p:cNvPr>
          <p:cNvSpPr/>
          <p:nvPr/>
        </p:nvSpPr>
        <p:spPr>
          <a:xfrm rot="20588217">
            <a:off x="142122" y="1550450"/>
            <a:ext cx="2022888" cy="695061"/>
          </a:xfrm>
          <a:prstGeom prst="snip2SameRect">
            <a:avLst>
              <a:gd name="adj1" fmla="val 9849"/>
              <a:gd name="adj2" fmla="val 94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a:solidFill>
                  <a:schemeClr val="bg1"/>
                </a:solidFill>
              </a:rPr>
              <a:t>Speaking Frame</a:t>
            </a:r>
            <a:endParaRPr lang="en-GB" sz="2200">
              <a:solidFill>
                <a:schemeClr val="bg1"/>
              </a:solidFill>
            </a:endParaRPr>
          </a:p>
        </p:txBody>
      </p:sp>
      <p:sp>
        <p:nvSpPr>
          <p:cNvPr id="10" name="Rectangle: Top Corners Snipped 9">
            <a:extLst>
              <a:ext uri="{FF2B5EF4-FFF2-40B4-BE49-F238E27FC236}">
                <a16:creationId xmlns:a16="http://schemas.microsoft.com/office/drawing/2014/main" id="{2265B32D-8F04-459F-8065-3B3E2087F642}"/>
              </a:ext>
            </a:extLst>
          </p:cNvPr>
          <p:cNvSpPr/>
          <p:nvPr/>
        </p:nvSpPr>
        <p:spPr>
          <a:xfrm>
            <a:off x="7934536" y="1795478"/>
            <a:ext cx="3662345" cy="4605700"/>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endParaRPr lang="en-GB" sz="2400">
              <a:solidFill>
                <a:schemeClr val="tx1"/>
              </a:solidFill>
              <a:effectLst/>
              <a:ea typeface="Calibri" panose="020F0502020204030204" pitchFamily="34" charset="0"/>
              <a:cs typeface="Times New Roman" panose="02020603050405020304" pitchFamily="18" charset="0"/>
            </a:endParaRPr>
          </a:p>
        </p:txBody>
      </p:sp>
      <p:grpSp>
        <p:nvGrpSpPr>
          <p:cNvPr id="14" name="Group 13">
            <a:extLst>
              <a:ext uri="{FF2B5EF4-FFF2-40B4-BE49-F238E27FC236}">
                <a16:creationId xmlns:a16="http://schemas.microsoft.com/office/drawing/2014/main" id="{1C2DB02B-B6BE-4FF1-A8A1-1C0BD2042048}"/>
              </a:ext>
            </a:extLst>
          </p:cNvPr>
          <p:cNvGrpSpPr/>
          <p:nvPr/>
        </p:nvGrpSpPr>
        <p:grpSpPr>
          <a:xfrm>
            <a:off x="7664757" y="2113160"/>
            <a:ext cx="875925" cy="1004975"/>
            <a:chOff x="641183" y="2176538"/>
            <a:chExt cx="815275" cy="834134"/>
          </a:xfrm>
        </p:grpSpPr>
        <p:sp>
          <p:nvSpPr>
            <p:cNvPr id="15" name="Graphic 25">
              <a:extLst>
                <a:ext uri="{FF2B5EF4-FFF2-40B4-BE49-F238E27FC236}">
                  <a16:creationId xmlns:a16="http://schemas.microsoft.com/office/drawing/2014/main" id="{8BC00448-0EF3-4DF5-9A79-7219B82781A4}"/>
                </a:ext>
              </a:extLst>
            </p:cNvPr>
            <p:cNvSpPr/>
            <p:nvPr/>
          </p:nvSpPr>
          <p:spPr>
            <a:xfrm>
              <a:off x="940324" y="217653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6" name="Graphic 25">
              <a:extLst>
                <a:ext uri="{FF2B5EF4-FFF2-40B4-BE49-F238E27FC236}">
                  <a16:creationId xmlns:a16="http://schemas.microsoft.com/office/drawing/2014/main" id="{E721C66D-0D33-43BF-A6DE-536B3C42A878}"/>
                </a:ext>
              </a:extLst>
            </p:cNvPr>
            <p:cNvSpPr/>
            <p:nvPr/>
          </p:nvSpPr>
          <p:spPr>
            <a:xfrm>
              <a:off x="641183" y="2176538"/>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grpSp>
      <p:sp>
        <p:nvSpPr>
          <p:cNvPr id="26" name="TextBox 25">
            <a:extLst>
              <a:ext uri="{FF2B5EF4-FFF2-40B4-BE49-F238E27FC236}">
                <a16:creationId xmlns:a16="http://schemas.microsoft.com/office/drawing/2014/main" id="{56E599CB-FB17-4870-B388-963C9F8C4C41}"/>
              </a:ext>
            </a:extLst>
          </p:cNvPr>
          <p:cNvSpPr txBox="1"/>
          <p:nvPr/>
        </p:nvSpPr>
        <p:spPr>
          <a:xfrm>
            <a:off x="1081454" y="2153861"/>
            <a:ext cx="6370989" cy="4093428"/>
          </a:xfrm>
          <a:prstGeom prst="rect">
            <a:avLst/>
          </a:prstGeom>
          <a:noFill/>
        </p:spPr>
        <p:txBody>
          <a:bodyPr wrap="square">
            <a:spAutoFit/>
          </a:bodyPr>
          <a:lstStyle/>
          <a:p>
            <a:r>
              <a:rPr lang="en-GB" sz="2000"/>
              <a:t>I think that we must stop_______________. I have two main reasons for believing this. </a:t>
            </a:r>
          </a:p>
          <a:p>
            <a:endParaRPr lang="en-GB" sz="2000"/>
          </a:p>
          <a:p>
            <a:r>
              <a:rPr lang="en-GB" sz="2000"/>
              <a:t>First of all, as I’m sure you’ll agree, _________ is not beneficial to ___________  and it is absolutely unfair that ____________</a:t>
            </a:r>
          </a:p>
          <a:p>
            <a:r>
              <a:rPr lang="en-GB" sz="2000"/>
              <a:t>How would you like it if __________?</a:t>
            </a:r>
          </a:p>
          <a:p>
            <a:endParaRPr lang="en-GB" sz="2000"/>
          </a:p>
          <a:p>
            <a:r>
              <a:rPr lang="en-GB" sz="2000"/>
              <a:t>My second important reason for wanting to stop ___ is that ________.  I would point out that______ it is _____, ________ and _________.</a:t>
            </a:r>
          </a:p>
          <a:p>
            <a:endParaRPr lang="en-GB" sz="2000"/>
          </a:p>
          <a:p>
            <a:r>
              <a:rPr lang="en-GB" sz="2000"/>
              <a:t>Finally, you should agree________.</a:t>
            </a:r>
          </a:p>
        </p:txBody>
      </p:sp>
      <p:sp>
        <p:nvSpPr>
          <p:cNvPr id="3" name="TextBox 2">
            <a:extLst>
              <a:ext uri="{FF2B5EF4-FFF2-40B4-BE49-F238E27FC236}">
                <a16:creationId xmlns:a16="http://schemas.microsoft.com/office/drawing/2014/main" id="{AF26C81B-74DD-44C4-83C0-712898366A22}"/>
              </a:ext>
            </a:extLst>
          </p:cNvPr>
          <p:cNvSpPr txBox="1"/>
          <p:nvPr/>
        </p:nvSpPr>
        <p:spPr>
          <a:xfrm>
            <a:off x="8448893" y="2226662"/>
            <a:ext cx="2887129" cy="4072910"/>
          </a:xfrm>
          <a:prstGeom prst="rect">
            <a:avLst/>
          </a:prstGeom>
          <a:noFill/>
        </p:spPr>
        <p:txBody>
          <a:bodyPr wrap="square" rtlCol="0">
            <a:spAutoFit/>
          </a:bodyPr>
          <a:lstStyle/>
          <a:p>
            <a:pPr>
              <a:lnSpc>
                <a:spcPct val="107000"/>
              </a:lnSpc>
              <a:spcAft>
                <a:spcPts val="800"/>
              </a:spcAft>
            </a:pPr>
            <a:r>
              <a:rPr lang="en-GB" sz="2000" b="1">
                <a:solidFill>
                  <a:schemeClr val="tx1"/>
                </a:solidFill>
                <a:ea typeface="Calibri" panose="020F0502020204030204" pitchFamily="34" charset="0"/>
                <a:cs typeface="Times New Roman" panose="02020603050405020304" pitchFamily="18" charset="0"/>
              </a:rPr>
              <a:t>Consider:</a:t>
            </a:r>
          </a:p>
          <a:p>
            <a:pPr>
              <a:lnSpc>
                <a:spcPct val="107000"/>
              </a:lnSpc>
              <a:spcAft>
                <a:spcPts val="800"/>
              </a:spcAft>
            </a:pPr>
            <a:r>
              <a:rPr lang="en-GB" sz="2000">
                <a:solidFill>
                  <a:schemeClr val="tx1"/>
                </a:solidFill>
                <a:ea typeface="Calibri" panose="020F0502020204030204" pitchFamily="34" charset="0"/>
                <a:cs typeface="Times New Roman" panose="02020603050405020304" pitchFamily="18" charset="0"/>
              </a:rPr>
              <a:t>H</a:t>
            </a:r>
            <a:r>
              <a:rPr lang="en-GB" sz="2000">
                <a:solidFill>
                  <a:schemeClr val="tx1"/>
                </a:solidFill>
                <a:effectLst/>
                <a:ea typeface="Calibri" panose="020F0502020204030204" pitchFamily="34" charset="0"/>
                <a:cs typeface="Times New Roman" panose="02020603050405020304" pitchFamily="18" charset="0"/>
              </a:rPr>
              <a:t>ow does this scaffold support pupils to structure their talk (and in turn their writing)?</a:t>
            </a:r>
          </a:p>
          <a:p>
            <a:pPr>
              <a:lnSpc>
                <a:spcPct val="107000"/>
              </a:lnSpc>
              <a:spcAft>
                <a:spcPts val="800"/>
              </a:spcAft>
            </a:pPr>
            <a:r>
              <a:rPr lang="en-GB" sz="2000">
                <a:solidFill>
                  <a:schemeClr val="tx1"/>
                </a:solidFill>
                <a:effectLst/>
                <a:ea typeface="Calibri" panose="020F0502020204030204" pitchFamily="34" charset="0"/>
                <a:cs typeface="Times New Roman" panose="02020603050405020304" pitchFamily="18" charset="0"/>
              </a:rPr>
              <a:t>How would you use this as a tool to support pupils’ talk?</a:t>
            </a:r>
            <a:endParaRPr lang="en-GB" sz="2000">
              <a:ea typeface="Calibri" panose="020F0502020204030204" pitchFamily="34" charset="0"/>
              <a:cs typeface="Times New Roman" panose="02020603050405020304" pitchFamily="18" charset="0"/>
            </a:endParaRPr>
          </a:p>
          <a:p>
            <a:pPr>
              <a:lnSpc>
                <a:spcPct val="107000"/>
              </a:lnSpc>
              <a:spcAft>
                <a:spcPts val="800"/>
              </a:spcAft>
            </a:pPr>
            <a:r>
              <a:rPr lang="en-GB" sz="2000">
                <a:solidFill>
                  <a:schemeClr val="tx1"/>
                </a:solidFill>
                <a:effectLst/>
                <a:ea typeface="Calibri" panose="020F0502020204030204" pitchFamily="34" charset="0"/>
                <a:cs typeface="Times New Roman" panose="02020603050405020304" pitchFamily="18" charset="0"/>
              </a:rPr>
              <a:t>Would you make any adaptions? If so, what?</a:t>
            </a:r>
          </a:p>
          <a:p>
            <a:endParaRPr lang="en-GB"/>
          </a:p>
        </p:txBody>
      </p:sp>
    </p:spTree>
    <p:extLst>
      <p:ext uri="{BB962C8B-B14F-4D97-AF65-F5344CB8AC3E}">
        <p14:creationId xmlns:p14="http://schemas.microsoft.com/office/powerpoint/2010/main" val="38448302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0981F-F3AD-4213-A641-00A6677D0D53}"/>
              </a:ext>
            </a:extLst>
          </p:cNvPr>
          <p:cNvSpPr>
            <a:spLocks noGrp="1"/>
          </p:cNvSpPr>
          <p:nvPr>
            <p:ph type="title"/>
          </p:nvPr>
        </p:nvSpPr>
        <p:spPr/>
        <p:txBody>
          <a:bodyPr/>
          <a:lstStyle/>
          <a:p>
            <a:r>
              <a:rPr lang="en-GB"/>
              <a:t>Breakout activity</a:t>
            </a:r>
          </a:p>
        </p:txBody>
      </p:sp>
      <p:sp>
        <p:nvSpPr>
          <p:cNvPr id="3" name="Slide Number Placeholder 2">
            <a:extLst>
              <a:ext uri="{FF2B5EF4-FFF2-40B4-BE49-F238E27FC236}">
                <a16:creationId xmlns:a16="http://schemas.microsoft.com/office/drawing/2014/main" id="{D91F61C2-A304-4587-9D6D-728F8A01FF20}"/>
              </a:ext>
            </a:extLst>
          </p:cNvPr>
          <p:cNvSpPr>
            <a:spLocks noGrp="1"/>
          </p:cNvSpPr>
          <p:nvPr>
            <p:ph type="sldNum" sz="quarter" idx="12"/>
          </p:nvPr>
        </p:nvSpPr>
        <p:spPr/>
        <p:txBody>
          <a:bodyPr/>
          <a:lstStyle/>
          <a:p>
            <a:fld id="{6B6EFD66-0F65-0C43-B4F5-A9CE99357F25}" type="slidenum">
              <a:rPr lang="en-GB" smtClean="0"/>
              <a:t>23</a:t>
            </a:fld>
            <a:endParaRPr lang="en-GB"/>
          </a:p>
        </p:txBody>
      </p:sp>
      <p:sp>
        <p:nvSpPr>
          <p:cNvPr id="6" name="Rectangle: Top Corners Snipped 5">
            <a:extLst>
              <a:ext uri="{FF2B5EF4-FFF2-40B4-BE49-F238E27FC236}">
                <a16:creationId xmlns:a16="http://schemas.microsoft.com/office/drawing/2014/main" id="{E843C15C-7B18-4B9D-85C1-44A32075640C}"/>
              </a:ext>
            </a:extLst>
          </p:cNvPr>
          <p:cNvSpPr/>
          <p:nvPr/>
        </p:nvSpPr>
        <p:spPr>
          <a:xfrm>
            <a:off x="813940" y="1964267"/>
            <a:ext cx="5073782" cy="4244878"/>
          </a:xfrm>
          <a:prstGeom prst="snip2SameRect">
            <a:avLst>
              <a:gd name="adj1" fmla="val 9849"/>
              <a:gd name="adj2" fmla="val 943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     </a:t>
            </a:r>
          </a:p>
        </p:txBody>
      </p:sp>
      <p:sp>
        <p:nvSpPr>
          <p:cNvPr id="5" name="TextBox 4">
            <a:extLst>
              <a:ext uri="{FF2B5EF4-FFF2-40B4-BE49-F238E27FC236}">
                <a16:creationId xmlns:a16="http://schemas.microsoft.com/office/drawing/2014/main" id="{E73DDDDE-336F-43D1-8869-C19684CAAA83}"/>
              </a:ext>
            </a:extLst>
          </p:cNvPr>
          <p:cNvSpPr txBox="1"/>
          <p:nvPr/>
        </p:nvSpPr>
        <p:spPr>
          <a:xfrm>
            <a:off x="1283701" y="2222832"/>
            <a:ext cx="4342205" cy="3816429"/>
          </a:xfrm>
          <a:prstGeom prst="rect">
            <a:avLst/>
          </a:prstGeom>
          <a:noFill/>
        </p:spPr>
        <p:txBody>
          <a:bodyPr wrap="square" rtlCol="0">
            <a:spAutoFit/>
          </a:bodyPr>
          <a:lstStyle/>
          <a:p>
            <a:r>
              <a:rPr lang="en-GB" sz="2400" b="1"/>
              <a:t>Discuss and plan:</a:t>
            </a:r>
          </a:p>
          <a:p>
            <a:endParaRPr lang="en-GB" b="1"/>
          </a:p>
          <a:p>
            <a:r>
              <a:rPr lang="en-GB" sz="2000"/>
              <a:t>Develop a scaffold for talk to support pupils in KS2 English. Choose from the following:</a:t>
            </a:r>
          </a:p>
          <a:p>
            <a:pPr marL="342900" indent="-342900">
              <a:buFont typeface="Arial" panose="020B0604020202020204" pitchFamily="34" charset="0"/>
              <a:buChar char="•"/>
            </a:pPr>
            <a:r>
              <a:rPr lang="en-GB" sz="2000"/>
              <a:t>stating and justifying a fact or opinion</a:t>
            </a:r>
          </a:p>
          <a:p>
            <a:pPr marL="342900" indent="-342900">
              <a:buFont typeface="Arial" panose="020B0604020202020204" pitchFamily="34" charset="0"/>
              <a:buChar char="•"/>
            </a:pPr>
            <a:r>
              <a:rPr lang="en-GB" sz="2000"/>
              <a:t>autobiography</a:t>
            </a:r>
          </a:p>
          <a:p>
            <a:pPr marL="342900" indent="-342900">
              <a:buFont typeface="Arial" panose="020B0604020202020204" pitchFamily="34" charset="0"/>
              <a:buChar char="•"/>
            </a:pPr>
            <a:r>
              <a:rPr lang="en-GB" sz="2000"/>
              <a:t>formal letter writing</a:t>
            </a:r>
          </a:p>
          <a:p>
            <a:endParaRPr lang="en-GB" sz="2000"/>
          </a:p>
          <a:p>
            <a:r>
              <a:rPr lang="en-GB" sz="2000"/>
              <a:t>Ensure that it supports pupils’ use of key vocabulary or language devices.</a:t>
            </a:r>
            <a:endParaRPr lang="en-GB">
              <a:highlight>
                <a:srgbClr val="FFFF00"/>
              </a:highlight>
            </a:endParaRPr>
          </a:p>
        </p:txBody>
      </p:sp>
      <p:sp>
        <p:nvSpPr>
          <p:cNvPr id="9" name="Rectangle: Top Corners Snipped 8">
            <a:extLst>
              <a:ext uri="{FF2B5EF4-FFF2-40B4-BE49-F238E27FC236}">
                <a16:creationId xmlns:a16="http://schemas.microsoft.com/office/drawing/2014/main" id="{A63BAC7F-A9D4-4ABE-8DD5-13629D475B12}"/>
              </a:ext>
            </a:extLst>
          </p:cNvPr>
          <p:cNvSpPr/>
          <p:nvPr/>
        </p:nvSpPr>
        <p:spPr>
          <a:xfrm>
            <a:off x="6304279" y="1964267"/>
            <a:ext cx="5073781" cy="4244878"/>
          </a:xfrm>
          <a:prstGeom prst="snip2SameRect">
            <a:avLst>
              <a:gd name="adj1" fmla="val 9849"/>
              <a:gd name="adj2" fmla="val 9435"/>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400">
              <a:solidFill>
                <a:schemeClr val="tx1"/>
              </a:solidFill>
            </a:endParaRPr>
          </a:p>
        </p:txBody>
      </p:sp>
      <p:sp>
        <p:nvSpPr>
          <p:cNvPr id="10" name="Graphic 25">
            <a:extLst>
              <a:ext uri="{FF2B5EF4-FFF2-40B4-BE49-F238E27FC236}">
                <a16:creationId xmlns:a16="http://schemas.microsoft.com/office/drawing/2014/main" id="{41A080EE-D593-499A-B2E4-2E404D90665A}"/>
              </a:ext>
            </a:extLst>
          </p:cNvPr>
          <p:cNvSpPr/>
          <p:nvPr/>
        </p:nvSpPr>
        <p:spPr>
          <a:xfrm>
            <a:off x="823844" y="2307035"/>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1" name="Graphic 25">
            <a:extLst>
              <a:ext uri="{FF2B5EF4-FFF2-40B4-BE49-F238E27FC236}">
                <a16:creationId xmlns:a16="http://schemas.microsoft.com/office/drawing/2014/main" id="{DF1639AB-3534-46A9-B913-B18AB5201BA4}"/>
              </a:ext>
            </a:extLst>
          </p:cNvPr>
          <p:cNvSpPr/>
          <p:nvPr/>
        </p:nvSpPr>
        <p:spPr>
          <a:xfrm>
            <a:off x="524703" y="2307035"/>
            <a:ext cx="516134" cy="834134"/>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endParaRPr lang="en-GB"/>
          </a:p>
        </p:txBody>
      </p:sp>
      <p:sp>
        <p:nvSpPr>
          <p:cNvPr id="12" name="TextBox 11">
            <a:extLst>
              <a:ext uri="{FF2B5EF4-FFF2-40B4-BE49-F238E27FC236}">
                <a16:creationId xmlns:a16="http://schemas.microsoft.com/office/drawing/2014/main" id="{FA4A7B32-8B57-40F7-BF80-ECE6AFB8ABBE}"/>
              </a:ext>
            </a:extLst>
          </p:cNvPr>
          <p:cNvSpPr txBox="1"/>
          <p:nvPr/>
        </p:nvSpPr>
        <p:spPr>
          <a:xfrm>
            <a:off x="6746708" y="2307035"/>
            <a:ext cx="4342206" cy="3908762"/>
          </a:xfrm>
          <a:prstGeom prst="rect">
            <a:avLst/>
          </a:prstGeom>
          <a:noFill/>
        </p:spPr>
        <p:txBody>
          <a:bodyPr wrap="square" rtlCol="0">
            <a:spAutoFit/>
          </a:bodyPr>
          <a:lstStyle/>
          <a:p>
            <a:r>
              <a:rPr lang="en-GB" sz="2400" b="1"/>
              <a:t>Consider:</a:t>
            </a:r>
          </a:p>
          <a:p>
            <a:endParaRPr lang="en-GB" b="1"/>
          </a:p>
          <a:p>
            <a:pPr marL="342900" indent="-342900">
              <a:buFont typeface="Arial" panose="020B0604020202020204" pitchFamily="34" charset="0"/>
              <a:buChar char="•"/>
            </a:pPr>
            <a:r>
              <a:rPr lang="en-GB" sz="2000"/>
              <a:t>How does the scaffold support pupils to formulate and structure their response? </a:t>
            </a:r>
          </a:p>
          <a:p>
            <a:pPr marL="342900" indent="-342900">
              <a:buFont typeface="Arial" panose="020B0604020202020204" pitchFamily="34" charset="0"/>
              <a:buChar char="•"/>
            </a:pPr>
            <a:endParaRPr lang="en-GB" sz="2000"/>
          </a:p>
          <a:p>
            <a:pPr marL="342900" indent="-342900">
              <a:buFont typeface="Arial" panose="020B0604020202020204" pitchFamily="34" charset="0"/>
              <a:buChar char="•"/>
            </a:pPr>
            <a:r>
              <a:rPr lang="en-GB" sz="2000"/>
              <a:t>How could you model then support independent use of the scaffold?</a:t>
            </a:r>
          </a:p>
          <a:p>
            <a:endParaRPr lang="en-GB" sz="2000"/>
          </a:p>
          <a:p>
            <a:pPr marL="342900" indent="-342900">
              <a:buFont typeface="Arial" panose="020B0604020202020204" pitchFamily="34" charset="0"/>
              <a:buChar char="•"/>
            </a:pPr>
            <a:r>
              <a:rPr lang="en-GB" sz="2000"/>
              <a:t>How might the scaffold support written work?</a:t>
            </a:r>
          </a:p>
        </p:txBody>
      </p:sp>
    </p:spTree>
    <p:extLst>
      <p:ext uri="{BB962C8B-B14F-4D97-AF65-F5344CB8AC3E}">
        <p14:creationId xmlns:p14="http://schemas.microsoft.com/office/powerpoint/2010/main" val="3045494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Top Corners Snipped 10">
            <a:extLst>
              <a:ext uri="{FF2B5EF4-FFF2-40B4-BE49-F238E27FC236}">
                <a16:creationId xmlns:a16="http://schemas.microsoft.com/office/drawing/2014/main" id="{68C88F83-9DAF-4EE2-A866-3CFB06FDDCBF}"/>
              </a:ext>
            </a:extLst>
          </p:cNvPr>
          <p:cNvSpPr/>
          <p:nvPr/>
        </p:nvSpPr>
        <p:spPr>
          <a:xfrm>
            <a:off x="1230628" y="1706527"/>
            <a:ext cx="6076622" cy="4287874"/>
          </a:xfrm>
          <a:custGeom>
            <a:avLst/>
            <a:gdLst>
              <a:gd name="connsiteX0" fmla="*/ 422313 w 6076622"/>
              <a:gd name="connsiteY0" fmla="*/ 0 h 4287874"/>
              <a:gd name="connsiteX1" fmla="*/ 1023993 w 6076622"/>
              <a:gd name="connsiteY1" fmla="*/ 0 h 4287874"/>
              <a:gd name="connsiteX2" fmla="*/ 1573352 w 6076622"/>
              <a:gd name="connsiteY2" fmla="*/ 0 h 4287874"/>
              <a:gd name="connsiteX3" fmla="*/ 2279672 w 6076622"/>
              <a:gd name="connsiteY3" fmla="*/ 0 h 4287874"/>
              <a:gd name="connsiteX4" fmla="*/ 2829031 w 6076622"/>
              <a:gd name="connsiteY4" fmla="*/ 0 h 4287874"/>
              <a:gd name="connsiteX5" fmla="*/ 3326071 w 6076622"/>
              <a:gd name="connsiteY5" fmla="*/ 0 h 4287874"/>
              <a:gd name="connsiteX6" fmla="*/ 3875430 w 6076622"/>
              <a:gd name="connsiteY6" fmla="*/ 0 h 4287874"/>
              <a:gd name="connsiteX7" fmla="*/ 4477110 w 6076622"/>
              <a:gd name="connsiteY7" fmla="*/ 0 h 4287874"/>
              <a:gd name="connsiteX8" fmla="*/ 5654309 w 6076622"/>
              <a:gd name="connsiteY8" fmla="*/ 0 h 4287874"/>
              <a:gd name="connsiteX9" fmla="*/ 6076622 w 6076622"/>
              <a:gd name="connsiteY9" fmla="*/ 422313 h 4287874"/>
              <a:gd name="connsiteX10" fmla="*/ 6076622 w 6076622"/>
              <a:gd name="connsiteY10" fmla="*/ 1045293 h 4287874"/>
              <a:gd name="connsiteX11" fmla="*/ 6076622 w 6076622"/>
              <a:gd name="connsiteY11" fmla="*/ 1633663 h 4287874"/>
              <a:gd name="connsiteX12" fmla="*/ 6076622 w 6076622"/>
              <a:gd name="connsiteY12" fmla="*/ 2325863 h 4287874"/>
              <a:gd name="connsiteX13" fmla="*/ 6076622 w 6076622"/>
              <a:gd name="connsiteY13" fmla="*/ 3087283 h 4287874"/>
              <a:gd name="connsiteX14" fmla="*/ 6076622 w 6076622"/>
              <a:gd name="connsiteY14" fmla="*/ 3883313 h 4287874"/>
              <a:gd name="connsiteX15" fmla="*/ 5672061 w 6076622"/>
              <a:gd name="connsiteY15" fmla="*/ 4287874 h 4287874"/>
              <a:gd name="connsiteX16" fmla="*/ 5171649 w 6076622"/>
              <a:gd name="connsiteY16" fmla="*/ 4287874 h 4287874"/>
              <a:gd name="connsiteX17" fmla="*/ 4407861 w 6076622"/>
              <a:gd name="connsiteY17" fmla="*/ 4287874 h 4287874"/>
              <a:gd name="connsiteX18" fmla="*/ 3696749 w 6076622"/>
              <a:gd name="connsiteY18" fmla="*/ 4287874 h 4287874"/>
              <a:gd name="connsiteX19" fmla="*/ 2985636 w 6076622"/>
              <a:gd name="connsiteY19" fmla="*/ 4287874 h 4287874"/>
              <a:gd name="connsiteX20" fmla="*/ 2274524 w 6076622"/>
              <a:gd name="connsiteY20" fmla="*/ 4287874 h 4287874"/>
              <a:gd name="connsiteX21" fmla="*/ 1721436 w 6076622"/>
              <a:gd name="connsiteY21" fmla="*/ 4287874 h 4287874"/>
              <a:gd name="connsiteX22" fmla="*/ 404561 w 6076622"/>
              <a:gd name="connsiteY22" fmla="*/ 4287874 h 4287874"/>
              <a:gd name="connsiteX23" fmla="*/ 0 w 6076622"/>
              <a:gd name="connsiteY23" fmla="*/ 3883313 h 4287874"/>
              <a:gd name="connsiteX24" fmla="*/ 0 w 6076622"/>
              <a:gd name="connsiteY24" fmla="*/ 3294943 h 4287874"/>
              <a:gd name="connsiteX25" fmla="*/ 0 w 6076622"/>
              <a:gd name="connsiteY25" fmla="*/ 2568133 h 4287874"/>
              <a:gd name="connsiteX26" fmla="*/ 0 w 6076622"/>
              <a:gd name="connsiteY26" fmla="*/ 1945153 h 4287874"/>
              <a:gd name="connsiteX27" fmla="*/ 0 w 6076622"/>
              <a:gd name="connsiteY27" fmla="*/ 1218343 h 4287874"/>
              <a:gd name="connsiteX28" fmla="*/ 0 w 6076622"/>
              <a:gd name="connsiteY28" fmla="*/ 422313 h 4287874"/>
              <a:gd name="connsiteX29" fmla="*/ 422313 w 6076622"/>
              <a:gd name="connsiteY29" fmla="*/ 0 h 4287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076622" h="4287874" fill="none" extrusionOk="0">
                <a:moveTo>
                  <a:pt x="422313" y="0"/>
                </a:moveTo>
                <a:cubicBezTo>
                  <a:pt x="607277" y="-15948"/>
                  <a:pt x="883122" y="-2539"/>
                  <a:pt x="1023993" y="0"/>
                </a:cubicBezTo>
                <a:cubicBezTo>
                  <a:pt x="1164864" y="2539"/>
                  <a:pt x="1349401" y="-2939"/>
                  <a:pt x="1573352" y="0"/>
                </a:cubicBezTo>
                <a:cubicBezTo>
                  <a:pt x="1797303" y="2939"/>
                  <a:pt x="2005809" y="1661"/>
                  <a:pt x="2279672" y="0"/>
                </a:cubicBezTo>
                <a:cubicBezTo>
                  <a:pt x="2553535" y="-1661"/>
                  <a:pt x="2654352" y="21342"/>
                  <a:pt x="2829031" y="0"/>
                </a:cubicBezTo>
                <a:cubicBezTo>
                  <a:pt x="3003710" y="-21342"/>
                  <a:pt x="3163667" y="1758"/>
                  <a:pt x="3326071" y="0"/>
                </a:cubicBezTo>
                <a:cubicBezTo>
                  <a:pt x="3488475" y="-1758"/>
                  <a:pt x="3750008" y="-27064"/>
                  <a:pt x="3875430" y="0"/>
                </a:cubicBezTo>
                <a:cubicBezTo>
                  <a:pt x="4000852" y="27064"/>
                  <a:pt x="4183166" y="-674"/>
                  <a:pt x="4477110" y="0"/>
                </a:cubicBezTo>
                <a:cubicBezTo>
                  <a:pt x="4771054" y="674"/>
                  <a:pt x="5100979" y="12903"/>
                  <a:pt x="5654309" y="0"/>
                </a:cubicBezTo>
                <a:cubicBezTo>
                  <a:pt x="5786259" y="144305"/>
                  <a:pt x="5946998" y="271774"/>
                  <a:pt x="6076622" y="422313"/>
                </a:cubicBezTo>
                <a:cubicBezTo>
                  <a:pt x="6084470" y="656513"/>
                  <a:pt x="6060870" y="815112"/>
                  <a:pt x="6076622" y="1045293"/>
                </a:cubicBezTo>
                <a:cubicBezTo>
                  <a:pt x="6092374" y="1275474"/>
                  <a:pt x="6065813" y="1399233"/>
                  <a:pt x="6076622" y="1633663"/>
                </a:cubicBezTo>
                <a:cubicBezTo>
                  <a:pt x="6087432" y="1868093"/>
                  <a:pt x="6044614" y="2027524"/>
                  <a:pt x="6076622" y="2325863"/>
                </a:cubicBezTo>
                <a:cubicBezTo>
                  <a:pt x="6108630" y="2624202"/>
                  <a:pt x="6054475" y="2782425"/>
                  <a:pt x="6076622" y="3087283"/>
                </a:cubicBezTo>
                <a:cubicBezTo>
                  <a:pt x="6098769" y="3392141"/>
                  <a:pt x="6070324" y="3581388"/>
                  <a:pt x="6076622" y="3883313"/>
                </a:cubicBezTo>
                <a:cubicBezTo>
                  <a:pt x="5924042" y="4054891"/>
                  <a:pt x="5870745" y="4111017"/>
                  <a:pt x="5672061" y="4287874"/>
                </a:cubicBezTo>
                <a:cubicBezTo>
                  <a:pt x="5431047" y="4288659"/>
                  <a:pt x="5366734" y="4298899"/>
                  <a:pt x="5171649" y="4287874"/>
                </a:cubicBezTo>
                <a:cubicBezTo>
                  <a:pt x="4976564" y="4276849"/>
                  <a:pt x="4670814" y="4308826"/>
                  <a:pt x="4407861" y="4287874"/>
                </a:cubicBezTo>
                <a:cubicBezTo>
                  <a:pt x="4144908" y="4266922"/>
                  <a:pt x="4041500" y="4309775"/>
                  <a:pt x="3696749" y="4287874"/>
                </a:cubicBezTo>
                <a:cubicBezTo>
                  <a:pt x="3351998" y="4265973"/>
                  <a:pt x="3236931" y="4281470"/>
                  <a:pt x="2985636" y="4287874"/>
                </a:cubicBezTo>
                <a:cubicBezTo>
                  <a:pt x="2734341" y="4294278"/>
                  <a:pt x="2578649" y="4320175"/>
                  <a:pt x="2274524" y="4287874"/>
                </a:cubicBezTo>
                <a:cubicBezTo>
                  <a:pt x="1970399" y="4255573"/>
                  <a:pt x="1959599" y="4301714"/>
                  <a:pt x="1721436" y="4287874"/>
                </a:cubicBezTo>
                <a:cubicBezTo>
                  <a:pt x="1483273" y="4274034"/>
                  <a:pt x="891890" y="4335915"/>
                  <a:pt x="404561" y="4287874"/>
                </a:cubicBezTo>
                <a:cubicBezTo>
                  <a:pt x="253129" y="4148592"/>
                  <a:pt x="83474" y="3983091"/>
                  <a:pt x="0" y="3883313"/>
                </a:cubicBezTo>
                <a:cubicBezTo>
                  <a:pt x="-19732" y="3709218"/>
                  <a:pt x="-28695" y="3444176"/>
                  <a:pt x="0" y="3294943"/>
                </a:cubicBezTo>
                <a:cubicBezTo>
                  <a:pt x="28695" y="3145710"/>
                  <a:pt x="-26952" y="2756680"/>
                  <a:pt x="0" y="2568133"/>
                </a:cubicBezTo>
                <a:cubicBezTo>
                  <a:pt x="26952" y="2379586"/>
                  <a:pt x="-4771" y="2083844"/>
                  <a:pt x="0" y="1945153"/>
                </a:cubicBezTo>
                <a:cubicBezTo>
                  <a:pt x="4771" y="1806462"/>
                  <a:pt x="31444" y="1489123"/>
                  <a:pt x="0" y="1218343"/>
                </a:cubicBezTo>
                <a:cubicBezTo>
                  <a:pt x="-31444" y="947563"/>
                  <a:pt x="19985" y="745755"/>
                  <a:pt x="0" y="422313"/>
                </a:cubicBezTo>
                <a:cubicBezTo>
                  <a:pt x="128182" y="275377"/>
                  <a:pt x="271665" y="147836"/>
                  <a:pt x="422313" y="0"/>
                </a:cubicBezTo>
                <a:close/>
              </a:path>
              <a:path w="6076622" h="4287874" stroke="0" extrusionOk="0">
                <a:moveTo>
                  <a:pt x="422313" y="0"/>
                </a:moveTo>
                <a:cubicBezTo>
                  <a:pt x="640734" y="29999"/>
                  <a:pt x="841840" y="17159"/>
                  <a:pt x="1023993" y="0"/>
                </a:cubicBezTo>
                <a:cubicBezTo>
                  <a:pt x="1206146" y="-17159"/>
                  <a:pt x="1282837" y="2276"/>
                  <a:pt x="1521032" y="0"/>
                </a:cubicBezTo>
                <a:cubicBezTo>
                  <a:pt x="1759227" y="-2276"/>
                  <a:pt x="2052827" y="8489"/>
                  <a:pt x="2279672" y="0"/>
                </a:cubicBezTo>
                <a:cubicBezTo>
                  <a:pt x="2506517" y="-8489"/>
                  <a:pt x="2709633" y="10011"/>
                  <a:pt x="2881351" y="0"/>
                </a:cubicBezTo>
                <a:cubicBezTo>
                  <a:pt x="3053069" y="-10011"/>
                  <a:pt x="3262421" y="27181"/>
                  <a:pt x="3483031" y="0"/>
                </a:cubicBezTo>
                <a:cubicBezTo>
                  <a:pt x="3703641" y="-27181"/>
                  <a:pt x="3911432" y="5222"/>
                  <a:pt x="4241670" y="0"/>
                </a:cubicBezTo>
                <a:cubicBezTo>
                  <a:pt x="4571908" y="-5222"/>
                  <a:pt x="4670333" y="21087"/>
                  <a:pt x="4791030" y="0"/>
                </a:cubicBezTo>
                <a:cubicBezTo>
                  <a:pt x="4911727" y="-21087"/>
                  <a:pt x="5269682" y="27742"/>
                  <a:pt x="5654309" y="0"/>
                </a:cubicBezTo>
                <a:cubicBezTo>
                  <a:pt x="5783837" y="118138"/>
                  <a:pt x="5893166" y="265609"/>
                  <a:pt x="6076622" y="422313"/>
                </a:cubicBezTo>
                <a:cubicBezTo>
                  <a:pt x="6099614" y="553181"/>
                  <a:pt x="6082635" y="762612"/>
                  <a:pt x="6076622" y="1045293"/>
                </a:cubicBezTo>
                <a:cubicBezTo>
                  <a:pt x="6070609" y="1327974"/>
                  <a:pt x="6075338" y="1480393"/>
                  <a:pt x="6076622" y="1737493"/>
                </a:cubicBezTo>
                <a:cubicBezTo>
                  <a:pt x="6077906" y="1994593"/>
                  <a:pt x="6103491" y="2116000"/>
                  <a:pt x="6076622" y="2395083"/>
                </a:cubicBezTo>
                <a:cubicBezTo>
                  <a:pt x="6049754" y="2674166"/>
                  <a:pt x="6091213" y="2845103"/>
                  <a:pt x="6076622" y="3156503"/>
                </a:cubicBezTo>
                <a:cubicBezTo>
                  <a:pt x="6062031" y="3467903"/>
                  <a:pt x="6105179" y="3651891"/>
                  <a:pt x="6076622" y="3883313"/>
                </a:cubicBezTo>
                <a:cubicBezTo>
                  <a:pt x="5951794" y="4027134"/>
                  <a:pt x="5811721" y="4158531"/>
                  <a:pt x="5672061" y="4287874"/>
                </a:cubicBezTo>
                <a:cubicBezTo>
                  <a:pt x="5467965" y="4300078"/>
                  <a:pt x="5216541" y="4277894"/>
                  <a:pt x="5013624" y="4287874"/>
                </a:cubicBezTo>
                <a:cubicBezTo>
                  <a:pt x="4810707" y="4297854"/>
                  <a:pt x="4577181" y="4255792"/>
                  <a:pt x="4302511" y="4287874"/>
                </a:cubicBezTo>
                <a:cubicBezTo>
                  <a:pt x="4027841" y="4319956"/>
                  <a:pt x="3994029" y="4284312"/>
                  <a:pt x="3802099" y="4287874"/>
                </a:cubicBezTo>
                <a:cubicBezTo>
                  <a:pt x="3610169" y="4291436"/>
                  <a:pt x="3409125" y="4301797"/>
                  <a:pt x="3249011" y="4287874"/>
                </a:cubicBezTo>
                <a:cubicBezTo>
                  <a:pt x="3088897" y="4273951"/>
                  <a:pt x="2847357" y="4264485"/>
                  <a:pt x="2537899" y="4287874"/>
                </a:cubicBezTo>
                <a:cubicBezTo>
                  <a:pt x="2228441" y="4311263"/>
                  <a:pt x="2182652" y="4289712"/>
                  <a:pt x="1932136" y="4287874"/>
                </a:cubicBezTo>
                <a:cubicBezTo>
                  <a:pt x="1681620" y="4286036"/>
                  <a:pt x="1491360" y="4275809"/>
                  <a:pt x="1379049" y="4287874"/>
                </a:cubicBezTo>
                <a:cubicBezTo>
                  <a:pt x="1266738" y="4299939"/>
                  <a:pt x="630911" y="4278239"/>
                  <a:pt x="404561" y="4287874"/>
                </a:cubicBezTo>
                <a:cubicBezTo>
                  <a:pt x="229586" y="4073826"/>
                  <a:pt x="117373" y="3984244"/>
                  <a:pt x="0" y="3883313"/>
                </a:cubicBezTo>
                <a:cubicBezTo>
                  <a:pt x="14198" y="3714714"/>
                  <a:pt x="134" y="3512260"/>
                  <a:pt x="0" y="3191113"/>
                </a:cubicBezTo>
                <a:cubicBezTo>
                  <a:pt x="-134" y="2869966"/>
                  <a:pt x="2943" y="2807764"/>
                  <a:pt x="0" y="2568133"/>
                </a:cubicBezTo>
                <a:cubicBezTo>
                  <a:pt x="-2943" y="2328502"/>
                  <a:pt x="27107" y="1976377"/>
                  <a:pt x="0" y="1806713"/>
                </a:cubicBezTo>
                <a:cubicBezTo>
                  <a:pt x="-27107" y="1637049"/>
                  <a:pt x="-20340" y="1439714"/>
                  <a:pt x="0" y="1149123"/>
                </a:cubicBezTo>
                <a:cubicBezTo>
                  <a:pt x="20340" y="858532"/>
                  <a:pt x="23630" y="619600"/>
                  <a:pt x="0" y="422313"/>
                </a:cubicBezTo>
                <a:cubicBezTo>
                  <a:pt x="135201" y="259063"/>
                  <a:pt x="328296" y="78290"/>
                  <a:pt x="422313" y="0"/>
                </a:cubicBezTo>
                <a:close/>
              </a:path>
            </a:pathLst>
          </a:custGeom>
          <a:solidFill>
            <a:schemeClr val="accent2"/>
          </a:solidFill>
          <a:ln w="38100">
            <a:noFill/>
            <a:extLst>
              <a:ext uri="{C807C97D-BFC1-408E-A445-0C87EB9F89A2}">
                <ask:lineSketchStyleProps xmlns:ask="http://schemas.microsoft.com/office/drawing/2018/sketchyshapes" sd="1219033472">
                  <a:prstGeom prst="snip2SameRect">
                    <a:avLst>
                      <a:gd name="adj1" fmla="val 9849"/>
                      <a:gd name="adj2" fmla="val 9435"/>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a:extLst>
              <a:ext uri="{FF2B5EF4-FFF2-40B4-BE49-F238E27FC236}">
                <a16:creationId xmlns:a16="http://schemas.microsoft.com/office/drawing/2014/main" id="{6BD66BD3-55DD-49E3-8E21-E4CFD6628928}"/>
              </a:ext>
            </a:extLst>
          </p:cNvPr>
          <p:cNvSpPr>
            <a:spLocks noGrp="1"/>
          </p:cNvSpPr>
          <p:nvPr>
            <p:ph type="title"/>
          </p:nvPr>
        </p:nvSpPr>
        <p:spPr>
          <a:xfrm>
            <a:off x="635000" y="565591"/>
            <a:ext cx="10921999" cy="852155"/>
          </a:xfrm>
        </p:spPr>
        <p:txBody>
          <a:bodyPr/>
          <a:lstStyle/>
          <a:p>
            <a:r>
              <a:rPr lang="en-GB"/>
              <a:t>Reflection</a:t>
            </a:r>
          </a:p>
        </p:txBody>
      </p:sp>
      <p:sp>
        <p:nvSpPr>
          <p:cNvPr id="3" name="Content Placeholder 2">
            <a:extLst>
              <a:ext uri="{FF2B5EF4-FFF2-40B4-BE49-F238E27FC236}">
                <a16:creationId xmlns:a16="http://schemas.microsoft.com/office/drawing/2014/main" id="{F0B9D84F-C183-4C8D-A71F-88284F55F972}"/>
              </a:ext>
            </a:extLst>
          </p:cNvPr>
          <p:cNvSpPr>
            <a:spLocks noGrp="1"/>
          </p:cNvSpPr>
          <p:nvPr>
            <p:ph idx="1"/>
          </p:nvPr>
        </p:nvSpPr>
        <p:spPr>
          <a:xfrm>
            <a:off x="1486101" y="2015023"/>
            <a:ext cx="5565676" cy="4103369"/>
          </a:xfrm>
        </p:spPr>
        <p:txBody>
          <a:bodyPr>
            <a:normAutofit/>
          </a:bodyPr>
          <a:lstStyle/>
          <a:p>
            <a:r>
              <a:rPr lang="en-GB" sz="2400"/>
              <a:t>Think about an upcoming lesson:</a:t>
            </a:r>
            <a:endParaRPr lang="en-GB" sz="2400" b="0"/>
          </a:p>
          <a:p>
            <a:pPr marL="457200" indent="-457200">
              <a:buFont typeface="Arial" panose="020B0604020202020204" pitchFamily="34" charset="0"/>
              <a:buChar char="•"/>
            </a:pPr>
            <a:r>
              <a:rPr lang="en-GB" sz="2400" b="0"/>
              <a:t>How could you use structured talk to develop all pupils’ understanding?</a:t>
            </a:r>
          </a:p>
          <a:p>
            <a:pPr marL="457200" indent="-457200">
              <a:buFont typeface="Arial" panose="020B0604020202020204" pitchFamily="34" charset="0"/>
              <a:buChar char="•"/>
            </a:pPr>
            <a:r>
              <a:rPr lang="en-GB" sz="2400" b="0"/>
              <a:t>Which strategies could you use? </a:t>
            </a:r>
          </a:p>
          <a:p>
            <a:pPr marL="457200" indent="-457200">
              <a:buFont typeface="Arial" panose="020B0604020202020204" pitchFamily="34" charset="0"/>
              <a:buChar char="•"/>
            </a:pPr>
            <a:r>
              <a:rPr lang="en-GB" sz="2400" b="0"/>
              <a:t>How might you adapt these to enable all your pupils to experience success?</a:t>
            </a:r>
          </a:p>
          <a:p>
            <a:endParaRPr lang="en-GB"/>
          </a:p>
        </p:txBody>
      </p:sp>
      <p:sp>
        <p:nvSpPr>
          <p:cNvPr id="4" name="Slide Number Placeholder 3">
            <a:extLst>
              <a:ext uri="{FF2B5EF4-FFF2-40B4-BE49-F238E27FC236}">
                <a16:creationId xmlns:a16="http://schemas.microsoft.com/office/drawing/2014/main" id="{2BB8D7FF-B8CB-4CF4-9724-D644B116E920}"/>
              </a:ext>
            </a:extLst>
          </p:cNvPr>
          <p:cNvSpPr>
            <a:spLocks noGrp="1"/>
          </p:cNvSpPr>
          <p:nvPr>
            <p:ph type="sldNum" sz="quarter" idx="12"/>
          </p:nvPr>
        </p:nvSpPr>
        <p:spPr>
          <a:xfrm>
            <a:off x="4159064" y="6591678"/>
            <a:ext cx="807025" cy="153888"/>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6EFD66-0F65-0C43-B4F5-A9CE99357F25}" type="slidenum">
              <a:rPr kumimoji="0" lang="en-GB" sz="1000" b="0" i="0" u="none" strike="noStrike" kern="1200" cap="none" spc="0" normalizeH="0" baseline="0" noProof="0" smtClean="0">
                <a:ln>
                  <a:noFill/>
                </a:ln>
                <a:solidFill>
                  <a:srgbClr val="00000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0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nvGrpSpPr>
          <p:cNvPr id="13" name="Group 12">
            <a:extLst>
              <a:ext uri="{FF2B5EF4-FFF2-40B4-BE49-F238E27FC236}">
                <a16:creationId xmlns:a16="http://schemas.microsoft.com/office/drawing/2014/main" id="{D9D7DE9C-0115-477E-A825-579116CFFB5F}"/>
              </a:ext>
            </a:extLst>
          </p:cNvPr>
          <p:cNvGrpSpPr/>
          <p:nvPr/>
        </p:nvGrpSpPr>
        <p:grpSpPr>
          <a:xfrm>
            <a:off x="417804" y="3147516"/>
            <a:ext cx="1050948" cy="1083981"/>
            <a:chOff x="652648" y="4259558"/>
            <a:chExt cx="1098577" cy="1174050"/>
          </a:xfrm>
        </p:grpSpPr>
        <p:sp>
          <p:nvSpPr>
            <p:cNvPr id="14" name="Graphic 25">
              <a:extLst>
                <a:ext uri="{FF2B5EF4-FFF2-40B4-BE49-F238E27FC236}">
                  <a16:creationId xmlns:a16="http://schemas.microsoft.com/office/drawing/2014/main" id="{F1B874EC-0428-4626-9B3D-696AA5D129D1}"/>
                </a:ext>
              </a:extLst>
            </p:cNvPr>
            <p:cNvSpPr/>
            <p:nvPr/>
          </p:nvSpPr>
          <p:spPr>
            <a:xfrm>
              <a:off x="652648" y="4284386"/>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5" name="Graphic 25">
              <a:extLst>
                <a:ext uri="{FF2B5EF4-FFF2-40B4-BE49-F238E27FC236}">
                  <a16:creationId xmlns:a16="http://schemas.microsoft.com/office/drawing/2014/main" id="{A8164CED-9B49-4772-B1B3-E01B267B34CB}"/>
                </a:ext>
              </a:extLst>
            </p:cNvPr>
            <p:cNvSpPr/>
            <p:nvPr/>
          </p:nvSpPr>
          <p:spPr>
            <a:xfrm>
              <a:off x="1115362" y="4259558"/>
              <a:ext cx="635863" cy="1149222"/>
            </a:xfrm>
            <a:custGeom>
              <a:avLst/>
              <a:gdLst>
                <a:gd name="connsiteX0" fmla="*/ 104680 w 1038225"/>
                <a:gd name="connsiteY0" fmla="*/ 1884902 h 1876425"/>
                <a:gd name="connsiteX1" fmla="*/ 1047179 w 1038225"/>
                <a:gd name="connsiteY1" fmla="*/ 942499 h 1876425"/>
                <a:gd name="connsiteX2" fmla="*/ 104680 w 1038225"/>
                <a:gd name="connsiteY2" fmla="*/ 0 h 1876425"/>
                <a:gd name="connsiteX3" fmla="*/ 0 w 1038225"/>
                <a:gd name="connsiteY3" fmla="*/ 0 h 1876425"/>
                <a:gd name="connsiteX4" fmla="*/ 0 w 1038225"/>
                <a:gd name="connsiteY4" fmla="*/ 1884902 h 1876425"/>
                <a:gd name="connsiteX5" fmla="*/ 104680 w 1038225"/>
                <a:gd name="connsiteY5" fmla="*/ 1884902 h 187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8225" h="1876425">
                  <a:moveTo>
                    <a:pt x="104680" y="1884902"/>
                  </a:moveTo>
                  <a:lnTo>
                    <a:pt x="1047179" y="942499"/>
                  </a:lnTo>
                  <a:lnTo>
                    <a:pt x="104680" y="0"/>
                  </a:lnTo>
                  <a:lnTo>
                    <a:pt x="0" y="0"/>
                  </a:lnTo>
                  <a:lnTo>
                    <a:pt x="0" y="1884902"/>
                  </a:lnTo>
                  <a:lnTo>
                    <a:pt x="104680" y="1884902"/>
                  </a:lnTo>
                  <a:close/>
                </a:path>
              </a:pathLst>
            </a:custGeom>
            <a:solidFill>
              <a:schemeClr val="accent1"/>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gr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4600" y="0"/>
            <a:ext cx="44259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58355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C0186-CB08-4F47-A664-0D3E82F44DFB}"/>
              </a:ext>
            </a:extLst>
          </p:cNvPr>
          <p:cNvSpPr>
            <a:spLocks noGrp="1"/>
          </p:cNvSpPr>
          <p:nvPr>
            <p:ph type="ctrTitle"/>
          </p:nvPr>
        </p:nvSpPr>
        <p:spPr>
          <a:xfrm>
            <a:off x="592471" y="1370441"/>
            <a:ext cx="5941646" cy="964795"/>
          </a:xfrm>
        </p:spPr>
        <p:txBody>
          <a:bodyPr/>
          <a:lstStyle/>
          <a:p>
            <a:r>
              <a:rPr lang="en-GB"/>
              <a:t>Networks and resources</a:t>
            </a:r>
          </a:p>
        </p:txBody>
      </p:sp>
      <p:sp>
        <p:nvSpPr>
          <p:cNvPr id="4" name="Slide Number Placeholder 3">
            <a:extLst>
              <a:ext uri="{FF2B5EF4-FFF2-40B4-BE49-F238E27FC236}">
                <a16:creationId xmlns:a16="http://schemas.microsoft.com/office/drawing/2014/main" id="{C6DDA0B2-57C7-4208-BCD7-302F45ED8E69}"/>
              </a:ext>
            </a:extLst>
          </p:cNvPr>
          <p:cNvSpPr>
            <a:spLocks noGrp="1"/>
          </p:cNvSpPr>
          <p:nvPr>
            <p:ph type="sldNum" sz="quarter" idx="4294967295"/>
          </p:nvPr>
        </p:nvSpPr>
        <p:spPr>
          <a:xfrm>
            <a:off x="11385550" y="6400800"/>
            <a:ext cx="806450" cy="153988"/>
          </a:xfrm>
        </p:spPr>
        <p:txBody>
          <a:bodyPr/>
          <a:lstStyle/>
          <a:p>
            <a:fld id="{6B6EFD66-0F65-0C43-B4F5-A9CE99357F25}" type="slidenum">
              <a:rPr lang="en-GB" smtClean="0"/>
              <a:t>25</a:t>
            </a:fld>
            <a:endParaRPr lang="en-GB"/>
          </a:p>
        </p:txBody>
      </p:sp>
      <p:sp>
        <p:nvSpPr>
          <p:cNvPr id="7" name="TextBox 6">
            <a:hlinkClick r:id="rId3"/>
            <a:extLst>
              <a:ext uri="{FF2B5EF4-FFF2-40B4-BE49-F238E27FC236}">
                <a16:creationId xmlns:a16="http://schemas.microsoft.com/office/drawing/2014/main" id="{77FCBE27-A2FB-4FE1-8CDE-48567F4CE882}"/>
              </a:ext>
            </a:extLst>
          </p:cNvPr>
          <p:cNvSpPr txBox="1"/>
          <p:nvPr/>
        </p:nvSpPr>
        <p:spPr>
          <a:xfrm>
            <a:off x="592471" y="2111510"/>
            <a:ext cx="3841149" cy="2677656"/>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endParaRPr lang="en-GB" sz="2400" dirty="0"/>
          </a:p>
          <a:p>
            <a:endParaRPr lang="en-GB" sz="2400" dirty="0">
              <a:cs typeface="Arial"/>
            </a:endParaRP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Teach First networks:</a:t>
            </a:r>
          </a:p>
          <a:p>
            <a:r>
              <a:rPr lang="en-GB" sz="2400" dirty="0">
                <a:cs typeface="Arial"/>
              </a:rPr>
              <a:t>    The Primary Collective</a:t>
            </a:r>
          </a:p>
          <a:p>
            <a:pPr marL="342900" indent="-342900">
              <a:buFont typeface="Arial" panose="020B0604020202020204" pitchFamily="34" charset="0"/>
              <a:buChar char="•"/>
            </a:pPr>
            <a:endParaRPr lang="en-GB" sz="2400" dirty="0">
              <a:cs typeface="Arial"/>
            </a:endParaRPr>
          </a:p>
          <a:p>
            <a:pPr marL="342900" indent="-342900">
              <a:buFont typeface="Arial" panose="020B0604020202020204" pitchFamily="34" charset="0"/>
              <a:buChar char="•"/>
            </a:pPr>
            <a:endParaRPr lang="en-GB" sz="2400" dirty="0">
              <a:cs typeface="Aria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5164" y="3175"/>
            <a:ext cx="47434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41056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46B9824-9F48-5047-9ADB-5AF7AE6383CA}"/>
              </a:ext>
            </a:extLst>
          </p:cNvPr>
          <p:cNvSpPr>
            <a:spLocks noGrp="1"/>
          </p:cNvSpPr>
          <p:nvPr>
            <p:ph type="ctrTitle"/>
          </p:nvPr>
        </p:nvSpPr>
        <p:spPr/>
        <p:txBody>
          <a:bodyPr/>
          <a:lstStyle/>
          <a:p>
            <a:r>
              <a:rPr lang="en-GB"/>
              <a:t>Thank you.</a:t>
            </a:r>
          </a:p>
        </p:txBody>
      </p:sp>
      <p:sp>
        <p:nvSpPr>
          <p:cNvPr id="14" name="Subtitle 13">
            <a:extLst>
              <a:ext uri="{FF2B5EF4-FFF2-40B4-BE49-F238E27FC236}">
                <a16:creationId xmlns:a16="http://schemas.microsoft.com/office/drawing/2014/main" id="{8CF89974-4630-414E-BBA0-4E501510202A}"/>
              </a:ext>
            </a:extLst>
          </p:cNvPr>
          <p:cNvSpPr>
            <a:spLocks noGrp="1"/>
          </p:cNvSpPr>
          <p:nvPr>
            <p:ph type="subTitle" idx="1"/>
          </p:nvPr>
        </p:nvSpPr>
        <p:spPr/>
        <p:txBody>
          <a:bodyPr/>
          <a:lstStyle/>
          <a:p>
            <a:r>
              <a:rPr lang="en-GB"/>
              <a:t>teachfirst.org.uk</a:t>
            </a:r>
          </a:p>
        </p:txBody>
      </p:sp>
    </p:spTree>
    <p:extLst>
      <p:ext uri="{BB962C8B-B14F-4D97-AF65-F5344CB8AC3E}">
        <p14:creationId xmlns:p14="http://schemas.microsoft.com/office/powerpoint/2010/main" val="12525021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55DFB-E758-4F9A-8F5B-962168FC3C51}"/>
              </a:ext>
            </a:extLst>
          </p:cNvPr>
          <p:cNvSpPr>
            <a:spLocks noGrp="1"/>
          </p:cNvSpPr>
          <p:nvPr>
            <p:ph type="title"/>
          </p:nvPr>
        </p:nvSpPr>
        <p:spPr/>
        <p:txBody>
          <a:bodyPr/>
          <a:lstStyle/>
          <a:p>
            <a:r>
              <a:rPr lang="en-US">
                <a:latin typeface="Constantia"/>
              </a:rPr>
              <a:t>References</a:t>
            </a:r>
            <a:endParaRPr lang="en-US"/>
          </a:p>
        </p:txBody>
      </p:sp>
      <p:sp>
        <p:nvSpPr>
          <p:cNvPr id="3" name="Content Placeholder 2">
            <a:extLst>
              <a:ext uri="{FF2B5EF4-FFF2-40B4-BE49-F238E27FC236}">
                <a16:creationId xmlns:a16="http://schemas.microsoft.com/office/drawing/2014/main" id="{EC965471-F09F-4779-8421-19637121FBA5}"/>
              </a:ext>
            </a:extLst>
          </p:cNvPr>
          <p:cNvSpPr>
            <a:spLocks noGrp="1"/>
          </p:cNvSpPr>
          <p:nvPr>
            <p:ph idx="1"/>
          </p:nvPr>
        </p:nvSpPr>
        <p:spPr>
          <a:xfrm>
            <a:off x="631826" y="1865413"/>
            <a:ext cx="10646410" cy="4535765"/>
          </a:xfrm>
        </p:spPr>
        <p:txBody>
          <a:bodyPr vert="horz" lIns="0" tIns="0" rIns="0" bIns="0" rtlCol="0" anchor="t">
            <a:normAutofit fontScale="85000" lnSpcReduction="10000"/>
          </a:bodyPr>
          <a:lstStyle/>
          <a:p>
            <a:pPr>
              <a:spcBef>
                <a:spcPts val="0"/>
              </a:spcBef>
              <a:spcAft>
                <a:spcPts val="0"/>
              </a:spcAft>
              <a:defRPr/>
            </a:pPr>
            <a:r>
              <a:rPr lang="en-GB" sz="1800"/>
              <a:t>Alexander R. J. (2020) </a:t>
            </a:r>
            <a:r>
              <a:rPr lang="en-GB" sz="1800" i="1"/>
              <a:t>A Dialogic Teaching Companion</a:t>
            </a:r>
            <a:r>
              <a:rPr lang="en-GB" sz="1800"/>
              <a:t>. London: Routledge.</a:t>
            </a:r>
            <a:endParaRPr lang="en-GB" sz="1800" b="1"/>
          </a:p>
          <a:p>
            <a:pPr>
              <a:spcBef>
                <a:spcPts val="0"/>
              </a:spcBef>
              <a:spcAft>
                <a:spcPts val="0"/>
              </a:spcAft>
              <a:defRPr/>
            </a:pPr>
            <a:endParaRPr lang="en-GB" sz="1800"/>
          </a:p>
          <a:p>
            <a:pPr>
              <a:spcBef>
                <a:spcPts val="0"/>
              </a:spcBef>
              <a:spcAft>
                <a:spcPts val="0"/>
              </a:spcAft>
              <a:defRPr/>
            </a:pPr>
            <a:r>
              <a:rPr lang="en-GB" sz="1800"/>
              <a:t>Education Endowment Foundation (2018) Sutton Trust-Education Endowment Foundation Teaching and Learning Toolkit. Available at: https://educationendowmentfoundation.org.uk/education-evidence/teaching-learning-toolkit/oral-language-interventions [retrieved 12 October 2021]</a:t>
            </a:r>
            <a:endParaRPr lang="en-US" sz="1800" i="0"/>
          </a:p>
          <a:p>
            <a:pPr>
              <a:spcBef>
                <a:spcPts val="0"/>
              </a:spcBef>
              <a:spcAft>
                <a:spcPts val="0"/>
              </a:spcAft>
              <a:defRPr/>
            </a:pPr>
            <a:endParaRPr lang="en-GB" sz="1800"/>
          </a:p>
          <a:p>
            <a:pPr>
              <a:spcBef>
                <a:spcPts val="0"/>
              </a:spcBef>
              <a:spcAft>
                <a:spcPts val="0"/>
              </a:spcAft>
              <a:defRPr/>
            </a:pPr>
            <a:r>
              <a:rPr lang="en-GB" sz="1800"/>
              <a:t>Education Endowment Foundation (2018) </a:t>
            </a:r>
            <a:r>
              <a:rPr lang="en-GB" sz="1800" i="1"/>
              <a:t>Improving Literacy in Secondary Schools: Guidance Report</a:t>
            </a:r>
            <a:r>
              <a:rPr lang="en-GB" sz="1800"/>
              <a:t>. Available at: https://educationendowmentfoundation.org.uk/tools/guidance-reports/ [retrieved 12 October 2021].</a:t>
            </a:r>
          </a:p>
          <a:p>
            <a:pPr marL="0" indent="0">
              <a:spcBef>
                <a:spcPts val="0"/>
              </a:spcBef>
              <a:spcAft>
                <a:spcPts val="0"/>
              </a:spcAft>
              <a:buNone/>
              <a:defRPr/>
            </a:pPr>
            <a:endParaRPr lang="en-GB" sz="1800"/>
          </a:p>
          <a:p>
            <a:pPr>
              <a:spcBef>
                <a:spcPts val="0"/>
              </a:spcBef>
              <a:spcAft>
                <a:spcPts val="0"/>
              </a:spcAft>
              <a:defRPr/>
            </a:pPr>
            <a:r>
              <a:rPr lang="en-GB" sz="1800"/>
              <a:t>Jay, T., Willis, B., Thomas, P., Taylor, R., Moore, N., Burnett, C., Merchant, G. &amp; Stevens, A. (2017) </a:t>
            </a:r>
            <a:r>
              <a:rPr lang="en-GB" sz="1800" i="1"/>
              <a:t>Dialogic Teaching: Evaluation Report</a:t>
            </a:r>
            <a:r>
              <a:rPr lang="en-GB" sz="1800"/>
              <a:t>. Available at: https://educationendowmentfoundation.org.uk/projects-and-evaluation/projects/dialogicteaching [retrieved 10 October 2018].</a:t>
            </a:r>
          </a:p>
          <a:p>
            <a:pPr marL="0" indent="0">
              <a:spcBef>
                <a:spcPts val="0"/>
              </a:spcBef>
              <a:spcAft>
                <a:spcPts val="0"/>
              </a:spcAft>
              <a:buNone/>
              <a:defRPr/>
            </a:pPr>
            <a:endParaRPr lang="en-GB" sz="1800"/>
          </a:p>
          <a:p>
            <a:pPr>
              <a:spcBef>
                <a:spcPts val="0"/>
              </a:spcBef>
              <a:spcAft>
                <a:spcPts val="0"/>
              </a:spcAft>
              <a:defRPr/>
            </a:pPr>
            <a:r>
              <a:rPr lang="en-GB" sz="1800"/>
              <a:t>Millard, W. &amp; Menzies, L. (2021) </a:t>
            </a:r>
            <a:r>
              <a:rPr lang="en-GB" sz="1800" i="1"/>
              <a:t>Final Report and Recommendations from the Oracy All-Party Parliamentary Group Inquiry Speak for Change</a:t>
            </a:r>
            <a:r>
              <a:rPr lang="en-GB" sz="1800"/>
              <a:t>. </a:t>
            </a:r>
          </a:p>
          <a:p>
            <a:pPr>
              <a:spcBef>
                <a:spcPts val="0"/>
              </a:spcBef>
              <a:spcAft>
                <a:spcPts val="0"/>
              </a:spcAft>
              <a:defRPr/>
            </a:pPr>
            <a:endParaRPr lang="en-GB" sz="1800" b="0" i="0">
              <a:effectLst/>
            </a:endParaRPr>
          </a:p>
          <a:p>
            <a:pPr>
              <a:spcBef>
                <a:spcPts val="0"/>
              </a:spcBef>
              <a:spcAft>
                <a:spcPts val="0"/>
              </a:spcAft>
              <a:defRPr/>
            </a:pPr>
            <a:r>
              <a:rPr lang="en-GB" sz="1800" b="0" i="0">
                <a:effectLst/>
              </a:rPr>
              <a:t>Palmer, S. (2010). Speaking Frames: How to Teach Talk for Writing: Ages 8-10 (1st ed.). Routledge.</a:t>
            </a:r>
            <a:endParaRPr lang="en-GB" sz="1800"/>
          </a:p>
          <a:p>
            <a:pPr marL="0" indent="0">
              <a:spcBef>
                <a:spcPts val="0"/>
              </a:spcBef>
              <a:spcAft>
                <a:spcPts val="0"/>
              </a:spcAft>
              <a:buNone/>
              <a:defRPr/>
            </a:pPr>
            <a:endParaRPr lang="en-GB" sz="1800"/>
          </a:p>
          <a:p>
            <a:pPr>
              <a:spcBef>
                <a:spcPts val="0"/>
              </a:spcBef>
              <a:spcAft>
                <a:spcPts val="0"/>
              </a:spcAft>
              <a:defRPr/>
            </a:pPr>
            <a:r>
              <a:rPr lang="en-GB" sz="1800" b="0" i="0">
                <a:effectLst/>
              </a:rPr>
              <a:t>Palmer, S. (2010). Speaking Frames: How to Teach Talk for Writing: Ages 10-14 (1st ed.). Routledge.</a:t>
            </a:r>
          </a:p>
          <a:p>
            <a:pPr>
              <a:spcBef>
                <a:spcPts val="0"/>
              </a:spcBef>
              <a:spcAft>
                <a:spcPts val="0"/>
              </a:spcAft>
              <a:defRPr/>
            </a:pPr>
            <a:endParaRPr lang="en-GB" sz="1800" b="0" i="0">
              <a:effectLst/>
            </a:endParaRPr>
          </a:p>
          <a:p>
            <a:pPr>
              <a:spcBef>
                <a:spcPts val="0"/>
              </a:spcBef>
              <a:spcAft>
                <a:spcPts val="0"/>
              </a:spcAft>
              <a:defRPr/>
            </a:pPr>
            <a:r>
              <a:rPr lang="en-GB" sz="1800">
                <a:effectLst/>
                <a:latin typeface="+mn-lt"/>
              </a:rPr>
              <a:t>Sherrington, T. &amp; Stafford, S. (2018) Dialogic questioning. Chartered College of Teaching. [online] Available at: </a:t>
            </a:r>
            <a:r>
              <a:rPr lang="en-GB" sz="1800" u="none" strike="noStrike">
                <a:effectLst/>
                <a:latin typeface="+mn-lt"/>
                <a:hlinkClick r:id="rId3" tooltip="https://my.chartered.college/wp-content/uploads/2018/10/6.-dialogic-questioning.pdf">
                  <a:extLst>
                    <a:ext uri="{A12FA001-AC4F-418D-AE19-62706E023703}">
                      <ahyp:hlinkClr xmlns:ahyp="http://schemas.microsoft.com/office/drawing/2018/hyperlinkcolor" val="tx"/>
                    </a:ext>
                  </a:extLst>
                </a:hlinkClick>
              </a:rPr>
              <a:t>https://my.chartered.college/wp-content/uploads/2018/10/6.-Dialogic-questioning.pdf</a:t>
            </a:r>
            <a:r>
              <a:rPr lang="en-GB" sz="1800">
                <a:effectLst/>
                <a:latin typeface="+mn-lt"/>
              </a:rPr>
              <a:t> [Accessed 22 February 2022]</a:t>
            </a:r>
            <a:endParaRPr lang="en-GB" sz="1800" b="0" i="0">
              <a:effectLst/>
              <a:latin typeface="+mn-lt"/>
            </a:endParaRPr>
          </a:p>
          <a:p>
            <a:pPr>
              <a:spcBef>
                <a:spcPts val="0"/>
              </a:spcBef>
              <a:spcAft>
                <a:spcPts val="0"/>
              </a:spcAft>
              <a:defRPr/>
            </a:pPr>
            <a:endParaRPr lang="en-GB" sz="1800"/>
          </a:p>
          <a:p>
            <a:endParaRPr lang="en-GB" b="0"/>
          </a:p>
          <a:p>
            <a:pPr marL="0" indent="0">
              <a:buNone/>
            </a:pPr>
            <a:endParaRPr lang="en-US">
              <a:ea typeface="+mn-lt"/>
              <a:cs typeface="+mn-lt"/>
            </a:endParaRPr>
          </a:p>
        </p:txBody>
      </p:sp>
      <p:sp>
        <p:nvSpPr>
          <p:cNvPr id="4" name="Slide Number Placeholder 3">
            <a:extLst>
              <a:ext uri="{FF2B5EF4-FFF2-40B4-BE49-F238E27FC236}">
                <a16:creationId xmlns:a16="http://schemas.microsoft.com/office/drawing/2014/main" id="{5D5BFE84-5E0E-4848-8D95-36B9DCBEA721}"/>
              </a:ext>
            </a:extLst>
          </p:cNvPr>
          <p:cNvSpPr>
            <a:spLocks noGrp="1"/>
          </p:cNvSpPr>
          <p:nvPr>
            <p:ph type="sldNum" sz="quarter" idx="12"/>
          </p:nvPr>
        </p:nvSpPr>
        <p:spPr/>
        <p:txBody>
          <a:bodyPr/>
          <a:lstStyle/>
          <a:p>
            <a:fld id="{6B6EFD66-0F65-0C43-B4F5-A9CE99357F25}" type="slidenum">
              <a:rPr lang="en-GB" smtClean="0"/>
              <a:pPr/>
              <a:t>27</a:t>
            </a:fld>
            <a:endParaRPr lang="en-GB"/>
          </a:p>
        </p:txBody>
      </p:sp>
    </p:spTree>
    <p:extLst>
      <p:ext uri="{BB962C8B-B14F-4D97-AF65-F5344CB8AC3E}">
        <p14:creationId xmlns:p14="http://schemas.microsoft.com/office/powerpoint/2010/main" val="749671018"/>
      </p:ext>
    </p:extLst>
  </p:cSld>
  <p:clrMapOvr>
    <a:masterClrMapping/>
  </p:clrMapOvr>
</p:sld>
</file>

<file path=ppt/theme/theme1.xml><?xml version="1.0" encoding="utf-8"?>
<a:theme xmlns:a="http://schemas.openxmlformats.org/drawingml/2006/main" name="Teach First">
  <a:themeElements>
    <a:clrScheme name="Custom 2">
      <a:dk1>
        <a:srgbClr val="000000"/>
      </a:dk1>
      <a:lt1>
        <a:srgbClr val="FFFFFF"/>
      </a:lt1>
      <a:dk2>
        <a:srgbClr val="766C67"/>
      </a:dk2>
      <a:lt2>
        <a:srgbClr val="D8D3D3"/>
      </a:lt2>
      <a:accent1>
        <a:srgbClr val="3663F0"/>
      </a:accent1>
      <a:accent2>
        <a:srgbClr val="FAC832"/>
      </a:accent2>
      <a:accent3>
        <a:srgbClr val="3663F0"/>
      </a:accent3>
      <a:accent4>
        <a:srgbClr val="FAC832"/>
      </a:accent4>
      <a:accent5>
        <a:srgbClr val="3663F0"/>
      </a:accent5>
      <a:accent6>
        <a:srgbClr val="FAC832"/>
      </a:accent6>
      <a:hlink>
        <a:srgbClr val="3663F0"/>
      </a:hlink>
      <a:folHlink>
        <a:srgbClr val="86A1F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eachFirst_Template_v2-2" id="{5F7362E4-DA68-3549-A811-E88F9261DFFA}" vid="{7F233E9B-2770-AA49-88F5-1979A68D71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LengthInSeconds xmlns="bfde3989-6808-4797-9fdf-8feca9ffea0b" xsi:nil="true"/>
    <order0 xmlns="bfde3989-6808-4797-9fdf-8feca9ffea0b">1</order0>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820B25B8D0BF34EBE4241AA980FFDB1" ma:contentTypeVersion="7" ma:contentTypeDescription="Create a new document." ma:contentTypeScope="" ma:versionID="a62c011e6766a778b6eb64bb6c5eaeb0">
  <xsd:schema xmlns:xsd="http://www.w3.org/2001/XMLSchema" xmlns:xs="http://www.w3.org/2001/XMLSchema" xmlns:p="http://schemas.microsoft.com/office/2006/metadata/properties" xmlns:ns2="bfde3989-6808-4797-9fdf-8feca9ffea0b" targetNamespace="http://schemas.microsoft.com/office/2006/metadata/properties" ma:root="true" ma:fieldsID="6a4b42effc98c66c9e0aa5fd0da6740e" ns2:_="">
    <xsd:import namespace="bfde3989-6808-4797-9fdf-8feca9ffea0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order0"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de3989-6808-4797-9fdf-8feca9ffe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order0" ma:index="12" nillable="true" ma:displayName="order" ma:default="1" ma:format="Dropdown" ma:internalName="order0" ma:percentage="FALSE">
      <xsd:simpleType>
        <xsd:restriction base="dms:Number"/>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98A398-C0C8-4A80-A515-60FB887F5356}">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e912450e-f376-402d-b4c2-d34e29040007"/>
    <ds:schemaRef ds:uri="2f56af25-8bef-4b9d-bb8a-65b55f634804"/>
    <ds:schemaRef ds:uri="http://www.w3.org/XML/1998/namespace"/>
    <ds:schemaRef ds:uri="http://purl.org/dc/dcmitype/"/>
    <ds:schemaRef ds:uri="bfde3989-6808-4797-9fdf-8feca9ffea0b"/>
  </ds:schemaRefs>
</ds:datastoreItem>
</file>

<file path=customXml/itemProps2.xml><?xml version="1.0" encoding="utf-8"?>
<ds:datastoreItem xmlns:ds="http://schemas.openxmlformats.org/officeDocument/2006/customXml" ds:itemID="{0B214C3A-E1FA-4385-9340-5A6756257EE8}">
  <ds:schemaRefs>
    <ds:schemaRef ds:uri="http://schemas.microsoft.com/sharepoint/v3/contenttype/forms"/>
  </ds:schemaRefs>
</ds:datastoreItem>
</file>

<file path=customXml/itemProps3.xml><?xml version="1.0" encoding="utf-8"?>
<ds:datastoreItem xmlns:ds="http://schemas.openxmlformats.org/officeDocument/2006/customXml" ds:itemID="{7B2C54B1-D149-4347-9DD4-03C75A4247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de3989-6808-4797-9fdf-8feca9ffea0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10716</Words>
  <Application>Microsoft Office PowerPoint</Application>
  <PresentationFormat>Widescreen</PresentationFormat>
  <Paragraphs>779</Paragraphs>
  <Slides>27</Slides>
  <Notes>27</Notes>
  <HiddenSlides>2</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Teach First</vt:lpstr>
      <vt:lpstr>Notes to the facilitator</vt:lpstr>
      <vt:lpstr>Overview of the seminar</vt:lpstr>
      <vt:lpstr>What does ‘talk’ currently look like in your class?  How do you support pupils to engage in purposeful talk?</vt:lpstr>
      <vt:lpstr>Using structured talk to develop pupils’ literacy </vt:lpstr>
      <vt:lpstr>Seminar objectives</vt:lpstr>
      <vt:lpstr>PowerPoint Presentation</vt:lpstr>
      <vt:lpstr>The importance of talk</vt:lpstr>
      <vt:lpstr>Subject-specific talk</vt:lpstr>
      <vt:lpstr>Setting up a talk culture</vt:lpstr>
      <vt:lpstr>Organising talk</vt:lpstr>
      <vt:lpstr>Using structured talk to develop literacy</vt:lpstr>
      <vt:lpstr>A dialogic approach to questioning</vt:lpstr>
      <vt:lpstr>A dialogic approach to questioning</vt:lpstr>
      <vt:lpstr>Using talk to develop reading comprehension </vt:lpstr>
      <vt:lpstr>The importance of vocabulary</vt:lpstr>
      <vt:lpstr>The importance of vocabulary</vt:lpstr>
      <vt:lpstr>PowerPoint Presentation</vt:lpstr>
      <vt:lpstr>Non-example </vt:lpstr>
      <vt:lpstr>Breakout activity</vt:lpstr>
      <vt:lpstr>Scaffolds for talk</vt:lpstr>
      <vt:lpstr>PowerPoint Presentation</vt:lpstr>
      <vt:lpstr>Scaffold for talk example</vt:lpstr>
      <vt:lpstr>Breakout activity</vt:lpstr>
      <vt:lpstr>Reflection</vt:lpstr>
      <vt:lpstr>Networks and resources</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Notes to the facilitator</dc:title>
  <dc:creator>Rebecca Goodwin</dc:creator>
  <cp:lastModifiedBy>Carys Taylor</cp:lastModifiedBy>
  <cp:revision>3</cp:revision>
  <dcterms:created xsi:type="dcterms:W3CDTF">2019-05-30T10:07:33Z</dcterms:created>
  <dcterms:modified xsi:type="dcterms:W3CDTF">2022-09-09T10:53:12Z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ensitivity">
    <vt:lpwstr>14;#Confidential (Limited External)|22f8b025-4979-457c-a6df-b9a35929e887</vt:lpwstr>
  </property>
  <property fmtid="{D5CDD505-2E9C-101B-9397-08002B2CF9AE}" pid="3" name="ContentTypeId">
    <vt:lpwstr>0x0101009820B25B8D0BF34EBE4241AA980FFDB1</vt:lpwstr>
  </property>
  <property fmtid="{D5CDD505-2E9C-101B-9397-08002B2CF9AE}" pid="4" name="Financial_x0020_Year">
    <vt:lpwstr/>
  </property>
  <property fmtid="{D5CDD505-2E9C-101B-9397-08002B2CF9AE}" pid="5" name="Local_x0020_Area">
    <vt:lpwstr/>
  </property>
  <property fmtid="{D5CDD505-2E9C-101B-9397-08002B2CF9AE}" pid="6" name="Strategic_x0020_Priority">
    <vt:lpwstr/>
  </property>
  <property fmtid="{D5CDD505-2E9C-101B-9397-08002B2CF9AE}" pid="7" name="Audience">
    <vt:lpwstr/>
  </property>
  <property fmtid="{D5CDD505-2E9C-101B-9397-08002B2CF9AE}" pid="8" name="Cohort">
    <vt:lpwstr/>
  </property>
  <property fmtid="{D5CDD505-2E9C-101B-9397-08002B2CF9AE}" pid="9" name="Division_x002d_Department">
    <vt:lpwstr/>
  </property>
  <property fmtid="{D5CDD505-2E9C-101B-9397-08002B2CF9AE}" pid="10" name="Strategic Priority">
    <vt:lpwstr/>
  </property>
  <property fmtid="{D5CDD505-2E9C-101B-9397-08002B2CF9AE}" pid="11" name="Financial Year">
    <vt:lpwstr/>
  </property>
  <property fmtid="{D5CDD505-2E9C-101B-9397-08002B2CF9AE}" pid="12" name="Division-Department">
    <vt:lpwstr/>
  </property>
  <property fmtid="{D5CDD505-2E9C-101B-9397-08002B2CF9AE}" pid="13" name="Local Area">
    <vt:lpwstr/>
  </property>
  <property fmtid="{D5CDD505-2E9C-101B-9397-08002B2CF9AE}" pid="14" name="Order">
    <vt:r8>361500</vt:r8>
  </property>
  <property fmtid="{D5CDD505-2E9C-101B-9397-08002B2CF9AE}" pid="15" name="xd_Signature">
    <vt:bool>false</vt:bool>
  </property>
  <property fmtid="{D5CDD505-2E9C-101B-9397-08002B2CF9AE}" pid="16" name="xd_ProgID">
    <vt:lpwstr/>
  </property>
  <property fmtid="{D5CDD505-2E9C-101B-9397-08002B2CF9AE}" pid="17" name="TriggerFlowInfo">
    <vt:lpwstr/>
  </property>
  <property fmtid="{D5CDD505-2E9C-101B-9397-08002B2CF9AE}" pid="18" name="TemplateUrl">
    <vt:lpwstr/>
  </property>
  <property fmtid="{D5CDD505-2E9C-101B-9397-08002B2CF9AE}" pid="19" name="_ExtendedDescription">
    <vt:lpwstr/>
  </property>
  <property fmtid="{D5CDD505-2E9C-101B-9397-08002B2CF9AE}" pid="20" name="Category">
    <vt:lpwstr>123</vt:lpwstr>
  </property>
  <property fmtid="{D5CDD505-2E9C-101B-9397-08002B2CF9AE}" pid="21" name="ComplianceAssetId">
    <vt:lpwstr/>
  </property>
  <property fmtid="{D5CDD505-2E9C-101B-9397-08002B2CF9AE}" pid="22" name="_SourceUrl">
    <vt:lpwstr/>
  </property>
  <property fmtid="{D5CDD505-2E9C-101B-9397-08002B2CF9AE}" pid="23" name="_SharedFileIndex">
    <vt:lpwstr/>
  </property>
</Properties>
</file>