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7"/>
  </p:notesMasterIdLst>
  <p:sldIdLst>
    <p:sldId id="260" r:id="rId5"/>
    <p:sldId id="261" r:id="rId6"/>
  </p:sldIdLst>
  <p:sldSz cx="6858000" cy="9906000" type="A4"/>
  <p:notesSz cx="6745288" cy="98821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a:srgbClr val="5D3080"/>
    <a:srgbClr val="0066FF"/>
    <a:srgbClr val="ED6179"/>
    <a:srgbClr val="9900FF"/>
    <a:srgbClr val="990099"/>
    <a:srgbClr val="33CC33"/>
    <a:srgbClr val="009900"/>
    <a:srgbClr val="CCFF99"/>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84" d="100"/>
          <a:sy n="84" d="100"/>
        </p:scale>
        <p:origin x="1596" y="-240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 Keating" userId="808df2ce-9829-445b-ae67-ae255666b6da" providerId="ADAL" clId="{85AD5046-7755-4BD1-A8E8-4EB237ADA40B}"/>
    <pc:docChg chg="undo custSel addSld delSld modSld sldOrd">
      <pc:chgData name="Jan Keating" userId="808df2ce-9829-445b-ae67-ae255666b6da" providerId="ADAL" clId="{85AD5046-7755-4BD1-A8E8-4EB237ADA40B}" dt="2022-12-08T11:04:38.605" v="1762" actId="20577"/>
      <pc:docMkLst>
        <pc:docMk/>
      </pc:docMkLst>
      <pc:sldChg chg="addSp delSp modSp del">
        <pc:chgData name="Jan Keating" userId="808df2ce-9829-445b-ae67-ae255666b6da" providerId="ADAL" clId="{85AD5046-7755-4BD1-A8E8-4EB237ADA40B}" dt="2022-12-08T10:59:21.276" v="1667" actId="2696"/>
        <pc:sldMkLst>
          <pc:docMk/>
          <pc:sldMk cId="4264698637" sldId="258"/>
        </pc:sldMkLst>
        <pc:spChg chg="del">
          <ac:chgData name="Jan Keating" userId="808df2ce-9829-445b-ae67-ae255666b6da" providerId="ADAL" clId="{85AD5046-7755-4BD1-A8E8-4EB237ADA40B}" dt="2022-12-08T10:54:53.934" v="1573" actId="478"/>
          <ac:spMkLst>
            <pc:docMk/>
            <pc:sldMk cId="4264698637" sldId="258"/>
            <ac:spMk id="16" creationId="{A40F632D-9895-4D73-B038-5115DEB1FD09}"/>
          </ac:spMkLst>
        </pc:spChg>
        <pc:spChg chg="mod">
          <ac:chgData name="Jan Keating" userId="808df2ce-9829-445b-ae67-ae255666b6da" providerId="ADAL" clId="{85AD5046-7755-4BD1-A8E8-4EB237ADA40B}" dt="2022-12-08T10:57:33.278" v="1643" actId="20577"/>
          <ac:spMkLst>
            <pc:docMk/>
            <pc:sldMk cId="4264698637" sldId="258"/>
            <ac:spMk id="41" creationId="{A1AB0B8D-60A2-48BE-80C4-F164F85844C2}"/>
          </ac:spMkLst>
        </pc:spChg>
        <pc:grpChg chg="del">
          <ac:chgData name="Jan Keating" userId="808df2ce-9829-445b-ae67-ae255666b6da" providerId="ADAL" clId="{85AD5046-7755-4BD1-A8E8-4EB237ADA40B}" dt="2022-12-08T10:54:56.779" v="1574" actId="478"/>
          <ac:grpSpMkLst>
            <pc:docMk/>
            <pc:sldMk cId="4264698637" sldId="258"/>
            <ac:grpSpMk id="17" creationId="{5B5ED5C4-9244-4E57-A12A-B83A425A09B5}"/>
          </ac:grpSpMkLst>
        </pc:grpChg>
        <pc:grpChg chg="del">
          <ac:chgData name="Jan Keating" userId="808df2ce-9829-445b-ae67-ae255666b6da" providerId="ADAL" clId="{85AD5046-7755-4BD1-A8E8-4EB237ADA40B}" dt="2022-12-08T10:58:54.955" v="1661"/>
          <ac:grpSpMkLst>
            <pc:docMk/>
            <pc:sldMk cId="4264698637" sldId="258"/>
            <ac:grpSpMk id="45" creationId="{6417C560-8980-4166-AFA5-9EFF605EC2F4}"/>
          </ac:grpSpMkLst>
        </pc:grpChg>
        <pc:picChg chg="add mod">
          <ac:chgData name="Jan Keating" userId="808df2ce-9829-445b-ae67-ae255666b6da" providerId="ADAL" clId="{85AD5046-7755-4BD1-A8E8-4EB237ADA40B}" dt="2022-12-08T10:05:21.250" v="7" actId="1076"/>
          <ac:picMkLst>
            <pc:docMk/>
            <pc:sldMk cId="4264698637" sldId="258"/>
            <ac:picMk id="15" creationId="{37437990-4C73-483F-9B8D-A236FE851055}"/>
          </ac:picMkLst>
        </pc:picChg>
        <pc:picChg chg="add mod">
          <ac:chgData name="Jan Keating" userId="808df2ce-9829-445b-ae67-ae255666b6da" providerId="ADAL" clId="{85AD5046-7755-4BD1-A8E8-4EB237ADA40B}" dt="2022-12-08T10:05:34.105" v="10" actId="1076"/>
          <ac:picMkLst>
            <pc:docMk/>
            <pc:sldMk cId="4264698637" sldId="258"/>
            <ac:picMk id="23" creationId="{A7F54FCF-AC2F-4EFA-A592-71B301FE30A1}"/>
          </ac:picMkLst>
        </pc:picChg>
        <pc:picChg chg="add">
          <ac:chgData name="Jan Keating" userId="808df2ce-9829-445b-ae67-ae255666b6da" providerId="ADAL" clId="{85AD5046-7755-4BD1-A8E8-4EB237ADA40B}" dt="2022-12-08T10:05:42.640" v="12"/>
          <ac:picMkLst>
            <pc:docMk/>
            <pc:sldMk cId="4264698637" sldId="258"/>
            <ac:picMk id="24" creationId="{D575BA6C-DE93-47CA-9D7D-9BD879850DE5}"/>
          </ac:picMkLst>
        </pc:picChg>
        <pc:picChg chg="del">
          <ac:chgData name="Jan Keating" userId="808df2ce-9829-445b-ae67-ae255666b6da" providerId="ADAL" clId="{85AD5046-7755-4BD1-A8E8-4EB237ADA40B}" dt="2022-12-08T10:59:06.701" v="1664"/>
          <ac:picMkLst>
            <pc:docMk/>
            <pc:sldMk cId="4264698637" sldId="258"/>
            <ac:picMk id="49" creationId="{32CA72CC-A90E-48F0-8E3B-93B5F5FC2AE5}"/>
          </ac:picMkLst>
        </pc:picChg>
      </pc:sldChg>
      <pc:sldChg chg="delSp modSp">
        <pc:chgData name="Jan Keating" userId="808df2ce-9829-445b-ae67-ae255666b6da" providerId="ADAL" clId="{85AD5046-7755-4BD1-A8E8-4EB237ADA40B}" dt="2022-12-08T11:04:38.605" v="1762" actId="20577"/>
        <pc:sldMkLst>
          <pc:docMk/>
          <pc:sldMk cId="3477747591" sldId="260"/>
        </pc:sldMkLst>
        <pc:spChg chg="mod">
          <ac:chgData name="Jan Keating" userId="808df2ce-9829-445b-ae67-ae255666b6da" providerId="ADAL" clId="{85AD5046-7755-4BD1-A8E8-4EB237ADA40B}" dt="2022-12-08T11:04:38.605" v="1762" actId="20577"/>
          <ac:spMkLst>
            <pc:docMk/>
            <pc:sldMk cId="3477747591" sldId="260"/>
            <ac:spMk id="25" creationId="{CE043836-EA50-4838-9650-EE0E66B9E62A}"/>
          </ac:spMkLst>
        </pc:spChg>
        <pc:grpChg chg="mod">
          <ac:chgData name="Jan Keating" userId="808df2ce-9829-445b-ae67-ae255666b6da" providerId="ADAL" clId="{85AD5046-7755-4BD1-A8E8-4EB237ADA40B}" dt="2022-12-08T10:59:47.054" v="1668" actId="1076"/>
          <ac:grpSpMkLst>
            <pc:docMk/>
            <pc:sldMk cId="3477747591" sldId="260"/>
            <ac:grpSpMk id="61" creationId="{00000000-0000-0000-0000-000000000000}"/>
          </ac:grpSpMkLst>
        </pc:grpChg>
        <pc:picChg chg="del mod">
          <ac:chgData name="Jan Keating" userId="808df2ce-9829-445b-ae67-ae255666b6da" providerId="ADAL" clId="{85AD5046-7755-4BD1-A8E8-4EB237ADA40B}" dt="2022-12-08T10:09:20.025" v="520"/>
          <ac:picMkLst>
            <pc:docMk/>
            <pc:sldMk cId="3477747591" sldId="260"/>
            <ac:picMk id="7" creationId="{AD992389-502A-4420-A84D-B6A177437177}"/>
          </ac:picMkLst>
        </pc:picChg>
        <pc:picChg chg="del mod">
          <ac:chgData name="Jan Keating" userId="808df2ce-9829-445b-ae67-ae255666b6da" providerId="ADAL" clId="{85AD5046-7755-4BD1-A8E8-4EB237ADA40B}" dt="2022-12-08T10:05:15.420" v="5"/>
          <ac:picMkLst>
            <pc:docMk/>
            <pc:sldMk cId="3477747591" sldId="260"/>
            <ac:picMk id="9" creationId="{4A1C5885-976C-4690-8ED1-763FAFA299F3}"/>
          </ac:picMkLst>
        </pc:picChg>
        <pc:picChg chg="del">
          <ac:chgData name="Jan Keating" userId="808df2ce-9829-445b-ae67-ae255666b6da" providerId="ADAL" clId="{85AD5046-7755-4BD1-A8E8-4EB237ADA40B}" dt="2022-12-08T10:05:38.274" v="11"/>
          <ac:picMkLst>
            <pc:docMk/>
            <pc:sldMk cId="3477747591" sldId="260"/>
            <ac:picMk id="11" creationId="{1CEC625C-8A21-4DC8-A25A-E03BD458035D}"/>
          </ac:picMkLst>
        </pc:picChg>
        <pc:picChg chg="del">
          <ac:chgData name="Jan Keating" userId="808df2ce-9829-445b-ae67-ae255666b6da" providerId="ADAL" clId="{85AD5046-7755-4BD1-A8E8-4EB237ADA40B}" dt="2022-12-08T10:05:25.530" v="8"/>
          <ac:picMkLst>
            <pc:docMk/>
            <pc:sldMk cId="3477747591" sldId="260"/>
            <ac:picMk id="17" creationId="{1C7969ED-2FE8-4FD6-A4FE-2AFBAE16F82D}"/>
          </ac:picMkLst>
        </pc:picChg>
      </pc:sldChg>
      <pc:sldChg chg="addSp delSp modSp add ord">
        <pc:chgData name="Jan Keating" userId="808df2ce-9829-445b-ae67-ae255666b6da" providerId="ADAL" clId="{85AD5046-7755-4BD1-A8E8-4EB237ADA40B}" dt="2022-12-08T11:03:49.696" v="1761" actId="1076"/>
        <pc:sldMkLst>
          <pc:docMk/>
          <pc:sldMk cId="2618152958" sldId="261"/>
        </pc:sldMkLst>
        <pc:spChg chg="mod">
          <ac:chgData name="Jan Keating" userId="808df2ce-9829-445b-ae67-ae255666b6da" providerId="ADAL" clId="{85AD5046-7755-4BD1-A8E8-4EB237ADA40B}" dt="2022-12-08T11:00:01.812" v="1670" actId="20577"/>
          <ac:spMkLst>
            <pc:docMk/>
            <pc:sldMk cId="2618152958" sldId="261"/>
            <ac:spMk id="16" creationId="{A40F632D-9895-4D73-B038-5115DEB1FD09}"/>
          </ac:spMkLst>
        </pc:spChg>
        <pc:spChg chg="add mod">
          <ac:chgData name="Jan Keating" userId="808df2ce-9829-445b-ae67-ae255666b6da" providerId="ADAL" clId="{85AD5046-7755-4BD1-A8E8-4EB237ADA40B}" dt="2022-12-08T11:03:18.519" v="1760" actId="20577"/>
          <ac:spMkLst>
            <pc:docMk/>
            <pc:sldMk cId="2618152958" sldId="261"/>
            <ac:spMk id="26" creationId="{81314C28-2B91-4A27-8D3D-6C5A586E3758}"/>
          </ac:spMkLst>
        </pc:spChg>
        <pc:spChg chg="del">
          <ac:chgData name="Jan Keating" userId="808df2ce-9829-445b-ae67-ae255666b6da" providerId="ADAL" clId="{85AD5046-7755-4BD1-A8E8-4EB237ADA40B}" dt="2022-12-08T10:09:03.218" v="514" actId="478"/>
          <ac:spMkLst>
            <pc:docMk/>
            <pc:sldMk cId="2618152958" sldId="261"/>
            <ac:spMk id="41" creationId="{A1AB0B8D-60A2-48BE-80C4-F164F85844C2}"/>
          </ac:spMkLst>
        </pc:spChg>
        <pc:grpChg chg="mod">
          <ac:chgData name="Jan Keating" userId="808df2ce-9829-445b-ae67-ae255666b6da" providerId="ADAL" clId="{85AD5046-7755-4BD1-A8E8-4EB237ADA40B}" dt="2022-12-08T10:58:47.003" v="1660" actId="1076"/>
          <ac:grpSpMkLst>
            <pc:docMk/>
            <pc:sldMk cId="2618152958" sldId="261"/>
            <ac:grpSpMk id="17" creationId="{5B5ED5C4-9244-4E57-A12A-B83A425A09B5}"/>
          </ac:grpSpMkLst>
        </pc:grpChg>
        <pc:grpChg chg="add mod">
          <ac:chgData name="Jan Keating" userId="808df2ce-9829-445b-ae67-ae255666b6da" providerId="ADAL" clId="{85AD5046-7755-4BD1-A8E8-4EB237ADA40B}" dt="2022-12-08T11:03:49.696" v="1761" actId="1076"/>
          <ac:grpSpMkLst>
            <pc:docMk/>
            <pc:sldMk cId="2618152958" sldId="261"/>
            <ac:grpSpMk id="27" creationId="{A6F5C585-318A-4A05-8949-83619F630AC7}"/>
          </ac:grpSpMkLst>
        </pc:grpChg>
        <pc:grpChg chg="del">
          <ac:chgData name="Jan Keating" userId="808df2ce-9829-445b-ae67-ae255666b6da" providerId="ADAL" clId="{85AD5046-7755-4BD1-A8E8-4EB237ADA40B}" dt="2022-12-08T10:09:05.607" v="515" actId="478"/>
          <ac:grpSpMkLst>
            <pc:docMk/>
            <pc:sldMk cId="2618152958" sldId="261"/>
            <ac:grpSpMk id="45" creationId="{6417C560-8980-4166-AFA5-9EFF605EC2F4}"/>
          </ac:grpSpMkLst>
        </pc:grpChg>
        <pc:picChg chg="del">
          <ac:chgData name="Jan Keating" userId="808df2ce-9829-445b-ae67-ae255666b6da" providerId="ADAL" clId="{85AD5046-7755-4BD1-A8E8-4EB237ADA40B}" dt="2022-12-08T10:55:14.847" v="1577" actId="478"/>
          <ac:picMkLst>
            <pc:docMk/>
            <pc:sldMk cId="2618152958" sldId="261"/>
            <ac:picMk id="15" creationId="{37437990-4C73-483F-9B8D-A236FE851055}"/>
          </ac:picMkLst>
        </pc:picChg>
        <pc:picChg chg="del">
          <ac:chgData name="Jan Keating" userId="808df2ce-9829-445b-ae67-ae255666b6da" providerId="ADAL" clId="{85AD5046-7755-4BD1-A8E8-4EB237ADA40B}" dt="2022-12-08T10:55:15.517" v="1578" actId="478"/>
          <ac:picMkLst>
            <pc:docMk/>
            <pc:sldMk cId="2618152958" sldId="261"/>
            <ac:picMk id="23" creationId="{A7F54FCF-AC2F-4EFA-A592-71B301FE30A1}"/>
          </ac:picMkLst>
        </pc:picChg>
        <pc:picChg chg="del">
          <ac:chgData name="Jan Keating" userId="808df2ce-9829-445b-ae67-ae255666b6da" providerId="ADAL" clId="{85AD5046-7755-4BD1-A8E8-4EB237ADA40B}" dt="2022-12-08T10:55:16.166" v="1579" actId="478"/>
          <ac:picMkLst>
            <pc:docMk/>
            <pc:sldMk cId="2618152958" sldId="261"/>
            <ac:picMk id="24" creationId="{D575BA6C-DE93-47CA-9D7D-9BD879850DE5}"/>
          </ac:picMkLst>
        </pc:picChg>
        <pc:picChg chg="add mod modCrop">
          <ac:chgData name="Jan Keating" userId="808df2ce-9829-445b-ae67-ae255666b6da" providerId="ADAL" clId="{85AD5046-7755-4BD1-A8E8-4EB237ADA40B}" dt="2022-12-08T10:58:22.161" v="1648" actId="732"/>
          <ac:picMkLst>
            <pc:docMk/>
            <pc:sldMk cId="2618152958" sldId="261"/>
            <ac:picMk id="25" creationId="{F8FE888C-CE30-4150-B1AC-A1A13EC6E0E5}"/>
          </ac:picMkLst>
        </pc:picChg>
        <pc:picChg chg="add mod">
          <ac:chgData name="Jan Keating" userId="808df2ce-9829-445b-ae67-ae255666b6da" providerId="ADAL" clId="{85AD5046-7755-4BD1-A8E8-4EB237ADA40B}" dt="2022-12-08T10:59:14.472" v="1666" actId="1076"/>
          <ac:picMkLst>
            <pc:docMk/>
            <pc:sldMk cId="2618152958" sldId="261"/>
            <ac:picMk id="30" creationId="{CA8A8EF4-1E89-4AF2-8172-8E0747AB5D46}"/>
          </ac:picMkLst>
        </pc:picChg>
        <pc:picChg chg="del">
          <ac:chgData name="Jan Keating" userId="808df2ce-9829-445b-ae67-ae255666b6da" providerId="ADAL" clId="{85AD5046-7755-4BD1-A8E8-4EB237ADA40B}" dt="2022-12-08T10:09:08.431" v="516" actId="478"/>
          <ac:picMkLst>
            <pc:docMk/>
            <pc:sldMk cId="2618152958" sldId="261"/>
            <ac:picMk id="49" creationId="{32CA72CC-A90E-48F0-8E3B-93B5F5FC2AE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22958" cy="49582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20769" y="0"/>
            <a:ext cx="2922958" cy="495826"/>
          </a:xfrm>
          <a:prstGeom prst="rect">
            <a:avLst/>
          </a:prstGeom>
        </p:spPr>
        <p:txBody>
          <a:bodyPr vert="horz" lIns="91440" tIns="45720" rIns="91440" bIns="45720" rtlCol="0"/>
          <a:lstStyle>
            <a:lvl1pPr algn="r">
              <a:defRPr sz="1200"/>
            </a:lvl1pPr>
          </a:lstStyle>
          <a:p>
            <a:fld id="{C9A4B00F-4B9F-4A34-BCF3-CE3B6E2A7E68}" type="datetimeFigureOut">
              <a:rPr lang="en-GB" smtClean="0"/>
              <a:t>08/12/2022</a:t>
            </a:fld>
            <a:endParaRPr lang="en-GB"/>
          </a:p>
        </p:txBody>
      </p:sp>
      <p:sp>
        <p:nvSpPr>
          <p:cNvPr id="4" name="Slide Image Placeholder 3"/>
          <p:cNvSpPr>
            <a:spLocks noGrp="1" noRot="1" noChangeAspect="1"/>
          </p:cNvSpPr>
          <p:nvPr>
            <p:ph type="sldImg" idx="2"/>
          </p:nvPr>
        </p:nvSpPr>
        <p:spPr>
          <a:xfrm>
            <a:off x="2219325" y="1235075"/>
            <a:ext cx="2306638" cy="3335338"/>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4529" y="4755803"/>
            <a:ext cx="5396230" cy="3891112"/>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386364"/>
            <a:ext cx="2922958" cy="49582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20769" y="9386364"/>
            <a:ext cx="2922958" cy="495825"/>
          </a:xfrm>
          <a:prstGeom prst="rect">
            <a:avLst/>
          </a:prstGeom>
        </p:spPr>
        <p:txBody>
          <a:bodyPr vert="horz" lIns="91440" tIns="45720" rIns="91440" bIns="45720" rtlCol="0" anchor="b"/>
          <a:lstStyle>
            <a:lvl1pPr algn="r">
              <a:defRPr sz="1200"/>
            </a:lvl1pPr>
          </a:lstStyle>
          <a:p>
            <a:fld id="{9BADB5B5-F954-44EF-8726-07455D3E8C93}" type="slidenum">
              <a:rPr lang="en-GB" smtClean="0"/>
              <a:t>‹#›</a:t>
            </a:fld>
            <a:endParaRPr lang="en-GB"/>
          </a:p>
        </p:txBody>
      </p:sp>
    </p:spTree>
    <p:extLst>
      <p:ext uri="{BB962C8B-B14F-4D97-AF65-F5344CB8AC3E}">
        <p14:creationId xmlns:p14="http://schemas.microsoft.com/office/powerpoint/2010/main" val="41895336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1</a:t>
            </a:fld>
            <a:endParaRPr lang="en-GB"/>
          </a:p>
        </p:txBody>
      </p:sp>
    </p:spTree>
    <p:extLst>
      <p:ext uri="{BB962C8B-B14F-4D97-AF65-F5344CB8AC3E}">
        <p14:creationId xmlns:p14="http://schemas.microsoft.com/office/powerpoint/2010/main" val="32062116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ADB5B5-F954-44EF-8726-07455D3E8C93}" type="slidenum">
              <a:rPr lang="en-GB" smtClean="0"/>
              <a:t>2</a:t>
            </a:fld>
            <a:endParaRPr lang="en-GB"/>
          </a:p>
        </p:txBody>
      </p:sp>
    </p:spTree>
    <p:extLst>
      <p:ext uri="{BB962C8B-B14F-4D97-AF65-F5344CB8AC3E}">
        <p14:creationId xmlns:p14="http://schemas.microsoft.com/office/powerpoint/2010/main" val="10480169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p:txBody>
          <a:bodyPr/>
          <a:lstStyle/>
          <a:p>
            <a:fld id="{53BADC27-88BD-4EC2-A127-C9442C2D30E0}" type="datetimeFigureOut">
              <a:rPr lang="en-GB" smtClean="0"/>
              <a:t>08/12/2022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918038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4462221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3BADC27-88BD-4EC2-A127-C9442C2D30E0}" type="datetimeFigureOut">
              <a:rPr lang="en-GB" smtClean="0"/>
              <a:t>08/12/2022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163947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3BADC27-88BD-4EC2-A127-C9442C2D30E0}" type="datetimeFigureOut">
              <a:rPr lang="en-GB" smtClean="0"/>
              <a:t>08/12/2022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3594216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3BADC27-88BD-4EC2-A127-C9442C2D30E0}" type="datetimeFigureOut">
              <a:rPr lang="en-GB" smtClean="0"/>
              <a:t>08/12/2022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584806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3BADC27-88BD-4EC2-A127-C9442C2D30E0}" type="datetimeFigureOut">
              <a:rPr lang="en-GB" smtClean="0"/>
              <a:t>08/12/2022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5671266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BADC27-88BD-4EC2-A127-C9442C2D30E0}" type="datetimeFigureOut">
              <a:rPr lang="en-GB" smtClean="0"/>
              <a:t>08/12/2022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5358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08/12/2022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600761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53BADC27-88BD-4EC2-A127-C9442C2D30E0}" type="datetimeFigureOut">
              <a:rPr lang="en-GB" smtClean="0"/>
              <a:t>08/12/2022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34832677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20257717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3BADC27-88BD-4EC2-A127-C9442C2D30E0}" type="datetimeFigureOut">
              <a:rPr lang="en-GB" smtClean="0"/>
              <a:t>08/12/2022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F070B6-91DB-497F-930A-1C56EDE88C7D}" type="slidenum">
              <a:rPr lang="en-GB" smtClean="0"/>
              <a:t>‹#›</a:t>
            </a:fld>
            <a:endParaRPr lang="en-GB"/>
          </a:p>
        </p:txBody>
      </p:sp>
    </p:spTree>
    <p:extLst>
      <p:ext uri="{BB962C8B-B14F-4D97-AF65-F5344CB8AC3E}">
        <p14:creationId xmlns:p14="http://schemas.microsoft.com/office/powerpoint/2010/main" val="42586533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53BADC27-88BD-4EC2-A127-C9442C2D30E0}" type="datetimeFigureOut">
              <a:rPr lang="en-GB" smtClean="0"/>
              <a:t>08/12/2022</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79F070B6-91DB-497F-930A-1C56EDE88C7D}" type="slidenum">
              <a:rPr lang="en-GB" smtClean="0"/>
              <a:t>‹#›</a:t>
            </a:fld>
            <a:endParaRPr lang="en-GB"/>
          </a:p>
        </p:txBody>
      </p:sp>
    </p:spTree>
    <p:extLst>
      <p:ext uri="{BB962C8B-B14F-4D97-AF65-F5344CB8AC3E}">
        <p14:creationId xmlns:p14="http://schemas.microsoft.com/office/powerpoint/2010/main" val="20988168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1.jpeg"/><Relationship Id="rId7" Type="http://schemas.openxmlformats.org/officeDocument/2006/relationships/hyperlink" Target="https://linkprotect.cudasvc.com/url?a=https%3a%2f%2fclick.noreply-teachfirst.org.uk%2f%3fqs%3d7e2feefbfc12ca2e3c55c550f8a94b68a8d3abaef27f79752795167ae6e463fc07516f27c565826e58b174ea2ebdb769ea3cdb93f52c1af9&amp;c=E,1,9mDAwPmGhghRakBBn-82-oxmA5vNtX4hnDmk9QNMo7SKH4ptu1CHA5wQkQpMrAdwGK8wQWvfBABj9Jm7XFzTjW2jo8tzmS7nf9sa647t&amp;typo=1"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hyperlink" Target="https://forms.gle/DcqQsKtCxgRHWWpy6" TargetMode="External"/><Relationship Id="rId5" Type="http://schemas.openxmlformats.org/officeDocument/2006/relationships/hyperlink" Target="mailto:TeachingSchoolHub@xaviercet.org.uk"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hyperlink" Target="mailto:S.hunter@xaviercet.org.uk" TargetMode="Externa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02797" y="54536"/>
            <a:ext cx="709568" cy="417832"/>
          </a:xfrm>
          <a:prstGeom prst="rect">
            <a:avLst/>
          </a:prstGeom>
        </p:spPr>
      </p:pic>
      <p:sp>
        <p:nvSpPr>
          <p:cNvPr id="20" name="Rounded Rectangle 19"/>
          <p:cNvSpPr/>
          <p:nvPr/>
        </p:nvSpPr>
        <p:spPr>
          <a:xfrm rot="10800000" flipV="1">
            <a:off x="1980153" y="548614"/>
            <a:ext cx="4685437" cy="72217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rgbClr val="002060"/>
                </a:solidFill>
              </a:rPr>
              <a:t>Year 1 ECT Week 13 bulletin </a:t>
            </a:r>
          </a:p>
          <a:p>
            <a:pPr algn="ctr"/>
            <a:r>
              <a:rPr lang="en-GB" sz="1100" dirty="0">
                <a:solidFill>
                  <a:srgbClr val="002060"/>
                </a:solidFill>
              </a:rPr>
              <a:t>w/b Monday 12</a:t>
            </a:r>
            <a:r>
              <a:rPr lang="en-GB" sz="1100" baseline="30000" dirty="0">
                <a:solidFill>
                  <a:srgbClr val="002060"/>
                </a:solidFill>
              </a:rPr>
              <a:t>th</a:t>
            </a:r>
            <a:r>
              <a:rPr lang="en-GB" sz="1100" dirty="0">
                <a:solidFill>
                  <a:srgbClr val="002060"/>
                </a:solidFill>
              </a:rPr>
              <a:t> December 2022</a:t>
            </a:r>
          </a:p>
          <a:p>
            <a:pPr algn="ctr"/>
            <a:r>
              <a:rPr lang="en-GB" sz="1100" b="1" dirty="0">
                <a:solidFill>
                  <a:srgbClr val="002060"/>
                </a:solidFill>
              </a:rPr>
              <a:t>ECF focus of the week:</a:t>
            </a:r>
          </a:p>
          <a:p>
            <a:pPr algn="ctr"/>
            <a:r>
              <a:rPr lang="en-GB" sz="1100" i="1" dirty="0">
                <a:solidFill>
                  <a:srgbClr val="002060"/>
                </a:solidFill>
              </a:rPr>
              <a:t>Rest, relaxation and happy holidays</a:t>
            </a: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918172" cy="1086040"/>
          </a:xfrm>
          <a:prstGeom prst="rect">
            <a:avLst/>
          </a:prstGeom>
        </p:spPr>
      </p:pic>
      <p:sp>
        <p:nvSpPr>
          <p:cNvPr id="25" name="Rounded Rectangle 20">
            <a:extLst>
              <a:ext uri="{FF2B5EF4-FFF2-40B4-BE49-F238E27FC236}">
                <a16:creationId xmlns:a16="http://schemas.microsoft.com/office/drawing/2014/main" id="{CE043836-EA50-4838-9650-EE0E66B9E62A}"/>
              </a:ext>
            </a:extLst>
          </p:cNvPr>
          <p:cNvSpPr/>
          <p:nvPr/>
        </p:nvSpPr>
        <p:spPr>
          <a:xfrm>
            <a:off x="998034" y="1627986"/>
            <a:ext cx="5614331" cy="7978238"/>
          </a:xfrm>
          <a:prstGeom prst="roundRect">
            <a:avLst>
              <a:gd name="adj" fmla="val 10435"/>
            </a:avLst>
          </a:prstGeom>
          <a:solidFill>
            <a:schemeClr val="bg1"/>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478D73"/>
                </a:solidFill>
              </a:rPr>
              <a:t>A message from the team:</a:t>
            </a:r>
            <a:endParaRPr lang="en-GB" sz="1050" dirty="0">
              <a:solidFill>
                <a:srgbClr val="002060"/>
              </a:solidFill>
              <a:cs typeface="Calibri" panose="020F0502020204030204"/>
            </a:endParaRPr>
          </a:p>
          <a:p>
            <a:pPr marL="171450" indent="-171450">
              <a:buFont typeface="Arial"/>
              <a:buChar char="•"/>
            </a:pPr>
            <a:r>
              <a:rPr lang="en-GB" sz="1050" dirty="0">
                <a:solidFill>
                  <a:srgbClr val="002060"/>
                </a:solidFill>
                <a:cs typeface="Calibri" panose="020F0502020204030204"/>
              </a:rPr>
              <a:t>First of all, </a:t>
            </a:r>
            <a:r>
              <a:rPr lang="en-GB" sz="1050" b="1" dirty="0">
                <a:solidFill>
                  <a:srgbClr val="002060"/>
                </a:solidFill>
                <a:cs typeface="Calibri" panose="020F0502020204030204"/>
              </a:rPr>
              <a:t>well done!  </a:t>
            </a:r>
            <a:r>
              <a:rPr lang="en-GB" sz="1050" dirty="0">
                <a:solidFill>
                  <a:srgbClr val="002060"/>
                </a:solidFill>
                <a:cs typeface="Calibri" panose="020F0502020204030204"/>
              </a:rPr>
              <a:t>Well done for having completed what, for most of you, is your first term as an ECT.  For those who started in April, well done for completing term 2!  We are sure that it has been a very ‘full-on’ term, but hope that the past 13 weeks have been a rewarding experience.  Whatever your plans are for the Christmas break, we hope that you have a well-earned rest and enjoy a happy and safe holiday season.</a:t>
            </a:r>
          </a:p>
          <a:p>
            <a:endParaRPr lang="en-GB" sz="1050" dirty="0">
              <a:solidFill>
                <a:srgbClr val="002060"/>
              </a:solidFill>
              <a:cs typeface="Calibri" panose="020F0502020204030204"/>
            </a:endParaRPr>
          </a:p>
          <a:p>
            <a:pPr marL="171450" indent="-171450">
              <a:buFont typeface="Arial"/>
              <a:buChar char="•"/>
            </a:pPr>
            <a:r>
              <a:rPr lang="en-GB" sz="1050" b="1" dirty="0">
                <a:solidFill>
                  <a:srgbClr val="002060"/>
                </a:solidFill>
                <a:cs typeface="Calibri" panose="020F0502020204030204"/>
              </a:rPr>
              <a:t>Progress Reviews: </a:t>
            </a:r>
            <a:r>
              <a:rPr lang="en-GB" sz="1050" dirty="0">
                <a:solidFill>
                  <a:srgbClr val="002060"/>
                </a:solidFill>
                <a:cs typeface="Calibri" panose="020F0502020204030204"/>
              </a:rPr>
              <a:t>As you know, at the end of this term, your school will be completing a Progress Review for you on </a:t>
            </a:r>
            <a:r>
              <a:rPr lang="en-GB" sz="1050" i="1" dirty="0">
                <a:solidFill>
                  <a:srgbClr val="002060"/>
                </a:solidFill>
                <a:cs typeface="Calibri" panose="020F0502020204030204"/>
              </a:rPr>
              <a:t>ECT Manager</a:t>
            </a:r>
            <a:r>
              <a:rPr lang="en-GB" sz="1050" dirty="0">
                <a:solidFill>
                  <a:srgbClr val="002060"/>
                </a:solidFill>
                <a:cs typeface="Calibri" panose="020F0502020204030204"/>
              </a:rPr>
              <a:t>.  Once the school has completed their report, it is electronically sent through to you for your comments.  When writing your comments, please do include:</a:t>
            </a:r>
          </a:p>
          <a:p>
            <a:pPr marL="628650" lvl="1" indent="-171450">
              <a:buFont typeface="Arial"/>
              <a:buChar char="•"/>
            </a:pPr>
            <a:r>
              <a:rPr lang="en-GB" sz="1050" dirty="0">
                <a:solidFill>
                  <a:srgbClr val="002060"/>
                </a:solidFill>
                <a:cs typeface="Calibri" panose="020F0502020204030204"/>
              </a:rPr>
              <a:t>What you have learnt (reflecting back over the term)</a:t>
            </a:r>
          </a:p>
          <a:p>
            <a:pPr marL="628650" lvl="1" indent="-171450">
              <a:buFont typeface="Arial"/>
              <a:buChar char="•"/>
            </a:pPr>
            <a:r>
              <a:rPr lang="en-GB" sz="1050" dirty="0">
                <a:solidFill>
                  <a:srgbClr val="002060"/>
                </a:solidFill>
                <a:cs typeface="Calibri" panose="020F0502020204030204"/>
              </a:rPr>
              <a:t>What you feel you need to work on next (looking forward to the next term).</a:t>
            </a:r>
          </a:p>
          <a:p>
            <a:pPr lvl="1"/>
            <a:endParaRPr lang="en-GB" sz="1050" dirty="0">
              <a:solidFill>
                <a:srgbClr val="002060"/>
              </a:solidFill>
              <a:cs typeface="Calibri" panose="020F0502020204030204"/>
            </a:endParaRPr>
          </a:p>
          <a:p>
            <a:pPr marL="171450" indent="-171450">
              <a:buFont typeface="Arial"/>
              <a:buChar char="•"/>
            </a:pPr>
            <a:r>
              <a:rPr lang="en-GB" sz="1050" dirty="0">
                <a:solidFill>
                  <a:srgbClr val="002060"/>
                </a:solidFill>
                <a:cs typeface="Calibri" panose="020F0502020204030204"/>
              </a:rPr>
              <a:t>Please find overleaf an overview of the first half of the spring term.  Please note that there will be </a:t>
            </a:r>
            <a:r>
              <a:rPr lang="en-GB" sz="1050" b="1" dirty="0">
                <a:solidFill>
                  <a:srgbClr val="002060"/>
                </a:solidFill>
                <a:cs typeface="Calibri" panose="020F0502020204030204"/>
              </a:rPr>
              <a:t>no Week 14 bulletin</a:t>
            </a:r>
            <a:r>
              <a:rPr lang="en-GB" sz="1050" dirty="0">
                <a:solidFill>
                  <a:srgbClr val="002060"/>
                </a:solidFill>
                <a:cs typeface="Calibri" panose="020F0502020204030204"/>
              </a:rPr>
              <a:t>, as Week 14 has been built in as a buffer week due to the different holiday dates that our schools have.  Your next bulletin will be for Week 15, </a:t>
            </a:r>
            <a:r>
              <a:rPr lang="en-GB" sz="1050" dirty="0" err="1">
                <a:solidFill>
                  <a:srgbClr val="002060"/>
                </a:solidFill>
                <a:cs typeface="Calibri" panose="020F0502020204030204"/>
              </a:rPr>
              <a:t>ie</a:t>
            </a:r>
            <a:r>
              <a:rPr lang="en-GB" sz="1050" dirty="0">
                <a:solidFill>
                  <a:srgbClr val="002060"/>
                </a:solidFill>
                <a:cs typeface="Calibri" panose="020F0502020204030204"/>
              </a:rPr>
              <a:t> w/b 9</a:t>
            </a:r>
            <a:r>
              <a:rPr lang="en-GB" sz="1050" baseline="30000" dirty="0">
                <a:solidFill>
                  <a:srgbClr val="002060"/>
                </a:solidFill>
                <a:cs typeface="Calibri" panose="020F0502020204030204"/>
              </a:rPr>
              <a:t>th</a:t>
            </a:r>
            <a:r>
              <a:rPr lang="en-GB" sz="1050" dirty="0">
                <a:solidFill>
                  <a:srgbClr val="002060"/>
                </a:solidFill>
                <a:cs typeface="Calibri" panose="020F0502020204030204"/>
              </a:rPr>
              <a:t> January 2023.  This will be sent next week.</a:t>
            </a:r>
          </a:p>
          <a:p>
            <a:endParaRPr lang="en-GB" sz="1050" dirty="0">
              <a:solidFill>
                <a:srgbClr val="002060"/>
              </a:solidFill>
              <a:cs typeface="Calibri" panose="020F0502020204030204"/>
            </a:endParaRPr>
          </a:p>
          <a:p>
            <a:pPr marL="171450" indent="-171450">
              <a:buFont typeface="Arial"/>
              <a:buChar char="•"/>
            </a:pPr>
            <a:r>
              <a:rPr lang="en-GB" sz="1050" dirty="0">
                <a:solidFill>
                  <a:srgbClr val="002060"/>
                </a:solidFill>
                <a:cs typeface="Calibri" panose="020F0502020204030204"/>
              </a:rPr>
              <a:t>We also attach a copy of the updated Year 1 Primary and Secondary </a:t>
            </a:r>
            <a:r>
              <a:rPr lang="en-GB" sz="1050" b="1" dirty="0">
                <a:solidFill>
                  <a:srgbClr val="002060"/>
                </a:solidFill>
                <a:cs typeface="Calibri" panose="020F0502020204030204"/>
              </a:rPr>
              <a:t>seminar</a:t>
            </a:r>
            <a:r>
              <a:rPr lang="en-GB" sz="1050" dirty="0">
                <a:solidFill>
                  <a:srgbClr val="002060"/>
                </a:solidFill>
                <a:cs typeface="Calibri" panose="020F0502020204030204"/>
              </a:rPr>
              <a:t> organisation booklets.  Attendance at seminars is both an entitlement and an expectation.  The dates are published far in advance to enable you to make arrangements to attend.  If, </a:t>
            </a:r>
            <a:r>
              <a:rPr lang="en-GB" sz="1050" i="1" dirty="0">
                <a:solidFill>
                  <a:srgbClr val="002060"/>
                </a:solidFill>
                <a:cs typeface="Calibri" panose="020F0502020204030204"/>
              </a:rPr>
              <a:t>in exceptional circumstances</a:t>
            </a:r>
            <a:r>
              <a:rPr lang="en-GB" sz="1050" dirty="0">
                <a:solidFill>
                  <a:srgbClr val="002060"/>
                </a:solidFill>
                <a:cs typeface="Calibri" panose="020F0502020204030204"/>
              </a:rPr>
              <a:t>, you are unable to attend a seminar, please ensure you contact both the person delivering the seminar and the Xavier central team -  </a:t>
            </a:r>
            <a:r>
              <a:rPr lang="en-GB" sz="1050" dirty="0">
                <a:solidFill>
                  <a:srgbClr val="002060"/>
                </a:solidFill>
                <a:cs typeface="Calibri" panose="020F0502020204030204"/>
                <a:hlinkClick r:id="rId5"/>
              </a:rPr>
              <a:t>TeachingSchoolHub@xaviercet.org.uk</a:t>
            </a:r>
            <a:r>
              <a:rPr lang="en-GB" sz="1050" dirty="0">
                <a:solidFill>
                  <a:srgbClr val="002060"/>
                </a:solidFill>
                <a:cs typeface="Calibri" panose="020F0502020204030204"/>
              </a:rPr>
              <a:t>.  Seminar attendance is tracked through your completed evaluations.  If you do not complete the seminar evaluation, you will not be recorded as having attended.  </a:t>
            </a:r>
          </a:p>
          <a:p>
            <a:pPr marL="171450" indent="-171450">
              <a:buFont typeface="Arial"/>
              <a:buChar char="•"/>
            </a:pPr>
            <a:endParaRPr lang="en-GB" sz="1050" dirty="0">
              <a:solidFill>
                <a:srgbClr val="002060"/>
              </a:solidFill>
              <a:cs typeface="Calibri" panose="020F0502020204030204"/>
            </a:endParaRPr>
          </a:p>
          <a:p>
            <a:pPr marL="171450" indent="-171450">
              <a:buFont typeface="Arial"/>
              <a:buChar char="•"/>
            </a:pPr>
            <a:r>
              <a:rPr lang="en-GB" sz="1050" dirty="0">
                <a:solidFill>
                  <a:srgbClr val="002060"/>
                </a:solidFill>
                <a:cs typeface="Calibri" panose="020F0502020204030204"/>
              </a:rPr>
              <a:t>The Xavier team are eager to hear from you!  Now that you have completed this term, we would be very grateful for any </a:t>
            </a:r>
            <a:r>
              <a:rPr lang="en-GB" sz="1050" b="1" dirty="0">
                <a:solidFill>
                  <a:srgbClr val="002060"/>
                </a:solidFill>
                <a:cs typeface="Calibri" panose="020F0502020204030204"/>
              </a:rPr>
              <a:t>feedback</a:t>
            </a:r>
            <a:r>
              <a:rPr lang="en-GB" sz="1050" dirty="0">
                <a:solidFill>
                  <a:srgbClr val="002060"/>
                </a:solidFill>
                <a:cs typeface="Calibri" panose="020F0502020204030204"/>
              </a:rPr>
              <a:t> you may have on how you are finding the programme, what has gone well, what would help you further etc.   Please do take a moment to complete this very brief Google Form: </a:t>
            </a:r>
            <a:r>
              <a:rPr lang="en-GB" sz="1050" dirty="0">
                <a:solidFill>
                  <a:srgbClr val="002060"/>
                </a:solidFill>
                <a:cs typeface="Calibri" panose="020F0502020204030204"/>
                <a:hlinkClick r:id="rId6"/>
              </a:rPr>
              <a:t>Autumn Term Feedback</a:t>
            </a:r>
            <a:r>
              <a:rPr lang="en-GB" sz="1050" dirty="0">
                <a:solidFill>
                  <a:srgbClr val="002060"/>
                </a:solidFill>
                <a:cs typeface="Calibri" panose="020F0502020204030204"/>
              </a:rPr>
              <a:t>.  Thank you!</a:t>
            </a:r>
          </a:p>
          <a:p>
            <a:endParaRPr lang="en-GB" sz="1050" dirty="0">
              <a:solidFill>
                <a:schemeClr val="accent5">
                  <a:lumMod val="75000"/>
                </a:schemeClr>
              </a:solidFill>
              <a:cs typeface="Calibri" panose="020F0502020204030204"/>
            </a:endParaRPr>
          </a:p>
          <a:p>
            <a:pPr marL="171450" indent="-171450">
              <a:spcAft>
                <a:spcPts val="0"/>
              </a:spcAft>
              <a:buFont typeface="Arial" panose="020B0604020202020204" pitchFamily="34" charset="0"/>
              <a:buChar char="•"/>
            </a:pPr>
            <a:r>
              <a:rPr lang="en-GB" sz="1050" b="1" dirty="0">
                <a:solidFill>
                  <a:schemeClr val="accent5">
                    <a:lumMod val="75000"/>
                  </a:schemeClr>
                </a:solidFill>
                <a:latin typeface="Calibri" panose="020F0502020204030204" pitchFamily="34" charset="0"/>
                <a:ea typeface="Times New Roman" panose="02020603050405020304" pitchFamily="18" charset="0"/>
                <a:cs typeface="Calibri" panose="020F0502020204030204"/>
              </a:rPr>
              <a:t>Teach First </a:t>
            </a:r>
            <a:r>
              <a:rPr lang="en-GB" sz="1050" b="1" dirty="0">
                <a:solidFill>
                  <a:schemeClr val="accent5">
                    <a:lumMod val="75000"/>
                  </a:schemeClr>
                </a:solidFill>
                <a:latin typeface="Calibri" panose="020F0502020204030204" pitchFamily="34" charset="0"/>
                <a:ea typeface="Times New Roman" panose="02020603050405020304" pitchFamily="18" charset="0"/>
                <a:cs typeface="Calibri" panose="020F0502020204030204" pitchFamily="34" charset="0"/>
              </a:rPr>
              <a:t>Early Career Teacher Winter Survey:  </a:t>
            </a:r>
            <a:r>
              <a:rPr lang="en-GB" sz="1050" dirty="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Teach First are also keen to hear from you!  Their ECT Winter Survey will soon be available on Brightspace for all ECTs who started in September 2022.  The survey will be available from 16th December.  The survey should be completed directly in Brightspace, as part of Module 3.   </a:t>
            </a:r>
            <a:r>
              <a:rPr lang="en-GB" sz="1050" dirty="0">
                <a:solidFill>
                  <a:srgbClr val="FF0000"/>
                </a:solidFill>
                <a:latin typeface="Calibri" panose="020F0502020204030204" pitchFamily="34" charset="0"/>
                <a:ea typeface="Calibri" panose="020F0502020204030204" pitchFamily="34" charset="0"/>
                <a:cs typeface="Calibri" panose="020F0502020204030204" pitchFamily="34" charset="0"/>
              </a:rPr>
              <a:t>Please note that ECTs will need to complete the survey (or opt out) in order to access the rest of the content for this module.  </a:t>
            </a:r>
            <a:r>
              <a:rPr lang="en-GB" sz="1050" dirty="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rPr>
              <a:t>Please be aware this only applies to September starters. Teach First will update you soon on how January and April starters can complete the survey.  Teach First has scheduled announcement messages to appear on Brightspace from 12th December to alert you to the survey and has created a guide as to how to access the survey and release the rest of the content for the module.  By completing the survey, you will be automatically entered into a draw to win one of two £50 Amazon vouchers.</a:t>
            </a:r>
          </a:p>
          <a:p>
            <a:pPr marL="171450" indent="-171450">
              <a:spcAft>
                <a:spcPts val="0"/>
              </a:spcAft>
              <a:buFont typeface="Arial" panose="020B0604020202020204" pitchFamily="34" charset="0"/>
              <a:buChar char="•"/>
            </a:pPr>
            <a:endParaRPr lang="en-GB" sz="1050" dirty="0">
              <a:solidFill>
                <a:schemeClr val="accent5">
                  <a:lumMod val="75000"/>
                </a:schemeClr>
              </a:solidFill>
              <a:latin typeface="Calibri" panose="020F0502020204030204" pitchFamily="34" charset="0"/>
              <a:ea typeface="Calibri" panose="020F0502020204030204" pitchFamily="34" charset="0"/>
              <a:cs typeface="Calibri" panose="020F0502020204030204" pitchFamily="34" charset="0"/>
            </a:endParaRPr>
          </a:p>
          <a:p>
            <a:pPr>
              <a:spcAft>
                <a:spcPts val="0"/>
              </a:spcAft>
            </a:pPr>
            <a:r>
              <a:rPr lang="en-GB" sz="1050"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en-GB" sz="1050" u="sng" dirty="0">
                <a:solidFill>
                  <a:srgbClr val="3764F0"/>
                </a:solidFill>
                <a:latin typeface="Calibri" panose="020F0502020204030204" pitchFamily="34" charset="0"/>
                <a:ea typeface="Calibri" panose="020F0502020204030204" pitchFamily="34" charset="0"/>
                <a:cs typeface="Calibri" panose="020F0502020204030204" pitchFamily="34" charset="0"/>
                <a:hlinkClick r:id="rId7">
                  <a:extLst>
                    <a:ext uri="{A12FA001-AC4F-418D-AE19-62706E023703}">
                      <ahyp:hlinkClr xmlns:ahyp="http://schemas.microsoft.com/office/drawing/2018/hyperlinkcolor" val="tx"/>
                    </a:ext>
                  </a:extLst>
                </a:hlinkClick>
              </a:rPr>
              <a:t>How to Access and Submit the Survey on Brightspace - 2022 Cohort</a:t>
            </a:r>
            <a:br>
              <a:rPr lang="en-GB" sz="1050" dirty="0">
                <a:solidFill>
                  <a:srgbClr val="000000"/>
                </a:solidFill>
                <a:latin typeface="Calibri" panose="020F0502020204030204" pitchFamily="34" charset="0"/>
                <a:ea typeface="Calibri" panose="020F0502020204030204" pitchFamily="34" charset="0"/>
                <a:cs typeface="Calibri" panose="020F0502020204030204" pitchFamily="34" charset="0"/>
              </a:rPr>
            </a:br>
            <a:br>
              <a:rPr lang="en-GB" sz="1050" dirty="0">
                <a:solidFill>
                  <a:srgbClr val="000000"/>
                </a:solidFill>
                <a:latin typeface="Calibri" panose="020F0502020204030204" pitchFamily="34" charset="0"/>
                <a:ea typeface="Calibri" panose="020F0502020204030204" pitchFamily="34" charset="0"/>
                <a:cs typeface="Calibri" panose="020F0502020204030204" pitchFamily="34" charset="0"/>
              </a:rPr>
            </a:br>
            <a:endParaRPr lang="en-GB" sz="1050" dirty="0">
              <a:solidFill>
                <a:srgbClr val="002060"/>
              </a:solidFill>
              <a:cs typeface="Calibri" panose="020F0502020204030204"/>
            </a:endParaRPr>
          </a:p>
        </p:txBody>
      </p:sp>
      <p:grpSp>
        <p:nvGrpSpPr>
          <p:cNvPr id="61" name="Group 60"/>
          <p:cNvGrpSpPr/>
          <p:nvPr/>
        </p:nvGrpSpPr>
        <p:grpSpPr>
          <a:xfrm>
            <a:off x="127196" y="1648236"/>
            <a:ext cx="804972" cy="994456"/>
            <a:chOff x="9677339" y="3546418"/>
            <a:chExt cx="2224100" cy="2747637"/>
          </a:xfrm>
        </p:grpSpPr>
        <p:grpSp>
          <p:nvGrpSpPr>
            <p:cNvPr id="62" name="Group 61"/>
            <p:cNvGrpSpPr/>
            <p:nvPr/>
          </p:nvGrpSpPr>
          <p:grpSpPr>
            <a:xfrm>
              <a:off x="9677339" y="3546418"/>
              <a:ext cx="2224100" cy="2747637"/>
              <a:chOff x="9677339" y="3546418"/>
              <a:chExt cx="2224100" cy="2747637"/>
            </a:xfrm>
          </p:grpSpPr>
          <p:sp>
            <p:nvSpPr>
              <p:cNvPr id="64" name="Oval 63">
                <a:extLst>
                  <a:ext uri="{FF2B5EF4-FFF2-40B4-BE49-F238E27FC236}">
                    <a16:creationId xmlns:a16="http://schemas.microsoft.com/office/drawing/2014/main" id="{89089E19-7267-4442-8293-8CDF23B1321A}"/>
                  </a:ext>
                </a:extLst>
              </p:cNvPr>
              <p:cNvSpPr/>
              <p:nvPr/>
            </p:nvSpPr>
            <p:spPr>
              <a:xfrm>
                <a:off x="9677339" y="3546418"/>
                <a:ext cx="2214629" cy="2214629"/>
              </a:xfrm>
              <a:prstGeom prst="ellipse">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a:p>
            </p:txBody>
          </p:sp>
          <p:sp>
            <p:nvSpPr>
              <p:cNvPr id="65" name="Rounded Rectangle 1">
                <a:extLst>
                  <a:ext uri="{FF2B5EF4-FFF2-40B4-BE49-F238E27FC236}">
                    <a16:creationId xmlns:a16="http://schemas.microsoft.com/office/drawing/2014/main" id="{1274FA95-A06A-4088-BF12-5D67502A3C21}"/>
                  </a:ext>
                </a:extLst>
              </p:cNvPr>
              <p:cNvSpPr/>
              <p:nvPr/>
            </p:nvSpPr>
            <p:spPr>
              <a:xfrm>
                <a:off x="9686810" y="5824772"/>
                <a:ext cx="2214629" cy="469283"/>
              </a:xfrm>
              <a:prstGeom prst="roundRect">
                <a:avLst/>
              </a:prstGeom>
              <a:solidFill>
                <a:srgbClr val="478D73"/>
              </a:solidFill>
              <a:ln>
                <a:solidFill>
                  <a:srgbClr val="478D7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a:latin typeface="Gill Sans MT Condensed" panose="020B0506020104020203" pitchFamily="34" charset="0"/>
                  </a:rPr>
                  <a:t>From the team</a:t>
                </a:r>
              </a:p>
            </p:txBody>
          </p:sp>
        </p:grpSp>
        <p:pic>
          <p:nvPicPr>
            <p:cNvPr id="63" name="Picture 4" descr="like Icon 1123638">
              <a:extLst>
                <a:ext uri="{FF2B5EF4-FFF2-40B4-BE49-F238E27FC236}">
                  <a16:creationId xmlns:a16="http://schemas.microsoft.com/office/drawing/2014/main" id="{84554E97-026D-4006-96E1-99731DCB3D3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921432" y="3781039"/>
              <a:ext cx="1745385" cy="1745385"/>
            </a:xfrm>
            <a:prstGeom prst="rect">
              <a:avLst/>
            </a:prstGeom>
            <a:noFill/>
            <a:extLst>
              <a:ext uri="{909E8E84-426E-40DD-AFC4-6F175D3DCCD1}">
                <a14:hiddenFill xmlns:a14="http://schemas.microsoft.com/office/drawing/2010/main">
                  <a:solidFill>
                    <a:srgbClr val="FFFFFF"/>
                  </a:solidFill>
                </a14:hiddenFill>
              </a:ext>
            </a:extLst>
          </p:spPr>
        </p:pic>
      </p:grpSp>
      <p:sp>
        <p:nvSpPr>
          <p:cNvPr id="6" name="Rectangle 5">
            <a:extLst>
              <a:ext uri="{FF2B5EF4-FFF2-40B4-BE49-F238E27FC236}">
                <a16:creationId xmlns:a16="http://schemas.microsoft.com/office/drawing/2014/main" id="{FE82B984-5A13-46CC-8725-48CC825A6C11}"/>
              </a:ext>
            </a:extLst>
          </p:cNvPr>
          <p:cNvSpPr/>
          <p:nvPr/>
        </p:nvSpPr>
        <p:spPr>
          <a:xfrm>
            <a:off x="3307813" y="4696419"/>
            <a:ext cx="242374" cy="369332"/>
          </a:xfrm>
          <a:prstGeom prst="rect">
            <a:avLst/>
          </a:prstGeom>
        </p:spPr>
        <p:txBody>
          <a:bodyPr wrap="none">
            <a:spAutoFit/>
          </a:bodyPr>
          <a:lstStyle/>
          <a:p>
            <a:r>
              <a:rPr lang="en-GB">
                <a:solidFill>
                  <a:srgbClr val="000000"/>
                </a:solidFill>
                <a:latin typeface="Times New Roman" panose="02020603050405020304" pitchFamily="18" charset="0"/>
              </a:rPr>
              <a:t> </a:t>
            </a:r>
            <a:endParaRPr lang="en-GB"/>
          </a:p>
        </p:txBody>
      </p:sp>
    </p:spTree>
    <p:extLst>
      <p:ext uri="{BB962C8B-B14F-4D97-AF65-F5344CB8AC3E}">
        <p14:creationId xmlns:p14="http://schemas.microsoft.com/office/powerpoint/2010/main" val="34777475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947225" y="78068"/>
            <a:ext cx="700067" cy="405898"/>
          </a:xfrm>
          <a:prstGeom prst="rect">
            <a:avLst/>
          </a:prstGeom>
        </p:spPr>
      </p:pic>
      <p:sp>
        <p:nvSpPr>
          <p:cNvPr id="20" name="Rounded Rectangle 19"/>
          <p:cNvSpPr/>
          <p:nvPr/>
        </p:nvSpPr>
        <p:spPr>
          <a:xfrm rot="10800000" flipV="1">
            <a:off x="1802604" y="401403"/>
            <a:ext cx="4675186" cy="852040"/>
          </a:xfrm>
          <a:prstGeom prst="roundRect">
            <a:avLst/>
          </a:prstGeom>
          <a:solidFill>
            <a:srgbClr val="FFFFFF"/>
          </a:solidFill>
          <a:ln>
            <a:solidFill>
              <a:srgbClr val="FBA91A"/>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1100" b="1" dirty="0">
                <a:solidFill>
                  <a:srgbClr val="002060"/>
                </a:solidFill>
              </a:rPr>
              <a:t>Year 1 ECT Week 13 bulletin (continued)</a:t>
            </a:r>
          </a:p>
          <a:p>
            <a:pPr algn="ctr"/>
            <a:r>
              <a:rPr lang="en-GB" sz="1100" dirty="0">
                <a:solidFill>
                  <a:srgbClr val="002060"/>
                </a:solidFill>
              </a:rPr>
              <a:t>w/b Monday 12</a:t>
            </a:r>
            <a:r>
              <a:rPr lang="en-GB" sz="1100" baseline="30000" dirty="0">
                <a:solidFill>
                  <a:srgbClr val="002060"/>
                </a:solidFill>
              </a:rPr>
              <a:t>th</a:t>
            </a:r>
            <a:r>
              <a:rPr lang="en-GB" sz="1100" dirty="0">
                <a:solidFill>
                  <a:srgbClr val="002060"/>
                </a:solidFill>
              </a:rPr>
              <a:t> December 2022</a:t>
            </a:r>
          </a:p>
          <a:p>
            <a:pPr algn="ctr"/>
            <a:r>
              <a:rPr lang="en-GB" sz="1100" b="1" dirty="0">
                <a:solidFill>
                  <a:srgbClr val="002060"/>
                </a:solidFill>
              </a:rPr>
              <a:t>ECF focus of the week:</a:t>
            </a:r>
          </a:p>
          <a:p>
            <a:pPr algn="ctr"/>
            <a:r>
              <a:rPr lang="en-GB" sz="1100" i="1" dirty="0">
                <a:solidFill>
                  <a:srgbClr val="002060"/>
                </a:solidFill>
              </a:rPr>
              <a:t>Rest, relaxation and happy holidays</a:t>
            </a:r>
            <a:endParaRPr lang="en-GB" sz="1100" b="1" dirty="0">
              <a:solidFill>
                <a:srgbClr val="002060"/>
              </a:solidFill>
            </a:endParaRPr>
          </a:p>
        </p:txBody>
      </p:sp>
      <p:pic>
        <p:nvPicPr>
          <p:cNvPr id="22" name="Picture 21">
            <a:extLst>
              <a:ext uri="{FF2B5EF4-FFF2-40B4-BE49-F238E27FC236}">
                <a16:creationId xmlns:a16="http://schemas.microsoft.com/office/drawing/2014/main" id="{07B9D75C-43CA-4B59-B270-A63FC13710C6}"/>
              </a:ext>
            </a:extLst>
          </p:cNvPr>
          <p:cNvPicPr>
            <a:picLocks noChangeAspect="1"/>
          </p:cNvPicPr>
          <p:nvPr/>
        </p:nvPicPr>
        <p:blipFill>
          <a:blip r:embed="rId4"/>
          <a:stretch>
            <a:fillRect/>
          </a:stretch>
        </p:blipFill>
        <p:spPr>
          <a:xfrm>
            <a:off x="127196" y="106818"/>
            <a:ext cx="1502011" cy="852040"/>
          </a:xfrm>
          <a:prstGeom prst="rect">
            <a:avLst/>
          </a:prstGeom>
        </p:spPr>
      </p:pic>
      <p:sp>
        <p:nvSpPr>
          <p:cNvPr id="16" name="Rounded Rectangle 20">
            <a:extLst>
              <a:ext uri="{FF2B5EF4-FFF2-40B4-BE49-F238E27FC236}">
                <a16:creationId xmlns:a16="http://schemas.microsoft.com/office/drawing/2014/main" id="{A40F632D-9895-4D73-B038-5115DEB1FD09}"/>
              </a:ext>
            </a:extLst>
          </p:cNvPr>
          <p:cNvSpPr/>
          <p:nvPr/>
        </p:nvSpPr>
        <p:spPr>
          <a:xfrm>
            <a:off x="1006962" y="4035796"/>
            <a:ext cx="5640330" cy="1063482"/>
          </a:xfrm>
          <a:prstGeom prst="roundRect">
            <a:avLst>
              <a:gd name="adj" fmla="val 10435"/>
            </a:avLst>
          </a:prstGeom>
          <a:solidFill>
            <a:srgbClr val="FFFF99"/>
          </a:solidFill>
          <a:ln>
            <a:solidFill>
              <a:srgbClr val="FFAB1B"/>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rgbClr val="FFAB1B"/>
                </a:solidFill>
              </a:rPr>
              <a:t>Message to your mentor</a:t>
            </a:r>
          </a:p>
          <a:p>
            <a:pPr algn="just"/>
            <a:r>
              <a:rPr lang="en-GB" sz="1050" dirty="0">
                <a:solidFill>
                  <a:srgbClr val="002060"/>
                </a:solidFill>
                <a:ea typeface="+mn-lt"/>
                <a:cs typeface="+mn-lt"/>
              </a:rPr>
              <a:t>Thank you for all of your hard work with all your ECTs this term. For some of you, the start of the term was challenging with many Brightspace issues. We are so grateful for all of your time and dedication and feel privileged to work with such a wonderful group of mentors across all of the different schools. </a:t>
            </a:r>
            <a:r>
              <a:rPr lang="en-US" sz="1050" dirty="0">
                <a:solidFill>
                  <a:srgbClr val="002060"/>
                </a:solidFill>
                <a:ea typeface="+mn-lt"/>
                <a:cs typeface="+mn-lt"/>
              </a:rPr>
              <a:t> </a:t>
            </a:r>
            <a:r>
              <a:rPr lang="en-GB" sz="1050" dirty="0">
                <a:solidFill>
                  <a:srgbClr val="002060"/>
                </a:solidFill>
                <a:ea typeface="+mn-lt"/>
                <a:cs typeface="+mn-lt"/>
              </a:rPr>
              <a:t> May we wish you all a very safe and restful Christmas break and a Happy New Year and look forward to continuing to work with you in 2023. </a:t>
            </a:r>
            <a:r>
              <a:rPr lang="en-US" sz="1050" dirty="0">
                <a:solidFill>
                  <a:schemeClr val="accent5">
                    <a:lumMod val="50000"/>
                  </a:schemeClr>
                </a:solidFill>
                <a:ea typeface="+mn-lt"/>
                <a:cs typeface="+mn-lt"/>
              </a:rPr>
              <a:t>  </a:t>
            </a:r>
            <a:endParaRPr lang="en-GB" dirty="0">
              <a:solidFill>
                <a:schemeClr val="accent5">
                  <a:lumMod val="50000"/>
                </a:schemeClr>
              </a:solidFill>
              <a:ea typeface="Calibri"/>
              <a:cs typeface="Calibri"/>
            </a:endParaRPr>
          </a:p>
        </p:txBody>
      </p:sp>
      <p:grpSp>
        <p:nvGrpSpPr>
          <p:cNvPr id="17" name="Group 16">
            <a:extLst>
              <a:ext uri="{FF2B5EF4-FFF2-40B4-BE49-F238E27FC236}">
                <a16:creationId xmlns:a16="http://schemas.microsoft.com/office/drawing/2014/main" id="{5B5ED5C4-9244-4E57-A12A-B83A425A09B5}"/>
              </a:ext>
            </a:extLst>
          </p:cNvPr>
          <p:cNvGrpSpPr/>
          <p:nvPr/>
        </p:nvGrpSpPr>
        <p:grpSpPr>
          <a:xfrm>
            <a:off x="126060" y="4032979"/>
            <a:ext cx="806400" cy="985489"/>
            <a:chOff x="5048571" y="563945"/>
            <a:chExt cx="2340854" cy="2757312"/>
          </a:xfrm>
        </p:grpSpPr>
        <p:sp>
          <p:nvSpPr>
            <p:cNvPr id="18" name="Oval 17">
              <a:extLst>
                <a:ext uri="{FF2B5EF4-FFF2-40B4-BE49-F238E27FC236}">
                  <a16:creationId xmlns:a16="http://schemas.microsoft.com/office/drawing/2014/main" id="{5A356CC0-EAEC-41AD-A337-A17F67F2C705}"/>
                </a:ext>
              </a:extLst>
            </p:cNvPr>
            <p:cNvSpPr/>
            <p:nvPr/>
          </p:nvSpPr>
          <p:spPr>
            <a:xfrm>
              <a:off x="5048571" y="563945"/>
              <a:ext cx="2214629" cy="2214629"/>
            </a:xfrm>
            <a:prstGeom prst="ellipse">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a:p>
          </p:txBody>
        </p:sp>
        <p:pic>
          <p:nvPicPr>
            <p:cNvPr id="19" name="Picture 6" descr="mentoring Icon 2514129">
              <a:extLst>
                <a:ext uri="{FF2B5EF4-FFF2-40B4-BE49-F238E27FC236}">
                  <a16:creationId xmlns:a16="http://schemas.microsoft.com/office/drawing/2014/main" id="{554F6F03-BF9E-410A-826E-16C7EC11F26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46604" y="873420"/>
              <a:ext cx="1551126" cy="1551126"/>
            </a:xfrm>
            <a:prstGeom prst="rect">
              <a:avLst/>
            </a:prstGeom>
            <a:noFill/>
            <a:extLst>
              <a:ext uri="{909E8E84-426E-40DD-AFC4-6F175D3DCCD1}">
                <a14:hiddenFill xmlns:a14="http://schemas.microsoft.com/office/drawing/2010/main">
                  <a:solidFill>
                    <a:srgbClr val="FFFFFF"/>
                  </a:solidFill>
                </a14:hiddenFill>
              </a:ext>
            </a:extLst>
          </p:spPr>
        </p:pic>
        <p:sp>
          <p:nvSpPr>
            <p:cNvPr id="21" name="Rounded Rectangle 78">
              <a:extLst>
                <a:ext uri="{FF2B5EF4-FFF2-40B4-BE49-F238E27FC236}">
                  <a16:creationId xmlns:a16="http://schemas.microsoft.com/office/drawing/2014/main" id="{2EA17615-DAB6-4D8A-B737-F844C1E1E339}"/>
                </a:ext>
              </a:extLst>
            </p:cNvPr>
            <p:cNvSpPr/>
            <p:nvPr/>
          </p:nvSpPr>
          <p:spPr>
            <a:xfrm>
              <a:off x="5058044" y="2843953"/>
              <a:ext cx="2331381" cy="477304"/>
            </a:xfrm>
            <a:prstGeom prst="roundRect">
              <a:avLst/>
            </a:prstGeom>
            <a:solidFill>
              <a:srgbClr val="FFAB1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a:latin typeface="Gill Sans MT Condensed" panose="020B0506020104020203" pitchFamily="34" charset="0"/>
                </a:rPr>
                <a:t>Your mentor</a:t>
              </a:r>
            </a:p>
          </p:txBody>
        </p:sp>
      </p:grpSp>
      <p:pic>
        <p:nvPicPr>
          <p:cNvPr id="25" name="Picture 24">
            <a:extLst>
              <a:ext uri="{FF2B5EF4-FFF2-40B4-BE49-F238E27FC236}">
                <a16:creationId xmlns:a16="http://schemas.microsoft.com/office/drawing/2014/main" id="{F8FE888C-CE30-4150-B1AC-A1A13EC6E0E5}"/>
              </a:ext>
            </a:extLst>
          </p:cNvPr>
          <p:cNvPicPr>
            <a:picLocks noChangeAspect="1"/>
          </p:cNvPicPr>
          <p:nvPr/>
        </p:nvPicPr>
        <p:blipFill rotWithShape="1">
          <a:blip r:embed="rId6">
            <a:extLst>
              <a:ext uri="{28A0092B-C50C-407E-A947-70E740481C1C}">
                <a14:useLocalDpi xmlns:a14="http://schemas.microsoft.com/office/drawing/2010/main" val="0"/>
              </a:ext>
            </a:extLst>
          </a:blip>
          <a:srcRect l="1" r="-470" b="18144"/>
          <a:stretch/>
        </p:blipFill>
        <p:spPr>
          <a:xfrm>
            <a:off x="136416" y="1293626"/>
            <a:ext cx="6616075" cy="2675474"/>
          </a:xfrm>
          <a:prstGeom prst="rect">
            <a:avLst/>
          </a:prstGeom>
        </p:spPr>
      </p:pic>
      <p:sp>
        <p:nvSpPr>
          <p:cNvPr id="26" name="Rounded Rectangle 20">
            <a:extLst>
              <a:ext uri="{FF2B5EF4-FFF2-40B4-BE49-F238E27FC236}">
                <a16:creationId xmlns:a16="http://schemas.microsoft.com/office/drawing/2014/main" id="{81314C28-2B91-4A27-8D3D-6C5A586E3758}"/>
              </a:ext>
            </a:extLst>
          </p:cNvPr>
          <p:cNvSpPr/>
          <p:nvPr/>
        </p:nvSpPr>
        <p:spPr>
          <a:xfrm>
            <a:off x="1004835" y="5206188"/>
            <a:ext cx="5640330" cy="4409290"/>
          </a:xfrm>
          <a:prstGeom prst="roundRect">
            <a:avLst>
              <a:gd name="adj" fmla="val 10435"/>
            </a:avLst>
          </a:prstGeom>
          <a:solidFill>
            <a:srgbClr val="CCFF99"/>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t"/>
          <a:lstStyle/>
          <a:p>
            <a:pPr algn="just"/>
            <a:r>
              <a:rPr lang="en-GB" sz="1050" b="1" dirty="0">
                <a:solidFill>
                  <a:schemeClr val="accent6">
                    <a:lumMod val="50000"/>
                  </a:schemeClr>
                </a:solidFill>
              </a:rPr>
              <a:t>Message to your induction tutor</a:t>
            </a:r>
            <a:endParaRPr lang="en-US" dirty="0">
              <a:solidFill>
                <a:schemeClr val="accent6">
                  <a:lumMod val="50000"/>
                </a:schemeClr>
              </a:solidFill>
            </a:endParaRPr>
          </a:p>
          <a:p>
            <a:pPr marL="171450" indent="-171450" algn="just">
              <a:buFont typeface="Arial"/>
              <a:buChar char="•"/>
            </a:pPr>
            <a:r>
              <a:rPr lang="en-GB" sz="1050" b="1" dirty="0">
                <a:solidFill>
                  <a:srgbClr val="002060"/>
                </a:solidFill>
                <a:cs typeface="Calibri"/>
              </a:rPr>
              <a:t>End-of-term Progress Reviews and (for January 2022 starters) Assessments:  </a:t>
            </a:r>
            <a:r>
              <a:rPr lang="en-GB" sz="1050" dirty="0">
                <a:solidFill>
                  <a:srgbClr val="002060"/>
                </a:solidFill>
                <a:cs typeface="Calibri"/>
              </a:rPr>
              <a:t>Thank you to those who have completed their Progress Reviews and/or Assessments.  We know that this is not an easy task at this time of year, when there is so much going on, but please rest assured that your ECTs really appreciate you celebrating their journey so far . If you are yet to start this task, please can I remind you of what we are looking for in these reports. The quality of written reports reflects on the school and reports should be robustly written.</a:t>
            </a:r>
          </a:p>
          <a:p>
            <a:pPr marL="628650" lvl="1" indent="-171450" algn="just">
              <a:buFont typeface="Arial"/>
              <a:buChar char="•"/>
            </a:pPr>
            <a:r>
              <a:rPr lang="en-GB" sz="1050" i="1" dirty="0">
                <a:solidFill>
                  <a:srgbClr val="002060"/>
                </a:solidFill>
                <a:cs typeface="Calibri"/>
              </a:rPr>
              <a:t>Please can you ensure that the statements are evaluative, </a:t>
            </a:r>
            <a:r>
              <a:rPr lang="en-GB" sz="1050" i="1" dirty="0" err="1">
                <a:solidFill>
                  <a:srgbClr val="002060"/>
                </a:solidFill>
                <a:cs typeface="Calibri"/>
              </a:rPr>
              <a:t>ie</a:t>
            </a:r>
            <a:r>
              <a:rPr lang="en-GB" sz="1050" i="1" dirty="0">
                <a:solidFill>
                  <a:srgbClr val="002060"/>
                </a:solidFill>
                <a:cs typeface="Calibri"/>
              </a:rPr>
              <a:t> you are making a judgement rather than describing.  We are looking for the </a:t>
            </a:r>
            <a:r>
              <a:rPr lang="en-GB" sz="1050" b="1" i="1" dirty="0">
                <a:solidFill>
                  <a:srgbClr val="002060"/>
                </a:solidFill>
                <a:cs typeface="Calibri"/>
              </a:rPr>
              <a:t>impact</a:t>
            </a:r>
            <a:r>
              <a:rPr lang="en-GB" sz="1050" i="1" dirty="0">
                <a:solidFill>
                  <a:srgbClr val="002060"/>
                </a:solidFill>
                <a:cs typeface="Calibri"/>
              </a:rPr>
              <a:t> the ECTs’ progress has had on the learning.</a:t>
            </a:r>
            <a:endParaRPr lang="en-GB" i="1" dirty="0">
              <a:cs typeface="Calibri"/>
            </a:endParaRPr>
          </a:p>
          <a:p>
            <a:pPr marL="628650" lvl="1" indent="-171450" algn="just">
              <a:buFont typeface="Arial"/>
              <a:buChar char="•"/>
            </a:pPr>
            <a:r>
              <a:rPr lang="en-GB" sz="1050" i="1" dirty="0">
                <a:solidFill>
                  <a:srgbClr val="002060"/>
                </a:solidFill>
                <a:cs typeface="Calibri"/>
              </a:rPr>
              <a:t>Judgements should be backed up with evidence (examples of good practice specific to the relevant Teachers’ Standard).</a:t>
            </a:r>
          </a:p>
          <a:p>
            <a:pPr marL="628650" lvl="1" indent="-171450" algn="just">
              <a:buFont typeface="Arial"/>
              <a:buChar char="•"/>
            </a:pPr>
            <a:r>
              <a:rPr lang="en-GB" sz="1050" i="1" dirty="0">
                <a:solidFill>
                  <a:srgbClr val="002060"/>
                </a:solidFill>
                <a:cs typeface="Calibri"/>
              </a:rPr>
              <a:t>Areas for development should be well-defined and provide direction and challenge.</a:t>
            </a:r>
          </a:p>
          <a:p>
            <a:pPr marL="171450" indent="-171450" algn="just">
              <a:buFont typeface="Arial"/>
              <a:buChar char="•"/>
            </a:pPr>
            <a:r>
              <a:rPr lang="en-GB" sz="1050" b="1" dirty="0">
                <a:solidFill>
                  <a:srgbClr val="002060"/>
                </a:solidFill>
                <a:cs typeface="Calibri"/>
              </a:rPr>
              <a:t>ECTs leaving at the end of term: </a:t>
            </a:r>
            <a:r>
              <a:rPr lang="en-GB" sz="1050" dirty="0">
                <a:solidFill>
                  <a:srgbClr val="002060"/>
                </a:solidFill>
                <a:cs typeface="Calibri"/>
              </a:rPr>
              <a:t>If you have an ECT leaving at the end of term for any reason, please let Sophie Hunter know, as she will need to change their progress review to an interim assessment. </a:t>
            </a:r>
            <a:r>
              <a:rPr lang="en-GB" sz="1050" b="1" dirty="0">
                <a:solidFill>
                  <a:srgbClr val="002060"/>
                </a:solidFill>
                <a:cs typeface="Calibri"/>
                <a:hlinkClick r:id="rId7"/>
              </a:rPr>
              <a:t>S.hunter@xaviercet.org.uk</a:t>
            </a:r>
            <a:r>
              <a:rPr lang="en-GB" sz="1050" b="1" dirty="0">
                <a:solidFill>
                  <a:srgbClr val="002060"/>
                </a:solidFill>
                <a:cs typeface="Calibri"/>
              </a:rPr>
              <a:t>.</a:t>
            </a:r>
          </a:p>
          <a:p>
            <a:pPr marL="171450" indent="-171450" algn="just">
              <a:buFont typeface="Arial,Sans-Serif"/>
              <a:buChar char="•"/>
            </a:pPr>
            <a:r>
              <a:rPr lang="en-GB" sz="1050" b="1" dirty="0">
                <a:solidFill>
                  <a:srgbClr val="002060"/>
                </a:solidFill>
                <a:cs typeface="Calibri"/>
              </a:rPr>
              <a:t>January 2023 ECT starters: </a:t>
            </a:r>
            <a:r>
              <a:rPr lang="en-GB" sz="1050" dirty="0">
                <a:solidFill>
                  <a:srgbClr val="002060"/>
                </a:solidFill>
                <a:cs typeface="Calibri"/>
              </a:rPr>
              <a:t>Please note that there is a </a:t>
            </a:r>
            <a:r>
              <a:rPr lang="en-GB" sz="1050" b="1" dirty="0">
                <a:solidFill>
                  <a:srgbClr val="002060"/>
                </a:solidFill>
                <a:cs typeface="Calibri"/>
              </a:rPr>
              <a:t>mandatory</a:t>
            </a:r>
            <a:r>
              <a:rPr lang="en-GB" sz="1050" dirty="0">
                <a:solidFill>
                  <a:srgbClr val="002060"/>
                </a:solidFill>
                <a:cs typeface="Calibri"/>
              </a:rPr>
              <a:t> </a:t>
            </a:r>
            <a:r>
              <a:rPr lang="en-GB" sz="1050" b="1" dirty="0">
                <a:solidFill>
                  <a:srgbClr val="002060"/>
                </a:solidFill>
                <a:cs typeface="Calibri"/>
              </a:rPr>
              <a:t>induction day </a:t>
            </a:r>
            <a:r>
              <a:rPr lang="en-GB" sz="1050" dirty="0">
                <a:solidFill>
                  <a:srgbClr val="002060"/>
                </a:solidFill>
                <a:cs typeface="Calibri"/>
              </a:rPr>
              <a:t>for all January 2023 starters on </a:t>
            </a:r>
            <a:r>
              <a:rPr lang="en-GB" sz="1050" b="1" dirty="0">
                <a:solidFill>
                  <a:srgbClr val="002060"/>
                </a:solidFill>
                <a:cs typeface="Calibri"/>
              </a:rPr>
              <a:t>Thursday 12</a:t>
            </a:r>
            <a:r>
              <a:rPr lang="en-GB" sz="1050" b="1" baseline="30000" dirty="0">
                <a:solidFill>
                  <a:srgbClr val="002060"/>
                </a:solidFill>
                <a:cs typeface="Calibri"/>
              </a:rPr>
              <a:t>th</a:t>
            </a:r>
            <a:r>
              <a:rPr lang="en-GB" sz="1050" b="1" dirty="0">
                <a:solidFill>
                  <a:srgbClr val="002060"/>
                </a:solidFill>
                <a:cs typeface="Calibri"/>
              </a:rPr>
              <a:t> January 2023, </a:t>
            </a:r>
            <a:r>
              <a:rPr lang="en-GB" sz="1050" dirty="0">
                <a:solidFill>
                  <a:srgbClr val="002060"/>
                </a:solidFill>
                <a:cs typeface="Calibri"/>
              </a:rPr>
              <a:t>which will be led by members of the Xavier ECF Central Team. </a:t>
            </a:r>
            <a:r>
              <a:rPr lang="en-GB" sz="1050" b="1" dirty="0">
                <a:solidFill>
                  <a:srgbClr val="002060"/>
                </a:solidFill>
                <a:cs typeface="Calibri"/>
              </a:rPr>
              <a:t>  </a:t>
            </a:r>
            <a:r>
              <a:rPr lang="en-GB" sz="1050" dirty="0">
                <a:solidFill>
                  <a:srgbClr val="002060"/>
                </a:solidFill>
                <a:cs typeface="Calibri"/>
              </a:rPr>
              <a:t>On the day,  new ECTs will complete the induction training programme, and cover the content of Modules 1 and 2.  This will enable them to join the September 2022 training cohort for the start of Module 3.  The induction day will not be recorded, so attendance is very important.  Arrangements are as follows:</a:t>
            </a:r>
          </a:p>
          <a:p>
            <a:pPr marL="628650" lvl="1" indent="-171450" algn="just">
              <a:buFont typeface="Courier New" panose="02070309020205020404" pitchFamily="49" charset="0"/>
              <a:buChar char="o"/>
            </a:pPr>
            <a:r>
              <a:rPr lang="en-GB" sz="1050" dirty="0">
                <a:solidFill>
                  <a:srgbClr val="002060"/>
                </a:solidFill>
                <a:ea typeface="+mn-lt"/>
                <a:cs typeface="Calibri"/>
              </a:rPr>
              <a:t>Location: Salesian School, Guildford Road, Chertsey, Surrey KT16 9LU</a:t>
            </a:r>
          </a:p>
          <a:p>
            <a:pPr marL="628650" lvl="1" indent="-171450" algn="just">
              <a:buFont typeface="Courier New" panose="02070309020205020404" pitchFamily="49" charset="0"/>
              <a:buChar char="o"/>
            </a:pPr>
            <a:r>
              <a:rPr lang="en-GB" sz="1050" dirty="0">
                <a:solidFill>
                  <a:srgbClr val="002060"/>
                </a:solidFill>
                <a:ea typeface="+mn-lt"/>
                <a:cs typeface="Calibri"/>
              </a:rPr>
              <a:t>Time: 9.30 a.m. – 3.00 p.m.</a:t>
            </a:r>
          </a:p>
          <a:p>
            <a:pPr marL="628650" lvl="1" indent="-171450" algn="just">
              <a:buFont typeface="Courier New" panose="02070309020205020404" pitchFamily="49" charset="0"/>
              <a:buChar char="o"/>
            </a:pPr>
            <a:r>
              <a:rPr lang="en-GB" sz="1050" dirty="0">
                <a:solidFill>
                  <a:srgbClr val="002060"/>
                </a:solidFill>
                <a:ea typeface="+mn-lt"/>
                <a:cs typeface="Calibri"/>
              </a:rPr>
              <a:t>Lunch will be provided</a:t>
            </a:r>
          </a:p>
          <a:p>
            <a:pPr marL="628650" lvl="1" indent="-171450" algn="just">
              <a:buFont typeface="Courier New" panose="02070309020205020404" pitchFamily="49" charset="0"/>
              <a:buChar char="o"/>
            </a:pPr>
            <a:r>
              <a:rPr lang="en-GB" sz="1050" dirty="0">
                <a:solidFill>
                  <a:srgbClr val="002060"/>
                </a:solidFill>
                <a:ea typeface="+mn-lt"/>
                <a:cs typeface="Calibri"/>
              </a:rPr>
              <a:t>ECTs should bring a laptop, where possible.</a:t>
            </a:r>
            <a:endParaRPr lang="en-GB" sz="1050" dirty="0">
              <a:solidFill>
                <a:srgbClr val="002060"/>
              </a:solidFill>
              <a:cs typeface="Calibri"/>
            </a:endParaRPr>
          </a:p>
          <a:p>
            <a:pPr marL="171450" indent="-171450" algn="just">
              <a:buFont typeface="Arial" panose="020B0604020202020204" pitchFamily="34" charset="0"/>
              <a:buChar char="•"/>
            </a:pPr>
            <a:endParaRPr lang="en-GB" dirty="0">
              <a:solidFill>
                <a:srgbClr val="FFFFFF"/>
              </a:solidFill>
              <a:cs typeface="Calibri"/>
            </a:endParaRPr>
          </a:p>
          <a:p>
            <a:pPr marL="171450" indent="-171450" algn="just">
              <a:buFont typeface="Arial" panose="020B0604020202020204" pitchFamily="34" charset="0"/>
              <a:buChar char="•"/>
            </a:pPr>
            <a:endParaRPr lang="en-GB" sz="1050" dirty="0">
              <a:solidFill>
                <a:srgbClr val="002060"/>
              </a:solidFill>
              <a:cs typeface="Calibri"/>
            </a:endParaRPr>
          </a:p>
          <a:p>
            <a:pPr algn="just"/>
            <a:endParaRPr lang="en-GB" sz="1050" dirty="0">
              <a:solidFill>
                <a:srgbClr val="002060"/>
              </a:solidFill>
              <a:cs typeface="Calibri"/>
            </a:endParaRPr>
          </a:p>
        </p:txBody>
      </p:sp>
      <p:grpSp>
        <p:nvGrpSpPr>
          <p:cNvPr id="27" name="Group 26">
            <a:extLst>
              <a:ext uri="{FF2B5EF4-FFF2-40B4-BE49-F238E27FC236}">
                <a16:creationId xmlns:a16="http://schemas.microsoft.com/office/drawing/2014/main" id="{A6F5C585-318A-4A05-8949-83619F630AC7}"/>
              </a:ext>
            </a:extLst>
          </p:cNvPr>
          <p:cNvGrpSpPr/>
          <p:nvPr/>
        </p:nvGrpSpPr>
        <p:grpSpPr>
          <a:xfrm>
            <a:off x="107643" y="5202229"/>
            <a:ext cx="799750" cy="1002107"/>
            <a:chOff x="290560" y="563947"/>
            <a:chExt cx="2214629" cy="2774985"/>
          </a:xfrm>
        </p:grpSpPr>
        <p:sp>
          <p:nvSpPr>
            <p:cNvPr id="28" name="Oval 27">
              <a:extLst>
                <a:ext uri="{FF2B5EF4-FFF2-40B4-BE49-F238E27FC236}">
                  <a16:creationId xmlns:a16="http://schemas.microsoft.com/office/drawing/2014/main" id="{055F996E-B094-4E32-94A7-E389993C4CEC}"/>
                </a:ext>
              </a:extLst>
            </p:cNvPr>
            <p:cNvSpPr/>
            <p:nvPr/>
          </p:nvSpPr>
          <p:spPr>
            <a:xfrm>
              <a:off x="290560" y="563947"/>
              <a:ext cx="2214629" cy="2214629"/>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850"/>
            </a:p>
          </p:txBody>
        </p:sp>
        <p:sp>
          <p:nvSpPr>
            <p:cNvPr id="29" name="Rounded Rectangle 73">
              <a:extLst>
                <a:ext uri="{FF2B5EF4-FFF2-40B4-BE49-F238E27FC236}">
                  <a16:creationId xmlns:a16="http://schemas.microsoft.com/office/drawing/2014/main" id="{DC24B678-2891-4F12-9BE8-9EBB88ED59B7}"/>
                </a:ext>
              </a:extLst>
            </p:cNvPr>
            <p:cNvSpPr/>
            <p:nvPr/>
          </p:nvSpPr>
          <p:spPr>
            <a:xfrm>
              <a:off x="290560" y="2869650"/>
              <a:ext cx="2214629" cy="469282"/>
            </a:xfrm>
            <a:prstGeom prst="round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850" dirty="0">
                  <a:latin typeface="Gill Sans MT Condensed" panose="020B0506020104020203" pitchFamily="34" charset="0"/>
                </a:rPr>
                <a:t>Induction tutors</a:t>
              </a:r>
            </a:p>
          </p:txBody>
        </p:sp>
      </p:grpSp>
      <p:pic>
        <p:nvPicPr>
          <p:cNvPr id="30" name="Picture 12" descr="lesson Icon 2812537">
            <a:extLst>
              <a:ext uri="{FF2B5EF4-FFF2-40B4-BE49-F238E27FC236}">
                <a16:creationId xmlns:a16="http://schemas.microsoft.com/office/drawing/2014/main" id="{CA8A8EF4-1E89-4AF2-8172-8E0747AB5D46}"/>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23115" y="5339114"/>
            <a:ext cx="510422" cy="475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8152958"/>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45A187EB7F1A84A890E3DBE6722B9A2" ma:contentTypeVersion="14" ma:contentTypeDescription="Create a new document." ma:contentTypeScope="" ma:versionID="54ce3d9e6ec901af5a0508e74bd325f2">
  <xsd:schema xmlns:xsd="http://www.w3.org/2001/XMLSchema" xmlns:xs="http://www.w3.org/2001/XMLSchema" xmlns:p="http://schemas.microsoft.com/office/2006/metadata/properties" xmlns:ns3="1a4f690a-3c21-47b9-b626-ddb63adf0775" xmlns:ns4="bb72b056-a597-4370-8ff5-977ebef110a8" targetNamespace="http://schemas.microsoft.com/office/2006/metadata/properties" ma:root="true" ma:fieldsID="16f267172ad2970bd5598b6a5e44b510" ns3:_="" ns4:_="">
    <xsd:import namespace="1a4f690a-3c21-47b9-b626-ddb63adf0775"/>
    <xsd:import namespace="bb72b056-a597-4370-8ff5-977ebef110a8"/>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LengthInSecond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a4f690a-3c21-47b9-b626-ddb63adf077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b72b056-a597-4370-8ff5-977ebef110a8"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2A09931-75FB-4F27-905A-4216465D4FC3}">
  <ds:schemaRefs>
    <ds:schemaRef ds:uri="http://schemas.microsoft.com/office/2006/metadata/properties"/>
    <ds:schemaRef ds:uri="bb72b056-a597-4370-8ff5-977ebef110a8"/>
    <ds:schemaRef ds:uri="http://purl.org/dc/terms/"/>
    <ds:schemaRef ds:uri="http://purl.org/dc/dcmitype/"/>
    <ds:schemaRef ds:uri="http://schemas.microsoft.com/office/2006/documentManagement/types"/>
    <ds:schemaRef ds:uri="http://purl.org/dc/elements/1.1/"/>
    <ds:schemaRef ds:uri="http://www.w3.org/XML/1998/namespace"/>
    <ds:schemaRef ds:uri="http://schemas.microsoft.com/office/infopath/2007/PartnerControls"/>
    <ds:schemaRef ds:uri="http://schemas.openxmlformats.org/package/2006/metadata/core-properties"/>
    <ds:schemaRef ds:uri="1a4f690a-3c21-47b9-b626-ddb63adf0775"/>
  </ds:schemaRefs>
</ds:datastoreItem>
</file>

<file path=customXml/itemProps2.xml><?xml version="1.0" encoding="utf-8"?>
<ds:datastoreItem xmlns:ds="http://schemas.openxmlformats.org/officeDocument/2006/customXml" ds:itemID="{F5A581F0-4552-4638-8DE6-99C8E274418A}">
  <ds:schemaRefs>
    <ds:schemaRef ds:uri="http://schemas.microsoft.com/sharepoint/v3/contenttype/forms"/>
  </ds:schemaRefs>
</ds:datastoreItem>
</file>

<file path=customXml/itemProps3.xml><?xml version="1.0" encoding="utf-8"?>
<ds:datastoreItem xmlns:ds="http://schemas.openxmlformats.org/officeDocument/2006/customXml" ds:itemID="{7ADA3B9E-FBA1-45F0-8C79-3185E32EED7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a4f690a-3c21-47b9-b626-ddb63adf0775"/>
    <ds:schemaRef ds:uri="bb72b056-a597-4370-8ff5-977ebef110a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177</TotalTime>
  <Words>1196</Words>
  <Application>Microsoft Office PowerPoint</Application>
  <PresentationFormat>A4 Paper (210x297 mm)</PresentationFormat>
  <Paragraphs>44</Paragraphs>
  <Slides>2</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vt:i4>
      </vt:variant>
    </vt:vector>
  </HeadingPairs>
  <TitlesOfParts>
    <vt:vector size="10" baseType="lpstr">
      <vt:lpstr>Arial</vt:lpstr>
      <vt:lpstr>Arial,Sans-Serif</vt:lpstr>
      <vt:lpstr>Calibri</vt:lpstr>
      <vt:lpstr>Calibri Light</vt:lpstr>
      <vt:lpstr>Courier New</vt:lpstr>
      <vt:lpstr>Gill Sans MT Condensed</vt:lpstr>
      <vt:lpstr>Times New Roman</vt:lpstr>
      <vt:lpstr>Office Theme</vt:lpstr>
      <vt:lpstr>PowerPoint Presentation</vt:lpstr>
      <vt:lpstr>PowerPoint Presentation</vt:lpstr>
    </vt:vector>
  </TitlesOfParts>
  <Company>Epsom and Ewell High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MersonL</dc:creator>
  <cp:lastModifiedBy>Jan Keating</cp:lastModifiedBy>
  <cp:revision>417</cp:revision>
  <cp:lastPrinted>2022-11-07T09:16:05Z</cp:lastPrinted>
  <dcterms:created xsi:type="dcterms:W3CDTF">2021-06-21T08:59:27Z</dcterms:created>
  <dcterms:modified xsi:type="dcterms:W3CDTF">2022-12-08T12:45:02Z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0x010100345A187EB7F1A84A890E3DBE6722B9A2</vt:lpwstr>
  </property>
  <property fmtid="{D5CDD505-2E9C-101B-9397-08002B2CF9AE}" pid="3" name="MediaServiceImageTags">
    <vt:lpwstr/>
  </property>
</Properties>
</file>