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1"/>
  </p:notesMasterIdLst>
  <p:sldIdLst>
    <p:sldId id="320" r:id="rId5"/>
    <p:sldId id="554" r:id="rId6"/>
    <p:sldId id="544" r:id="rId7"/>
    <p:sldId id="545" r:id="rId8"/>
    <p:sldId id="546" r:id="rId9"/>
    <p:sldId id="840" r:id="rId10"/>
    <p:sldId id="548" r:id="rId11"/>
    <p:sldId id="549" r:id="rId12"/>
    <p:sldId id="550" r:id="rId13"/>
    <p:sldId id="489" r:id="rId14"/>
    <p:sldId id="537" r:id="rId15"/>
    <p:sldId id="532" r:id="rId16"/>
    <p:sldId id="551" r:id="rId17"/>
    <p:sldId id="540" r:id="rId18"/>
    <p:sldId id="535" r:id="rId19"/>
    <p:sldId id="499" r:id="rId20"/>
    <p:sldId id="496" r:id="rId21"/>
    <p:sldId id="553" r:id="rId22"/>
    <p:sldId id="528" r:id="rId23"/>
    <p:sldId id="529" r:id="rId24"/>
    <p:sldId id="523" r:id="rId25"/>
    <p:sldId id="505" r:id="rId26"/>
    <p:sldId id="487" r:id="rId27"/>
    <p:sldId id="449" r:id="rId28"/>
    <p:sldId id="287" r:id="rId29"/>
    <p:sldId id="457"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Notes for facilitators" id="{BF8021CC-0B9F-487C-B092-8B38CD6D4A5D}">
          <p14:sldIdLst>
            <p14:sldId id="320"/>
            <p14:sldId id="554"/>
          </p14:sldIdLst>
        </p14:section>
        <p14:section name="Opening of the seminar" id="{3333897D-995A-4450-B704-05833944A66F}">
          <p14:sldIdLst>
            <p14:sldId id="544"/>
            <p14:sldId id="545"/>
            <p14:sldId id="546"/>
            <p14:sldId id="840"/>
          </p14:sldIdLst>
        </p14:section>
        <p14:section name="Core content - Prior knowledge and meaningful and memorable explanations" id="{5C255B1A-5FCB-47DC-8D9E-BAB427629720}">
          <p14:sldIdLst>
            <p14:sldId id="548"/>
            <p14:sldId id="549"/>
          </p14:sldIdLst>
        </p14:section>
        <p14:section name="Core content - Introduction to strategies" id="{A57E2CCF-3108-40B7-89D9-A9BD99721489}">
          <p14:sldIdLst>
            <p14:sldId id="550"/>
          </p14:sldIdLst>
        </p14:section>
        <p14:section name="Strategy 1 - using analogies" id="{08A126DF-6F9A-49B8-8A23-F7D7F64A1BF9}">
          <p14:sldIdLst>
            <p14:sldId id="489"/>
            <p14:sldId id="537"/>
            <p14:sldId id="532"/>
            <p14:sldId id="551"/>
            <p14:sldId id="540"/>
            <p14:sldId id="535"/>
          </p14:sldIdLst>
        </p14:section>
        <p14:section name="Strategy 2 - using mnemonics" id="{E18EB102-DFD6-4146-8262-57B34D83B473}">
          <p14:sldIdLst>
            <p14:sldId id="499"/>
            <p14:sldId id="496"/>
            <p14:sldId id="553"/>
            <p14:sldId id="528"/>
            <p14:sldId id="529"/>
            <p14:sldId id="523"/>
            <p14:sldId id="505"/>
            <p14:sldId id="487"/>
          </p14:sldIdLst>
        </p14:section>
        <p14:section name="Networks and resources" id="{F8A705D3-0C30-4B1E-A5AB-45A7962C374A}">
          <p14:sldIdLst>
            <p14:sldId id="449"/>
            <p14:sldId id="287"/>
            <p14:sldId id="457"/>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hillipa Cordey" initials="PC" lastIdx="80" clrIdx="0"/>
  <p:cmAuthor id="2" name="Carys Taylor" initials="CT" lastIdx="63" clrIdx="1"/>
  <p:cmAuthor id="3" name="Rachael Adams" initials="RA" lastIdx="1" clrIdx="2"/>
  <p:cmAuthor id="4" name="Ania Townsend" initials="AT" lastIdx="1" clrIdx="3">
    <p:extLst>
      <p:ext uri="{19B8F6BF-5375-455C-9EA6-DF929625EA0E}">
        <p15:presenceInfo xmlns:p15="http://schemas.microsoft.com/office/powerpoint/2012/main" userId="S::atownsend1@teachfirst.org.uk::06addbb4-8c9a-48e6-9974-a33192df08c5" providerId="AD"/>
      </p:ext>
    </p:extLst>
  </p:cmAuthor>
  <p:cmAuthor id="5" name="Emily Lewis" initials="EL" lastIdx="19" clrIdx="4">
    <p:extLst>
      <p:ext uri="{19B8F6BF-5375-455C-9EA6-DF929625EA0E}">
        <p15:presenceInfo xmlns:p15="http://schemas.microsoft.com/office/powerpoint/2012/main" userId="S::elewis2@teachfirst.org.uk::f5d184d9-992a-496f-aef0-f96980564156" providerId="AD"/>
      </p:ext>
    </p:extLst>
  </p:cmAuthor>
  <p:cmAuthor id="6" name="Ruth Bourne" initials="REB" lastIdx="6" clrIdx="5">
    <p:extLst>
      <p:ext uri="{19B8F6BF-5375-455C-9EA6-DF929625EA0E}">
        <p15:presenceInfo xmlns:p15="http://schemas.microsoft.com/office/powerpoint/2012/main" userId="Ruth Bourn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63F0"/>
    <a:srgbClr val="FAC83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74F0B6-9E49-4EA4-96A7-9C5207016BBF}" v="1" dt="2022-04-22T11:19:13.299"/>
    <p1510:client id="{B81399F2-EAAF-0593-5DFE-B8BA8AB82357}" v="54" dt="2022-04-21T14:42:37.4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120" y="2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commentAuthors" Target="commentAuthors.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lie Davys" userId="S::ndavys@teachfirst.org.uk::8d64778f-730d-4de1-bb25-f1569dd4e4e2" providerId="AD" clId="Web-{B074DE67-BE5A-5741-E007-1291DECDEB72}"/>
    <pc:docChg chg="modSld">
      <pc:chgData name="Natalie Davys" userId="S::ndavys@teachfirst.org.uk::8d64778f-730d-4de1-bb25-f1569dd4e4e2" providerId="AD" clId="Web-{B074DE67-BE5A-5741-E007-1291DECDEB72}" dt="2022-04-21T07:14:48.399" v="3"/>
      <pc:docMkLst>
        <pc:docMk/>
      </pc:docMkLst>
      <pc:sldChg chg="modNotes">
        <pc:chgData name="Natalie Davys" userId="S::ndavys@teachfirst.org.uk::8d64778f-730d-4de1-bb25-f1569dd4e4e2" providerId="AD" clId="Web-{B074DE67-BE5A-5741-E007-1291DECDEB72}" dt="2022-04-21T07:14:48.399" v="3"/>
        <pc:sldMkLst>
          <pc:docMk/>
          <pc:sldMk cId="2224105683" sldId="449"/>
        </pc:sldMkLst>
      </pc:sldChg>
    </pc:docChg>
  </pc:docChgLst>
  <pc:docChgLst>
    <pc:chgData name="Emily Lewis" userId="S::elewis2@teachfirst.org.uk::f5d184d9-992a-496f-aef0-f96980564156" providerId="AD" clId="Web-{A4E4F35B-7E24-E41A-58EC-6794C4AEF582}"/>
    <pc:docChg chg="modSld">
      <pc:chgData name="Emily Lewis" userId="S::elewis2@teachfirst.org.uk::f5d184d9-992a-496f-aef0-f96980564156" providerId="AD" clId="Web-{A4E4F35B-7E24-E41A-58EC-6794C4AEF582}" dt="2022-01-11T13:21:55.284" v="4"/>
      <pc:docMkLst>
        <pc:docMk/>
      </pc:docMkLst>
      <pc:sldChg chg="modSp">
        <pc:chgData name="Emily Lewis" userId="S::elewis2@teachfirst.org.uk::f5d184d9-992a-496f-aef0-f96980564156" providerId="AD" clId="Web-{A4E4F35B-7E24-E41A-58EC-6794C4AEF582}" dt="2022-01-11T13:21:47.955" v="2" actId="20577"/>
        <pc:sldMkLst>
          <pc:docMk/>
          <pc:sldMk cId="2003199926" sldId="547"/>
        </pc:sldMkLst>
        <pc:spChg chg="mod">
          <ac:chgData name="Emily Lewis" userId="S::elewis2@teachfirst.org.uk::f5d184d9-992a-496f-aef0-f96980564156" providerId="AD" clId="Web-{A4E4F35B-7E24-E41A-58EC-6794C4AEF582}" dt="2022-01-11T13:21:47.955" v="2" actId="20577"/>
          <ac:spMkLst>
            <pc:docMk/>
            <pc:sldMk cId="2003199926" sldId="547"/>
            <ac:spMk id="6" creationId="{C00E0118-0204-4FDD-9114-F2491596A28C}"/>
          </ac:spMkLst>
        </pc:spChg>
      </pc:sldChg>
      <pc:sldChg chg="modNotes">
        <pc:chgData name="Emily Lewis" userId="S::elewis2@teachfirst.org.uk::f5d184d9-992a-496f-aef0-f96980564156" providerId="AD" clId="Web-{A4E4F35B-7E24-E41A-58EC-6794C4AEF582}" dt="2022-01-11T13:21:55.284" v="4"/>
        <pc:sldMkLst>
          <pc:docMk/>
          <pc:sldMk cId="1412292058" sldId="549"/>
        </pc:sldMkLst>
      </pc:sldChg>
    </pc:docChg>
  </pc:docChgLst>
  <pc:docChgLst>
    <pc:chgData name="Emily Lewis" userId="S::elewis2@teachfirst.org.uk::f5d184d9-992a-496f-aef0-f96980564156" providerId="AD" clId="Web-{3C0661B8-D622-C173-EC0D-D86912A79E6E}"/>
    <pc:docChg chg="modSld">
      <pc:chgData name="Emily Lewis" userId="S::elewis2@teachfirst.org.uk::f5d184d9-992a-496f-aef0-f96980564156" providerId="AD" clId="Web-{3C0661B8-D622-C173-EC0D-D86912A79E6E}" dt="2022-01-30T10:47:37.404" v="25"/>
      <pc:docMkLst>
        <pc:docMk/>
      </pc:docMkLst>
      <pc:sldChg chg="modNotes">
        <pc:chgData name="Emily Lewis" userId="S::elewis2@teachfirst.org.uk::f5d184d9-992a-496f-aef0-f96980564156" providerId="AD" clId="Web-{3C0661B8-D622-C173-EC0D-D86912A79E6E}" dt="2022-01-30T10:47:03.481" v="7"/>
        <pc:sldMkLst>
          <pc:docMk/>
          <pc:sldMk cId="3217355699" sldId="489"/>
        </pc:sldMkLst>
      </pc:sldChg>
      <pc:sldChg chg="modNotes">
        <pc:chgData name="Emily Lewis" userId="S::elewis2@teachfirst.org.uk::f5d184d9-992a-496f-aef0-f96980564156" providerId="AD" clId="Web-{3C0661B8-D622-C173-EC0D-D86912A79E6E}" dt="2022-01-30T10:47:23.732" v="17"/>
        <pc:sldMkLst>
          <pc:docMk/>
          <pc:sldMk cId="2522625692" sldId="496"/>
        </pc:sldMkLst>
      </pc:sldChg>
      <pc:sldChg chg="modNotes">
        <pc:chgData name="Emily Lewis" userId="S::elewis2@teachfirst.org.uk::f5d184d9-992a-496f-aef0-f96980564156" providerId="AD" clId="Web-{3C0661B8-D622-C173-EC0D-D86912A79E6E}" dt="2022-01-30T10:47:20.404" v="15"/>
        <pc:sldMkLst>
          <pc:docMk/>
          <pc:sldMk cId="4092632892" sldId="499"/>
        </pc:sldMkLst>
      </pc:sldChg>
      <pc:sldChg chg="modNotes">
        <pc:chgData name="Emily Lewis" userId="S::elewis2@teachfirst.org.uk::f5d184d9-992a-496f-aef0-f96980564156" providerId="AD" clId="Web-{3C0661B8-D622-C173-EC0D-D86912A79E6E}" dt="2022-01-30T10:47:37.404" v="25"/>
        <pc:sldMkLst>
          <pc:docMk/>
          <pc:sldMk cId="2384367479" sldId="523"/>
        </pc:sldMkLst>
      </pc:sldChg>
      <pc:sldChg chg="modNotes">
        <pc:chgData name="Emily Lewis" userId="S::elewis2@teachfirst.org.uk::f5d184d9-992a-496f-aef0-f96980564156" providerId="AD" clId="Web-{3C0661B8-D622-C173-EC0D-D86912A79E6E}" dt="2022-01-30T10:47:31.717" v="21"/>
        <pc:sldMkLst>
          <pc:docMk/>
          <pc:sldMk cId="259979430" sldId="528"/>
        </pc:sldMkLst>
      </pc:sldChg>
      <pc:sldChg chg="modNotes">
        <pc:chgData name="Emily Lewis" userId="S::elewis2@teachfirst.org.uk::f5d184d9-992a-496f-aef0-f96980564156" providerId="AD" clId="Web-{3C0661B8-D622-C173-EC0D-D86912A79E6E}" dt="2022-01-30T10:47:34.357" v="23"/>
        <pc:sldMkLst>
          <pc:docMk/>
          <pc:sldMk cId="1116944145" sldId="529"/>
        </pc:sldMkLst>
      </pc:sldChg>
      <pc:sldChg chg="modNotes">
        <pc:chgData name="Emily Lewis" userId="S::elewis2@teachfirst.org.uk::f5d184d9-992a-496f-aef0-f96980564156" providerId="AD" clId="Web-{3C0661B8-D622-C173-EC0D-D86912A79E6E}" dt="2022-01-30T10:47:09.778" v="11"/>
        <pc:sldMkLst>
          <pc:docMk/>
          <pc:sldMk cId="1851310583" sldId="532"/>
        </pc:sldMkLst>
      </pc:sldChg>
      <pc:sldChg chg="modNotes">
        <pc:chgData name="Emily Lewis" userId="S::elewis2@teachfirst.org.uk::f5d184d9-992a-496f-aef0-f96980564156" providerId="AD" clId="Web-{3C0661B8-D622-C173-EC0D-D86912A79E6E}" dt="2022-01-30T10:47:06.528" v="9"/>
        <pc:sldMkLst>
          <pc:docMk/>
          <pc:sldMk cId="2289960851" sldId="537"/>
        </pc:sldMkLst>
      </pc:sldChg>
      <pc:sldChg chg="modNotes">
        <pc:chgData name="Emily Lewis" userId="S::elewis2@teachfirst.org.uk::f5d184d9-992a-496f-aef0-f96980564156" providerId="AD" clId="Web-{3C0661B8-D622-C173-EC0D-D86912A79E6E}" dt="2022-01-30T10:47:15.575" v="13"/>
        <pc:sldMkLst>
          <pc:docMk/>
          <pc:sldMk cId="48097151" sldId="540"/>
        </pc:sldMkLst>
      </pc:sldChg>
      <pc:sldChg chg="modNotes">
        <pc:chgData name="Emily Lewis" userId="S::elewis2@teachfirst.org.uk::f5d184d9-992a-496f-aef0-f96980564156" providerId="AD" clId="Web-{3C0661B8-D622-C173-EC0D-D86912A79E6E}" dt="2022-01-30T10:46:53.856" v="2"/>
        <pc:sldMkLst>
          <pc:docMk/>
          <pc:sldMk cId="1636251985" sldId="548"/>
        </pc:sldMkLst>
      </pc:sldChg>
      <pc:sldChg chg="modNotes">
        <pc:chgData name="Emily Lewis" userId="S::elewis2@teachfirst.org.uk::f5d184d9-992a-496f-aef0-f96980564156" providerId="AD" clId="Web-{3C0661B8-D622-C173-EC0D-D86912A79E6E}" dt="2022-01-30T10:46:57.559" v="4"/>
        <pc:sldMkLst>
          <pc:docMk/>
          <pc:sldMk cId="1412292058" sldId="549"/>
        </pc:sldMkLst>
      </pc:sldChg>
      <pc:sldChg chg="modNotes">
        <pc:chgData name="Emily Lewis" userId="S::elewis2@teachfirst.org.uk::f5d184d9-992a-496f-aef0-f96980564156" providerId="AD" clId="Web-{3C0661B8-D622-C173-EC0D-D86912A79E6E}" dt="2022-01-30T10:47:27.545" v="19"/>
        <pc:sldMkLst>
          <pc:docMk/>
          <pc:sldMk cId="3854265580" sldId="553"/>
        </pc:sldMkLst>
      </pc:sldChg>
    </pc:docChg>
  </pc:docChgLst>
  <pc:docChgLst>
    <pc:chgData name="Natalie Davys" userId="S::ndavys@teachfirst.org.uk::8d64778f-730d-4de1-bb25-f1569dd4e4e2" providerId="AD" clId="Web-{BE1BF339-B2C5-170D-3D63-E2EB13AD0B57}"/>
    <pc:docChg chg="modSld">
      <pc:chgData name="Natalie Davys" userId="S::ndavys@teachfirst.org.uk::8d64778f-730d-4de1-bb25-f1569dd4e4e2" providerId="AD" clId="Web-{BE1BF339-B2C5-170D-3D63-E2EB13AD0B57}" dt="2022-04-21T10:00:01.413" v="4" actId="20577"/>
      <pc:docMkLst>
        <pc:docMk/>
      </pc:docMkLst>
      <pc:sldChg chg="modSp">
        <pc:chgData name="Natalie Davys" userId="S::ndavys@teachfirst.org.uk::8d64778f-730d-4de1-bb25-f1569dd4e4e2" providerId="AD" clId="Web-{BE1BF339-B2C5-170D-3D63-E2EB13AD0B57}" dt="2022-04-21T10:00:01.413" v="4" actId="20577"/>
        <pc:sldMkLst>
          <pc:docMk/>
          <pc:sldMk cId="2918955057" sldId="320"/>
        </pc:sldMkLst>
        <pc:spChg chg="mod">
          <ac:chgData name="Natalie Davys" userId="S::ndavys@teachfirst.org.uk::8d64778f-730d-4de1-bb25-f1569dd4e4e2" providerId="AD" clId="Web-{BE1BF339-B2C5-170D-3D63-E2EB13AD0B57}" dt="2022-04-21T10:00:01.413" v="4" actId="20577"/>
          <ac:spMkLst>
            <pc:docMk/>
            <pc:sldMk cId="2918955057" sldId="320"/>
            <ac:spMk id="6" creationId="{73238E87-27C4-460E-A429-B5023ADA326D}"/>
          </ac:spMkLst>
        </pc:spChg>
      </pc:sldChg>
    </pc:docChg>
  </pc:docChgLst>
  <pc:docChgLst>
    <pc:chgData name="Carys Taylor" userId="118a463a-74fc-4c5a-a3b1-147b5e2387b7" providerId="ADAL" clId="{BB3EFFEA-9868-4641-B193-D56BF27279D9}"/>
    <pc:docChg chg="modSection">
      <pc:chgData name="Carys Taylor" userId="118a463a-74fc-4c5a-a3b1-147b5e2387b7" providerId="ADAL" clId="{BB3EFFEA-9868-4641-B193-D56BF27279D9}" dt="2022-03-29T07:35:22.004" v="1" actId="17846"/>
      <pc:docMkLst>
        <pc:docMk/>
      </pc:docMkLst>
    </pc:docChg>
  </pc:docChgLst>
  <pc:docChgLst>
    <pc:chgData name="Carys Taylor" userId="S::ctaylor@teachfirst.org.uk::118a463a-74fc-4c5a-a3b1-147b5e2387b7" providerId="AD" clId="Web-{D2BF43F4-3DA7-2B8D-9BB9-809A9F6C2AB2}"/>
    <pc:docChg chg="modSld">
      <pc:chgData name="Carys Taylor" userId="S::ctaylor@teachfirst.org.uk::118a463a-74fc-4c5a-a3b1-147b5e2387b7" providerId="AD" clId="Web-{D2BF43F4-3DA7-2B8D-9BB9-809A9F6C2AB2}" dt="2022-03-25T11:42:00.571" v="2" actId="20577"/>
      <pc:docMkLst>
        <pc:docMk/>
      </pc:docMkLst>
      <pc:sldChg chg="modSp">
        <pc:chgData name="Carys Taylor" userId="S::ctaylor@teachfirst.org.uk::118a463a-74fc-4c5a-a3b1-147b5e2387b7" providerId="AD" clId="Web-{D2BF43F4-3DA7-2B8D-9BB9-809A9F6C2AB2}" dt="2022-03-25T11:42:00.571" v="2" actId="20577"/>
        <pc:sldMkLst>
          <pc:docMk/>
          <pc:sldMk cId="2918955057" sldId="320"/>
        </pc:sldMkLst>
        <pc:spChg chg="mod">
          <ac:chgData name="Carys Taylor" userId="S::ctaylor@teachfirst.org.uk::118a463a-74fc-4c5a-a3b1-147b5e2387b7" providerId="AD" clId="Web-{D2BF43F4-3DA7-2B8D-9BB9-809A9F6C2AB2}" dt="2022-03-25T11:42:00.571" v="2" actId="20577"/>
          <ac:spMkLst>
            <pc:docMk/>
            <pc:sldMk cId="2918955057" sldId="320"/>
            <ac:spMk id="6" creationId="{73238E87-27C4-460E-A429-B5023ADA326D}"/>
          </ac:spMkLst>
        </pc:spChg>
      </pc:sldChg>
    </pc:docChg>
  </pc:docChgLst>
  <pc:docChgLst>
    <pc:chgData name="Emily Lewis" userId="f5d184d9-992a-496f-aef0-f96980564156" providerId="ADAL" clId="{A284F6F0-D598-467F-8359-AFD25A764F7E}"/>
    <pc:docChg chg="addSld delSld modSld modSection">
      <pc:chgData name="Emily Lewis" userId="f5d184d9-992a-496f-aef0-f96980564156" providerId="ADAL" clId="{A284F6F0-D598-467F-8359-AFD25A764F7E}" dt="2022-01-26T11:39:21.728" v="1" actId="47"/>
      <pc:docMkLst>
        <pc:docMk/>
      </pc:docMkLst>
      <pc:sldChg chg="del">
        <pc:chgData name="Emily Lewis" userId="f5d184d9-992a-496f-aef0-f96980564156" providerId="ADAL" clId="{A284F6F0-D598-467F-8359-AFD25A764F7E}" dt="2022-01-26T11:39:21.728" v="1" actId="47"/>
        <pc:sldMkLst>
          <pc:docMk/>
          <pc:sldMk cId="2003199926" sldId="547"/>
        </pc:sldMkLst>
      </pc:sldChg>
      <pc:sldChg chg="add">
        <pc:chgData name="Emily Lewis" userId="f5d184d9-992a-496f-aef0-f96980564156" providerId="ADAL" clId="{A284F6F0-D598-467F-8359-AFD25A764F7E}" dt="2022-01-26T11:39:19.890" v="0"/>
        <pc:sldMkLst>
          <pc:docMk/>
          <pc:sldMk cId="346435312" sldId="840"/>
        </pc:sldMkLst>
      </pc:sldChg>
    </pc:docChg>
  </pc:docChgLst>
  <pc:docChgLst>
    <pc:chgData name="Carys Taylor" userId="S::ctaylor@teachfirst.org.uk::118a463a-74fc-4c5a-a3b1-147b5e2387b7" providerId="AD" clId="Web-{6311683F-825A-C054-2929-CBE0D7C3DFCA}"/>
    <pc:docChg chg="modSld">
      <pc:chgData name="Carys Taylor" userId="S::ctaylor@teachfirst.org.uk::118a463a-74fc-4c5a-a3b1-147b5e2387b7" providerId="AD" clId="Web-{6311683F-825A-C054-2929-CBE0D7C3DFCA}" dt="2022-03-30T13:45:50.006" v="1" actId="20577"/>
      <pc:docMkLst>
        <pc:docMk/>
      </pc:docMkLst>
      <pc:sldChg chg="modSp">
        <pc:chgData name="Carys Taylor" userId="S::ctaylor@teachfirst.org.uk::118a463a-74fc-4c5a-a3b1-147b5e2387b7" providerId="AD" clId="Web-{6311683F-825A-C054-2929-CBE0D7C3DFCA}" dt="2022-03-30T13:45:50.006" v="1" actId="20577"/>
        <pc:sldMkLst>
          <pc:docMk/>
          <pc:sldMk cId="2918955057" sldId="320"/>
        </pc:sldMkLst>
        <pc:spChg chg="mod">
          <ac:chgData name="Carys Taylor" userId="S::ctaylor@teachfirst.org.uk::118a463a-74fc-4c5a-a3b1-147b5e2387b7" providerId="AD" clId="Web-{6311683F-825A-C054-2929-CBE0D7C3DFCA}" dt="2022-03-30T13:45:50.006" v="1" actId="20577"/>
          <ac:spMkLst>
            <pc:docMk/>
            <pc:sldMk cId="2918955057" sldId="320"/>
            <ac:spMk id="6" creationId="{73238E87-27C4-460E-A429-B5023ADA326D}"/>
          </ac:spMkLst>
        </pc:spChg>
      </pc:sldChg>
    </pc:docChg>
  </pc:docChgLst>
  <pc:docChgLst>
    <pc:chgData name="Carys Taylor" userId="S::ctaylor@teachfirst.org.uk::118a463a-74fc-4c5a-a3b1-147b5e2387b7" providerId="AD" clId="Web-{3E8C2C6D-D2E0-C41A-9D91-499D49650AB0}"/>
    <pc:docChg chg="modSld">
      <pc:chgData name="Carys Taylor" userId="S::ctaylor@teachfirst.org.uk::118a463a-74fc-4c5a-a3b1-147b5e2387b7" providerId="AD" clId="Web-{3E8C2C6D-D2E0-C41A-9D91-499D49650AB0}" dt="2022-04-08T21:15:57.003" v="14"/>
      <pc:docMkLst>
        <pc:docMk/>
      </pc:docMkLst>
      <pc:sldChg chg="modSp modNotes">
        <pc:chgData name="Carys Taylor" userId="S::ctaylor@teachfirst.org.uk::118a463a-74fc-4c5a-a3b1-147b5e2387b7" providerId="AD" clId="Web-{3E8C2C6D-D2E0-C41A-9D91-499D49650AB0}" dt="2022-04-08T21:15:57.003" v="14"/>
        <pc:sldMkLst>
          <pc:docMk/>
          <pc:sldMk cId="2224105683" sldId="449"/>
        </pc:sldMkLst>
        <pc:spChg chg="mod">
          <ac:chgData name="Carys Taylor" userId="S::ctaylor@teachfirst.org.uk::118a463a-74fc-4c5a-a3b1-147b5e2387b7" providerId="AD" clId="Web-{3E8C2C6D-D2E0-C41A-9D91-499D49650AB0}" dt="2022-04-08T21:15:45.502" v="5" actId="20577"/>
          <ac:spMkLst>
            <pc:docMk/>
            <pc:sldMk cId="2224105683" sldId="449"/>
            <ac:spMk id="7" creationId="{77FCBE27-A2FB-4FE1-8CDE-48567F4CE882}"/>
          </ac:spMkLst>
        </pc:spChg>
      </pc:sldChg>
    </pc:docChg>
  </pc:docChgLst>
  <pc:docChgLst>
    <pc:chgData name="Natalie Davys" userId="8d64778f-730d-4de1-bb25-f1569dd4e4e2" providerId="ADAL" clId="{5D74F0B6-9E49-4EA4-96A7-9C5207016BBF}"/>
    <pc:docChg chg="modSld">
      <pc:chgData name="Natalie Davys" userId="8d64778f-730d-4de1-bb25-f1569dd4e4e2" providerId="ADAL" clId="{5D74F0B6-9E49-4EA4-96A7-9C5207016BBF}" dt="2022-04-22T11:19:13.295" v="0"/>
      <pc:docMkLst>
        <pc:docMk/>
      </pc:docMkLst>
      <pc:sldChg chg="modAnim">
        <pc:chgData name="Natalie Davys" userId="8d64778f-730d-4de1-bb25-f1569dd4e4e2" providerId="ADAL" clId="{5D74F0B6-9E49-4EA4-96A7-9C5207016BBF}" dt="2022-04-22T11:19:13.295" v="0"/>
        <pc:sldMkLst>
          <pc:docMk/>
          <pc:sldMk cId="4174808461" sldId="545"/>
        </pc:sldMkLst>
      </pc:sldChg>
    </pc:docChg>
  </pc:docChgLst>
  <pc:docChgLst>
    <pc:chgData name="Natalie Davys" userId="S::ndavys@teachfirst.org.uk::8d64778f-730d-4de1-bb25-f1569dd4e4e2" providerId="AD" clId="Web-{B81399F2-EAAF-0593-5DFE-B8BA8AB82357}"/>
    <pc:docChg chg="modSld">
      <pc:chgData name="Natalie Davys" userId="S::ndavys@teachfirst.org.uk::8d64778f-730d-4de1-bb25-f1569dd4e4e2" providerId="AD" clId="Web-{B81399F2-EAAF-0593-5DFE-B8BA8AB82357}" dt="2022-04-21T14:42:37.423" v="40" actId="1076"/>
      <pc:docMkLst>
        <pc:docMk/>
      </pc:docMkLst>
      <pc:sldChg chg="modSp modNotes">
        <pc:chgData name="Natalie Davys" userId="S::ndavys@teachfirst.org.uk::8d64778f-730d-4de1-bb25-f1569dd4e4e2" providerId="AD" clId="Web-{B81399F2-EAAF-0593-5DFE-B8BA8AB82357}" dt="2022-04-21T14:42:37.423" v="40" actId="1076"/>
        <pc:sldMkLst>
          <pc:docMk/>
          <pc:sldMk cId="2224105683" sldId="449"/>
        </pc:sldMkLst>
        <pc:spChg chg="mod">
          <ac:chgData name="Natalie Davys" userId="S::ndavys@teachfirst.org.uk::8d64778f-730d-4de1-bb25-f1569dd4e4e2" providerId="AD" clId="Web-{B81399F2-EAAF-0593-5DFE-B8BA8AB82357}" dt="2022-04-21T14:42:37.423" v="40" actId="1076"/>
          <ac:spMkLst>
            <pc:docMk/>
            <pc:sldMk cId="2224105683" sldId="449"/>
            <ac:spMk id="7" creationId="{77FCBE27-A2FB-4FE1-8CDE-48567F4CE88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70BBF0-D8C9-484B-A2BD-98FBFA666C70}" type="datetimeFigureOut">
              <a:rPr lang="en-GB" smtClean="0"/>
              <a:t>22/04/2022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A24272-161B-9A42-BC2D-F0109316EB3C}" type="slidenum">
              <a:rPr lang="en-GB" smtClean="0"/>
              <a:t>‹#›</a:t>
            </a:fld>
            <a:endParaRPr lang="en-GB"/>
          </a:p>
        </p:txBody>
      </p:sp>
    </p:spTree>
    <p:extLst>
      <p:ext uri="{BB962C8B-B14F-4D97-AF65-F5344CB8AC3E}">
        <p14:creationId xmlns:p14="http://schemas.microsoft.com/office/powerpoint/2010/main" val="32689885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www.teachfirst.org.uk/networks" TargetMode="External"/><Relationship Id="rId2" Type="http://schemas.openxmlformats.org/officeDocument/2006/relationships/slide" Target="../slides/slide24.xml"/><Relationship Id="rId1" Type="http://schemas.openxmlformats.org/officeDocument/2006/relationships/notesMaster" Target="../notesMasters/notesMaster1.xml"/><Relationship Id="rId4" Type="http://schemas.openxmlformats.org/officeDocument/2006/relationships/hyperlink" Target="https://www.history.org.uk/primary" TargetMode="Externa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a:p>
          <a:p>
            <a:pPr marL="0" indent="0">
              <a:buFont typeface="Arial" panose="020B0604020202020204" pitchFamily="34" charset="0"/>
              <a:buNone/>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1</a:t>
            </a:fld>
            <a:endParaRPr lang="en-GB"/>
          </a:p>
        </p:txBody>
      </p:sp>
    </p:spTree>
    <p:extLst>
      <p:ext uri="{BB962C8B-B14F-4D97-AF65-F5344CB8AC3E}">
        <p14:creationId xmlns:p14="http://schemas.microsoft.com/office/powerpoint/2010/main" val="3643510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a:t>
            </a:fld>
            <a:endParaRPr lang="en-GB"/>
          </a:p>
        </p:txBody>
      </p:sp>
    </p:spTree>
    <p:extLst>
      <p:ext uri="{BB962C8B-B14F-4D97-AF65-F5344CB8AC3E}">
        <p14:creationId xmlns:p14="http://schemas.microsoft.com/office/powerpoint/2010/main" val="3044920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1" i="0" kern="1200">
                <a:solidFill>
                  <a:schemeClr val="tx1"/>
                </a:solidFill>
                <a:effectLst/>
                <a:latin typeface="+mn-lt"/>
                <a:ea typeface="+mn-ea"/>
                <a:cs typeface="+mn-cs"/>
              </a:rPr>
              <a:t>00:00 – 00:09 (9 minutes)</a:t>
            </a:r>
            <a:r>
              <a:rPr lang="en-GB" b="1"/>
              <a:t> </a:t>
            </a:r>
            <a:endParaRPr lang="en-GB" sz="1200" b="0" i="1" kern="1200">
              <a:solidFill>
                <a:schemeClr val="tx1"/>
              </a:solidFill>
              <a:effectLst/>
              <a:latin typeface="+mn-lt"/>
              <a:cs typeface="Calibri"/>
            </a:endParaRPr>
          </a:p>
          <a:p>
            <a:pPr rtl="0" fontAlgn="base"/>
            <a:endParaRPr lang="en-GB" sz="1200" b="1" i="0" kern="1200">
              <a:solidFill>
                <a:schemeClr val="tx1"/>
              </a:solidFill>
              <a:effectLst/>
              <a:latin typeface="+mn-lt"/>
              <a:ea typeface="+mn-ea"/>
              <a:cs typeface="+mn-cs"/>
            </a:endParaRPr>
          </a:p>
          <a:p>
            <a:pPr rtl="0" fontAlgn="base"/>
            <a:r>
              <a:rPr lang="en-GB" sz="1200" b="1" i="0" kern="1200">
                <a:solidFill>
                  <a:schemeClr val="tx1"/>
                </a:solidFill>
                <a:effectLst/>
                <a:latin typeface="+mn-lt"/>
                <a:ea typeface="+mn-ea"/>
                <a:cs typeface="+mn-cs"/>
              </a:rPr>
              <a:t>Explain:</a:t>
            </a:r>
          </a:p>
          <a:p>
            <a:pPr rtl="0" fontAlgn="base"/>
            <a:r>
              <a:rPr lang="en-GB" sz="1200" b="0" i="1" kern="1200">
                <a:solidFill>
                  <a:schemeClr val="tx1"/>
                </a:solidFill>
                <a:effectLst/>
                <a:latin typeface="+mn-lt"/>
                <a:ea typeface="+mn-ea"/>
                <a:cs typeface="+mn-cs"/>
              </a:rPr>
              <a:t>As ECTs join, ask them to complete the settling task shown on the slide. </a:t>
            </a:r>
          </a:p>
          <a:p>
            <a:pPr rtl="0" fontAlgn="base"/>
            <a:endParaRPr lang="en-GB" sz="1200" b="0" i="1" kern="1200">
              <a:solidFill>
                <a:schemeClr val="tx1"/>
              </a:solidFill>
              <a:effectLst/>
              <a:latin typeface="+mn-lt"/>
              <a:ea typeface="+mn-ea"/>
              <a:cs typeface="+mn-cs"/>
            </a:endParaRPr>
          </a:p>
          <a:p>
            <a:r>
              <a:rPr lang="en-GB" b="1"/>
              <a:t>(After 3 minutes) Explain:</a:t>
            </a:r>
          </a:p>
          <a:p>
            <a:r>
              <a:rPr lang="en-GB" strike="noStrike"/>
              <a:t>As you know being connected to others through groups or networks is very beneficial as these spaces enable individuals to share information and enhance practice. Therefore, we’re now going to give you some time to share your thoughts from the settling task and discuss your responses to the questions. How do you remember complex and/or new information? What techniques or strategies do you use?</a:t>
            </a:r>
          </a:p>
          <a:p>
            <a:endParaRPr lang="en-GB" b="1" strike="noStrike"/>
          </a:p>
          <a:p>
            <a:r>
              <a:rPr lang="en-GB" b="1"/>
              <a:t>Activity:</a:t>
            </a:r>
          </a:p>
          <a:p>
            <a:r>
              <a:rPr lang="en-GB" i="1"/>
              <a:t>Explain that you will put teachers into breakout groups of 3 for 4 minutes and ask them to share (you may want to paste these in the sidebar so ECTs can see them when in breakout groups) their: </a:t>
            </a:r>
          </a:p>
          <a:p>
            <a:pPr marL="171450" indent="-171450">
              <a:buFont typeface="Arial" panose="020B0604020202020204" pitchFamily="34" charset="0"/>
              <a:buChar char="•"/>
            </a:pPr>
            <a:r>
              <a:rPr lang="en-GB"/>
              <a:t>name</a:t>
            </a:r>
          </a:p>
          <a:p>
            <a:pPr marL="171450" indent="-171450">
              <a:buFont typeface="Arial" panose="020B0604020202020204" pitchFamily="34" charset="0"/>
              <a:buChar char="•"/>
            </a:pPr>
            <a:r>
              <a:rPr lang="en-GB"/>
              <a:t>school and location</a:t>
            </a:r>
          </a:p>
          <a:p>
            <a:pPr marL="171450" indent="-171450">
              <a:buFont typeface="Arial" panose="020B0604020202020204" pitchFamily="34" charset="0"/>
              <a:buChar char="•"/>
            </a:pPr>
            <a:r>
              <a:rPr lang="en-GB" i="0" strike="noStrike"/>
              <a:t>responses to the settling task questions, looking for any common themes across the group.</a:t>
            </a:r>
          </a:p>
          <a:p>
            <a:pPr marL="0" indent="0">
              <a:buFont typeface="Arial" panose="020B0604020202020204" pitchFamily="34" charset="0"/>
              <a:buNone/>
            </a:pPr>
            <a:r>
              <a:rPr lang="en-GB" i="1" strike="noStrike"/>
              <a:t>After 4 minutes bring everyone back to the main group.</a:t>
            </a:r>
          </a:p>
          <a:p>
            <a:endParaRPr lang="en-GB">
              <a:cs typeface="Calibri"/>
            </a:endParaRPr>
          </a:p>
          <a:p>
            <a:r>
              <a:rPr lang="en-GB" b="1">
                <a:cs typeface="Calibri"/>
              </a:rPr>
              <a:t>Link to next slide: </a:t>
            </a:r>
            <a:r>
              <a:rPr lang="en-GB" b="0">
                <a:cs typeface="Calibri"/>
              </a:rPr>
              <a:t>Let’s take a look at the purpose of today’s seminar.</a:t>
            </a:r>
            <a:endParaRPr lang="en-GB" b="1">
              <a:cs typeface="Calibri"/>
            </a:endParaRPr>
          </a:p>
          <a:p>
            <a:endParaRPr lang="en-GB">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34300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1" i="0" kern="1200">
                <a:solidFill>
                  <a:schemeClr val="tx1"/>
                </a:solidFill>
                <a:effectLst/>
                <a:latin typeface="+mn-lt"/>
                <a:ea typeface="+mn-ea"/>
                <a:cs typeface="+mn-cs"/>
              </a:rPr>
              <a:t>00:09 – 00:10 (1 minute)</a:t>
            </a:r>
            <a:endParaRPr lang="en-GB" b="1"/>
          </a:p>
          <a:p>
            <a:endParaRPr lang="en-GB"/>
          </a:p>
          <a:p>
            <a:r>
              <a:rPr lang="en-GB" i="1"/>
              <a:t>Welcome ECTs to the session and introduce yourself.</a:t>
            </a:r>
          </a:p>
          <a:p>
            <a:endParaRPr lang="en-GB"/>
          </a:p>
          <a:p>
            <a:r>
              <a:rPr lang="en-GB" b="1" i="0"/>
              <a:t>Explain:</a:t>
            </a:r>
            <a:r>
              <a:rPr lang="en-GB" b="1"/>
              <a:t> </a:t>
            </a:r>
          </a:p>
          <a:p>
            <a:r>
              <a:rPr lang="en-GB" b="0" i="0">
                <a:effectLst/>
              </a:rPr>
              <a:t>We know that too often pupils seem to forget what they have just been taught and that transferring learning to our long-term memory requires effort. In this seminar we will explore strategies to support you to make your explanations meaningful and memorable so that pupils are better able to remember and later recall new learning.</a:t>
            </a:r>
            <a:endParaRPr lang="en-US"/>
          </a:p>
          <a:p>
            <a:endParaRPr lang="en-GB" sz="1800" b="0" i="0">
              <a:effectLst/>
              <a:latin typeface="Arial"/>
              <a:cs typeface="Arial"/>
            </a:endParaRPr>
          </a:p>
          <a:p>
            <a:pPr marL="0" indent="0">
              <a:buFont typeface="Arial" panose="020B0604020202020204" pitchFamily="34" charset="0"/>
              <a:buNone/>
            </a:pPr>
            <a:r>
              <a:rPr lang="en-GB" b="1" i="0"/>
              <a:t>Norms:</a:t>
            </a:r>
            <a:endParaRPr lang="en-GB" b="0" i="0"/>
          </a:p>
          <a:p>
            <a:pPr marL="0" indent="0">
              <a:buFont typeface="Arial" panose="020B0604020202020204" pitchFamily="34" charset="0"/>
              <a:buNone/>
            </a:pPr>
            <a:r>
              <a:rPr lang="en-GB" b="0" i="1"/>
              <a:t>The norms have been presented here to remind ECTs of what’s expected during the seminar. Please use the following responses to address a video that’s not on, a mic that’s not in use or those who have joined as a group:</a:t>
            </a:r>
            <a:endParaRPr lang="en-GB" sz="1200" b="1" i="1" kern="1200">
              <a:solidFill>
                <a:schemeClr val="tx1"/>
              </a:solidFill>
              <a:effectLst/>
              <a:latin typeface="+mn-lt"/>
              <a:ea typeface="+mn-ea"/>
              <a:cs typeface="+mn-cs"/>
            </a:endParaRPr>
          </a:p>
          <a:p>
            <a:pPr marL="171450" indent="-171450">
              <a:buFont typeface="Arial" panose="020B0604020202020204" pitchFamily="34" charset="0"/>
              <a:buChar char="•"/>
            </a:pPr>
            <a:r>
              <a:rPr lang="en-GB" sz="1200" b="1" kern="1200">
                <a:solidFill>
                  <a:schemeClr val="tx1"/>
                </a:solidFill>
                <a:effectLst/>
                <a:latin typeface="+mn-lt"/>
                <a:ea typeface="+mn-ea"/>
                <a:cs typeface="+mn-cs"/>
              </a:rPr>
              <a:t>Video:</a:t>
            </a:r>
            <a:r>
              <a:rPr lang="en-GB" sz="1200" kern="1200">
                <a:solidFill>
                  <a:schemeClr val="tx1"/>
                </a:solidFill>
                <a:effectLst/>
                <a:latin typeface="+mn-lt"/>
                <a:ea typeface="+mn-ea"/>
                <a:cs typeface="+mn-cs"/>
              </a:rPr>
              <a:t> I can see (some of) you don't have your video on. Please could you turn it on for the duration of the session. If you don't have access to a webcam for this session, please ensure you join with one for the next session. </a:t>
            </a:r>
          </a:p>
          <a:p>
            <a:pPr marL="171450" indent="-171450">
              <a:buFont typeface="Arial" panose="020B0604020202020204" pitchFamily="34" charset="0"/>
              <a:buChar char="•"/>
            </a:pPr>
            <a:r>
              <a:rPr lang="en-GB" sz="1200" b="1" kern="1200">
                <a:solidFill>
                  <a:schemeClr val="tx1"/>
                </a:solidFill>
                <a:effectLst/>
                <a:latin typeface="+mn-lt"/>
                <a:ea typeface="+mn-ea"/>
                <a:cs typeface="+mn-cs"/>
              </a:rPr>
              <a:t>Mic:</a:t>
            </a:r>
            <a:r>
              <a:rPr lang="en-GB" sz="1200" kern="1200">
                <a:solidFill>
                  <a:schemeClr val="tx1"/>
                </a:solidFill>
                <a:effectLst/>
                <a:latin typeface="+mn-lt"/>
                <a:ea typeface="+mn-ea"/>
                <a:cs typeface="+mn-cs"/>
              </a:rPr>
              <a:t> If you don't have access to a microphone this session, please share your thoughts or reflections in the sidebar when asked to contribute and please ensure you join with access to a microphone next time. </a:t>
            </a:r>
          </a:p>
          <a:p>
            <a:pPr marL="171450" indent="-171450">
              <a:buFont typeface="Arial" panose="020B0604020202020204" pitchFamily="34" charset="0"/>
              <a:buChar char="•"/>
            </a:pPr>
            <a:r>
              <a:rPr lang="en-GB" sz="1200" b="1" kern="1200">
                <a:solidFill>
                  <a:schemeClr val="tx1"/>
                </a:solidFill>
                <a:effectLst/>
                <a:latin typeface="+mn-lt"/>
                <a:ea typeface="+mn-ea"/>
                <a:cs typeface="+mn-cs"/>
              </a:rPr>
              <a:t>Groupings: </a:t>
            </a:r>
            <a:r>
              <a:rPr lang="en-GB" sz="1200" kern="1200">
                <a:solidFill>
                  <a:schemeClr val="tx1"/>
                </a:solidFill>
                <a:effectLst/>
                <a:latin typeface="+mn-lt"/>
                <a:ea typeface="+mn-ea"/>
                <a:cs typeface="+mn-cs"/>
              </a:rPr>
              <a:t>I can see some of you have joined as a group on one device. Please ensure that next time you join on your own device as this is the arrangement the training sessions have been designed for. </a:t>
            </a:r>
          </a:p>
          <a:p>
            <a:pPr marL="0" indent="0">
              <a:buFont typeface="Arial" panose="020B0604020202020204" pitchFamily="34" charset="0"/>
              <a:buNone/>
            </a:pPr>
            <a:endParaRPr lang="en-GB" b="0"/>
          </a:p>
          <a:p>
            <a:pPr marL="0" indent="0">
              <a:buFont typeface="Arial" panose="020B0604020202020204" pitchFamily="34" charset="0"/>
              <a:buNone/>
            </a:pPr>
            <a:r>
              <a:rPr lang="en-GB" b="1"/>
              <a:t>Link to next slide: </a:t>
            </a:r>
            <a:r>
              <a:rPr lang="en-GB" b="0"/>
              <a:t>Let’s take a look at the objectives for today’s seminar.</a:t>
            </a:r>
          </a:p>
          <a:p>
            <a:pPr marL="0" indent="0">
              <a:buFont typeface="Arial" panose="020B0604020202020204" pitchFamily="34" charset="0"/>
              <a:buNone/>
            </a:pPr>
            <a:endParaRPr lang="en-GB" b="0"/>
          </a:p>
          <a:p>
            <a:endParaRPr lang="en-GB" b="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4664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00:10 – 00:11 (1 minute)</a:t>
            </a:r>
          </a:p>
          <a:p>
            <a:endParaRPr lang="en-GB"/>
          </a:p>
          <a:p>
            <a:r>
              <a:rPr lang="en-GB" b="0" i="1"/>
              <a:t>Share the objectives with ECTs.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5686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00:11 - 00:12 (1 minute)</a:t>
            </a:r>
          </a:p>
          <a:p>
            <a:endParaRPr lang="en-GB"/>
          </a:p>
          <a:p>
            <a:r>
              <a:rPr lang="en-GB" i="1"/>
              <a:t>Share the ECF statements that will be covered.</a:t>
            </a:r>
          </a:p>
        </p:txBody>
      </p:sp>
      <p:sp>
        <p:nvSpPr>
          <p:cNvPr id="4" name="Slide Number Placeholder 3"/>
          <p:cNvSpPr>
            <a:spLocks noGrp="1"/>
          </p:cNvSpPr>
          <p:nvPr>
            <p:ph type="sldNum" sz="quarter" idx="5"/>
          </p:nvPr>
        </p:nvSpPr>
        <p:spPr/>
        <p:txBody>
          <a:bodyPr/>
          <a:lstStyle/>
          <a:p>
            <a:fld id="{AAA24272-161B-9A42-BC2D-F0109316EB3C}" type="slidenum">
              <a:rPr lang="en-GB" smtClean="0"/>
              <a:t>6</a:t>
            </a:fld>
            <a:endParaRPr lang="en-GB"/>
          </a:p>
        </p:txBody>
      </p:sp>
    </p:spTree>
    <p:extLst>
      <p:ext uri="{BB962C8B-B14F-4D97-AF65-F5344CB8AC3E}">
        <p14:creationId xmlns:p14="http://schemas.microsoft.com/office/powerpoint/2010/main" val="39711704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00:12 – 00:18 (6 minutes)</a:t>
            </a:r>
          </a:p>
          <a:p>
            <a:endParaRPr lang="en-US">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1" i="1">
                <a:cs typeface="Calibri"/>
              </a:rPr>
              <a:t>Key Learning Point (KLP): </a:t>
            </a:r>
            <a:r>
              <a:rPr lang="en-US" b="0" i="1">
                <a:cs typeface="Calibri"/>
              </a:rPr>
              <a:t>Engagement is a poor proxy for learning. For learning to be memorable</a:t>
            </a:r>
            <a:r>
              <a:rPr lang="en-US" i="1">
                <a:cs typeface="Calibri"/>
              </a:rPr>
              <a:t>,</a:t>
            </a:r>
            <a:r>
              <a:rPr lang="en-US" b="0" i="1">
                <a:cs typeface="Calibri"/>
              </a:rPr>
              <a:t> pupils needs to be thinking about what it is we want them to learn and remember.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i="1">
              <a:cs typeface="Calibri"/>
            </a:endParaRPr>
          </a:p>
          <a:p>
            <a:r>
              <a:rPr lang="en-US" b="1" i="0">
                <a:cs typeface="Calibri"/>
              </a:rPr>
              <a:t>Explain:</a:t>
            </a:r>
          </a:p>
          <a:p>
            <a:r>
              <a:rPr lang="en-US">
                <a:cs typeface="Calibri"/>
              </a:rPr>
              <a:t>A common misconception in education is that for learning to be memorable, lessons need to be ‘fun’ and that a good proxy for learning is pupils’ visible engagement and motivation in a task.</a:t>
            </a:r>
          </a:p>
          <a:p>
            <a:endParaRPr lang="en-US">
              <a:cs typeface="Calibri"/>
            </a:endParaRPr>
          </a:p>
          <a:p>
            <a:r>
              <a:rPr lang="en-US" b="1">
                <a:cs typeface="Calibri"/>
              </a:rPr>
              <a:t>[Reveal] </a:t>
            </a:r>
            <a:r>
              <a:rPr lang="en-US">
                <a:cs typeface="Calibri"/>
              </a:rPr>
              <a:t>Cognitive Psychologist Daniel Willingham states that ‘memory is the residue of thought’ therefore if we want pupils to remember what is being taught, we need to get them thinking about what we want them to learn, that is the key ideas or facts we want to commit to their long-term memory. Lessons that are simply focused and planned around ‘fun’ or ‘engaging’ activities can actually distract from and dilute the key messages we want pupils to remember.</a:t>
            </a:r>
          </a:p>
          <a:p>
            <a:endParaRPr lang="en-US">
              <a:cs typeface="Calibri"/>
            </a:endParaRPr>
          </a:p>
          <a:p>
            <a:r>
              <a:rPr lang="en-US">
                <a:cs typeface="Calibri"/>
              </a:rPr>
              <a:t>For example, consider the scenario presented here on a lesson on measurement. </a:t>
            </a:r>
            <a:r>
              <a:rPr lang="en-US" i="1">
                <a:cs typeface="Calibri"/>
              </a:rPr>
              <a:t>Pause and give ECTs time to read the scenario on the slide.</a:t>
            </a:r>
          </a:p>
          <a:p>
            <a:endParaRPr lang="en-US" i="1">
              <a:cs typeface="Calibri"/>
            </a:endParaRPr>
          </a:p>
          <a:p>
            <a:r>
              <a:rPr lang="en-US" i="1">
                <a:cs typeface="Calibri"/>
              </a:rPr>
              <a:t>Note that whilst this example is not subject-specific ECTs can still see the key message here that the teacher is not focusing the pupils’ thinking on the key ideas or concepts they want them to learn.</a:t>
            </a:r>
          </a:p>
          <a:p>
            <a:endParaRPr lang="en-US">
              <a:cs typeface="Calibri"/>
            </a:endParaRPr>
          </a:p>
          <a:p>
            <a:r>
              <a:rPr lang="en-US" b="1">
                <a:cs typeface="Calibri"/>
              </a:rPr>
              <a:t>Reflect: [Reveal] </a:t>
            </a:r>
            <a:r>
              <a:rPr lang="en-US" b="0">
                <a:cs typeface="Calibri"/>
              </a:rPr>
              <a:t>What will the pupils be thinking about during this activity? </a:t>
            </a:r>
            <a:r>
              <a:rPr lang="en-US" b="0" i="1">
                <a:cs typeface="Calibri"/>
              </a:rPr>
              <a:t>Give ECTs 2-3 minutes to reflect and then invite responses in the chat bar or through the hands up function.</a:t>
            </a:r>
            <a:r>
              <a:rPr lang="en-US" b="0" i="0">
                <a:cs typeface="Calibri"/>
              </a:rPr>
              <a:t> </a:t>
            </a:r>
            <a:r>
              <a:rPr lang="en-US" b="0" i="1">
                <a:cs typeface="Calibri"/>
              </a:rPr>
              <a:t>Take 2-3 responses from ECTs.</a:t>
            </a:r>
          </a:p>
          <a:p>
            <a:endParaRPr lang="en-US" b="1">
              <a:cs typeface="Calibri"/>
            </a:endParaRPr>
          </a:p>
          <a:p>
            <a:r>
              <a:rPr lang="en-US" b="1">
                <a:cs typeface="Calibri"/>
              </a:rPr>
              <a:t>Possible ECT responses:</a:t>
            </a:r>
          </a:p>
          <a:p>
            <a:pPr marL="171450" indent="-171450">
              <a:buFont typeface="Arial" panose="020B0604020202020204" pitchFamily="34" charset="0"/>
              <a:buChar char="•"/>
            </a:pPr>
            <a:r>
              <a:rPr lang="en-US" b="0" i="0">
                <a:cs typeface="Calibri"/>
              </a:rPr>
              <a:t>Pupils will be thinking about eating the cake.</a:t>
            </a:r>
          </a:p>
          <a:p>
            <a:pPr marL="171450" indent="-171450">
              <a:buFont typeface="Arial" panose="020B0604020202020204" pitchFamily="34" charset="0"/>
              <a:buChar char="•"/>
            </a:pPr>
            <a:r>
              <a:rPr lang="en-US" b="0" i="0">
                <a:cs typeface="Calibri"/>
              </a:rPr>
              <a:t>Pupils will be thinking about whose turn is next.</a:t>
            </a:r>
          </a:p>
          <a:p>
            <a:pPr marL="171450" indent="-171450">
              <a:buFont typeface="Arial" panose="020B0604020202020204" pitchFamily="34" charset="0"/>
              <a:buChar char="•"/>
            </a:pPr>
            <a:r>
              <a:rPr lang="en-US" b="0" i="0">
                <a:cs typeface="Calibri"/>
              </a:rPr>
              <a:t>Pupils aren’t likely to be thinking about the units of measurements being used.</a:t>
            </a:r>
          </a:p>
          <a:p>
            <a:pPr marL="0" indent="0">
              <a:buFont typeface="Arial" panose="020B0604020202020204" pitchFamily="34" charset="0"/>
              <a:buNone/>
            </a:pPr>
            <a:r>
              <a:rPr lang="en-US" b="0" i="1">
                <a:cs typeface="Calibri"/>
              </a:rPr>
              <a:t>Discuss these if not covered by ECTs responses.</a:t>
            </a:r>
          </a:p>
          <a:p>
            <a:endParaRPr lang="en-US" b="1">
              <a:cs typeface="Calibri"/>
            </a:endParaRPr>
          </a:p>
          <a:p>
            <a:r>
              <a:rPr lang="en-US" b="1">
                <a:cs typeface="Calibri"/>
              </a:rPr>
              <a:t>Explain:</a:t>
            </a:r>
          </a:p>
          <a:p>
            <a:r>
              <a:rPr lang="en-US">
                <a:cs typeface="Calibri"/>
              </a:rPr>
              <a:t>Whilst a well-intentioned attempt, during this activity the pupils are more likely to be thinking about who gets to pour the next cup of flour, maybe sneaking a couple of chocolate chips and looking forward to eating a slice of cake at the end rather than putting their efforts and attention in to thinking about and learning the different units of measurements. When they remember this lesson, they will likely recall the experience of making a cake however the actual learning from the lesson is likely to have not made its way into the pupils’ memories as the medium of the lesson (making the cake) distracted from the key learning – the pupils were thinking about making a cake not about units of measurement.</a:t>
            </a:r>
          </a:p>
          <a:p>
            <a:endParaRPr lang="en-US">
              <a:cs typeface="Calibri"/>
            </a:endParaRPr>
          </a:p>
          <a:p>
            <a:r>
              <a:rPr lang="en-US">
                <a:cs typeface="Calibri"/>
              </a:rPr>
              <a:t>Therefore, when planning a lesson, the focus should be: How can I get pupils thinking about what I want them to learn? What will my pupils be thinking about during each part of the lesson or each activity? </a:t>
            </a:r>
          </a:p>
          <a:p>
            <a:endParaRPr lang="en-US">
              <a:cs typeface="Calibri"/>
            </a:endParaRPr>
          </a:p>
          <a:p>
            <a:pPr marL="0" indent="0">
              <a:buFont typeface="Arial" panose="020B0604020202020204" pitchFamily="34" charset="0"/>
              <a:buNone/>
            </a:pPr>
            <a:r>
              <a:rPr lang="en-US" b="1" i="0">
                <a:cs typeface="Calibri"/>
              </a:rPr>
              <a:t>Link to next slide: </a:t>
            </a:r>
            <a:r>
              <a:rPr lang="en-US" b="0" i="0">
                <a:cs typeface="Calibri"/>
              </a:rPr>
              <a:t>So, if making lessons fun doesn’t necessarily lead to pupils remembering new learning</a:t>
            </a:r>
            <a:r>
              <a:rPr lang="en-US">
                <a:cs typeface="Calibri"/>
              </a:rPr>
              <a:t>;</a:t>
            </a:r>
            <a:r>
              <a:rPr lang="en-US" b="0" i="0">
                <a:cs typeface="Calibri"/>
              </a:rPr>
              <a:t> how can we then support pupils to better remember and recall new information?</a:t>
            </a:r>
          </a:p>
          <a:p>
            <a:endParaRPr lang="en-US">
              <a:cs typeface="Calibri"/>
            </a:endParaRPr>
          </a:p>
          <a:p>
            <a:r>
              <a:rPr lang="en-US" b="1">
                <a:cs typeface="Calibri"/>
              </a:rPr>
              <a:t>Research references:</a:t>
            </a:r>
          </a:p>
          <a:p>
            <a:r>
              <a:rPr lang="en-GB"/>
              <a:t>Coe, R., Aloisi, C., Higgins, S. &amp; Major, L. E. (2014) </a:t>
            </a:r>
            <a:r>
              <a:rPr lang="en-GB" i="1"/>
              <a:t>What Makes Great Teaching? Review of the Underpinning Research</a:t>
            </a:r>
            <a:r>
              <a:rPr lang="en-GB"/>
              <a:t>. Durham University. Available at: http://bit.ly/2OvmvKO</a:t>
            </a:r>
            <a:endParaRPr lang="en-US">
              <a:cs typeface="Calibri"/>
            </a:endParaRPr>
          </a:p>
          <a:p>
            <a:r>
              <a:rPr lang="en-GB"/>
              <a:t>Willingham, D. T. (2009) </a:t>
            </a:r>
            <a:r>
              <a:rPr lang="en-GB" i="1"/>
              <a:t>Why Don’t Students Like School? </a:t>
            </a:r>
            <a:r>
              <a:rPr lang="en-GB"/>
              <a:t>San Francisco, CA: </a:t>
            </a:r>
            <a:r>
              <a:rPr lang="en-GB" err="1"/>
              <a:t>JosseyBass</a:t>
            </a:r>
            <a:r>
              <a:rPr lang="en-GB"/>
              <a:t>.</a:t>
            </a: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67623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00:18 – 00:22 (4 minutes)</a:t>
            </a:r>
          </a:p>
          <a:p>
            <a:endParaRPr lang="en-GB" b="1" i="0"/>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i="1"/>
              <a:t>Prior knowledge plays an important role in how pupils learn. Connecting new learning to pupils' prior knowledge will support them to store this into their long-term memory.</a:t>
            </a:r>
            <a:endParaRPr lang="en-GB" b="1" i="0">
              <a:cs typeface="Calibri"/>
            </a:endParaRPr>
          </a:p>
          <a:p>
            <a:endParaRPr lang="en-GB" b="0" i="1">
              <a:cs typeface="Calibri"/>
            </a:endParaRPr>
          </a:p>
          <a:p>
            <a:r>
              <a:rPr lang="en-GB" b="1" i="0"/>
              <a:t>Explain:</a:t>
            </a:r>
            <a:endParaRPr lang="en-GB" b="1" i="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t>Committing key facts to pupils' long-term memory is likely to help them to learn increasingly complex ideas.</a:t>
            </a:r>
            <a:r>
              <a:rPr lang="en-GB" b="0" i="0">
                <a:cs typeface="Calibri"/>
              </a:rPr>
              <a:t> </a:t>
            </a:r>
            <a:r>
              <a:rPr lang="en-GB" b="0" i="0"/>
              <a:t>You’ll recall from year one that when the mind is presented with new information, it searches the long-term memory for any prior knowledge that will support with the understanding and processing of this new information. If the mind finds useful, related knowledge then the new information is more easily stored as it is added to the pupil’s ever growing mental model. If there is no relevant prior knowledge for this new learning to connect to then it is less likely to be stored and remembered.</a:t>
            </a:r>
            <a:r>
              <a:rPr lang="en-GB"/>
              <a:t>  Therefore, in order to commit new learning to pupils' long-term memory it is important to connect this to their prior knowledge.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a:solidFill>
                <a:srgbClr val="000000"/>
              </a:solidFill>
              <a:effectLst/>
              <a:latin typeface="arial" panose="020B0604020202020204" pitchFamily="34" charset="0"/>
            </a:endParaRPr>
          </a:p>
          <a:p>
            <a:r>
              <a:rPr lang="en-GB" b="0" i="0">
                <a:solidFill>
                  <a:srgbClr val="000000"/>
                </a:solidFill>
                <a:effectLst/>
                <a:latin typeface="arial"/>
                <a:cs typeface="arial"/>
              </a:rPr>
              <a:t>However, as you’ll know, this is not always easy. Our pupils will undoubtably have varying levels of prior knowledge and experiences on which to attach this new knowledge. So before planning to connect new learning to pupils' prior knowledge consider: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i="0">
                <a:solidFill>
                  <a:srgbClr val="000000"/>
                </a:solidFill>
                <a:effectLst/>
                <a:latin typeface="Barlow"/>
              </a:rPr>
              <a:t>[Reveal] </a:t>
            </a:r>
            <a:r>
              <a:rPr lang="en-GB" b="0" i="0">
                <a:solidFill>
                  <a:srgbClr val="000000"/>
                </a:solidFill>
                <a:effectLst/>
                <a:latin typeface="Barlow"/>
              </a:rPr>
              <a:t>What are the key ideas and concepts that you want your pupils to learn?</a:t>
            </a:r>
          </a:p>
          <a:p>
            <a:pPr marL="171450" indent="-171450" algn="l">
              <a:buFont typeface="Arial" panose="020B0604020202020204" pitchFamily="34" charset="0"/>
              <a:buChar char="•"/>
            </a:pPr>
            <a:r>
              <a:rPr lang="en-GB" b="1" i="0">
                <a:solidFill>
                  <a:srgbClr val="000000"/>
                </a:solidFill>
                <a:effectLst/>
                <a:latin typeface="Barlow"/>
              </a:rPr>
              <a:t>[Reveal] </a:t>
            </a:r>
            <a:r>
              <a:rPr lang="en-GB" b="0" i="0">
                <a:solidFill>
                  <a:srgbClr val="000000"/>
                </a:solidFill>
                <a:effectLst/>
                <a:latin typeface="Barlow"/>
              </a:rPr>
              <a:t>What existing knowledge and vocabulary do pupils need to have in order to be able to access and understand the new idea or concept?</a:t>
            </a:r>
          </a:p>
          <a:p>
            <a:pPr marL="171450" indent="-171450" algn="l">
              <a:buFont typeface="Arial" panose="020B0604020202020204" pitchFamily="34" charset="0"/>
              <a:buChar char="•"/>
            </a:pPr>
            <a:r>
              <a:rPr lang="en-GB" b="1" i="0">
                <a:solidFill>
                  <a:srgbClr val="000000"/>
                </a:solidFill>
                <a:effectLst/>
                <a:latin typeface="Barlow"/>
              </a:rPr>
              <a:t>[Reveal] </a:t>
            </a:r>
            <a:r>
              <a:rPr lang="en-GB" b="0" i="0">
                <a:solidFill>
                  <a:srgbClr val="000000"/>
                </a:solidFill>
                <a:effectLst/>
                <a:latin typeface="Barlow"/>
              </a:rPr>
              <a:t>How could you link these key ideas and concepts to their prior knowledge?</a:t>
            </a:r>
          </a:p>
          <a:p>
            <a:pPr marL="0" indent="0">
              <a:buFont typeface="Arial" panose="020B0604020202020204" pitchFamily="34" charset="0"/>
              <a:buNone/>
            </a:pPr>
            <a:endParaRPr lang="en-GB" b="0"/>
          </a:p>
          <a:p>
            <a:pPr marL="0" indent="0">
              <a:buFont typeface="Arial" panose="020B0604020202020204" pitchFamily="34" charset="0"/>
              <a:buNone/>
            </a:pPr>
            <a:r>
              <a:rPr lang="en-GB" b="0"/>
              <a:t>If we think back to the scenario on the previous slide, we could assume the key idea the teacher wanted the pupils to understand was the different units of measurement (e.g., kilograms, grams for dry products and millilitres, litres for liquid), the teacher may also have identified that they could link this to pupils' prior knowledge or experiences of baking/cooking. However, it’s worth noting this may not be prior knowledge or experiences that all pupils have. They have then chosen to attempt to link these together through the activity of making a cake.</a:t>
            </a:r>
            <a:endParaRPr lang="en-GB" b="0">
              <a:cs typeface="Calibri"/>
            </a:endParaRPr>
          </a:p>
          <a:p>
            <a:pPr marL="0" indent="0">
              <a:buFont typeface="Arial" panose="020B0604020202020204" pitchFamily="34" charset="0"/>
              <a:buNone/>
            </a:pPr>
            <a:endParaRPr lang="en-GB" b="0"/>
          </a:p>
          <a:p>
            <a:pPr marL="0" indent="0">
              <a:buFont typeface="Arial" panose="020B0604020202020204" pitchFamily="34" charset="0"/>
              <a:buNone/>
            </a:pPr>
            <a:r>
              <a:rPr lang="en-GB" b="1"/>
              <a:t>Ask:</a:t>
            </a:r>
            <a:endParaRPr lang="en-GB" b="1">
              <a:cs typeface="Calibri"/>
            </a:endParaRPr>
          </a:p>
          <a:p>
            <a:pPr marL="0" indent="0">
              <a:buFont typeface="Arial" panose="020B0604020202020204" pitchFamily="34" charset="0"/>
              <a:buNone/>
            </a:pPr>
            <a:r>
              <a:rPr lang="en-GB" b="1"/>
              <a:t>[Reveal] </a:t>
            </a:r>
            <a:r>
              <a:rPr lang="en-GB" b="0"/>
              <a:t>Take a minute now to reflect: How might the teacher have made the link more explicit between the new idea and pupils' prior knowledge? </a:t>
            </a:r>
            <a:r>
              <a:rPr lang="en-GB" b="0" i="1"/>
              <a:t>Take responses from ECTs through the chat bar or hands up/unmute.</a:t>
            </a:r>
            <a:endParaRPr lang="en-GB" b="0"/>
          </a:p>
          <a:p>
            <a:pPr marL="0" indent="0">
              <a:buFont typeface="Arial" panose="020B0604020202020204" pitchFamily="34" charset="0"/>
              <a:buNone/>
            </a:pPr>
            <a:endParaRPr lang="en-GB" b="0"/>
          </a:p>
          <a:p>
            <a:pPr marL="0" indent="0">
              <a:buFont typeface="Arial" panose="020B0604020202020204" pitchFamily="34" charset="0"/>
              <a:buNone/>
            </a:pPr>
            <a:r>
              <a:rPr lang="en-GB" b="1" i="0"/>
              <a:t>Possible ECT responses:</a:t>
            </a:r>
            <a:endParaRPr lang="en-GB" b="1" i="0">
              <a:cs typeface="Calibri"/>
            </a:endParaRPr>
          </a:p>
          <a:p>
            <a:pPr marL="171450" indent="-171450">
              <a:buFont typeface="Arial" panose="020B0604020202020204" pitchFamily="34" charset="0"/>
              <a:buChar char="•"/>
            </a:pPr>
            <a:r>
              <a:rPr lang="en-GB" b="0" i="0"/>
              <a:t>The teacher could have used an explanation to explicitly link the new idea to prior knowledge for example by providing multiple concrete examples of different things you would measure using grams/kilograms and millilitres/litres that would be familiar to pupils.</a:t>
            </a:r>
          </a:p>
          <a:p>
            <a:pPr marL="171450" indent="-171450">
              <a:buFont typeface="Arial" panose="020B0604020202020204" pitchFamily="34" charset="0"/>
              <a:buChar char="•"/>
            </a:pPr>
            <a:r>
              <a:rPr lang="en-GB" b="0" i="0">
                <a:cs typeface="Calibri"/>
              </a:rPr>
              <a:t>The link between the new learning and the prior knowledge needs to be made explicit.</a:t>
            </a:r>
          </a:p>
          <a:p>
            <a:pPr marL="0" indent="0">
              <a:buFont typeface="Arial" panose="020B0604020202020204" pitchFamily="34" charset="0"/>
              <a:buNone/>
            </a:pPr>
            <a:r>
              <a:rPr lang="en-GB" b="0" i="1">
                <a:cs typeface="Calibri"/>
              </a:rPr>
              <a:t>Discuss responses if not covered by ECTs responses.</a:t>
            </a:r>
          </a:p>
          <a:p>
            <a:pPr marL="0" indent="0">
              <a:buFont typeface="Arial" panose="020B0604020202020204" pitchFamily="34" charset="0"/>
              <a:buNone/>
            </a:pPr>
            <a:endParaRPr lang="en-GB" b="0" i="1"/>
          </a:p>
          <a:p>
            <a:r>
              <a:rPr lang="en-GB" b="0" i="1"/>
              <a:t>At this point it is okay if ECTs don’t provide thorough answers. The point here is to get them to understand that the link needs be clear and explicit as the next section of the seminar will explore strategies to support them to do this.</a:t>
            </a:r>
            <a:r>
              <a:rPr lang="en-GB" i="1"/>
              <a:t>  </a:t>
            </a:r>
            <a:endParaRPr lang="en-GB" b="0" i="1">
              <a:cs typeface="Calibri"/>
            </a:endParaRPr>
          </a:p>
          <a:p>
            <a:pPr marL="0" indent="0">
              <a:buFont typeface="Arial" panose="020B0604020202020204" pitchFamily="34" charset="0"/>
              <a:buNone/>
            </a:pPr>
            <a:endParaRPr lang="en-GB" b="1" i="0"/>
          </a:p>
          <a:p>
            <a:r>
              <a:rPr lang="en-GB" b="1" i="0"/>
              <a:t>Link to next slide:</a:t>
            </a:r>
            <a:r>
              <a:rPr lang="en-GB" b="1"/>
              <a:t> </a:t>
            </a:r>
            <a:r>
              <a:rPr lang="en-GB" b="0"/>
              <a:t>In the next section of this seminar, we’ll look at some strategies we can use to support in answering the third question: How can we link new ideas and concepts to pupils' prior knowledge in order to commit this learning to pupils' long-term memory.</a:t>
            </a:r>
            <a:endParaRPr lang="en-GB" b="0">
              <a:cs typeface="Calibri"/>
            </a:endParaRPr>
          </a:p>
          <a:p>
            <a:endParaRPr lang="en-GB" b="1" i="1"/>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8474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00:22 – 00:24 (2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t>For explanations to be memorable it’s important to connect new concepts to pupils' prior knowledge and experiences. Research points to analogies metaphors, mnemonics and stories as effective strategies for making explanations memorable.</a:t>
            </a:r>
            <a:endParaRPr lang="en-GB" b="0" i="1">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cs typeface="Calibri"/>
            </a:endParaRPr>
          </a:p>
          <a:p>
            <a:r>
              <a:rPr lang="en-US" b="1" i="0">
                <a:cs typeface="Calibri"/>
              </a:rPr>
              <a:t>Explain:</a:t>
            </a:r>
          </a:p>
          <a:p>
            <a:r>
              <a:rPr lang="en-GB" b="0" i="0"/>
              <a:t>There are multiple ways to make your explanations memorable for pupils by linking to their prior knowledge. In this seminar</a:t>
            </a:r>
            <a:r>
              <a:rPr lang="en-GB"/>
              <a:t>,</a:t>
            </a:r>
            <a:r>
              <a:rPr lang="en-GB" b="0" i="0"/>
              <a:t> we will look at strategies to support you to do this when introducing abstract ideas, as well as when introducing steps in a process of a sequence of events.</a:t>
            </a:r>
            <a:endParaRPr lang="en-GB" b="0" i="0">
              <a:cs typeface="Calibri"/>
            </a:endParaRPr>
          </a:p>
          <a:p>
            <a:endParaRPr lang="en-GB" b="0" i="0"/>
          </a:p>
          <a:p>
            <a:r>
              <a:rPr lang="en-GB" b="0" i="0"/>
              <a:t>In this next section</a:t>
            </a:r>
            <a:r>
              <a:rPr lang="en-GB"/>
              <a:t>,</a:t>
            </a:r>
            <a:r>
              <a:rPr lang="en-GB" b="0" i="0"/>
              <a:t> we’ll first look at a strategy to support pupils when introducing abstract ideas. Abstract ideas and concepts can prove difficult for pupils to grasp so it’s important to connect these to their prior knowledge </a:t>
            </a:r>
            <a:r>
              <a:rPr lang="en-GB"/>
              <a:t>through concrete </a:t>
            </a:r>
            <a:r>
              <a:rPr lang="en-GB" b="0" i="0"/>
              <a:t>representations.</a:t>
            </a:r>
            <a:r>
              <a:rPr lang="en-GB"/>
              <a:t> Analogies is one effective strategy you can use to do this</a:t>
            </a:r>
            <a:r>
              <a:rPr lang="en-GB" b="0" i="0"/>
              <a:t>.</a:t>
            </a:r>
            <a:r>
              <a:rPr lang="en-GB"/>
              <a:t> </a:t>
            </a:r>
            <a:endParaRPr lang="en-GB" b="0" i="0">
              <a:cs typeface="Calibri"/>
            </a:endParaRPr>
          </a:p>
          <a:p>
            <a:endParaRPr lang="en-GB" b="0" i="0"/>
          </a:p>
          <a:p>
            <a:r>
              <a:rPr lang="en-GB" b="0" i="0"/>
              <a:t>In the following section</a:t>
            </a:r>
            <a:r>
              <a:rPr lang="en-GB"/>
              <a:t>,</a:t>
            </a:r>
            <a:r>
              <a:rPr lang="en-GB" b="0" i="0"/>
              <a:t> we’ll then look at a strategy we can use when introducing pupils to new learning that involves multiple steps in a process or a sequence</a:t>
            </a:r>
            <a:r>
              <a:rPr lang="en-GB"/>
              <a:t> of</a:t>
            </a:r>
            <a:r>
              <a:rPr lang="en-GB" b="0" i="0"/>
              <a:t> events.</a:t>
            </a:r>
            <a:r>
              <a:rPr lang="en-GB"/>
              <a:t> </a:t>
            </a:r>
            <a:r>
              <a:rPr lang="en-GB" b="0" i="0"/>
              <a:t> Steps in a process or sequences of events can be challenging for pupils to remember and later recall due to the amount of information they are being required to remember. One way we can support pupils with this is through the use of mnemonics. In the last section of this seminar, we’ll explore how you can use these effectively in your subject.</a:t>
            </a:r>
            <a:endParaRPr lang="en-GB" b="0" i="0">
              <a:cs typeface="Calibri"/>
            </a:endParaRPr>
          </a:p>
          <a:p>
            <a:endParaRPr lang="en-GB" b="0" i="0"/>
          </a:p>
          <a:p>
            <a:endParaRPr lang="en-GB" b="0" i="0"/>
          </a:p>
          <a:p>
            <a:r>
              <a:rPr lang="en-GB" b="1" i="0"/>
              <a:t>You might want to share the following caveat:</a:t>
            </a:r>
            <a:endParaRPr lang="en-GB" b="1" i="0">
              <a:cs typeface="Calibri"/>
            </a:endParaRPr>
          </a:p>
          <a:p>
            <a:r>
              <a:rPr lang="en-GB" b="0" i="0"/>
              <a:t>Some of you might already be familiar with these strategies but that’s OK because they are incredibly challenging to get right and there is always something you could do to improve your practice. As you will know from the induction, it takes years to develop expertise.</a:t>
            </a:r>
            <a:endParaRPr lang="en-GB" b="0" i="0">
              <a:cs typeface="Calibri"/>
            </a:endParaRPr>
          </a:p>
          <a:p>
            <a:endParaRPr lang="en-GB" b="0" i="0"/>
          </a:p>
          <a:p>
            <a:r>
              <a:rPr lang="en-GB" b="1" i="0"/>
              <a:t>Link to next slide: </a:t>
            </a:r>
            <a:r>
              <a:rPr lang="en-GB" b="0" i="0"/>
              <a:t>Let’s begin by exploring how we can effectively use analogies in </a:t>
            </a:r>
            <a:r>
              <a:rPr lang="en-GB" b="1" i="0"/>
              <a:t>Key Stage 2 history</a:t>
            </a:r>
            <a:r>
              <a:rPr lang="en-GB" b="0" i="0"/>
              <a:t>.</a:t>
            </a:r>
            <a:endParaRPr lang="en-GB" b="0" i="0">
              <a:cs typeface="Calibri"/>
            </a:endParaRPr>
          </a:p>
          <a:p>
            <a:endParaRPr lang="en-GB" b="0" i="0"/>
          </a:p>
          <a:p>
            <a:endParaRPr lang="en-GB" b="0" i="0"/>
          </a:p>
          <a:p>
            <a:endParaRPr lang="en-GB" b="0" i="0"/>
          </a:p>
          <a:p>
            <a:endParaRPr lang="en-GB" b="0" i="0"/>
          </a:p>
          <a:p>
            <a:endParaRPr lang="en-GB" i="0"/>
          </a:p>
          <a:p>
            <a:endParaRPr lang="en-GB" i="0"/>
          </a:p>
          <a:p>
            <a:pPr>
              <a:spcBef>
                <a:spcPts val="600"/>
              </a:spcBef>
              <a:spcAft>
                <a:spcPts val="600"/>
              </a:spcAft>
            </a:pPr>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61972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00:24 – 00:28 (4 minutes)</a:t>
            </a:r>
            <a:endParaRPr lang="en-US"/>
          </a:p>
          <a:p>
            <a:pPr marL="0" marR="0" lvl="0" indent="0" algn="l" defTabSz="914400">
              <a:lnSpc>
                <a:spcPct val="100000"/>
              </a:lnSpc>
              <a:spcBef>
                <a:spcPts val="0"/>
              </a:spcBef>
              <a:spcAft>
                <a:spcPts val="0"/>
              </a:spcAft>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t>Analogies make explanations meaningful and memorable as they support pupils to connect abstract concepts to their prior knowledge. For analogies to be effective they should be transformative, relevant, distinct and visual.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a:cs typeface="Calibri" panose="020F0502020204030204"/>
            </a:endParaRPr>
          </a:p>
          <a:p>
            <a:r>
              <a:rPr lang="en-GB" b="1" i="0">
                <a:effectLst/>
              </a:rPr>
              <a:t>Explain:</a:t>
            </a:r>
            <a:endParaRPr lang="en-US" i="0">
              <a:effectLst/>
            </a:endParaRPr>
          </a:p>
          <a:p>
            <a:r>
              <a:rPr lang="en-GB" b="0" i="0">
                <a:effectLst/>
              </a:rPr>
              <a:t>An analogy is a comparison between two things. For an analogy to be effective this should involve a comparison between something familiar (pupils’ prior knowledge) and the unfamiliar abstract concept you want pupils to learn. This is referred to as the</a:t>
            </a:r>
            <a:r>
              <a:rPr lang="en-GB"/>
              <a:t> </a:t>
            </a:r>
            <a:r>
              <a:rPr lang="en-GB" b="1" i="0">
                <a:effectLst/>
              </a:rPr>
              <a:t>[Reveal]</a:t>
            </a:r>
            <a:r>
              <a:rPr lang="en-GB" b="1"/>
              <a:t> </a:t>
            </a:r>
            <a:r>
              <a:rPr lang="en-GB" b="0" i="0" err="1">
                <a:effectLst/>
              </a:rPr>
              <a:t>analog</a:t>
            </a:r>
            <a:r>
              <a:rPr lang="en-GB"/>
              <a:t> </a:t>
            </a:r>
            <a:r>
              <a:rPr lang="en-GB" b="0" i="0">
                <a:effectLst/>
              </a:rPr>
              <a:t>and the target.</a:t>
            </a:r>
            <a:endParaRPr lang="en-US" b="0" i="0">
              <a:effectLst/>
            </a:endParaRPr>
          </a:p>
          <a:p>
            <a:endParaRPr lang="en-GB" b="0" i="0">
              <a:effectLst/>
            </a:endParaRPr>
          </a:p>
          <a:p>
            <a:pPr>
              <a:defRPr/>
            </a:pPr>
            <a:r>
              <a:rPr lang="en-US"/>
              <a:t>When deployed carefully, analogies are a powerful tool for creating memorable and meaningful explanations of abstract concepts. In his book </a:t>
            </a:r>
            <a:r>
              <a:rPr lang="en-US" i="1"/>
              <a:t>How to Explain Absolutely Anything to Absolutely Anyone</a:t>
            </a:r>
            <a:r>
              <a:rPr lang="en-US" i="0"/>
              <a:t>,</a:t>
            </a:r>
            <a:r>
              <a:rPr lang="en-US" i="1"/>
              <a:t> </a:t>
            </a:r>
            <a:r>
              <a:rPr lang="en-US"/>
              <a:t>Andy Tharby identifies 4 attributes of effective analogies:</a:t>
            </a:r>
            <a:endParaRPr lang="en-US">
              <a:cs typeface="Calibri"/>
            </a:endParaRPr>
          </a:p>
          <a:p>
            <a:pPr marL="0" indent="0">
              <a:spcBef>
                <a:spcPts val="0"/>
              </a:spcBef>
              <a:buFont typeface="Arial" panose="020B0604020202020204" pitchFamily="34" charset="0"/>
              <a:buNone/>
              <a:defRPr/>
            </a:pPr>
            <a:endParaRPr lang="en-US" altLang="zh-CN"/>
          </a:p>
          <a:p>
            <a:pPr marL="0" indent="0">
              <a:spcBef>
                <a:spcPts val="0"/>
              </a:spcBef>
              <a:buFont typeface="Arial" panose="020B0604020202020204" pitchFamily="34" charset="0"/>
              <a:buNone/>
              <a:defRPr/>
            </a:pPr>
            <a:r>
              <a:rPr lang="en-US" altLang="zh-CN" b="1"/>
              <a:t>[Reveal] </a:t>
            </a:r>
            <a:r>
              <a:rPr lang="en-US" altLang="zh-CN"/>
              <a:t>Transformative: The analogy should ‘transform’ the way the pupils sees the world. It should help pupils to imagine a concept they would not usually encounter through their everyday experience. For example, if a teacher explains white blood cells as a tiny army fighting off the bad guys (harmful viruses and bacteria), next time the pupil gets sick with a cold they may imagine an army of soldiers inside them fighting off their illness.</a:t>
            </a:r>
          </a:p>
          <a:p>
            <a:pPr marL="0" indent="0">
              <a:spcBef>
                <a:spcPts val="0"/>
              </a:spcBef>
              <a:buFont typeface="Arial" panose="020B0604020202020204" pitchFamily="34" charset="0"/>
              <a:buNone/>
              <a:defRPr/>
            </a:pPr>
            <a:r>
              <a:rPr lang="en-US" altLang="zh-CN" b="1"/>
              <a:t>[Reveal] </a:t>
            </a:r>
            <a:r>
              <a:rPr lang="en-US" altLang="zh-CN" b="0"/>
              <a:t>Relevant: The analogy must be relevant to your pupils. This will need to be a shared point of reference that all your pupils can access. Pupils have different life experiences and will therefore have different prior knowledge and experiences to attach the new learning to.</a:t>
            </a:r>
          </a:p>
          <a:p>
            <a:pPr>
              <a:defRPr/>
            </a:pPr>
            <a:r>
              <a:rPr lang="en-US" altLang="zh-CN" b="1">
                <a:ea typeface="等线"/>
              </a:rPr>
              <a:t>[Reveal] </a:t>
            </a:r>
            <a:r>
              <a:rPr lang="en-US" altLang="zh-CN" b="0">
                <a:ea typeface="等线"/>
              </a:rPr>
              <a:t>Distinct: The more distinct or unique your analogy</a:t>
            </a:r>
            <a:r>
              <a:rPr lang="en-US" altLang="zh-CN">
                <a:ea typeface="等线"/>
              </a:rPr>
              <a:t>,</a:t>
            </a:r>
            <a:r>
              <a:rPr lang="en-US" altLang="zh-CN" b="0">
                <a:ea typeface="等线"/>
              </a:rPr>
              <a:t> the better, as this will make it more memorable and</a:t>
            </a:r>
            <a:r>
              <a:rPr lang="en-US" altLang="zh-CN">
                <a:ea typeface="等线"/>
              </a:rPr>
              <a:t> </a:t>
            </a:r>
            <a:r>
              <a:rPr lang="en-US" altLang="zh-CN" b="0">
                <a:ea typeface="等线"/>
              </a:rPr>
              <a:t>will </a:t>
            </a:r>
            <a:r>
              <a:rPr lang="en-US" altLang="zh-CN">
                <a:ea typeface="等线"/>
              </a:rPr>
              <a:t>be less</a:t>
            </a:r>
            <a:r>
              <a:rPr lang="en-US" altLang="zh-CN" b="0">
                <a:ea typeface="等线"/>
              </a:rPr>
              <a:t> likely </a:t>
            </a:r>
            <a:r>
              <a:rPr lang="en-US" altLang="zh-CN">
                <a:ea typeface="等线"/>
              </a:rPr>
              <a:t>to be</a:t>
            </a:r>
            <a:r>
              <a:rPr lang="en-US" altLang="zh-CN" b="0">
                <a:ea typeface="等线"/>
              </a:rPr>
              <a:t> confused with similar ideas.</a:t>
            </a:r>
            <a:endParaRPr lang="en-US" altLang="zh-CN" b="0">
              <a:ea typeface="等线"/>
              <a:cs typeface="Calibri"/>
            </a:endParaRPr>
          </a:p>
          <a:p>
            <a:pPr marL="0" indent="0">
              <a:spcBef>
                <a:spcPts val="0"/>
              </a:spcBef>
              <a:buFont typeface="Arial" panose="020B0604020202020204" pitchFamily="34" charset="0"/>
              <a:buNone/>
              <a:defRPr/>
            </a:pPr>
            <a:r>
              <a:rPr lang="en-US" altLang="zh-CN" b="1">
                <a:ea typeface="等线"/>
              </a:rPr>
              <a:t>[Reveal] </a:t>
            </a:r>
            <a:r>
              <a:rPr lang="en-US" altLang="zh-CN" b="0">
                <a:ea typeface="等线"/>
              </a:rPr>
              <a:t>Visual: Analogies that conjure vivid and concrete imagery are more memorable. Where possible and appropriate</a:t>
            </a:r>
            <a:r>
              <a:rPr lang="en-US" altLang="zh-CN">
                <a:ea typeface="等线"/>
              </a:rPr>
              <a:t>,</a:t>
            </a:r>
            <a:r>
              <a:rPr lang="en-US" altLang="zh-CN" b="0">
                <a:ea typeface="等线"/>
              </a:rPr>
              <a:t> present analogies with both words and visuals. This will also support pupils who may have a prior knowledge gap to access the analogy. You will remember the impact of combining verbal and visual representations from your previous seminar on developing subject-specific skills.</a:t>
            </a:r>
            <a:endParaRPr lang="en-US" altLang="zh-CN" b="0">
              <a:ea typeface="等线"/>
              <a:cs typeface="Calibri"/>
            </a:endParaRPr>
          </a:p>
          <a:p>
            <a:pPr marL="0" indent="0">
              <a:spcBef>
                <a:spcPts val="0"/>
              </a:spcBef>
              <a:buFont typeface="Arial" panose="020B0604020202020204" pitchFamily="34" charset="0"/>
              <a:buNone/>
              <a:defRPr/>
            </a:pPr>
            <a:endParaRPr lang="en-US" altLang="zh-CN" b="0"/>
          </a:p>
          <a:p>
            <a:pPr>
              <a:defRPr/>
            </a:pPr>
            <a:r>
              <a:rPr lang="en-US" altLang="zh-CN" b="1">
                <a:ea typeface="等线"/>
              </a:rPr>
              <a:t>[Reveal] </a:t>
            </a:r>
            <a:r>
              <a:rPr lang="en-US" altLang="zh-CN" b="0">
                <a:ea typeface="等线"/>
              </a:rPr>
              <a:t>It’s important to also acknowledge the limitations of analogies. They should be deployed carefully – not all concepts will lend themselves to the use of </a:t>
            </a:r>
            <a:r>
              <a:rPr lang="en-US" altLang="zh-CN">
                <a:ea typeface="等线"/>
              </a:rPr>
              <a:t>an analogy, </a:t>
            </a:r>
            <a:r>
              <a:rPr lang="en-US" altLang="zh-CN" b="0">
                <a:ea typeface="等线"/>
              </a:rPr>
              <a:t>and when they do</a:t>
            </a:r>
            <a:r>
              <a:rPr lang="en-US" altLang="zh-CN">
                <a:ea typeface="等线"/>
              </a:rPr>
              <a:t>,</a:t>
            </a:r>
            <a:r>
              <a:rPr lang="en-US" altLang="zh-CN" b="0">
                <a:ea typeface="等线"/>
              </a:rPr>
              <a:t> the choice of analogy is important. They should be seen as a starting not an end point</a:t>
            </a:r>
            <a:r>
              <a:rPr lang="en-US" altLang="zh-CN">
                <a:ea typeface="等线"/>
              </a:rPr>
              <a:t> </a:t>
            </a:r>
            <a:r>
              <a:rPr lang="en-US" altLang="zh-CN" b="0">
                <a:ea typeface="等线"/>
              </a:rPr>
              <a:t>– the analogy will support the pupil to anchor the abstract idea to their prior knowledge, but the idea will still require further teaching to ensure pupils fully </a:t>
            </a:r>
            <a:r>
              <a:rPr lang="en-US" altLang="zh-CN">
                <a:ea typeface="等线"/>
              </a:rPr>
              <a:t>understand</a:t>
            </a:r>
            <a:r>
              <a:rPr lang="en-US" altLang="zh-CN" b="0">
                <a:ea typeface="等线"/>
              </a:rPr>
              <a:t> the concept.</a:t>
            </a:r>
            <a:r>
              <a:rPr lang="en-US" altLang="zh-CN">
                <a:ea typeface="等线"/>
              </a:rPr>
              <a:t> </a:t>
            </a:r>
            <a:r>
              <a:rPr lang="en-US" altLang="zh-CN" b="0">
                <a:ea typeface="等线"/>
              </a:rPr>
              <a:t>Mapping out the similar and dissimilar features between the analog and the target will help to further understanding and prevent pupils</a:t>
            </a:r>
            <a:r>
              <a:rPr lang="en-US" altLang="zh-CN">
                <a:ea typeface="等线"/>
              </a:rPr>
              <a:t> from </a:t>
            </a:r>
            <a:r>
              <a:rPr lang="en-US" altLang="zh-CN" b="0">
                <a:ea typeface="等线"/>
              </a:rPr>
              <a:t>developing misconceptions.</a:t>
            </a:r>
            <a:endParaRPr lang="en-US" altLang="zh-CN" b="0">
              <a:ea typeface="等线"/>
              <a:cs typeface="Calibri"/>
            </a:endParaRPr>
          </a:p>
          <a:p>
            <a:pPr marL="0" indent="0">
              <a:spcBef>
                <a:spcPts val="0"/>
              </a:spcBef>
              <a:buFont typeface="Arial" panose="020B0604020202020204" pitchFamily="34" charset="0"/>
              <a:buNone/>
              <a:defRPr/>
            </a:pPr>
            <a:endParaRPr lang="en-US" altLang="zh-CN" b="1"/>
          </a:p>
          <a:p>
            <a:pPr marL="0" indent="0">
              <a:spcBef>
                <a:spcPts val="0"/>
              </a:spcBef>
              <a:buFont typeface="Arial" panose="020B0604020202020204" pitchFamily="34" charset="0"/>
              <a:buNone/>
              <a:defRPr/>
            </a:pPr>
            <a:r>
              <a:rPr lang="en-US" altLang="zh-CN" b="1"/>
              <a:t>Link to next slide: </a:t>
            </a:r>
            <a:r>
              <a:rPr lang="en-US" altLang="zh-CN" b="0"/>
              <a:t>We are now going to explore how to effectively use analogies to support an explanation within KS2 history.</a:t>
            </a:r>
          </a:p>
          <a:p>
            <a:pPr marL="0" indent="0">
              <a:spcBef>
                <a:spcPts val="0"/>
              </a:spcBef>
              <a:buFont typeface="Arial" panose="020B0604020202020204" pitchFamily="34" charset="0"/>
              <a:buNone/>
              <a:defRPr/>
            </a:pPr>
            <a:endParaRPr lang="en-US" altLang="zh-CN" b="0"/>
          </a:p>
          <a:p>
            <a:pPr marL="0" indent="0">
              <a:spcBef>
                <a:spcPts val="0"/>
              </a:spcBef>
              <a:buNone/>
              <a:defRPr/>
            </a:pPr>
            <a:r>
              <a:rPr lang="en-US" b="1"/>
              <a:t>Research reference:</a:t>
            </a:r>
            <a:endParaRPr lang="en-US"/>
          </a:p>
          <a:p>
            <a:r>
              <a:rPr lang="en-GB" b="0" i="0">
                <a:effectLst/>
              </a:rPr>
              <a:t>Tharby, A. (2018)</a:t>
            </a:r>
            <a:r>
              <a:rPr lang="en-GB"/>
              <a:t> </a:t>
            </a:r>
            <a:r>
              <a:rPr lang="en-GB" b="0" i="1">
                <a:effectLst/>
              </a:rPr>
              <a:t>How to Explain Absolutely Anything to Absolutely Anyone: The Art and Science of Teacher Explanation.</a:t>
            </a:r>
            <a:r>
              <a:rPr lang="en-GB" i="1"/>
              <a:t> </a:t>
            </a:r>
            <a:r>
              <a:rPr lang="en-GB" b="0" i="0">
                <a:effectLst/>
              </a:rPr>
              <a:t>Crown House Publishing Ltd.</a:t>
            </a:r>
            <a:endParaRPr lang="en-GB"/>
          </a:p>
          <a:p>
            <a:pPr marL="0" indent="0">
              <a:buFont typeface="Arial" panose="020B0604020202020204" pitchFamily="34" charset="0"/>
              <a:buNone/>
            </a:pPr>
            <a:endParaRPr lang="en-GB" b="0" i="0">
              <a:solidFill>
                <a:srgbClr val="585858"/>
              </a:solidFill>
              <a:effectLst/>
              <a:latin typeface="Mul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10</a:t>
            </a:fld>
            <a:endParaRPr lang="en-GB"/>
          </a:p>
        </p:txBody>
      </p:sp>
    </p:spTree>
    <p:extLst>
      <p:ext uri="{BB962C8B-B14F-4D97-AF65-F5344CB8AC3E}">
        <p14:creationId xmlns:p14="http://schemas.microsoft.com/office/powerpoint/2010/main" val="18646252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00:28 – 00:30 (2 minutes)</a:t>
            </a:r>
            <a:endParaRPr lang="en-US"/>
          </a:p>
          <a:p>
            <a:endParaRPr lang="en-GB" b="1" i="0"/>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t>Effective use of</a:t>
            </a:r>
            <a:r>
              <a:rPr lang="en-GB" i="1"/>
              <a:t> </a:t>
            </a:r>
            <a:r>
              <a:rPr lang="en-GB" b="0" i="1">
                <a:effectLst/>
              </a:rPr>
              <a:t>analogies supports pupils to remember and recall information; analogies make learning meaningful and memorable. </a:t>
            </a:r>
            <a:r>
              <a:rPr lang="en-GB" b="0" i="1"/>
              <a:t>For analogies to be effective they should be transformative, relevant, distinct and visual.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a:cs typeface="Calibri" panose="020F0502020204030204"/>
            </a:endParaRPr>
          </a:p>
          <a:p>
            <a:r>
              <a:rPr lang="en-GB" b="1" i="0">
                <a:effectLst/>
              </a:rPr>
              <a:t>Explain:</a:t>
            </a:r>
            <a:endParaRPr lang="en-GB" b="0" i="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a:effectLst/>
              </a:rPr>
              <a:t>The history national curriculum states that in Key Stage 2, pupils should be taught about a study of an aspect or theme in British history that extends pupils’ chronological knowledge beyond 1066. From this starting point, each school can design their own curriculum, covering this objective by selected a study of an aspect or theme in British history. One aspect that could be selected is the suffragette movement, led by Emmeline Pankhurst, and the fight for women’s right to vote.</a:t>
            </a:r>
          </a:p>
          <a:p>
            <a:endParaRPr lang="en-GB" b="0" i="0">
              <a:effectLst/>
            </a:endParaRPr>
          </a:p>
          <a:p>
            <a:r>
              <a:rPr lang="en-GB" b="0" i="0">
                <a:effectLst/>
              </a:rPr>
              <a:t>Within a study of the suffragettes, and Emmeline Pankhurst, a key concept that can be explored with pupils is that of democracy. This can be explored through the suffragettes’ fight to secure the right to vote for women, considering if society is truly democratic if a large portion (or even some) of its citizens are not allowed to vote. It’s important to note that the movement secured the right to vote for </a:t>
            </a:r>
            <a:r>
              <a:rPr lang="en-GB" b="1" i="0">
                <a:effectLst/>
              </a:rPr>
              <a:t>some</a:t>
            </a:r>
            <a:r>
              <a:rPr lang="en-GB" b="0" i="0">
                <a:effectLst/>
              </a:rPr>
              <a:t> women – this did not extend to women under 30 who did not own property.</a:t>
            </a:r>
          </a:p>
          <a:p>
            <a:endParaRPr lang="en-GB" b="0" i="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a:effectLst/>
              </a:rPr>
              <a:t>This concept of democracy is abstract and therefore can be difficult for pupils to understand. The use of an analogy would support pupils in understanding this concept. The concept of democracy and particularly being excluded from participating in it, can be made meaningful for pupils by relating it to pupils' own experiences and drawing clear links between past events and ways of life of pupils within their class.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a:effectLst/>
              </a:rPr>
              <a:t>We acknowledge that each school may take a different context or conceptual focus when covering this aspect of the national curriculum. The one explored here provides an example so you can consider how it could be applied to your own school's history curriculum and lessons.</a:t>
            </a:r>
          </a:p>
          <a:p>
            <a:endParaRPr lang="en-GB" b="0" i="0">
              <a:effectLst/>
            </a:endParaRPr>
          </a:p>
          <a:p>
            <a:r>
              <a:rPr lang="en-GB" b="1" i="0">
                <a:effectLst/>
              </a:rPr>
              <a:t>Link to next slide:</a:t>
            </a:r>
            <a:r>
              <a:rPr lang="en-GB" b="1"/>
              <a:t> </a:t>
            </a:r>
            <a:r>
              <a:rPr lang="en-GB" b="0" i="0">
                <a:effectLst/>
              </a:rPr>
              <a:t>We will now look at an analogy that can be used to support pupils in understanding and remembering this key knowledge. We will look at how and why this analogy is effective, linking back to the four principles shared earlier. </a:t>
            </a:r>
          </a:p>
          <a:p>
            <a:endParaRPr lang="en-GB" b="0" i="0">
              <a:effectLst/>
              <a:cs typeface="Calibri"/>
            </a:endParaRPr>
          </a:p>
          <a:p>
            <a:r>
              <a:rPr lang="en-GB" b="1" i="0">
                <a:effectLst/>
                <a:cs typeface="Calibri"/>
              </a:rPr>
              <a:t>Research reference:</a:t>
            </a:r>
          </a:p>
          <a:p>
            <a:r>
              <a:rPr lang="en-GB">
                <a:cs typeface="Calibri"/>
              </a:rPr>
              <a:t>https://www.history.org.uk/secondary/resource/780/the-teach-report</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97214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i="0"/>
              <a:t>00:30</a:t>
            </a:r>
            <a:r>
              <a:rPr lang="en-GB" b="1"/>
              <a:t> – </a:t>
            </a:r>
            <a:r>
              <a:rPr lang="en-GB" b="1" i="0"/>
              <a:t>00:33 (3 minutes) </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t>For explanations to be memorable it’s important to connect new concepts to pupils' prior knowledge and experiences. Research points to analogies as effective strategies for making explanations memorable. Analogies make explanations meaningful and memorable as they support pupils to connect abstract concepts to their prior knowledge. For analogies to be effective they should be transformative, relevant, distinct and visual.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a:cs typeface="Calibri" panose="020F0502020204030204"/>
            </a:endParaRPr>
          </a:p>
          <a:p>
            <a:r>
              <a:rPr lang="en-GB" b="1" i="0">
                <a:effectLst/>
              </a:rPr>
              <a:t>Explain:</a:t>
            </a:r>
            <a:endParaRPr lang="en-US" i="0">
              <a:effectLst/>
            </a:endParaRPr>
          </a:p>
          <a:p>
            <a:r>
              <a:rPr lang="en-GB" b="0" i="0">
                <a:effectLst/>
              </a:rPr>
              <a:t>As mentioned, for an analogy to be effective, it should involve a comparison between something familiar (pupils’ prior knowledge or experiences) and the unfamiliar abstract concept you want pupils to learn. Here, the unfamiliar, abstract concept for pupils to understand is democracy – more specifically voting being a key pillar of democracy and that women were not able to participate in this and the </a:t>
            </a:r>
            <a:r>
              <a:rPr lang="en-GB" b="0" i="0" err="1">
                <a:effectLst/>
              </a:rPr>
              <a:t>analog</a:t>
            </a:r>
            <a:r>
              <a:rPr lang="en-GB" b="0" i="0">
                <a:effectLst/>
              </a:rPr>
              <a:t> is the familiar experience of voting for student council representatives.</a:t>
            </a:r>
          </a:p>
          <a:p>
            <a:endParaRPr lang="en-GB" b="0" i="0">
              <a:effectLs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i="0">
                <a:effectLst/>
              </a:rPr>
              <a:t>When using analogies, we can use the four principles to consider their effectiveness, if we apply those to this analogy, we can see that it is:</a:t>
            </a:r>
            <a:endParaRPr lang="en-US" b="0" i="0">
              <a:effectLst/>
            </a:endParaRPr>
          </a:p>
          <a:p>
            <a:pPr marL="171450" indent="-171450">
              <a:spcBef>
                <a:spcPts val="0"/>
              </a:spcBef>
              <a:buFont typeface="Arial" panose="020B0604020202020204" pitchFamily="34" charset="0"/>
              <a:buChar char="•"/>
              <a:defRPr/>
            </a:pPr>
            <a:r>
              <a:rPr lang="en-US" altLang="zh-CN" b="1"/>
              <a:t>[Reveal] </a:t>
            </a:r>
            <a:r>
              <a:rPr lang="en-US" altLang="zh-CN"/>
              <a:t>TRANSFORMATIVE: here the analogy is transformative as it supports to imagine the concept of democracy – a concept that wouldn’t usually encounter in their everyday life – by likening it to a familiar classroom experience.</a:t>
            </a:r>
          </a:p>
          <a:p>
            <a:pPr marL="171450" indent="-171450">
              <a:spcBef>
                <a:spcPts val="0"/>
              </a:spcBef>
              <a:buFont typeface="Arial" panose="020B0604020202020204" pitchFamily="34" charset="0"/>
              <a:buChar char="•"/>
              <a:defRPr/>
            </a:pPr>
            <a:r>
              <a:rPr lang="en-US" altLang="zh-CN" b="1"/>
              <a:t>[Reveal] </a:t>
            </a:r>
            <a:r>
              <a:rPr lang="en-US" altLang="zh-CN"/>
              <a:t>RELEVANT: the analog here is relevant as by using a school-based reference, all pupils will have had experience of this and you have a shared point of reference.</a:t>
            </a:r>
          </a:p>
          <a:p>
            <a:pPr marL="171450" indent="-171450">
              <a:spcBef>
                <a:spcPts val="0"/>
              </a:spcBef>
              <a:buFont typeface="Arial" panose="020B0604020202020204" pitchFamily="34" charset="0"/>
              <a:buChar char="•"/>
              <a:defRPr/>
            </a:pPr>
            <a:r>
              <a:rPr lang="en-US" altLang="zh-CN" b="1"/>
              <a:t>[Reveal] </a:t>
            </a:r>
            <a:r>
              <a:rPr lang="en-US" altLang="zh-CN"/>
              <a:t>DISTINCT: the analog is distinct as it is specific, tangible and pupils are unlikely to confuse it with other similar content they may be studying.</a:t>
            </a:r>
          </a:p>
          <a:p>
            <a:pPr marL="171450" indent="-171450">
              <a:spcBef>
                <a:spcPts val="0"/>
              </a:spcBef>
              <a:buFont typeface="Arial" panose="020B0604020202020204" pitchFamily="34" charset="0"/>
              <a:buChar char="•"/>
              <a:defRPr/>
            </a:pPr>
            <a:r>
              <a:rPr lang="en-US" altLang="zh-CN" b="1"/>
              <a:t>[Reveal] </a:t>
            </a:r>
            <a:r>
              <a:rPr lang="en-US" altLang="zh-CN"/>
              <a:t>VISUAL: the analogy here is visual as it provides a concrete representation for pupils. It is something they have all experienced and can therefore </a:t>
            </a:r>
            <a:r>
              <a:rPr lang="en-US" altLang="zh-CN" err="1"/>
              <a:t>visualise</a:t>
            </a:r>
            <a:r>
              <a:rPr lang="en-US" altLang="zh-CN"/>
              <a:t> what it would be like to be excluded from it.</a:t>
            </a:r>
          </a:p>
          <a:p>
            <a:pPr marL="0" indent="0">
              <a:spcBef>
                <a:spcPts val="0"/>
              </a:spcBef>
              <a:buFont typeface="Arial" panose="020B0604020202020204" pitchFamily="34" charset="0"/>
              <a:buNone/>
              <a:defRPr/>
            </a:pPr>
            <a:endParaRPr lang="en-US" altLang="zh-CN" b="1"/>
          </a:p>
          <a:p>
            <a:pPr marL="0" indent="0">
              <a:spcBef>
                <a:spcPts val="0"/>
              </a:spcBef>
              <a:buFont typeface="Arial" panose="020B0604020202020204" pitchFamily="34" charset="0"/>
              <a:buNone/>
              <a:defRPr/>
            </a:pPr>
            <a:r>
              <a:rPr lang="en-US" altLang="zh-CN" b="1"/>
              <a:t>Link to next slide: </a:t>
            </a:r>
            <a:r>
              <a:rPr lang="en-US" altLang="zh-CN" b="0"/>
              <a:t>Let’s explore what makes an analogy effective further.</a:t>
            </a:r>
          </a:p>
          <a:p>
            <a:pPr marL="0" indent="0">
              <a:spcBef>
                <a:spcPts val="0"/>
              </a:spcBef>
              <a:buFont typeface="Arial" panose="020B0604020202020204" pitchFamily="34" charset="0"/>
              <a:buNone/>
              <a:defRPr/>
            </a:pPr>
            <a:endParaRPr lang="en-US" altLang="zh-CN" b="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a:effectLs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74128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i="0"/>
              <a:t>00:33</a:t>
            </a:r>
            <a:r>
              <a:rPr lang="en-GB" b="1"/>
              <a:t> – </a:t>
            </a:r>
            <a:r>
              <a:rPr lang="en-GB" b="1" i="0"/>
              <a:t>00:38 (5 minutes) </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ECF statement </a:t>
            </a:r>
            <a:r>
              <a:rPr lang="en-GB" b="1" i="1">
                <a:effectLst/>
              </a:rPr>
              <a:t>4h: </a:t>
            </a:r>
            <a:r>
              <a:rPr lang="en-GB" b="0" i="1"/>
              <a:t>For explanations to be memorable it’s important to connect new concepts to pupils' prior knowledge and experiences. Research points to analogies as effective strategies for making explanations memorable. Analogies make explanations meaningful and memorable as they support pupils to connect abstract concepts to their prior knowledge. For analogies to be effective they should be transformative, relevant, distinct and visual.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a:effectLst/>
            </a:endParaRPr>
          </a:p>
          <a:p>
            <a:r>
              <a:rPr lang="en-GB" b="1" i="0">
                <a:effectLst/>
              </a:rPr>
              <a:t>Explain:</a:t>
            </a:r>
            <a:endParaRPr lang="en-US" i="0">
              <a:effectLst/>
            </a:endParaRPr>
          </a:p>
          <a:p>
            <a:r>
              <a:rPr lang="en-GB" b="0" i="0">
                <a:effectLst/>
              </a:rPr>
              <a:t>Shown here is a slightly different version of the analogy we’ve just explored. </a:t>
            </a:r>
          </a:p>
          <a:p>
            <a:endParaRPr lang="en-GB" b="0" i="0">
              <a:effectLst/>
            </a:endParaRPr>
          </a:p>
          <a:p>
            <a:r>
              <a:rPr lang="en-GB" b="1" i="0">
                <a:effectLst/>
              </a:rPr>
              <a:t>Ask:</a:t>
            </a:r>
          </a:p>
          <a:p>
            <a:r>
              <a:rPr lang="en-GB" b="0" i="0">
                <a:effectLst/>
              </a:rPr>
              <a:t>Take some time to consider why this might be less effective and the misconceptions that might arise from its use. </a:t>
            </a:r>
            <a:r>
              <a:rPr lang="en-GB" b="0" i="1">
                <a:effectLst/>
              </a:rPr>
              <a:t>Take ECT responses through the chat bar or hands up/unmute.</a:t>
            </a:r>
          </a:p>
          <a:p>
            <a:endParaRPr lang="en-GB" b="0" i="1">
              <a:effectLst/>
            </a:endParaRPr>
          </a:p>
          <a:p>
            <a:r>
              <a:rPr lang="en-GB" b="1" i="0">
                <a:effectLst/>
              </a:rPr>
              <a:t>Possible ECT responses:</a:t>
            </a:r>
            <a:endParaRPr lang="en-GB" b="0" i="0">
              <a:effectLst/>
            </a:endParaRPr>
          </a:p>
          <a:p>
            <a:pPr marL="171450" indent="-171450">
              <a:spcBef>
                <a:spcPts val="0"/>
              </a:spcBef>
              <a:buFont typeface="Arial" panose="020B0604020202020204" pitchFamily="34" charset="0"/>
              <a:buChar char="•"/>
              <a:defRPr/>
            </a:pPr>
            <a:r>
              <a:rPr lang="en-US" altLang="zh-CN" i="0"/>
              <a:t>The analogy supports the notion of being excluded in participating in something, however, it does not relate closely enough to the abstract concept of voting being a key pillar of democracy.</a:t>
            </a:r>
          </a:p>
          <a:p>
            <a:pPr marL="0" indent="0">
              <a:spcBef>
                <a:spcPts val="0"/>
              </a:spcBef>
              <a:buFont typeface="Arial" panose="020B0604020202020204" pitchFamily="34" charset="0"/>
              <a:buNone/>
              <a:defRPr/>
            </a:pPr>
            <a:r>
              <a:rPr lang="en-US" altLang="zh-CN" b="0" i="1"/>
              <a:t>Discuss this with ECTs if not covered by their responses.</a:t>
            </a:r>
          </a:p>
          <a:p>
            <a:pPr marL="0" indent="0">
              <a:spcBef>
                <a:spcPts val="0"/>
              </a:spcBef>
              <a:buFont typeface="Arial" panose="020B0604020202020204" pitchFamily="34" charset="0"/>
              <a:buNone/>
              <a:defRPr/>
            </a:pPr>
            <a:endParaRPr lang="en-US" altLang="zh-CN" b="1"/>
          </a:p>
          <a:p>
            <a:pPr marL="0" indent="0">
              <a:spcBef>
                <a:spcPts val="0"/>
              </a:spcBef>
              <a:buFont typeface="Arial" panose="020B0604020202020204" pitchFamily="34" charset="0"/>
              <a:buNone/>
              <a:defRPr/>
            </a:pPr>
            <a:r>
              <a:rPr lang="en-US" altLang="zh-CN" b="1"/>
              <a:t>Link to next slide: </a:t>
            </a:r>
            <a:r>
              <a:rPr lang="en-US" altLang="zh-CN" b="0"/>
              <a:t>Now that we’ve considered what makes an analogy effective, let’s look at how we can use these as part of our explanations to develop meaning and avoid misconceptions.</a:t>
            </a:r>
          </a:p>
          <a:p>
            <a:pPr marL="0" indent="0">
              <a:spcBef>
                <a:spcPts val="0"/>
              </a:spcBef>
              <a:buFont typeface="Arial" panose="020B0604020202020204" pitchFamily="34" charset="0"/>
              <a:buNone/>
              <a:defRPr/>
            </a:pPr>
            <a:endParaRPr lang="en-US" altLang="zh-CN" b="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a:effectLs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45943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i="0"/>
              <a:t>00:38</a:t>
            </a:r>
            <a:r>
              <a:rPr lang="en-GB" b="1"/>
              <a:t> – </a:t>
            </a:r>
            <a:r>
              <a:rPr lang="en-GB" b="1" i="0"/>
              <a:t>00:41 (3 minutes) </a:t>
            </a:r>
          </a:p>
          <a:p>
            <a:endParaRPr lang="en-GB" b="1" i="1"/>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a:t>
            </a:r>
            <a:r>
              <a:rPr lang="en-GB" i="1"/>
              <a:t> It’s important to consider both how the analogy supports understanding of the concept as well as where it breaks down.</a:t>
            </a:r>
          </a:p>
          <a:p>
            <a:endParaRPr lang="en-US" b="1">
              <a:effectLst/>
              <a:cs typeface="Calibri" panose="020F0502020204030204"/>
            </a:endParaRPr>
          </a:p>
          <a:p>
            <a:r>
              <a:rPr lang="en-US" b="1"/>
              <a:t>Explain:</a:t>
            </a:r>
            <a:endParaRPr lang="en-US">
              <a:cs typeface="Calibri"/>
            </a:endParaRPr>
          </a:p>
          <a:p>
            <a:r>
              <a:rPr lang="en-GB">
                <a:cs typeface="Calibri" panose="020F0502020204030204"/>
              </a:rPr>
              <a:t>Now that we’ve established an effective analogy, we need to consider how to best use this as part of our explanation of the concept..</a:t>
            </a:r>
          </a:p>
          <a:p>
            <a:endParaRPr lang="en-GB">
              <a:cs typeface="Calibri" panose="020F0502020204030204"/>
            </a:endParaRPr>
          </a:p>
          <a:p>
            <a:r>
              <a:rPr lang="en-GB">
                <a:cs typeface="Calibri" panose="020F0502020204030204"/>
              </a:rPr>
              <a:t>When introducing the analogy, you might say something like, ‘Imagine at the next student council representative elections, the school decided that all the boys were not allowed to have a vote! How might that feel? Do you think that would be fair? That is what it was like during the time and that is why the suffragette movement began – to get women the right to vote.</a:t>
            </a:r>
          </a:p>
          <a:p>
            <a:endParaRPr lang="en-GB">
              <a:cs typeface="Calibri" panose="020F0502020204030204"/>
            </a:endParaRPr>
          </a:p>
          <a:p>
            <a:r>
              <a:rPr lang="en-GB">
                <a:cs typeface="Calibri" panose="020F0502020204030204"/>
              </a:rPr>
              <a:t>After introducing the analogy as part of your explanation of the abstract concept, it’s important to then explore this further with pupils to both develop meaning and avoid misconceptions.</a:t>
            </a:r>
          </a:p>
          <a:p>
            <a:r>
              <a:rPr lang="en-GB">
                <a:cs typeface="Calibri" panose="020F0502020204030204"/>
              </a:rPr>
              <a:t>With every analogy, there will be similarities with the target and there will also be some differences where the analogy breaks down. It’s important to think about these before using the analogy to consider what you can do to reduce any misconceptions that may occur and to then explore these with pupils. </a:t>
            </a:r>
          </a:p>
          <a:p>
            <a:endParaRPr lang="en-GB">
              <a:cs typeface="Calibri" panose="020F0502020204030204"/>
            </a:endParaRPr>
          </a:p>
          <a:p>
            <a:r>
              <a:rPr lang="en-GB">
                <a:cs typeface="Calibri" panose="020F0502020204030204"/>
              </a:rPr>
              <a:t>The analogy holds up as it support pupils to understand that voting is a key part of democracy, it helps them to understand that a group of people were being excluded from participating in voting and the unfairness of this. There are some areas where the analogy breaks down and it’s important to acknowledge these to avoid misconceptions developing, for example, children are not allowed to vote in actual elections and there are obviously larger implications on peoples’ lives from not being able to vote in elections at a national level than that of voting for classroom representatives. Another key misconception to address with pupils is also that while the suffragette movement was successful in securing some women the right to vote, women under 30 and those who did not own property were still not able to vote – so there was still a group of society excluded. </a:t>
            </a:r>
          </a:p>
          <a:p>
            <a:endParaRPr lang="en-GB">
              <a:cs typeface="Calibri" panose="020F0502020204030204"/>
            </a:endParaRPr>
          </a:p>
          <a:p>
            <a:r>
              <a:rPr lang="en-GB" b="1"/>
              <a:t>Link to next slide: </a:t>
            </a:r>
            <a:r>
              <a:rPr lang="en-GB" b="0"/>
              <a:t>Let’s now consider the use of analogies when looking at another concept.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78658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00:41 – 00:55 (</a:t>
            </a:r>
            <a:r>
              <a:rPr lang="en-GB" b="1" i="0"/>
              <a:t>14 minutes)</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t>Effective use of</a:t>
            </a:r>
            <a:r>
              <a:rPr lang="en-GB" i="1"/>
              <a:t> </a:t>
            </a:r>
            <a:r>
              <a:rPr lang="en-GB" b="0" i="1">
                <a:effectLst/>
              </a:rPr>
              <a:t>analogies supports pupils to understand complex and abstract information. For analogies to be effective</a:t>
            </a:r>
            <a:r>
              <a:rPr lang="en-GB" i="1"/>
              <a:t>,</a:t>
            </a:r>
            <a:r>
              <a:rPr lang="en-GB" b="0" i="1">
                <a:effectLst/>
              </a:rPr>
              <a:t> </a:t>
            </a:r>
            <a:r>
              <a:rPr lang="en-GB" i="1"/>
              <a:t>they need to be transformative, relevant, visual and distinct.</a:t>
            </a:r>
            <a:endParaRPr lang="en-US" b="0">
              <a:effectLst/>
            </a:endParaRPr>
          </a:p>
          <a:p>
            <a:pPr>
              <a:defRPr/>
            </a:pPr>
            <a:endParaRPr lang="en-GB" b="0" i="1">
              <a:effectLst/>
            </a:endParaRPr>
          </a:p>
          <a:p>
            <a:pPr>
              <a:defRPr/>
            </a:pPr>
            <a:r>
              <a:rPr lang="en-GB" b="1" i="0">
                <a:effectLst/>
              </a:rPr>
              <a:t>Explain: </a:t>
            </a:r>
          </a:p>
          <a:p>
            <a:pPr>
              <a:defRPr/>
            </a:pPr>
            <a:r>
              <a:rPr lang="en-GB" b="0" i="0">
                <a:effectLst/>
              </a:rPr>
              <a:t>A concept that reoccurs through the KS2 national curriculum is that of invasion. This appears through the examples of Viking invasions, Julius Caesar’s attempted invasion, </a:t>
            </a:r>
            <a:r>
              <a:rPr lang="en-GB"/>
              <a:t>Scots’ invasions from Ireland to north Britain (now Scotland) and Anglo-Saxon invasions. </a:t>
            </a:r>
          </a:p>
          <a:p>
            <a:pPr>
              <a:defRPr/>
            </a:pPr>
            <a:endParaRPr lang="en-GB"/>
          </a:p>
          <a:p>
            <a:r>
              <a:rPr lang="en-GB" b="1" i="0"/>
              <a:t>Activity: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In breakout rooms, select one of the examples and, using the 4 criteria, develop an analogy that could be used to connect the concept to pupils' prior knowledge and experience. Consider also how you would introduce the analogy to pupils, how the analogy supports pupils to develop meaning and where the analogy breaks down – including any misconceptions that could arise. You’ll have about 8 minutes to do this.</a:t>
            </a:r>
          </a:p>
          <a:p>
            <a:endParaRPr lang="en-GB" b="1" i="0"/>
          </a:p>
          <a:p>
            <a:r>
              <a:rPr lang="en-GB" b="0" i="1"/>
              <a:t>Put ECTs into breakout groups of 2/3 people for 10 minutes. After the 10 minutes bring the groups back to the main room and ask them to share ideas (4 minutes for this).</a:t>
            </a:r>
          </a:p>
          <a:p>
            <a:endParaRPr lang="en-GB" b="0" i="1"/>
          </a:p>
          <a:p>
            <a:r>
              <a:rPr lang="en-GB" b="1" i="0"/>
              <a:t>Possible ECT responses:</a:t>
            </a:r>
            <a:endParaRPr lang="en-GB" sz="1200" b="0" kern="1200">
              <a:solidFill>
                <a:schemeClr val="tx1"/>
              </a:solidFill>
              <a:latin typeface="+mn-lt"/>
              <a:ea typeface="+mn-ea"/>
              <a:cs typeface="+mn-cs"/>
            </a:endParaRPr>
          </a:p>
          <a:p>
            <a:pPr marL="0" indent="0">
              <a:buFont typeface="Arial" panose="020B0604020202020204" pitchFamily="34" charset="0"/>
              <a:buNone/>
            </a:pPr>
            <a:r>
              <a:rPr lang="en-GB" i="1"/>
              <a:t>Ask ECTs to feedback to the group through hands up or chat function (4 minutes). Link ECT responses back to how they meet the 4 criteria.</a:t>
            </a:r>
          </a:p>
          <a:p>
            <a:pPr marL="0" indent="0">
              <a:buFont typeface="Arial" panose="020B0604020202020204" pitchFamily="34" charset="0"/>
              <a:buNone/>
            </a:pPr>
            <a:r>
              <a:rPr lang="en-GB" i="0"/>
              <a:t>A possible analogy could be: </a:t>
            </a:r>
          </a:p>
          <a:p>
            <a:pPr marL="171450" indent="-171450">
              <a:buFont typeface="Arial" panose="020B0604020202020204" pitchFamily="34" charset="0"/>
              <a:buChar char="•"/>
            </a:pPr>
            <a:r>
              <a:rPr lang="en-GB" b="0" i="0"/>
              <a:t>Comparing an invasion to something familiar that might happen at school (as this is a shared reference point) e.g., another school taking over their space or someone kicking them out of their seat, taking their spot and refusing to move.</a:t>
            </a:r>
          </a:p>
          <a:p>
            <a:pPr marL="171450" indent="-171450">
              <a:buFont typeface="Arial" panose="020B0604020202020204" pitchFamily="34" charset="0"/>
              <a:buChar char="•"/>
            </a:pPr>
            <a:r>
              <a:rPr lang="en-GB" b="0" i="0"/>
              <a:t>They might compare an invasion to a brother or sister taking over their room – if ECTs mention this acknowledge the importance of knowing their pupils as linking back to family situations can be sensitive for some pupils.</a:t>
            </a:r>
          </a:p>
          <a:p>
            <a:pPr marL="0" indent="0">
              <a:buFont typeface="Arial" panose="020B0604020202020204" pitchFamily="34" charset="0"/>
              <a:buNone/>
            </a:pPr>
            <a:r>
              <a:rPr lang="en-GB" b="0" i="1"/>
              <a:t>Share these if not covered by ECTs responses.</a:t>
            </a:r>
          </a:p>
          <a:p>
            <a:pPr marL="0" indent="0">
              <a:buFont typeface="Arial" panose="020B0604020202020204" pitchFamily="34" charset="0"/>
              <a:buNone/>
            </a:pPr>
            <a:endParaRPr lang="en-GB" b="1" i="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i="0"/>
              <a:t>Link to next slide: </a:t>
            </a:r>
            <a:r>
              <a:rPr lang="en-GB" b="0" i="0"/>
              <a:t>Let’s now move on to explore mnemonics.</a:t>
            </a:r>
            <a:endParaRPr lang="en-GB" b="0" i="1"/>
          </a:p>
          <a:p>
            <a:pPr>
              <a:defRPr/>
            </a:pP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11116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00:55 – 00:59 (</a:t>
            </a:r>
            <a:r>
              <a:rPr lang="en-GB" b="1" i="0">
                <a:effectLst/>
              </a:rPr>
              <a:t>4 minutes)</a:t>
            </a:r>
            <a:endParaRPr lang="en-US" i="0">
              <a:effectLst/>
            </a:endParaRPr>
          </a:p>
          <a:p>
            <a:endParaRPr lang="en-GB" b="0" i="1">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t>Effective use of</a:t>
            </a:r>
            <a:r>
              <a:rPr lang="en-GB" i="1"/>
              <a:t> </a:t>
            </a:r>
            <a:r>
              <a:rPr lang="en-GB" b="0" i="1">
                <a:effectLst/>
              </a:rPr>
              <a:t>mnemonics supports pupils to remember and recall steps of a process and sequenced information. For mnemonics to be effective</a:t>
            </a:r>
            <a:r>
              <a:rPr lang="en-GB" i="1"/>
              <a:t>,</a:t>
            </a:r>
            <a:r>
              <a:rPr lang="en-GB" b="0" i="1">
                <a:effectLst/>
              </a:rPr>
              <a:t> </a:t>
            </a:r>
            <a:r>
              <a:rPr lang="en-GB" i="1"/>
              <a:t>they need to be carefully selected and </a:t>
            </a:r>
            <a:r>
              <a:rPr lang="en-GB" b="0" i="1">
                <a:effectLst/>
              </a:rPr>
              <a:t>they must be meaningful, vivid, simple, chunk the information and provide a scaffold for self checking.</a:t>
            </a:r>
            <a:endParaRPr lang="en-US" b="0">
              <a:effectLst/>
            </a:endParaRPr>
          </a:p>
          <a:p>
            <a:endParaRPr lang="en-GB" b="0">
              <a:effectLst/>
              <a:cs typeface="Calibri" panose="020F0502020204030204"/>
            </a:endParaRPr>
          </a:p>
          <a:p>
            <a:r>
              <a:rPr lang="en-GB" b="1" i="0">
                <a:effectLst/>
              </a:rPr>
              <a:t>Explain:</a:t>
            </a:r>
            <a:endParaRPr lang="en-GB" b="0" i="0">
              <a:effectLst/>
            </a:endParaRPr>
          </a:p>
          <a:p>
            <a:r>
              <a:rPr lang="en-GB" b="0" i="0">
                <a:effectLst/>
              </a:rPr>
              <a:t>Mnemonic devices are used to organise large amounts of information in the brain to improve recall by providing a cue to help retrieve the information. Mnemonics can be helpful in connecting new learning to what you already know by creating associations between what you know already and what you want to remember. They are useful in aiding memorisation</a:t>
            </a:r>
            <a:r>
              <a:rPr lang="en-GB"/>
              <a:t>,</a:t>
            </a:r>
            <a:r>
              <a:rPr lang="en-GB" b="0" i="0">
                <a:effectLst/>
              </a:rPr>
              <a:t> for example</a:t>
            </a:r>
            <a:r>
              <a:rPr lang="en-GB"/>
              <a:t>,</a:t>
            </a:r>
            <a:r>
              <a:rPr lang="en-GB" b="0" i="0">
                <a:effectLst/>
              </a:rPr>
              <a:t> in remembering and recalling an ordered set of material or steps in a process.</a:t>
            </a:r>
            <a:endParaRPr lang="en-US" b="0" i="0">
              <a:effectLst/>
            </a:endParaRPr>
          </a:p>
          <a:p>
            <a:endParaRPr lang="en-GB" b="0" i="0">
              <a:effectLst/>
            </a:endParaRPr>
          </a:p>
          <a:p>
            <a:r>
              <a:rPr lang="en-GB" b="0" i="0">
                <a:effectLst/>
              </a:rPr>
              <a:t>When using mnemonics</a:t>
            </a:r>
            <a:r>
              <a:rPr lang="en-GB"/>
              <a:t>,</a:t>
            </a:r>
            <a:r>
              <a:rPr lang="en-GB" b="0" i="0">
                <a:effectLst/>
              </a:rPr>
              <a:t> there are some principles to consider in order for them to be as effective as possible:</a:t>
            </a:r>
            <a:endParaRPr lang="en-US" b="0" i="0">
              <a:effectLst/>
            </a:endParaRPr>
          </a:p>
          <a:p>
            <a:pPr marL="171450" indent="-171450">
              <a:buFont typeface="Arial,Sans-Serif"/>
              <a:buChar char="•"/>
            </a:pPr>
            <a:r>
              <a:rPr lang="en-GB" b="1" i="0">
                <a:effectLst/>
              </a:rPr>
              <a:t>[Reveal] Selection:</a:t>
            </a:r>
            <a:r>
              <a:rPr lang="en-GB" b="1"/>
              <a:t> </a:t>
            </a:r>
            <a:r>
              <a:rPr lang="en-GB" b="0" i="0">
                <a:effectLst/>
              </a:rPr>
              <a:t>Select knowledge that lends itself to mnemonics – this requires careful thought. Mnemonics can be useful for remembering an ordered list or steps in a process, for example BIDMAS (Brackets,</a:t>
            </a:r>
            <a:r>
              <a:rPr lang="en-GB"/>
              <a:t> </a:t>
            </a:r>
            <a:r>
              <a:rPr lang="en-GB" b="0" i="0">
                <a:effectLst/>
              </a:rPr>
              <a:t>Indices, Division/Multiplication, Addition/Subtraction) for</a:t>
            </a:r>
            <a:r>
              <a:rPr lang="en-GB"/>
              <a:t> </a:t>
            </a:r>
            <a:r>
              <a:rPr lang="en-GB" b="0" i="0">
                <a:effectLst/>
              </a:rPr>
              <a:t>remembering the order of operations.</a:t>
            </a:r>
            <a:endParaRPr lang="en-US" b="0" i="0">
              <a:effectLst/>
            </a:endParaRPr>
          </a:p>
          <a:p>
            <a:pPr marL="171450" indent="-171450">
              <a:buFont typeface="Arial,Sans-Serif"/>
              <a:buChar char="•"/>
            </a:pPr>
            <a:r>
              <a:rPr lang="en-GB" b="1" i="0">
                <a:effectLst/>
              </a:rPr>
              <a:t>[Reveal] Meaningful:</a:t>
            </a:r>
            <a:r>
              <a:rPr lang="en-GB" b="1"/>
              <a:t> </a:t>
            </a:r>
            <a:r>
              <a:rPr lang="en-GB" b="0" i="0">
                <a:effectLst/>
              </a:rPr>
              <a:t>Mnemonics are most effective when they explicitly link the ‘to-be-remembered’ knowledge to pupils</a:t>
            </a:r>
            <a:r>
              <a:rPr lang="en-GB"/>
              <a:t>'</a:t>
            </a:r>
            <a:r>
              <a:rPr lang="en-GB" b="0" i="0">
                <a:effectLst/>
              </a:rPr>
              <a:t> prior knowledge through a meaningful phrase.</a:t>
            </a:r>
            <a:r>
              <a:rPr lang="en-GB"/>
              <a:t> </a:t>
            </a:r>
            <a:endParaRPr lang="en-GB" b="0" i="0">
              <a:effectLst/>
              <a:cs typeface="Calibri"/>
            </a:endParaRPr>
          </a:p>
          <a:p>
            <a:pPr marL="171450" indent="-171450">
              <a:buFont typeface="Arial,Sans-Serif"/>
              <a:buChar char="•"/>
            </a:pPr>
            <a:r>
              <a:rPr lang="en-GB" b="1" i="0">
                <a:effectLst/>
              </a:rPr>
              <a:t>[Reveal] Vivid:</a:t>
            </a:r>
            <a:r>
              <a:rPr lang="en-GB" b="1"/>
              <a:t> </a:t>
            </a:r>
            <a:r>
              <a:rPr lang="en-GB" b="0" i="0">
                <a:effectLst/>
              </a:rPr>
              <a:t>The more vivid and </a:t>
            </a:r>
            <a:r>
              <a:rPr lang="en-GB"/>
              <a:t>distinct they are,</a:t>
            </a:r>
            <a:r>
              <a:rPr lang="en-GB" b="0" i="0">
                <a:effectLst/>
              </a:rPr>
              <a:t> the more likely </a:t>
            </a:r>
            <a:r>
              <a:rPr lang="en-GB"/>
              <a:t>they are</a:t>
            </a:r>
            <a:r>
              <a:rPr lang="en-GB" b="0" i="0">
                <a:effectLst/>
              </a:rPr>
              <a:t> to </a:t>
            </a:r>
            <a:r>
              <a:rPr lang="en-GB"/>
              <a:t>be </a:t>
            </a:r>
            <a:r>
              <a:rPr lang="en-GB" b="0" i="0">
                <a:effectLst/>
              </a:rPr>
              <a:t>remembered</a:t>
            </a:r>
            <a:r>
              <a:rPr lang="en-GB" b="1" i="0">
                <a:effectLst/>
              </a:rPr>
              <a:t>.</a:t>
            </a:r>
            <a:r>
              <a:rPr lang="en-GB" b="1"/>
              <a:t> </a:t>
            </a:r>
            <a:r>
              <a:rPr lang="en-GB" b="0" i="0">
                <a:effectLst/>
              </a:rPr>
              <a:t>Associating a distinct visual image </a:t>
            </a:r>
            <a:r>
              <a:rPr lang="en-GB"/>
              <a:t>with the mnemonic </a:t>
            </a:r>
            <a:r>
              <a:rPr lang="en-GB" b="0" i="0">
                <a:effectLst/>
              </a:rPr>
              <a:t>can also help aid memory.</a:t>
            </a:r>
            <a:r>
              <a:rPr lang="en-GB"/>
              <a:t> </a:t>
            </a:r>
            <a:endParaRPr lang="en-GB" i="0">
              <a:effectLst/>
              <a:cs typeface="Calibri"/>
            </a:endParaRPr>
          </a:p>
          <a:p>
            <a:pPr marL="171450" indent="-171450">
              <a:buFont typeface="Arial,Sans-Serif"/>
              <a:buChar char="•"/>
            </a:pPr>
            <a:r>
              <a:rPr lang="en-GB" b="1" i="0">
                <a:effectLst/>
              </a:rPr>
              <a:t>[Reveal] Simple:</a:t>
            </a:r>
            <a:r>
              <a:rPr lang="en-GB" b="1"/>
              <a:t> </a:t>
            </a:r>
            <a:r>
              <a:rPr lang="en-GB" b="0" i="0">
                <a:effectLst/>
              </a:rPr>
              <a:t>Mnemonics should be </a:t>
            </a:r>
            <a:r>
              <a:rPr lang="en-GB"/>
              <a:t>simple</a:t>
            </a:r>
            <a:r>
              <a:rPr lang="en-GB" b="0" i="0">
                <a:effectLst/>
              </a:rPr>
              <a:t> and easy to remember – avoid adding in any erroneous words and detail to a mnemonic.</a:t>
            </a:r>
            <a:endParaRPr lang="en-GB" i="0">
              <a:effectLst/>
              <a:cs typeface="Calibri"/>
            </a:endParaRPr>
          </a:p>
          <a:p>
            <a:pPr marL="171450" indent="-171450">
              <a:buFont typeface="Arial,Sans-Serif"/>
              <a:buChar char="•"/>
            </a:pPr>
            <a:r>
              <a:rPr lang="en-GB" b="1" i="0">
                <a:effectLst/>
              </a:rPr>
              <a:t>[Reveal] Chunk:</a:t>
            </a:r>
            <a:r>
              <a:rPr lang="en-GB" b="1"/>
              <a:t> </a:t>
            </a:r>
            <a:r>
              <a:rPr lang="en-GB" b="0" i="0">
                <a:effectLst/>
              </a:rPr>
              <a:t>Mnemonics should chunk complex, overloading information into one simple, memorable word or phrase.</a:t>
            </a:r>
            <a:endParaRPr lang="en-US" b="0" i="0">
              <a:effectLst/>
            </a:endParaRPr>
          </a:p>
          <a:p>
            <a:pPr marL="171450" indent="-171450">
              <a:buFont typeface="Arial,Sans-Serif"/>
              <a:buChar char="•"/>
            </a:pPr>
            <a:r>
              <a:rPr lang="en-GB" b="1" i="0">
                <a:effectLst/>
              </a:rPr>
              <a:t>[Reveal] Self-checking:</a:t>
            </a:r>
            <a:r>
              <a:rPr lang="en-GB" b="1"/>
              <a:t> </a:t>
            </a:r>
            <a:r>
              <a:rPr lang="en-GB" b="0" i="0">
                <a:effectLst/>
              </a:rPr>
              <a:t>The mnemonic should also provide a way for pupils to self check they have remembered the content and in the correct order.</a:t>
            </a:r>
            <a:endParaRPr lang="en-US" b="0" i="0">
              <a:effectLst/>
            </a:endParaRPr>
          </a:p>
          <a:p>
            <a:pPr marL="171450" indent="-171450">
              <a:buFont typeface="Arial,Sans-Serif"/>
              <a:buChar char="•"/>
            </a:pPr>
            <a:endParaRPr lang="en-GB" b="0" i="0">
              <a:effectLst/>
            </a:endParaRPr>
          </a:p>
          <a:p>
            <a:pPr marL="0" indent="0">
              <a:buNone/>
            </a:pPr>
            <a:r>
              <a:rPr lang="en-GB" b="1" i="0">
                <a:effectLst/>
              </a:rPr>
              <a:t>[Reveal] </a:t>
            </a:r>
            <a:r>
              <a:rPr lang="en-GB" b="0" i="0">
                <a:effectLst/>
              </a:rPr>
              <a:t>There are some limitations with mnemonics. They can be effective for remembering content such as steps of process, dates, ordered lists however they do not develop meaning associated with these. You must also consider the opportunity-cost benefit when introducing mnemonics with pupils – </a:t>
            </a:r>
            <a:r>
              <a:rPr lang="en-GB"/>
              <a:t>a</a:t>
            </a:r>
            <a:r>
              <a:rPr lang="en-GB" b="0" i="0">
                <a:effectLst/>
              </a:rPr>
              <a:t> mnemonic must be practised and rehearsed so time must be dedicated to this during lessons for pupils to practise using the mnemonic.</a:t>
            </a:r>
            <a:endParaRPr lang="en-US" b="0" i="0">
              <a:effectLst/>
            </a:endParaRPr>
          </a:p>
          <a:p>
            <a:pPr marL="0" indent="0">
              <a:buNone/>
            </a:pPr>
            <a:endParaRPr lang="en-GB" b="0" i="0">
              <a:effectLst/>
            </a:endParaRPr>
          </a:p>
          <a:p>
            <a:r>
              <a:rPr lang="en-GB" b="1" i="0">
                <a:effectLst/>
              </a:rPr>
              <a:t>Link to next slide:</a:t>
            </a:r>
            <a:r>
              <a:rPr lang="en-GB" b="1"/>
              <a:t> </a:t>
            </a:r>
            <a:r>
              <a:rPr lang="en-GB" b="0" i="0">
                <a:effectLst/>
              </a:rPr>
              <a:t>Let’s now take a look at some of the different types of mnemonics.</a:t>
            </a:r>
            <a:endParaRPr lang="en-GB">
              <a:cs typeface="Calibri"/>
            </a:endParaRPr>
          </a:p>
          <a:p>
            <a:endParaRPr lang="en-GB"/>
          </a:p>
          <a:p>
            <a:r>
              <a:rPr lang="en-GB" b="1"/>
              <a:t>Research reference:</a:t>
            </a:r>
          </a:p>
          <a:p>
            <a:r>
              <a:rPr lang="en-GB" b="0"/>
              <a:t>Willingham, D. T (2008). What Will Improve a Student’s Memory? </a:t>
            </a:r>
            <a:r>
              <a:rPr lang="en-GB" b="0" i="1"/>
              <a:t>American Educator</a:t>
            </a:r>
            <a:r>
              <a:rPr lang="en-GB" b="0"/>
              <a:t>, Winter 2008-2009. Available at: https://www.aft.org/sites/default/files/periodicals/willingham_0.pdf</a:t>
            </a:r>
          </a:p>
        </p:txBody>
      </p:sp>
      <p:sp>
        <p:nvSpPr>
          <p:cNvPr id="4" name="Slide Number Placeholder 3"/>
          <p:cNvSpPr>
            <a:spLocks noGrp="1"/>
          </p:cNvSpPr>
          <p:nvPr>
            <p:ph type="sldNum" sz="quarter" idx="5"/>
          </p:nvPr>
        </p:nvSpPr>
        <p:spPr/>
        <p:txBody>
          <a:bodyPr/>
          <a:lstStyle/>
          <a:p>
            <a:fld id="{AAA24272-161B-9A42-BC2D-F0109316EB3C}" type="slidenum">
              <a:rPr lang="en-GB" smtClean="0"/>
              <a:t>16</a:t>
            </a:fld>
            <a:endParaRPr lang="en-GB"/>
          </a:p>
        </p:txBody>
      </p:sp>
    </p:spTree>
    <p:extLst>
      <p:ext uri="{BB962C8B-B14F-4D97-AF65-F5344CB8AC3E}">
        <p14:creationId xmlns:p14="http://schemas.microsoft.com/office/powerpoint/2010/main" val="17421561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00:59 – 01:01 (2 minutes)</a:t>
            </a:r>
          </a:p>
          <a:p>
            <a:endParaRPr lang="en-GB" b="0" i="1">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t>There are many different types of mnemonics, careful consideration should be given to how and when different types are used.</a:t>
            </a:r>
            <a:endParaRPr lang="en-GB" b="1"/>
          </a:p>
          <a:p>
            <a:endParaRPr lang="en-GB" b="1">
              <a:effectLst/>
              <a:cs typeface="Calibri" panose="020F0502020204030204"/>
            </a:endParaRPr>
          </a:p>
          <a:p>
            <a:r>
              <a:rPr lang="en-GB" b="1"/>
              <a:t>Explain:</a:t>
            </a:r>
            <a:endParaRPr lang="en-GB"/>
          </a:p>
          <a:p>
            <a:r>
              <a:rPr lang="en-GB"/>
              <a:t>On this slide are 4 examples of different types of mnemonics. Take a minute to read through how and when to use each of the examples. Please note there is a wide range of different types of mnemonics and these are just 4 types. </a:t>
            </a:r>
          </a:p>
          <a:p>
            <a:endParaRPr lang="en-GB"/>
          </a:p>
          <a:p>
            <a:r>
              <a:rPr lang="en-GB" b="1"/>
              <a:t>Link to next slide: </a:t>
            </a:r>
            <a:r>
              <a:rPr lang="en-GB"/>
              <a:t>We are now going to explore music and rhymes in more depth in this seminar.</a:t>
            </a:r>
          </a:p>
          <a:p>
            <a:endParaRPr lang="en-GB" b="1"/>
          </a:p>
        </p:txBody>
      </p:sp>
      <p:sp>
        <p:nvSpPr>
          <p:cNvPr id="4" name="Slide Number Placeholder 3"/>
          <p:cNvSpPr>
            <a:spLocks noGrp="1"/>
          </p:cNvSpPr>
          <p:nvPr>
            <p:ph type="sldNum" sz="quarter" idx="5"/>
          </p:nvPr>
        </p:nvSpPr>
        <p:spPr/>
        <p:txBody>
          <a:bodyPr/>
          <a:lstStyle/>
          <a:p>
            <a:fld id="{AAA24272-161B-9A42-BC2D-F0109316EB3C}" type="slidenum">
              <a:rPr lang="en-GB" smtClean="0"/>
              <a:t>17</a:t>
            </a:fld>
            <a:endParaRPr lang="en-GB"/>
          </a:p>
        </p:txBody>
      </p:sp>
    </p:spTree>
    <p:extLst>
      <p:ext uri="{BB962C8B-B14F-4D97-AF65-F5344CB8AC3E}">
        <p14:creationId xmlns:p14="http://schemas.microsoft.com/office/powerpoint/2010/main" val="13090700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0">
                <a:effectLst/>
              </a:rPr>
              <a:t>01:01 </a:t>
            </a:r>
            <a:r>
              <a:rPr lang="en-GB" b="1"/>
              <a:t>– </a:t>
            </a:r>
            <a:r>
              <a:rPr lang="en-GB" b="1" i="0">
                <a:effectLst/>
              </a:rPr>
              <a:t>01:03 (2 minutes)</a:t>
            </a:r>
            <a:endParaRPr lang="en-US" i="0">
              <a:effectLst/>
            </a:endParaRPr>
          </a:p>
          <a:p>
            <a:endParaRPr lang="en-GB" b="0" i="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t>In history, pupils can struggle to remember the large amounts of information particularly when they include sequenced events and dates. A mnemonic can support pupils to remember and later recall this information.</a:t>
            </a:r>
            <a:endParaRPr lang="en-GB" b="1" i="1"/>
          </a:p>
          <a:p>
            <a:pPr>
              <a:defRPr/>
            </a:pPr>
            <a:endParaRPr lang="en-GB" b="0">
              <a:cs typeface="Calibri" panose="020F0502020204030204"/>
            </a:endParaRPr>
          </a:p>
          <a:p>
            <a:r>
              <a:rPr lang="en-GB" b="1" i="0">
                <a:effectLst/>
              </a:rPr>
              <a:t>Explain:</a:t>
            </a:r>
            <a:endParaRPr lang="en-GB" b="0" i="0">
              <a:effectLst/>
            </a:endParaRPr>
          </a:p>
          <a:p>
            <a:pPr marL="0" indent="0">
              <a:buNone/>
            </a:pPr>
            <a:r>
              <a:rPr lang="en-GB" b="0" i="0">
                <a:effectLst/>
              </a:rPr>
              <a:t>The history national curriculum states that in Key Stage 2, pupils should be taught about the Viking and Anglo-Saxon struggle for the Kingdom of England to the time of Edward the Confessor. </a:t>
            </a:r>
          </a:p>
          <a:p>
            <a:pPr marL="0" indent="0">
              <a:buNone/>
            </a:pPr>
            <a:r>
              <a:rPr lang="en-GB" b="0" i="0">
                <a:effectLst/>
              </a:rPr>
              <a:t>This can include Viking raids and invasion and the role of Alfred the Great. A study of the Viking and Anglo-Saxon struggle would build upon pupils’ existing knowledge of the Anglo Saxons - particularly the invasion and settlement of the three tribes. </a:t>
            </a:r>
          </a:p>
          <a:p>
            <a:endParaRPr lang="en-GB" b="0" i="0">
              <a:effectLst/>
            </a:endParaRPr>
          </a:p>
          <a:p>
            <a:r>
              <a:rPr lang="en-GB" b="0" i="0">
                <a:effectLst/>
              </a:rPr>
              <a:t>Within a study of the Anglo Saxons and the Vikings, it’s important that pupils understand and can recall the sequence of events</a:t>
            </a:r>
            <a:r>
              <a:rPr lang="en-GB" b="1" i="0">
                <a:effectLst/>
              </a:rPr>
              <a:t>. [Reveal] </a:t>
            </a:r>
            <a:r>
              <a:rPr lang="en-GB" b="0" i="0">
                <a:effectLst/>
              </a:rPr>
              <a:t>This includes being able to recall WHEN the Anglo Saxons started to invade England (410 AD), WHERE they came from (the Netherlands, Denmark and Germany), HOW and WHY they functioned (the Angles, Jutes and Saxon fought amongst themselves for many years until the Vikings invaded. They also need to know HOW the battle between the Anglo Saxons and Vikings started to cease (Alfred the Great defeated the Vikings) and the SO WHAT (The Vikings ruled the North and East of England). </a:t>
            </a:r>
          </a:p>
          <a:p>
            <a:endParaRPr lang="en-GB" b="0" i="0">
              <a:effectLst/>
            </a:endParaRPr>
          </a:p>
          <a:p>
            <a:r>
              <a:rPr lang="en-GB" b="0" i="0">
                <a:effectLst/>
              </a:rPr>
              <a:t>This is a relatively large amount of information to remember and recall; therefore, the use of a mnemonic could support pupils in remembering and recalling this information, as it would provide them with a cue to help retrieve the information. </a:t>
            </a:r>
          </a:p>
          <a:p>
            <a:endParaRPr lang="en-GB" b="0" i="0">
              <a:effectLst/>
            </a:endParaRPr>
          </a:p>
          <a:p>
            <a:r>
              <a:rPr lang="en-GB" b="1" i="0">
                <a:effectLst/>
              </a:rPr>
              <a:t>Link to next slide:</a:t>
            </a:r>
            <a:r>
              <a:rPr lang="en-GB" b="1"/>
              <a:t> </a:t>
            </a:r>
            <a:r>
              <a:rPr lang="en-GB" b="0" i="0">
                <a:effectLst/>
              </a:rPr>
              <a:t>We will now look at a mnemonic, more specifically, a rhyme, that can be used to support pupils in remembering and recalling this key knowledge. We will look at how and why this mnemonic is effective, linking back to the six principles shared earlier. </a:t>
            </a:r>
            <a:endParaRPr lang="en-GB">
              <a:cs typeface="Calibri"/>
            </a:endParaRPr>
          </a:p>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18</a:t>
            </a:fld>
            <a:endParaRPr lang="en-GB"/>
          </a:p>
        </p:txBody>
      </p:sp>
    </p:spTree>
    <p:extLst>
      <p:ext uri="{BB962C8B-B14F-4D97-AF65-F5344CB8AC3E}">
        <p14:creationId xmlns:p14="http://schemas.microsoft.com/office/powerpoint/2010/main" val="31853624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i="0"/>
              <a:t>01:03</a:t>
            </a:r>
            <a:r>
              <a:rPr lang="en-GB" b="1" i="0">
                <a:effectLst/>
              </a:rPr>
              <a:t> </a:t>
            </a:r>
            <a:r>
              <a:rPr lang="en-GB" b="1"/>
              <a:t>– </a:t>
            </a:r>
            <a:r>
              <a:rPr lang="en-GB" b="1" i="0"/>
              <a:t>1:07 (4 minutes) </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effectLst/>
              </a:rPr>
              <a:t>For mnemonics to be effective</a:t>
            </a:r>
            <a:r>
              <a:rPr lang="en-GB" i="1"/>
              <a:t>,</a:t>
            </a:r>
            <a:r>
              <a:rPr lang="en-GB" b="0" i="1">
                <a:effectLst/>
              </a:rPr>
              <a:t> </a:t>
            </a:r>
            <a:r>
              <a:rPr lang="en-GB" i="1"/>
              <a:t>they need to be carefully selected and </a:t>
            </a:r>
            <a:r>
              <a:rPr lang="en-GB" b="0" i="1">
                <a:effectLst/>
              </a:rPr>
              <a:t>they must be meaningful, vivid, simple, chunk the information and provide a scaffold for self checking.</a:t>
            </a:r>
            <a:endParaRPr lang="en-US" b="0">
              <a:effectLst/>
            </a:endParaRPr>
          </a:p>
          <a:p>
            <a:pPr>
              <a:defRPr/>
            </a:pPr>
            <a:endParaRPr lang="en-GB" b="0">
              <a:effectLst/>
              <a:cs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a:t>Explain: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On the slide is a mnemonic rhyme that could be used to support pupils with the retention and later recall of the Viking invasions and the role of Alfred the Great. </a:t>
            </a:r>
            <a:endParaRPr lang="en-GB" b="1" i="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a:t>Take a moment to read the rhyme shown here considering how it would support pupils to remember and later recall the key dates and events related to the Viking invasions and the role of Alfred the Great.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a:p>
          <a:p>
            <a:pPr marL="0" marR="0" lvl="0" indent="0" algn="l" defTabSz="914400" rtl="0" eaLnBrk="1" fontAlgn="auto" latinLnBrk="0" hangingPunct="1">
              <a:lnSpc>
                <a:spcPct val="100000"/>
              </a:lnSpc>
              <a:spcBef>
                <a:spcPts val="0"/>
              </a:spcBef>
              <a:spcAft>
                <a:spcPts val="0"/>
              </a:spcAft>
              <a:buClrTx/>
              <a:buSzTx/>
              <a:buFontTx/>
              <a:buNone/>
              <a:tabLst/>
              <a:defRPr/>
            </a:pPr>
            <a:r>
              <a:rPr lang="en-GB" b="1"/>
              <a:t>Ask: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a:t>Consider the six principles we explored earlier for an effective mnemonics. How does the mnemonic exemplify these? Is there anywhere it might fall short? </a:t>
            </a:r>
            <a:r>
              <a:rPr lang="en-GB" b="0" i="1"/>
              <a:t>Take responses from ECTs through the chat bar or hands up/unmute. The explain below will explore the answers in detail, please read these through.</a:t>
            </a:r>
            <a:endParaRPr lang="en-GB" b="0"/>
          </a:p>
          <a:p>
            <a:endParaRPr lang="en-GB" b="0" i="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a:effectLst/>
              </a:rPr>
              <a:t>Explain:</a:t>
            </a:r>
          </a:p>
          <a:p>
            <a:r>
              <a:rPr lang="en-GB" b="0" i="0">
                <a:effectLst/>
              </a:rPr>
              <a:t>As we discussed earlier, when using mnemonics</a:t>
            </a:r>
            <a:r>
              <a:rPr lang="en-GB"/>
              <a:t>,</a:t>
            </a:r>
            <a:r>
              <a:rPr lang="en-GB" b="0" i="0">
                <a:effectLst/>
              </a:rPr>
              <a:t> there are some principles to consider in order for them to be as effective as possible:</a:t>
            </a:r>
            <a:endParaRPr lang="en-US" b="0" i="0">
              <a:effectLst/>
            </a:endParaRPr>
          </a:p>
          <a:p>
            <a:pPr marL="171450" indent="-171450">
              <a:buFont typeface="Arial,Sans-Serif"/>
              <a:buChar char="•"/>
            </a:pPr>
            <a:r>
              <a:rPr lang="en-GB" b="1" i="0">
                <a:effectLst/>
              </a:rPr>
              <a:t>[Reveal] Selection:</a:t>
            </a:r>
            <a:r>
              <a:rPr lang="en-GB" b="0"/>
              <a:t> I</a:t>
            </a:r>
            <a:r>
              <a:rPr lang="en-GB" b="0" i="0">
                <a:effectLst/>
              </a:rPr>
              <a:t>t’s important to select knowledge that lends itself to mnemonics. Here, the mnemonic is supporting pupils in remembering the key dates and events outlined on the previous slide.</a:t>
            </a:r>
          </a:p>
          <a:p>
            <a:pPr marL="171450" indent="-171450">
              <a:buFont typeface="Arial,Sans-Serif"/>
              <a:buChar char="•"/>
            </a:pPr>
            <a:r>
              <a:rPr lang="en-GB" b="1" i="0">
                <a:effectLst/>
              </a:rPr>
              <a:t>[Reveal] Meaningful:</a:t>
            </a:r>
            <a:r>
              <a:rPr lang="en-GB" b="1"/>
              <a:t> </a:t>
            </a:r>
            <a:r>
              <a:rPr lang="en-GB" b="0"/>
              <a:t>The mnemonic here links explicitly to the key knowledge outlined on the previous slide. It’s made meaningful to pupils as it’s attached to a familiar rhyming pattern.</a:t>
            </a:r>
            <a:endParaRPr lang="en-GB" b="0" i="0">
              <a:effectLst/>
              <a:cs typeface="Calibri"/>
            </a:endParaRPr>
          </a:p>
          <a:p>
            <a:pPr marL="171450" indent="-171450">
              <a:buFont typeface="Arial,Sans-Serif"/>
              <a:buChar char="•"/>
            </a:pPr>
            <a:r>
              <a:rPr lang="en-GB" b="1" i="0">
                <a:effectLst/>
              </a:rPr>
              <a:t>[Reveal] Vivid:</a:t>
            </a:r>
            <a:r>
              <a:rPr lang="en-GB" b="1"/>
              <a:t> </a:t>
            </a:r>
            <a:r>
              <a:rPr lang="en-GB" b="0" i="0">
                <a:effectLst/>
              </a:rPr>
              <a:t>The use of </a:t>
            </a:r>
            <a:r>
              <a:rPr lang="en-GB"/>
              <a:t> rhyme here (for example ‘Saxon’ and ‘fraction’, or ‘see’ and ‘410 AD’) supports the content in being memorable. Pupils could generate actions to accompany the rhyme and rhythm in order to further support it in being memorable. </a:t>
            </a:r>
            <a:endParaRPr lang="en-GB" i="0">
              <a:effectLst/>
              <a:cs typeface="Calibri"/>
            </a:endParaRPr>
          </a:p>
          <a:p>
            <a:pPr marL="171450" indent="-171450">
              <a:buFont typeface="Arial,Sans-Serif"/>
              <a:buChar char="•"/>
            </a:pPr>
            <a:r>
              <a:rPr lang="en-GB" b="1" i="0">
                <a:effectLst/>
              </a:rPr>
              <a:t>[Reveal] Simple:</a:t>
            </a:r>
            <a:r>
              <a:rPr lang="en-GB" b="1"/>
              <a:t> </a:t>
            </a:r>
            <a:r>
              <a:rPr lang="en-GB" b="0" i="0">
                <a:effectLst/>
              </a:rPr>
              <a:t>The rhyme is simple. The language in it is accessible for a KS2 pupil and the facts and key knowledge included are also accessible. </a:t>
            </a:r>
            <a:endParaRPr lang="en-GB" i="0">
              <a:effectLst/>
              <a:cs typeface="Calibri"/>
            </a:endParaRPr>
          </a:p>
          <a:p>
            <a:pPr marL="171450" indent="-171450">
              <a:buFont typeface="Arial,Sans-Serif"/>
              <a:buChar char="•"/>
            </a:pPr>
            <a:r>
              <a:rPr lang="en-GB" b="1" i="0">
                <a:effectLst/>
              </a:rPr>
              <a:t>[Reveal] Chunk:</a:t>
            </a:r>
            <a:r>
              <a:rPr lang="en-GB" b="1"/>
              <a:t> </a:t>
            </a:r>
            <a:r>
              <a:rPr lang="en-GB" b="0" i="0">
                <a:effectLst/>
              </a:rPr>
              <a:t>Information is chunked into accessible sections (verses) within the rhyme. The first verse focuses on HOW and WHEN The Anglo Saxons arrived in England, the second focuses on WHO the Anglo Saxons were and the third focuses on WHO the Vikings were and the battle between the two groups. </a:t>
            </a:r>
          </a:p>
          <a:p>
            <a:pPr marL="171450" indent="-171450">
              <a:buFont typeface="Arial,Sans-Serif"/>
              <a:buChar char="•"/>
            </a:pPr>
            <a:r>
              <a:rPr lang="en-GB" b="1" i="0">
                <a:effectLst/>
              </a:rPr>
              <a:t>[Reveal] Self-checking:</a:t>
            </a:r>
            <a:r>
              <a:rPr lang="en-GB" b="1"/>
              <a:t> </a:t>
            </a:r>
            <a:r>
              <a:rPr lang="en-GB" b="0"/>
              <a:t>When later accessing this knowledge, </a:t>
            </a:r>
            <a:r>
              <a:rPr lang="en-GB" b="0" i="0">
                <a:effectLst/>
              </a:rPr>
              <a:t>pupils can self-check through chanting/singing the rhyme back to themselves to check they have the correct dates and events in order. By having most of the key information at the end of the line it supports pupils to check it is correct as if they have the wrong information, it may not rhyme e.g. If a pupil were to chant back ‘And let them reign over the North and West they’d note that West does not rhyme with peace and are able to reconsider their answer.</a:t>
            </a:r>
          </a:p>
          <a:p>
            <a:pPr marL="0" indent="0">
              <a:buNone/>
            </a:pPr>
            <a:endParaRPr lang="en-GB" b="0" i="0">
              <a:effectLst/>
            </a:endParaRPr>
          </a:p>
          <a:p>
            <a:r>
              <a:rPr lang="en-GB" b="1" i="0">
                <a:effectLst/>
              </a:rPr>
              <a:t>Link to next slide:</a:t>
            </a:r>
            <a:r>
              <a:rPr lang="en-GB" b="1"/>
              <a:t> </a:t>
            </a:r>
            <a:r>
              <a:rPr lang="en-GB" b="0" i="0">
                <a:effectLst/>
              </a:rPr>
              <a:t>Let’s now consider the difference between a rhyme that is purposefully used as a memory device and a more general rhyme.</a:t>
            </a:r>
            <a:endParaRPr lang="en-GB">
              <a:cs typeface="Calibri"/>
            </a:endParaRP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79692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01:07 – 01:10 (</a:t>
            </a:r>
            <a:r>
              <a:rPr lang="en-GB" b="1" i="0"/>
              <a:t>3 minutes) </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effectLst/>
              </a:rPr>
              <a:t>For mnemonics to be effective</a:t>
            </a:r>
            <a:r>
              <a:rPr lang="en-GB" i="1"/>
              <a:t>,</a:t>
            </a:r>
            <a:r>
              <a:rPr lang="en-GB" b="0" i="1">
                <a:effectLst/>
              </a:rPr>
              <a:t> </a:t>
            </a:r>
            <a:r>
              <a:rPr lang="en-GB" i="1"/>
              <a:t>they need to be carefully selected and </a:t>
            </a:r>
            <a:r>
              <a:rPr lang="en-GB" b="0" i="1">
                <a:effectLst/>
              </a:rPr>
              <a:t>they must be meaningful, vivid, simple, chunk the information and provide a scaffold for self checking.</a:t>
            </a:r>
            <a:endParaRPr lang="en-US" b="0">
              <a:effectLst/>
            </a:endParaRPr>
          </a:p>
          <a:p>
            <a:pPr>
              <a:defRPr/>
            </a:pPr>
            <a:endParaRPr lang="en-GB" b="0">
              <a:effectLst/>
              <a:cs typeface="Calibri" panose="020F0502020204030204"/>
            </a:endParaRPr>
          </a:p>
          <a:p>
            <a:r>
              <a:rPr lang="en-GB" b="1" i="0">
                <a:effectLst/>
              </a:rPr>
              <a:t>Explain:</a:t>
            </a:r>
            <a:endParaRPr lang="en-GB" b="0" i="0">
              <a:effectLst/>
            </a:endParaRPr>
          </a:p>
          <a:p>
            <a:r>
              <a:rPr lang="en-GB" b="0" i="0">
                <a:effectLst/>
              </a:rPr>
              <a:t>When selecting or creating a rhyme to support pupils to remember key events, processes or sequences it’s important to </a:t>
            </a:r>
            <a:r>
              <a:rPr lang="en-GB"/>
              <a:t>know </a:t>
            </a:r>
            <a:r>
              <a:rPr lang="en-GB" b="0" i="0">
                <a:effectLst/>
              </a:rPr>
              <a:t>the difference between a rhyme that can serve as a mnemonic and a more generic, less purposeful song or rhyme.</a:t>
            </a:r>
            <a:r>
              <a:rPr lang="en-GB"/>
              <a:t> </a:t>
            </a:r>
            <a:endParaRPr lang="en-GB" b="0" i="0">
              <a:effectLst/>
            </a:endParaRPr>
          </a:p>
          <a:p>
            <a:endParaRPr lang="en-GB" b="0" i="0">
              <a:effectLst/>
            </a:endParaRPr>
          </a:p>
          <a:p>
            <a:r>
              <a:rPr lang="en-GB" b="1" i="0">
                <a:effectLst/>
              </a:rPr>
              <a:t>Ask:</a:t>
            </a:r>
          </a:p>
          <a:p>
            <a:r>
              <a:rPr lang="en-GB" b="0" i="0">
                <a:effectLst/>
              </a:rPr>
              <a:t>Consider the example on the screen. </a:t>
            </a:r>
            <a:r>
              <a:rPr lang="en-GB" b="0" i="1">
                <a:effectLst/>
              </a:rPr>
              <a:t>Pause and give ECTs time to read through. </a:t>
            </a:r>
            <a:r>
              <a:rPr lang="en-GB" b="0" i="0">
                <a:effectLst/>
              </a:rPr>
              <a:t>Why might this not be considered an effective mnemonic or indeed </a:t>
            </a:r>
            <a:r>
              <a:rPr lang="en-GB"/>
              <a:t>not a</a:t>
            </a:r>
            <a:r>
              <a:rPr lang="en-GB" b="0" i="0">
                <a:effectLst/>
              </a:rPr>
              <a:t> mnemonic at all? Again we can refer back to the six principles to support us in evaluating the rhyme.</a:t>
            </a:r>
          </a:p>
          <a:p>
            <a:r>
              <a:rPr lang="en-GB" i="1">
                <a:cs typeface="Calibri"/>
              </a:rPr>
              <a:t>Take ECT responses through the chat bar or hands up/unmute.</a:t>
            </a:r>
            <a:endParaRPr lang="en-GB" b="0" i="1">
              <a:effectLst/>
              <a:cs typeface="Calibri"/>
            </a:endParaRPr>
          </a:p>
          <a:p>
            <a:endParaRPr lang="en-GB"/>
          </a:p>
          <a:p>
            <a:r>
              <a:rPr lang="en-GB" b="1" i="0">
                <a:effectLst/>
              </a:rPr>
              <a:t>Explain:</a:t>
            </a:r>
          </a:p>
          <a:p>
            <a:r>
              <a:rPr lang="en-GB" b="0" i="0">
                <a:effectLst/>
              </a:rPr>
              <a:t>This rhyme here is one we may know however it is not an effective mnemonic in supporting pupils in recalling sequenced knowledge or events. Let’s consider it against the 6 criteria:</a:t>
            </a:r>
          </a:p>
          <a:p>
            <a:pPr marL="171450" indent="-171450">
              <a:buFont typeface="Arial"/>
              <a:buChar char="•"/>
            </a:pPr>
            <a:r>
              <a:rPr lang="en-GB" b="1" i="0">
                <a:effectLst/>
              </a:rPr>
              <a:t>[Reveal] Selection:</a:t>
            </a:r>
            <a:r>
              <a:rPr lang="en-GB" b="1"/>
              <a:t> </a:t>
            </a:r>
            <a:r>
              <a:rPr lang="en-GB" b="0"/>
              <a:t>Whilst the rhyme is linked to the Anglo Saxons, it does not include any carefully selected key knowledge about the invasion of the Anglo Saxons or the Vikings. It does not link to an ordered list or steps in a process (e.g. explaining how the Anglo Saxons arrived in England or how the Vikings later arrived). From this mnemonic, pupils would be able to recall that the Anglo Saxons were farmers, hunters and were skilled craftsmen; however, this is not leading to a full understanding of the Anglo Saxon invasion and the subsequent Viking invasion in England.</a:t>
            </a:r>
            <a:r>
              <a:rPr lang="en-GB"/>
              <a:t> </a:t>
            </a:r>
            <a:endParaRPr lang="en-GB" b="0">
              <a:cs typeface="Calibri" panose="020F0502020204030204"/>
            </a:endParaRPr>
          </a:p>
          <a:p>
            <a:pPr marL="171450" indent="-171450">
              <a:buFont typeface="Arial,Sans-Serif"/>
              <a:buChar char="•"/>
            </a:pPr>
            <a:r>
              <a:rPr lang="en-GB" b="1" i="0">
                <a:effectLst/>
              </a:rPr>
              <a:t>[Reveal] Meaningful:</a:t>
            </a:r>
            <a:r>
              <a:rPr lang="en-GB" b="1"/>
              <a:t> </a:t>
            </a:r>
            <a:r>
              <a:rPr lang="en-GB" b="0" i="0">
                <a:effectLst/>
              </a:rPr>
              <a:t>The mnemonic does not explicitly link the ‘to-be-remembered’ knowledge to pupils</a:t>
            </a:r>
            <a:r>
              <a:rPr lang="en-GB"/>
              <a:t>'</a:t>
            </a:r>
            <a:r>
              <a:rPr lang="en-GB" b="0" i="0">
                <a:effectLst/>
              </a:rPr>
              <a:t> prior knowledge through a meaningful phrase/meaningful rhyme. Not all the ‘to-be-remembered’ knowledge is included in this mnemonic.</a:t>
            </a:r>
            <a:r>
              <a:rPr lang="en-GB"/>
              <a:t> </a:t>
            </a:r>
          </a:p>
          <a:p>
            <a:pPr marL="171450" indent="-171450">
              <a:buFont typeface="Arial,Sans-Serif"/>
              <a:buChar char="•"/>
            </a:pPr>
            <a:r>
              <a:rPr lang="en-GB" b="1" i="0">
                <a:effectLst/>
              </a:rPr>
              <a:t>[Reveal] Vivid:</a:t>
            </a:r>
            <a:r>
              <a:rPr lang="en-GB" b="1"/>
              <a:t> </a:t>
            </a:r>
            <a:r>
              <a:rPr lang="en-GB" b="0" i="0">
                <a:effectLst/>
              </a:rPr>
              <a:t>The rhyme is vivid and distinct as it is repetitive, however the facts they would be able to recall would be that the Anglo Saxons are ‘strong, brave and true’ and ‘work hard in all they do’; pupils would be able to recall this fluently and confidently however this is not significant historical knowledge that children need to be able to recall.</a:t>
            </a:r>
            <a:r>
              <a:rPr lang="en-GB"/>
              <a:t> </a:t>
            </a:r>
            <a:endParaRPr lang="en-GB" b="0" i="0">
              <a:effectLst/>
            </a:endParaRPr>
          </a:p>
          <a:p>
            <a:pPr marL="171450" indent="-171450">
              <a:buFont typeface="Arial,Sans-Serif"/>
              <a:buChar char="•"/>
            </a:pPr>
            <a:r>
              <a:rPr lang="en-GB" b="1" i="0">
                <a:effectLst/>
              </a:rPr>
              <a:t>[Reveal] Simple:</a:t>
            </a:r>
            <a:r>
              <a:rPr lang="en-GB" b="1"/>
              <a:t> </a:t>
            </a:r>
            <a:r>
              <a:rPr lang="en-GB" b="0" i="0">
                <a:effectLst/>
              </a:rPr>
              <a:t>The rhyme is mostly simple; however, it does not recall key historical knowledge. Also, there is some language in the song that is complex and would need explaining and this language is not linked to the historical significance of the Anglo Saxons and the Vikings (for example ‘sow the crops’, ‘brew the ale’ and ‘weave the cloth’).</a:t>
            </a:r>
          </a:p>
          <a:p>
            <a:pPr marL="171450" indent="-171450">
              <a:buFont typeface="Arial,Sans-Serif"/>
              <a:buChar char="•"/>
            </a:pPr>
            <a:r>
              <a:rPr lang="en-GB" b="1" i="0">
                <a:effectLst/>
              </a:rPr>
              <a:t>[Reveal] Chunk:</a:t>
            </a:r>
            <a:r>
              <a:rPr lang="en-GB" b="1"/>
              <a:t> </a:t>
            </a:r>
            <a:r>
              <a:rPr lang="en-GB" b="0" i="0">
                <a:effectLst/>
              </a:rPr>
              <a:t>The mnemonic does not chunk information as key knowledge is not ordered progressively or in a sequence. It is only telling the pupils that Anglo Saxons are farmers, skilled craftsmen and hunters, but does not discuss what has come before (i.e. the Romans) or what comes after (the Vikings). It also does not discuss who the Anglo Saxons are or how they came to England.</a:t>
            </a:r>
            <a:r>
              <a:rPr lang="en-GB"/>
              <a:t> </a:t>
            </a:r>
            <a:endParaRPr lang="en-US" b="0" i="0">
              <a:effectLst/>
            </a:endParaRPr>
          </a:p>
          <a:p>
            <a:pPr marL="171450" indent="-171450">
              <a:buFont typeface="Arial,Sans-Serif"/>
              <a:buChar char="•"/>
            </a:pPr>
            <a:r>
              <a:rPr lang="en-GB" b="1" i="0">
                <a:effectLst/>
              </a:rPr>
              <a:t>[Reveal] Self-checking:</a:t>
            </a:r>
            <a:r>
              <a:rPr lang="en-GB" b="1"/>
              <a:t> </a:t>
            </a:r>
            <a:r>
              <a:rPr lang="en-GB" b="0" i="0">
                <a:effectLst/>
              </a:rPr>
              <a:t>There is no self-checking facility within this mnemonic because there is no order to the content (as it is not describing a progressive sequence or order of events).</a:t>
            </a:r>
            <a:r>
              <a:rPr lang="en-GB"/>
              <a:t> </a:t>
            </a:r>
            <a:endParaRPr lang="en-GB" b="0" i="0">
              <a:effectLst/>
            </a:endParaRPr>
          </a:p>
          <a:p>
            <a:pPr marL="0" indent="0">
              <a:buNone/>
            </a:pPr>
            <a:endParaRPr lang="en-GB" b="0" i="0">
              <a:effectLst/>
            </a:endParaRPr>
          </a:p>
          <a:p>
            <a:r>
              <a:rPr lang="en-GB" b="1" i="0">
                <a:effectLst/>
              </a:rPr>
              <a:t>Link to next slide:</a:t>
            </a:r>
            <a:r>
              <a:rPr lang="en-GB" b="1"/>
              <a:t> </a:t>
            </a:r>
            <a:r>
              <a:rPr lang="en-GB" b="0"/>
              <a:t>Let’s now consider how we could use the effective mnemonic example with pupils.</a:t>
            </a: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62435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i="0"/>
              <a:t>01:10 </a:t>
            </a:r>
            <a:r>
              <a:rPr lang="en-GB" b="1"/>
              <a:t>– </a:t>
            </a:r>
            <a:r>
              <a:rPr lang="en-GB" b="1" i="0"/>
              <a:t>01:13 (3 minutes)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effectLst/>
              </a:rPr>
              <a:t>Mnemonics support pupils to remember and recall steps of a process and sequenced information. For mnemonics to be effective</a:t>
            </a:r>
            <a:r>
              <a:rPr lang="en-GB" i="1"/>
              <a:t>, they need to be well planned and introduced clearly, with opportunities for practise and rehearsal; time needs to be built in for learning the cognitive content linked to the rhyme; and they need to be revisited in future lessons. </a:t>
            </a:r>
          </a:p>
          <a:p>
            <a:pPr>
              <a:defRPr/>
            </a:pPr>
            <a:endParaRPr lang="en-GB" b="0">
              <a:effectLst/>
              <a:cs typeface="Calibri" panose="020F0502020204030204"/>
            </a:endParaRPr>
          </a:p>
          <a:p>
            <a:r>
              <a:rPr lang="en-GB" b="1"/>
              <a:t>Explain:</a:t>
            </a:r>
            <a:endParaRPr lang="en-GB"/>
          </a:p>
          <a:p>
            <a:r>
              <a:rPr lang="en-GB"/>
              <a:t>In order for the mnemonic to be effective at supporting both memory and recall of the information it’s important to not only introduce the mnemonic to pupils but to also model and practise the mnemonic with pupils and support them to apply the mnemonic to independent work.</a:t>
            </a:r>
          </a:p>
          <a:p>
            <a:endParaRPr lang="en-GB"/>
          </a:p>
          <a:p>
            <a:r>
              <a:rPr lang="en-GB"/>
              <a:t>For example:</a:t>
            </a:r>
          </a:p>
          <a:p>
            <a:r>
              <a:rPr lang="en-GB"/>
              <a:t>This mnemonic would be introduced at the start of the history unit about the </a:t>
            </a:r>
            <a:r>
              <a:rPr lang="en-GB" b="0" i="0">
                <a:effectLst/>
              </a:rPr>
              <a:t>Viking invasions and the role of Alfred the Great. The teacher would identify with pupils the key facts and information in the mnemonic for example by highlighting the key dates, events and people.</a:t>
            </a:r>
          </a:p>
          <a:p>
            <a:endParaRPr lang="en-GB"/>
          </a:p>
          <a:p>
            <a:r>
              <a:rPr lang="en-GB"/>
              <a:t>Opportunities to practise the mnemonic should then be built into the lesson as well as future lessons, in order to ensure that pupils can recall this key knowledge. One way to do this might be to start subsequent lessons with retrieval practice which focuses on the recall of information located within the mnemonic, encouraging pupils to use the mnemonic to support with recalling the information.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It also needs to be practised throughout the year (rather than just the half term that the pupils are studying the Anglo Saxons or the Vikings) in order for the mnemonic to truly be memorable and the key retrieval information to be recalled quickly and effectively.</a:t>
            </a:r>
          </a:p>
          <a:p>
            <a:endParaRPr lang="en-GB" b="0" i="0">
              <a:effectLst/>
            </a:endParaRPr>
          </a:p>
          <a:p>
            <a:r>
              <a:rPr lang="en-GB"/>
              <a:t>As acknowledged, the use of a mnemonic does not develop meaning associated with these; the cognitive content of the history lessons will develop meaning alongside the use of this mnemonic. During this time the mnemonic can serve to reduce cognitive load whilst pupils engage with more complex information related to the topic. For example, in a subsequent lesson, the pupils might learn how and why </a:t>
            </a:r>
          </a:p>
          <a:p>
            <a:r>
              <a:rPr lang="en-GB"/>
              <a:t>the Saxon king (Alfred the Great) ‘found great fame’. After being able to recall this knowledge, they would learn that Alfred the Great managed to establish peace between the Anglo Saxons and the Vikings, through paying the Vikings in return for peace. He also firmly encouraged education and he led fairly and governed well. However, pupils would also move on to debate whether the title ‘Alfred the Great’ is actually an appropriate and accurate title, as he ‘paid them off to keep the peace’ however this eventually broke down when the Viking King launched an attack on Wessex, causing King Alfred to flee and go into hiding. </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1"/>
              <a:t>Link to next slide: </a:t>
            </a:r>
            <a:r>
              <a:rPr lang="en-GB" b="0"/>
              <a:t>We are now going to look at how you can use mnemonics within your own practice in order to support pupils with fact retrieval. </a:t>
            </a: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50702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01:13 – 01:24 (</a:t>
            </a:r>
            <a:r>
              <a:rPr lang="en-GB" b="1" i="0"/>
              <a:t>11 minutes)</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t>Effective use of</a:t>
            </a:r>
            <a:r>
              <a:rPr lang="en-GB" i="1"/>
              <a:t> </a:t>
            </a:r>
            <a:r>
              <a:rPr lang="en-GB" b="0" i="1">
                <a:effectLst/>
              </a:rPr>
              <a:t>mnemonics supports pupils to remember and recall steps of a process and sequenced information. For mnemonics to be effective</a:t>
            </a:r>
            <a:r>
              <a:rPr lang="en-GB" i="1"/>
              <a:t>,</a:t>
            </a:r>
            <a:r>
              <a:rPr lang="en-GB" b="0" i="1">
                <a:effectLst/>
              </a:rPr>
              <a:t> </a:t>
            </a:r>
            <a:r>
              <a:rPr lang="en-GB" i="1"/>
              <a:t>they need to be carefully selected and </a:t>
            </a:r>
            <a:r>
              <a:rPr lang="en-GB" b="0" i="1">
                <a:effectLst/>
              </a:rPr>
              <a:t>they must be meaningful, vivid, simple, chunk the information and provide a scaffold for self checking.</a:t>
            </a:r>
            <a:endParaRPr lang="en-US" b="0">
              <a:effectLst/>
            </a:endParaRPr>
          </a:p>
          <a:p>
            <a:pPr>
              <a:defRPr/>
            </a:pPr>
            <a:endParaRPr lang="en-GB" b="0" i="1">
              <a:effectLst/>
            </a:endParaRPr>
          </a:p>
          <a:p>
            <a:pPr>
              <a:defRPr/>
            </a:pPr>
            <a:r>
              <a:rPr lang="en-GB" b="1" i="0">
                <a:effectLst/>
              </a:rPr>
              <a:t>Explain: </a:t>
            </a:r>
          </a:p>
          <a:p>
            <a:pPr>
              <a:defRPr/>
            </a:pPr>
            <a:r>
              <a:rPr lang="en-GB"/>
              <a:t>At Key Stage 2, pupils will study an aspect or theme in British history that extends pupils’ chronological knowledge beyond 1066. This might include a significant turning point in British history. For example, where pupils explore certain events, which effectively lead to England breaking away from the Roman Catholic Church and how</a:t>
            </a:r>
            <a:r>
              <a:rPr lang="en-GB" sz="1200">
                <a:effectLst/>
                <a:latin typeface="+mn-lt"/>
              </a:rPr>
              <a:t> the Church of England </a:t>
            </a:r>
            <a:r>
              <a:rPr lang="en-GB"/>
              <a:t>became</a:t>
            </a:r>
            <a:r>
              <a:rPr lang="en-GB" sz="1200">
                <a:effectLst/>
                <a:latin typeface="+mn-lt"/>
              </a:rPr>
              <a:t> </a:t>
            </a:r>
            <a:r>
              <a:rPr lang="en-GB"/>
              <a:t>established </a:t>
            </a:r>
            <a:r>
              <a:rPr lang="en-GB" sz="1200">
                <a:effectLst/>
                <a:latin typeface="+mn-lt"/>
              </a:rPr>
              <a:t>because </a:t>
            </a:r>
            <a:r>
              <a:rPr lang="en-GB"/>
              <a:t>Henry</a:t>
            </a:r>
            <a:r>
              <a:rPr lang="en-GB" sz="1200">
                <a:effectLst/>
                <a:latin typeface="+mn-lt"/>
              </a:rPr>
              <a:t> </a:t>
            </a:r>
            <a:r>
              <a:rPr lang="en-GB"/>
              <a:t>VIII was not granted a divorce by the Pope</a:t>
            </a:r>
            <a:r>
              <a:rPr lang="en-GB" sz="1200">
                <a:effectLst/>
                <a:latin typeface="+mn-lt"/>
              </a:rPr>
              <a:t>. As part of this unit of study, pupils are often expected to remember and recall the names and order of Henry’s wives. A common mnemonic for remembering the fates of his wives is ‘beheaded, divorced, died, beheaded, divorced, survived’. However, this does not support the memory and recall of who these outcomes relate to.</a:t>
            </a:r>
            <a:r>
              <a:rPr lang="en-GB"/>
              <a:t> </a:t>
            </a:r>
          </a:p>
          <a:p>
            <a:pPr>
              <a:defRPr/>
            </a:pPr>
            <a:endParaRPr lang="en-GB"/>
          </a:p>
          <a:p>
            <a:r>
              <a:rPr lang="en-GB" b="1" i="0"/>
              <a:t>Activity:</a:t>
            </a:r>
            <a:endParaRPr lang="en-GB" b="1" i="0">
              <a:cs typeface="Calibri"/>
            </a:endParaRPr>
          </a:p>
          <a:p>
            <a:r>
              <a:rPr lang="en-GB" b="0" i="0"/>
              <a:t>In breakout groups, discuss and plan a mnemonic you could use to support pupils to remember both the names and order of Henry VIII’s wives. Use the success criteria shown here to ensure the mnemonic is as effective as possible in supporting pupils to remember and recall the information. The mnemonic does not need to be a rhyme as the previous example was, it could be an acronym or acrostic.</a:t>
            </a:r>
          </a:p>
          <a:p>
            <a:endParaRPr lang="en-GB" b="0" i="0"/>
          </a:p>
          <a:p>
            <a:r>
              <a:rPr lang="en-GB" b="0" i="0"/>
              <a:t>I will put you into breakout groups for 8 minutes and then we’ll come back together in the main group to share ideas.</a:t>
            </a:r>
          </a:p>
          <a:p>
            <a:endParaRPr lang="en-GB" b="0" i="0"/>
          </a:p>
          <a:p>
            <a:r>
              <a:rPr lang="en-GB" b="0" i="1"/>
              <a:t>Put ECTs into groups of 2-3 for 8 minutes. After 8 minutes, bring ECTs back together and take responses through chat bar or hands up/unmute.</a:t>
            </a:r>
          </a:p>
          <a:p>
            <a:pPr marL="0" indent="0">
              <a:buFont typeface="Arial" panose="020B0604020202020204" pitchFamily="34" charset="0"/>
              <a:buNone/>
            </a:pPr>
            <a:endParaRPr lang="en-GB"/>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i="0"/>
              <a:t>Possible ECT responses:</a:t>
            </a:r>
            <a:endParaRPr lang="en-GB" sz="1200" b="0" kern="1200">
              <a:solidFill>
                <a:schemeClr val="tx1"/>
              </a:solidFill>
              <a:latin typeface="+mn-lt"/>
              <a:ea typeface="+mn-ea"/>
              <a:cs typeface="+mn-cs"/>
            </a:endParaRPr>
          </a:p>
          <a:p>
            <a:pPr marL="0" indent="0">
              <a:buFont typeface="Arial" panose="020B0604020202020204" pitchFamily="34" charset="0"/>
              <a:buNone/>
            </a:pPr>
            <a:r>
              <a:rPr lang="en-GB" b="0" i="1"/>
              <a:t>Some suggested mnemonics for the to-be-remembered content might be: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a:effectLst/>
                <a:latin typeface="+mn-lt"/>
              </a:rPr>
              <a:t>A</a:t>
            </a:r>
            <a:r>
              <a:rPr lang="en-GB" sz="1200">
                <a:effectLst/>
                <a:latin typeface="+mn-lt"/>
              </a:rPr>
              <a:t>ll </a:t>
            </a:r>
            <a:r>
              <a:rPr lang="en-GB" sz="1200" b="1">
                <a:effectLst/>
                <a:latin typeface="+mn-lt"/>
              </a:rPr>
              <a:t>B</a:t>
            </a:r>
            <a:r>
              <a:rPr lang="en-GB" sz="1200">
                <a:effectLst/>
                <a:latin typeface="+mn-lt"/>
              </a:rPr>
              <a:t>eheadings </a:t>
            </a:r>
            <a:r>
              <a:rPr lang="en-GB" sz="1200" b="1">
                <a:effectLst/>
                <a:latin typeface="+mn-lt"/>
              </a:rPr>
              <a:t>S</a:t>
            </a:r>
            <a:r>
              <a:rPr lang="en-GB" sz="1200">
                <a:effectLst/>
                <a:latin typeface="+mn-lt"/>
              </a:rPr>
              <a:t>hould </a:t>
            </a:r>
            <a:r>
              <a:rPr lang="en-GB" sz="1200" b="1">
                <a:effectLst/>
                <a:latin typeface="+mn-lt"/>
              </a:rPr>
              <a:t>C</a:t>
            </a:r>
            <a:r>
              <a:rPr lang="en-GB" sz="1200">
                <a:effectLst/>
                <a:latin typeface="+mn-lt"/>
              </a:rPr>
              <a:t>arry </a:t>
            </a:r>
            <a:r>
              <a:rPr lang="en-GB" sz="1200" b="1">
                <a:effectLst/>
                <a:latin typeface="+mn-lt"/>
              </a:rPr>
              <a:t>H</a:t>
            </a:r>
            <a:r>
              <a:rPr lang="en-GB" sz="1200">
                <a:effectLst/>
                <a:latin typeface="+mn-lt"/>
              </a:rPr>
              <a:t>eavy </a:t>
            </a:r>
            <a:r>
              <a:rPr lang="en-GB" sz="1200" b="1">
                <a:effectLst/>
                <a:latin typeface="+mn-lt"/>
              </a:rPr>
              <a:t>P</a:t>
            </a:r>
            <a:r>
              <a:rPr lang="en-GB" sz="1200">
                <a:effectLst/>
                <a:latin typeface="+mn-lt"/>
              </a:rPr>
              <a:t>enalties. (</a:t>
            </a:r>
            <a:r>
              <a:rPr lang="en-GB" sz="1200">
                <a:effectLst/>
                <a:latin typeface="Segoe UI" panose="020B0502040204020203" pitchFamily="34" charset="0"/>
              </a:rPr>
              <a:t>Aragon, Boleyn, Seymour, Cleves, Howard, Parr)</a:t>
            </a:r>
            <a:endParaRPr lang="en-GB" sz="1200">
              <a:effectLst/>
              <a:latin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effectLst/>
                <a:latin typeface="+mn-lt"/>
              </a:rPr>
              <a:t>Arrogant Anne Seemed More Clever at How to Catch the Ring. (Arrogant sounds like Aragon; Anne is Anne Boleyn; Seemed More sounds like Seymour; Clever is like Cleves; How to sounds like Howard; and Catch is like Katherine Parr.)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i="0">
                <a:effectLst/>
                <a:latin typeface="+mn-lt"/>
              </a:rPr>
              <a:t>For any ECT response ensure the mnemonic supports pupils to remember both the names and the order.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i="0">
                <a:effectLst/>
                <a:latin typeface="+mn-lt"/>
              </a:rPr>
              <a:t>For any ECT responses consider with ECTs how it meets the success criteria.</a:t>
            </a:r>
          </a:p>
          <a:p>
            <a:pPr marL="0" indent="0">
              <a:buFont typeface="Arial" panose="020B0604020202020204" pitchFamily="34" charset="0"/>
              <a:buNone/>
            </a:pPr>
            <a:endParaRPr lang="en-GB" sz="1200" b="0" i="0">
              <a:effectLst/>
              <a:latin typeface="+mn-lt"/>
            </a:endParaRPr>
          </a:p>
          <a:p>
            <a:pPr marL="0" indent="0">
              <a:buFont typeface="Arial" panose="020B0604020202020204" pitchFamily="34" charset="0"/>
              <a:buNone/>
            </a:pPr>
            <a:r>
              <a:rPr lang="en-GB" b="1" i="0"/>
              <a:t>Link to next slide: </a:t>
            </a:r>
            <a:r>
              <a:rPr lang="en-GB" b="0" i="0"/>
              <a:t>Let’s take a moment now to reflect on our own practice.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1"/>
          </a:p>
          <a:p>
            <a:pPr>
              <a:defRPr/>
            </a:pP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1092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01:24 – 01:28 (4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t>ECTs should reflect on their practice, considering what they have just learnt, and think about how they could further improve what they are already doing to support all pupils to be successful. </a:t>
            </a:r>
            <a:endParaRPr lang="en-GB" b="1" i="1"/>
          </a:p>
          <a:p>
            <a:endParaRPr lang="en-GB"/>
          </a:p>
          <a:p>
            <a:r>
              <a:rPr lang="en-GB" b="1"/>
              <a:t>Ask:</a:t>
            </a:r>
          </a:p>
          <a:p>
            <a:r>
              <a:rPr lang="en-GB"/>
              <a:t>Think about a recent explanation you have delivered and consider the questions on the slide.</a:t>
            </a:r>
          </a:p>
          <a:p>
            <a:endParaRPr lang="en-GB"/>
          </a:p>
          <a:p>
            <a:r>
              <a:rPr lang="en-GB" b="1"/>
              <a:t>Link to next slide: </a:t>
            </a:r>
            <a:r>
              <a:rPr lang="en-GB" b="0"/>
              <a:t>Before we finish for today a quick reminder of some useful networks.</a:t>
            </a:r>
            <a:endParaRPr lang="en-GB" b="0" i="0"/>
          </a:p>
          <a:p>
            <a:endParaRPr lang="en-GB" b="1" i="1"/>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21182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01:28 – 01:30 (2 minutes)</a:t>
            </a:r>
          </a:p>
          <a:p>
            <a:endParaRPr lang="en-GB"/>
          </a:p>
          <a:p>
            <a:r>
              <a:rPr lang="en-GB" b="1" i="0"/>
              <a:t>Explain:</a:t>
            </a:r>
          </a:p>
          <a:p>
            <a:r>
              <a:rPr lang="en-GB" b="0" i="0"/>
              <a:t>Here is a quick reminder of some of the resources and networks you can draw upon to support you with planning and teaching </a:t>
            </a:r>
            <a:r>
              <a:rPr lang="en-GB"/>
              <a:t>Key Stage 2 (please share the websites listed below in the sidebar</a:t>
            </a:r>
            <a:endParaRPr lang="en-US"/>
          </a:p>
          <a:p>
            <a:r>
              <a:rPr lang="en-GB"/>
              <a:t>then talk through them using the notes underneath)</a:t>
            </a:r>
            <a:r>
              <a:rPr lang="en-GB" b="1" i="1"/>
              <a:t>:</a:t>
            </a:r>
            <a:endParaRPr lang="en-US"/>
          </a:p>
          <a:p>
            <a:pPr marL="171450" indent="-171450">
              <a:buFont typeface="Arial,Sans-Serif"/>
              <a:buChar char="•"/>
            </a:pPr>
            <a:r>
              <a:rPr lang="en-GB"/>
              <a:t>Teach First networks - </a:t>
            </a:r>
            <a:r>
              <a:rPr lang="en-GB">
                <a:hlinkClick r:id="rId3"/>
              </a:rPr>
              <a:t>https://www.teachfirst.org.uk/networks</a:t>
            </a:r>
            <a:endParaRPr lang="en-GB"/>
          </a:p>
          <a:p>
            <a:endParaRPr lang="en-GB" b="1" i="1">
              <a:cs typeface="Calibri" panose="020F0502020204030204"/>
            </a:endParaRPr>
          </a:p>
          <a:p>
            <a:r>
              <a:rPr lang="en-GB" b="1"/>
              <a:t>1</a:t>
            </a:r>
            <a:r>
              <a:rPr lang="en-GB" b="1" i="0"/>
              <a:t>. </a:t>
            </a:r>
            <a:r>
              <a:rPr lang="en-GB" b="1"/>
              <a:t>Teach First networks</a:t>
            </a:r>
            <a:endParaRPr lang="en-US" i="0">
              <a:cs typeface="Calibri" panose="020F0502020204030204"/>
            </a:endParaRPr>
          </a:p>
          <a:p>
            <a:pPr>
              <a:defRPr/>
            </a:pPr>
            <a:r>
              <a:rPr lang="en-GB" i="0"/>
              <a:t>Teach First </a:t>
            </a:r>
            <a:r>
              <a:rPr lang="en-GB"/>
              <a:t>has a multitude of networks that you may want to join</a:t>
            </a:r>
            <a:r>
              <a:rPr lang="en-GB" b="0" i="0">
                <a:effectLst/>
              </a:rPr>
              <a:t>. </a:t>
            </a:r>
            <a:r>
              <a:rPr lang="en-GB"/>
              <a:t>You </a:t>
            </a:r>
            <a:r>
              <a:rPr lang="en-GB" b="0" i="0">
                <a:effectLst/>
              </a:rPr>
              <a:t>can </a:t>
            </a:r>
            <a:r>
              <a:rPr lang="en-GB"/>
              <a:t>see what networks they have </a:t>
            </a:r>
            <a:r>
              <a:rPr lang="en-GB" b="0" i="0">
                <a:effectLst/>
              </a:rPr>
              <a:t>on the Teach First </a:t>
            </a:r>
            <a:r>
              <a:rPr lang="en-GB"/>
              <a:t>networks website. </a:t>
            </a:r>
            <a:endParaRPr lang="en-GB">
              <a:cs typeface="Calibri" panose="020F0502020204030204"/>
            </a:endParaRPr>
          </a:p>
          <a:p>
            <a:pPr marR="0" lvl="0" algn="l" defTabSz="914400">
              <a:lnSpc>
                <a:spcPct val="100000"/>
              </a:lnSpc>
              <a:spcBef>
                <a:spcPts val="0"/>
              </a:spcBef>
              <a:spcAft>
                <a:spcPts val="0"/>
              </a:spcAft>
              <a:buClrTx/>
              <a:buSzTx/>
              <a:tabLst/>
              <a:defRPr/>
            </a:pPr>
            <a:r>
              <a:rPr lang="en-GB" b="1">
                <a:hlinkClick r:id="rId3"/>
              </a:rPr>
              <a:t>https://www.teachfirst.org</a:t>
            </a:r>
            <a:r>
              <a:rPr lang="en-GB" b="1" i="0">
                <a:effectLst/>
                <a:hlinkClick r:id="rId3"/>
              </a:rPr>
              <a:t>.</a:t>
            </a:r>
            <a:r>
              <a:rPr lang="en-GB" b="1">
                <a:hlinkClick r:id="rId3"/>
              </a:rPr>
              <a:t>uk/networks</a:t>
            </a:r>
            <a:endParaRPr lang="en-GB">
              <a:cs typeface="Calibri" panose="020F0502020204030204"/>
            </a:endParaRPr>
          </a:p>
          <a:p>
            <a:endParaRPr lang="en-GB" b="1" i="0">
              <a:cs typeface="Calibri"/>
            </a:endParaRPr>
          </a:p>
          <a:p>
            <a:r>
              <a:rPr lang="en-GB" b="1">
                <a:cs typeface="Calibri"/>
              </a:rPr>
              <a:t>2. Historical</a:t>
            </a:r>
            <a:r>
              <a:rPr lang="en-GB" b="1"/>
              <a:t> Association. The voice for history </a:t>
            </a:r>
            <a:r>
              <a:rPr lang="en-GB">
                <a:hlinkClick r:id="rId4"/>
              </a:rPr>
              <a:t>https://www.history.org.uk/primary</a:t>
            </a:r>
            <a:r>
              <a:rPr lang="en-GB"/>
              <a:t> (resources and CPD)</a:t>
            </a:r>
            <a:endParaRPr lang="en-GB" b="1">
              <a:cs typeface="Calibri"/>
            </a:endParaRPr>
          </a:p>
          <a:p>
            <a:endParaRPr lang="en-GB" b="1">
              <a:cs typeface="Calibri"/>
            </a:endParaRPr>
          </a:p>
          <a:p>
            <a:pPr marL="0" indent="0">
              <a:buFont typeface="Arial" panose="020B0604020202020204" pitchFamily="34" charset="0"/>
              <a:buNone/>
            </a:pPr>
            <a:r>
              <a:rPr lang="en-GB" b="1" i="0"/>
              <a:t>Close the seminar: </a:t>
            </a:r>
            <a:r>
              <a:rPr lang="en-GB" i="1"/>
              <a:t>Thank ECTs for joining today.</a:t>
            </a:r>
            <a:endParaRPr lang="en-GB" i="1">
              <a:cs typeface="Calibri"/>
            </a:endParaRPr>
          </a:p>
          <a:p>
            <a:pPr marL="171450" indent="-171450">
              <a:buFont typeface="Arial" panose="020B0604020202020204" pitchFamily="34" charset="0"/>
              <a:buChar char="•"/>
              <a:defRPr/>
            </a:pPr>
            <a:endParaRPr lang="en-GB" i="1"/>
          </a:p>
          <a:p>
            <a:pPr marL="171450" indent="-171450">
              <a:buFont typeface="Arial" panose="020B0604020202020204" pitchFamily="34" charset="0"/>
              <a:buChar char="•"/>
              <a:defRPr/>
            </a:pPr>
            <a:endParaRPr lang="en-GB" i="1"/>
          </a:p>
          <a:p>
            <a:endParaRPr lang="en-US"/>
          </a:p>
        </p:txBody>
      </p:sp>
      <p:sp>
        <p:nvSpPr>
          <p:cNvPr id="4" name="Slide Number Placeholder 3"/>
          <p:cNvSpPr>
            <a:spLocks noGrp="1"/>
          </p:cNvSpPr>
          <p:nvPr>
            <p:ph type="sldNum" sz="quarter" idx="5"/>
          </p:nvPr>
        </p:nvSpPr>
        <p:spPr/>
        <p:txBody>
          <a:bodyPr/>
          <a:lstStyle/>
          <a:p>
            <a:fld id="{AAA24272-161B-9A42-BC2D-F0109316EB3C}" type="slidenum">
              <a:rPr lang="en-GB" smtClean="0"/>
              <a:t>24</a:t>
            </a:fld>
            <a:endParaRPr lang="en-GB"/>
          </a:p>
        </p:txBody>
      </p:sp>
    </p:spTree>
    <p:extLst>
      <p:ext uri="{BB962C8B-B14F-4D97-AF65-F5344CB8AC3E}">
        <p14:creationId xmlns:p14="http://schemas.microsoft.com/office/powerpoint/2010/main" val="5031864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25</a:t>
            </a:fld>
            <a:endParaRPr lang="en-GB"/>
          </a:p>
        </p:txBody>
      </p:sp>
    </p:spTree>
    <p:extLst>
      <p:ext uri="{BB962C8B-B14F-4D97-AF65-F5344CB8AC3E}">
        <p14:creationId xmlns:p14="http://schemas.microsoft.com/office/powerpoint/2010/main" val="5755907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26</a:t>
            </a:fld>
            <a:endParaRPr lang="en-GB"/>
          </a:p>
        </p:txBody>
      </p:sp>
    </p:spTree>
    <p:extLst>
      <p:ext uri="{BB962C8B-B14F-4D97-AF65-F5344CB8AC3E}">
        <p14:creationId xmlns:p14="http://schemas.microsoft.com/office/powerpoint/2010/main" val="16296742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1.svg"/><Relationship Id="rId4" Type="http://schemas.openxmlformats.org/officeDocument/2006/relationships/image" Target="../media/image10.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pic>
        <p:nvPicPr>
          <p:cNvPr id="25" name="Picture 24" descr="A picture containing text&#10;&#10;Description automatically generated">
            <a:extLst>
              <a:ext uri="{FF2B5EF4-FFF2-40B4-BE49-F238E27FC236}">
                <a16:creationId xmlns:a16="http://schemas.microsoft.com/office/drawing/2014/main" id="{A010F749-032A-48DC-9367-7B46058F71CA}"/>
              </a:ext>
            </a:extLst>
          </p:cNvPr>
          <p:cNvPicPr>
            <a:picLocks noChangeAspect="1"/>
          </p:cNvPicPr>
          <p:nvPr userDrawn="1"/>
        </p:nvPicPr>
        <p:blipFill>
          <a:blip r:embed="rId2"/>
          <a:stretch>
            <a:fillRect/>
          </a:stretch>
        </p:blipFill>
        <p:spPr>
          <a:xfrm>
            <a:off x="7839913" y="5667283"/>
            <a:ext cx="4352087" cy="979112"/>
          </a:xfrm>
          <a:prstGeom prst="rect">
            <a:avLst/>
          </a:prstGeom>
        </p:spPr>
      </p:pic>
    </p:spTree>
    <p:extLst>
      <p:ext uri="{BB962C8B-B14F-4D97-AF65-F5344CB8AC3E}">
        <p14:creationId xmlns:p14="http://schemas.microsoft.com/office/powerpoint/2010/main" val="2241732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49D0766F-AD8C-4DE4-BF38-80DE5BA07D00}"/>
              </a:ext>
            </a:extLst>
          </p:cNvPr>
          <p:cNvPicPr>
            <a:picLocks noChangeAspect="1"/>
          </p:cNvPicPr>
          <p:nvPr userDrawn="1"/>
        </p:nvPicPr>
        <p:blipFill>
          <a:blip r:embed="rId2"/>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pic>
        <p:nvPicPr>
          <p:cNvPr id="22" name="Picture 21" descr="A picture containing shape&#10;&#10;Description automatically generated">
            <a:extLst>
              <a:ext uri="{FF2B5EF4-FFF2-40B4-BE49-F238E27FC236}">
                <a16:creationId xmlns:a16="http://schemas.microsoft.com/office/drawing/2014/main" id="{16A98537-9B82-4D56-926F-0319C37EE900}"/>
              </a:ext>
            </a:extLst>
          </p:cNvPr>
          <p:cNvPicPr>
            <a:picLocks noChangeAspect="1"/>
          </p:cNvPicPr>
          <p:nvPr userDrawn="1"/>
        </p:nvPicPr>
        <p:blipFill>
          <a:blip r:embed="rId2"/>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3932423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9" name="Picture 8" descr="A picture containing shape&#10;&#10;Description automatically generated">
            <a:extLst>
              <a:ext uri="{FF2B5EF4-FFF2-40B4-BE49-F238E27FC236}">
                <a16:creationId xmlns:a16="http://schemas.microsoft.com/office/drawing/2014/main" id="{01CFCE84-99E9-4C98-9329-A7024DC02AE5}"/>
              </a:ext>
            </a:extLst>
          </p:cNvPr>
          <p:cNvPicPr>
            <a:picLocks noChangeAspect="1"/>
          </p:cNvPicPr>
          <p:nvPr userDrawn="1"/>
        </p:nvPicPr>
        <p:blipFill>
          <a:blip r:embed="rId2"/>
          <a:stretch>
            <a:fillRect/>
          </a:stretch>
        </p:blipFill>
        <p:spPr>
          <a:xfrm>
            <a:off x="7839910" y="5667282"/>
            <a:ext cx="4352090" cy="979113"/>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9" name="Graphic 11">
            <a:extLst>
              <a:ext uri="{FF2B5EF4-FFF2-40B4-BE49-F238E27FC236}">
                <a16:creationId xmlns:a16="http://schemas.microsoft.com/office/drawing/2014/main" id="{86CA2A91-1A13-8248-917E-21825DA9320D}"/>
              </a:ext>
            </a:extLst>
          </p:cNvPr>
          <p:cNvGrpSpPr/>
          <p:nvPr userDrawn="1"/>
        </p:nvGrpSpPr>
        <p:grpSpPr>
          <a:xfrm>
            <a:off x="8850892" y="5320333"/>
            <a:ext cx="3341108" cy="1537667"/>
            <a:chOff x="1676400" y="1162555"/>
            <a:chExt cx="8966200" cy="4126490"/>
          </a:xfrm>
          <a:solidFill>
            <a:schemeClr val="bg1"/>
          </a:solidFill>
        </p:grpSpPr>
        <p:sp>
          <p:nvSpPr>
            <p:cNvPr id="10" name="Freeform 9">
              <a:extLst>
                <a:ext uri="{FF2B5EF4-FFF2-40B4-BE49-F238E27FC236}">
                  <a16:creationId xmlns:a16="http://schemas.microsoft.com/office/drawing/2014/main" id="{1EC61B5E-2E3F-EC4D-9551-E17F3C8F60C1}"/>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11" name="Freeform 10">
              <a:extLst>
                <a:ext uri="{FF2B5EF4-FFF2-40B4-BE49-F238E27FC236}">
                  <a16:creationId xmlns:a16="http://schemas.microsoft.com/office/drawing/2014/main" id="{0D828DE6-F907-FD47-9874-542564FF08AD}"/>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12" name="Freeform 11">
              <a:extLst>
                <a:ext uri="{FF2B5EF4-FFF2-40B4-BE49-F238E27FC236}">
                  <a16:creationId xmlns:a16="http://schemas.microsoft.com/office/drawing/2014/main" id="{7B0DE677-F8E6-C743-ADAA-9A85D4DC07BB}"/>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13" name="Freeform 12">
              <a:extLst>
                <a:ext uri="{FF2B5EF4-FFF2-40B4-BE49-F238E27FC236}">
                  <a16:creationId xmlns:a16="http://schemas.microsoft.com/office/drawing/2014/main" id="{408613DD-E51D-484A-9765-2919204A529D}"/>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14" name="Freeform 13">
              <a:extLst>
                <a:ext uri="{FF2B5EF4-FFF2-40B4-BE49-F238E27FC236}">
                  <a16:creationId xmlns:a16="http://schemas.microsoft.com/office/drawing/2014/main" id="{848B49BE-ACF9-3342-947C-E2F5966713A9}"/>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15" name="Freeform 14">
              <a:extLst>
                <a:ext uri="{FF2B5EF4-FFF2-40B4-BE49-F238E27FC236}">
                  <a16:creationId xmlns:a16="http://schemas.microsoft.com/office/drawing/2014/main" id="{22C7B3E3-ACCC-C046-82A1-AD609DB3C3AD}"/>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16" name="Freeform 15">
              <a:extLst>
                <a:ext uri="{FF2B5EF4-FFF2-40B4-BE49-F238E27FC236}">
                  <a16:creationId xmlns:a16="http://schemas.microsoft.com/office/drawing/2014/main" id="{9B7FB9BC-3844-5845-B648-519A9ECD6E1D}"/>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17" name="Freeform 16">
              <a:extLst>
                <a:ext uri="{FF2B5EF4-FFF2-40B4-BE49-F238E27FC236}">
                  <a16:creationId xmlns:a16="http://schemas.microsoft.com/office/drawing/2014/main" id="{4855A8FD-0D91-7C4A-BA89-EEEB169A621A}"/>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18" name="Freeform 17">
              <a:extLst>
                <a:ext uri="{FF2B5EF4-FFF2-40B4-BE49-F238E27FC236}">
                  <a16:creationId xmlns:a16="http://schemas.microsoft.com/office/drawing/2014/main" id="{8AED2253-09E7-A545-9EC2-114A9A645D5A}"/>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19" name="Freeform 18">
              <a:extLst>
                <a:ext uri="{FF2B5EF4-FFF2-40B4-BE49-F238E27FC236}">
                  <a16:creationId xmlns:a16="http://schemas.microsoft.com/office/drawing/2014/main" id="{D3B474A8-A4E8-3847-A5D6-41913553F5DA}"/>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20" name="Freeform 19">
              <a:extLst>
                <a:ext uri="{FF2B5EF4-FFF2-40B4-BE49-F238E27FC236}">
                  <a16:creationId xmlns:a16="http://schemas.microsoft.com/office/drawing/2014/main" id="{32AF612E-FEE4-514A-8BC3-04D2FFB26A01}"/>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21" name="Freeform 20">
              <a:extLst>
                <a:ext uri="{FF2B5EF4-FFF2-40B4-BE49-F238E27FC236}">
                  <a16:creationId xmlns:a16="http://schemas.microsoft.com/office/drawing/2014/main" id="{E4674CFE-936A-4847-AEC8-E25DBFE7A85E}"/>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22" name="Freeform 21">
              <a:extLst>
                <a:ext uri="{FF2B5EF4-FFF2-40B4-BE49-F238E27FC236}">
                  <a16:creationId xmlns:a16="http://schemas.microsoft.com/office/drawing/2014/main" id="{54349B77-D241-B048-9F7E-02C7D420AE34}"/>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23" name="Freeform 22">
              <a:extLst>
                <a:ext uri="{FF2B5EF4-FFF2-40B4-BE49-F238E27FC236}">
                  <a16:creationId xmlns:a16="http://schemas.microsoft.com/office/drawing/2014/main" id="{55D4AF25-CA19-6B48-A531-6DBB8F708E6D}"/>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24" name="Freeform 23">
              <a:extLst>
                <a:ext uri="{FF2B5EF4-FFF2-40B4-BE49-F238E27FC236}">
                  <a16:creationId xmlns:a16="http://schemas.microsoft.com/office/drawing/2014/main" id="{320C016A-9CF7-804E-84BC-2EF0317261B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spTree>
    <p:extLst>
      <p:ext uri="{BB962C8B-B14F-4D97-AF65-F5344CB8AC3E}">
        <p14:creationId xmlns:p14="http://schemas.microsoft.com/office/powerpoint/2010/main" val="2241732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grpSp>
        <p:nvGrpSpPr>
          <p:cNvPr id="60" name="Graphic 11">
            <a:extLst>
              <a:ext uri="{FF2B5EF4-FFF2-40B4-BE49-F238E27FC236}">
                <a16:creationId xmlns:a16="http://schemas.microsoft.com/office/drawing/2014/main" id="{CE5CD6A0-DDA4-44B6-906B-49217C09D12C}"/>
              </a:ext>
            </a:extLst>
          </p:cNvPr>
          <p:cNvGrpSpPr/>
          <p:nvPr userDrawn="1"/>
        </p:nvGrpSpPr>
        <p:grpSpPr>
          <a:xfrm>
            <a:off x="8851705" y="5320707"/>
            <a:ext cx="3340295" cy="1537293"/>
            <a:chOff x="1676400" y="1162555"/>
            <a:chExt cx="8966200" cy="4126490"/>
          </a:xfrm>
          <a:solidFill>
            <a:schemeClr val="tx1"/>
          </a:solidFill>
        </p:grpSpPr>
        <p:sp>
          <p:nvSpPr>
            <p:cNvPr id="61" name="Freeform 9">
              <a:extLst>
                <a:ext uri="{FF2B5EF4-FFF2-40B4-BE49-F238E27FC236}">
                  <a16:creationId xmlns:a16="http://schemas.microsoft.com/office/drawing/2014/main" id="{879A5D31-72D9-4AE0-9B0C-7D8C15F209C0}"/>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A45FF82E-8E9B-4B34-8DBC-907445718668}"/>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B8FC048C-F39C-4B77-9B92-56C9CB4DC567}"/>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A7539D6C-D83B-4AA3-89A8-CA26A459D0DA}"/>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4BCD3DCE-C18A-4A5D-A84D-CEE07B1DFD60}"/>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DD8D645F-A5E2-41E7-8C17-85EEFFCF207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91809ADD-9A68-44BC-B382-A99A045D626E}"/>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D3F2EF7C-63E8-4AF1-9D26-3A24CCDDE679}"/>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19F53F4F-0F1E-4AA8-B351-8F9B18CA3FC4}"/>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4E4EFD7A-C58D-4EF7-BF09-597D2AD2039D}"/>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F6044CEE-74CC-4554-A2B1-2EF0EDD930C6}"/>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BA751271-D683-4B9B-B26B-D3382F782072}"/>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88AA4091-764F-4AAF-8BA6-4BA06DD801DE}"/>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40AD442F-27A7-4621-ADD9-4333464F1A06}"/>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2F41D8AE-6C8A-4CF0-AE8A-41CE2683D91F}"/>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grpSp>
        <p:nvGrpSpPr>
          <p:cNvPr id="25" name="Graphic 11">
            <a:extLst>
              <a:ext uri="{FF2B5EF4-FFF2-40B4-BE49-F238E27FC236}">
                <a16:creationId xmlns:a16="http://schemas.microsoft.com/office/drawing/2014/main" id="{EAE32560-439C-429A-8C67-6253D597862A}"/>
              </a:ext>
            </a:extLst>
          </p:cNvPr>
          <p:cNvGrpSpPr/>
          <p:nvPr userDrawn="1"/>
        </p:nvGrpSpPr>
        <p:grpSpPr>
          <a:xfrm>
            <a:off x="8851705" y="5320707"/>
            <a:ext cx="3340295" cy="1537293"/>
            <a:chOff x="1676400" y="1162555"/>
            <a:chExt cx="8966200" cy="4126490"/>
          </a:xfrm>
          <a:solidFill>
            <a:schemeClr val="tx1"/>
          </a:solidFill>
        </p:grpSpPr>
        <p:sp>
          <p:nvSpPr>
            <p:cNvPr id="26" name="Freeform 9">
              <a:extLst>
                <a:ext uri="{FF2B5EF4-FFF2-40B4-BE49-F238E27FC236}">
                  <a16:creationId xmlns:a16="http://schemas.microsoft.com/office/drawing/2014/main" id="{E7819E41-C8EE-4275-B1EA-C569CD4CBC03}"/>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8" name="Freeform 10">
              <a:extLst>
                <a:ext uri="{FF2B5EF4-FFF2-40B4-BE49-F238E27FC236}">
                  <a16:creationId xmlns:a16="http://schemas.microsoft.com/office/drawing/2014/main" id="{07EEFD1B-8E4D-43E6-A013-C86499B3E9FB}"/>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29" name="Freeform 11">
              <a:extLst>
                <a:ext uri="{FF2B5EF4-FFF2-40B4-BE49-F238E27FC236}">
                  <a16:creationId xmlns:a16="http://schemas.microsoft.com/office/drawing/2014/main" id="{1C846C7F-7DE7-4952-9125-3D34ED4325C4}"/>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12">
              <a:extLst>
                <a:ext uri="{FF2B5EF4-FFF2-40B4-BE49-F238E27FC236}">
                  <a16:creationId xmlns:a16="http://schemas.microsoft.com/office/drawing/2014/main" id="{3282E6AD-BB90-44F2-BC1E-13F5E35D3CD8}"/>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13">
              <a:extLst>
                <a:ext uri="{FF2B5EF4-FFF2-40B4-BE49-F238E27FC236}">
                  <a16:creationId xmlns:a16="http://schemas.microsoft.com/office/drawing/2014/main" id="{69B9DA01-DE4D-4D77-93A2-AA471B2A536F}"/>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14">
              <a:extLst>
                <a:ext uri="{FF2B5EF4-FFF2-40B4-BE49-F238E27FC236}">
                  <a16:creationId xmlns:a16="http://schemas.microsoft.com/office/drawing/2014/main" id="{2ABE85A7-D601-4620-8FB3-5B77312AD00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15">
              <a:extLst>
                <a:ext uri="{FF2B5EF4-FFF2-40B4-BE49-F238E27FC236}">
                  <a16:creationId xmlns:a16="http://schemas.microsoft.com/office/drawing/2014/main" id="{2550CDC1-CA53-46E6-B6B2-AA587EF385B3}"/>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16">
              <a:extLst>
                <a:ext uri="{FF2B5EF4-FFF2-40B4-BE49-F238E27FC236}">
                  <a16:creationId xmlns:a16="http://schemas.microsoft.com/office/drawing/2014/main" id="{20ADA437-9C3B-449C-B89F-FE487795FA27}"/>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17">
              <a:extLst>
                <a:ext uri="{FF2B5EF4-FFF2-40B4-BE49-F238E27FC236}">
                  <a16:creationId xmlns:a16="http://schemas.microsoft.com/office/drawing/2014/main" id="{94A71F75-F1B5-4EC2-B3A7-0EB83D353AE0}"/>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18">
              <a:extLst>
                <a:ext uri="{FF2B5EF4-FFF2-40B4-BE49-F238E27FC236}">
                  <a16:creationId xmlns:a16="http://schemas.microsoft.com/office/drawing/2014/main" id="{716E8A61-C3F7-4EE3-9E98-38BE72B3F184}"/>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19">
              <a:extLst>
                <a:ext uri="{FF2B5EF4-FFF2-40B4-BE49-F238E27FC236}">
                  <a16:creationId xmlns:a16="http://schemas.microsoft.com/office/drawing/2014/main" id="{AA1A9E62-361B-4A35-8EF1-31D38251CC9F}"/>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20">
              <a:extLst>
                <a:ext uri="{FF2B5EF4-FFF2-40B4-BE49-F238E27FC236}">
                  <a16:creationId xmlns:a16="http://schemas.microsoft.com/office/drawing/2014/main" id="{64250B16-9A9F-4D8B-84C6-FBCD6FA6AB69}"/>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21">
              <a:extLst>
                <a:ext uri="{FF2B5EF4-FFF2-40B4-BE49-F238E27FC236}">
                  <a16:creationId xmlns:a16="http://schemas.microsoft.com/office/drawing/2014/main" id="{850F7053-9138-4B26-8D35-4F6F6E49A485}"/>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22">
              <a:extLst>
                <a:ext uri="{FF2B5EF4-FFF2-40B4-BE49-F238E27FC236}">
                  <a16:creationId xmlns:a16="http://schemas.microsoft.com/office/drawing/2014/main" id="{8CF30111-A647-475F-92BA-B6181F24B908}"/>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23">
              <a:extLst>
                <a:ext uri="{FF2B5EF4-FFF2-40B4-BE49-F238E27FC236}">
                  <a16:creationId xmlns:a16="http://schemas.microsoft.com/office/drawing/2014/main" id="{58FC3833-9E80-4BD8-B910-EDA47636E07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3932423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1065198E-C17E-4C66-8FC7-00ACE79EB130}"/>
              </a:ext>
            </a:extLst>
          </p:cNvPr>
          <p:cNvPicPr>
            <a:picLocks noChangeAspect="1"/>
          </p:cNvPicPr>
          <p:nvPr userDrawn="1"/>
        </p:nvPicPr>
        <p:blipFill>
          <a:blip r:embed="rId2"/>
          <a:stretch>
            <a:fillRect/>
          </a:stretch>
        </p:blipFill>
        <p:spPr>
          <a:xfrm>
            <a:off x="8873816" y="5320800"/>
            <a:ext cx="3318184" cy="1537200"/>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solidFill>
                  <a:schemeClr val="bg1"/>
                </a:solidFill>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5000" y="2019300"/>
            <a:ext cx="10918825" cy="4200525"/>
          </a:xfrm>
        </p:spPr>
        <p:txBody>
          <a:bodyPr>
            <a:normAutofit/>
          </a:bodyPr>
          <a:lstStyle>
            <a:lvl1pPr marL="252000" indent="-252000">
              <a:spcBef>
                <a:spcPts val="600"/>
              </a:spcBef>
              <a:buFont typeface="Arial" panose="020B0604020202020204" pitchFamily="34" charset="0"/>
              <a:buChar char="•"/>
              <a:defRPr sz="3000" b="0">
                <a:solidFill>
                  <a:schemeClr val="bg1"/>
                </a:solidFill>
              </a:defRPr>
            </a:lvl1pPr>
            <a:lvl2pPr marL="252000" indent="0">
              <a:spcBef>
                <a:spcPts val="0"/>
              </a:spcBef>
              <a:buFont typeface="Courier New" panose="02070309020205020404" pitchFamily="49" charset="0"/>
              <a:buNone/>
              <a:defRPr sz="3000" b="0">
                <a:solidFill>
                  <a:schemeClr val="bg1"/>
                </a:solidFill>
              </a:defRPr>
            </a:lvl2pPr>
            <a:lvl3pPr marL="252000" indent="-252000">
              <a:spcBef>
                <a:spcPts val="600"/>
              </a:spcBef>
              <a:buFont typeface="Arial" panose="020B0604020202020204" pitchFamily="34" charset="0"/>
              <a:buChar char="•"/>
              <a:defRPr sz="3000" b="0">
                <a:solidFill>
                  <a:schemeClr val="bg1"/>
                </a:solidFill>
              </a:defRPr>
            </a:lvl3pPr>
            <a:lvl4pPr marL="252000" indent="-252000">
              <a:spcBef>
                <a:spcPts val="600"/>
              </a:spcBef>
              <a:buFont typeface="Arial" panose="020B0604020202020204" pitchFamily="34" charset="0"/>
              <a:buChar char="•"/>
              <a:defRPr sz="2600" b="0">
                <a:solidFill>
                  <a:schemeClr val="bg1"/>
                </a:solidFill>
              </a:defRPr>
            </a:lvl4pPr>
            <a:lvl5pPr marL="252000" indent="-252000">
              <a:spcBef>
                <a:spcPts val="600"/>
              </a:spcBef>
              <a:buFont typeface="Arial" panose="020B0604020202020204" pitchFamily="34" charset="0"/>
              <a:buChar char="•"/>
              <a:defRPr sz="2600" b="0">
                <a:solidFill>
                  <a:schemeClr val="bg1"/>
                </a:solidFill>
              </a:defRPr>
            </a:lvl5pPr>
          </a:lstStyle>
          <a:p>
            <a:pPr lvl="0"/>
            <a:r>
              <a:rPr lang="en-US"/>
              <a:t>Click to edit Master text styles</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pic>
        <p:nvPicPr>
          <p:cNvPr id="53" name="Picture 52" descr="A picture containing drawing&#10;&#10;Description automatically generated">
            <a:extLst>
              <a:ext uri="{FF2B5EF4-FFF2-40B4-BE49-F238E27FC236}">
                <a16:creationId xmlns:a16="http://schemas.microsoft.com/office/drawing/2014/main" id="{05C62823-D6D6-481D-9DB5-FEAAA906187C}"/>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746807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8176" y="2019300"/>
            <a:ext cx="10918825" cy="4103369"/>
          </a:xfrm>
        </p:spPr>
        <p:txBody>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776598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300"/>
            <a:ext cx="5407026" cy="4200526"/>
          </a:xfrm>
        </p:spPr>
        <p:txBody>
          <a:body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6159500" y="2019299"/>
            <a:ext cx="5394325" cy="4200525"/>
          </a:xfrm>
        </p:spPr>
        <p:txBody>
          <a:body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31186190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299"/>
            <a:ext cx="3552826"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4318000" y="2019299"/>
            <a:ext cx="3552825"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
        <p:nvSpPr>
          <p:cNvPr id="8" name="Content Placeholder 3">
            <a:extLst>
              <a:ext uri="{FF2B5EF4-FFF2-40B4-BE49-F238E27FC236}">
                <a16:creationId xmlns:a16="http://schemas.microsoft.com/office/drawing/2014/main" id="{DFE290E0-E5A6-E347-AA52-B6E4C80E2033}"/>
              </a:ext>
            </a:extLst>
          </p:cNvPr>
          <p:cNvSpPr>
            <a:spLocks noGrp="1"/>
          </p:cNvSpPr>
          <p:nvPr>
            <p:ph sz="half" idx="13"/>
          </p:nvPr>
        </p:nvSpPr>
        <p:spPr>
          <a:xfrm>
            <a:off x="8001001" y="2019300"/>
            <a:ext cx="3552825" cy="4203700"/>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828083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25235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237AD50-7A21-9741-BCC7-9532119ADD99}"/>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0183226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Split content 1">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5443631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Split content 2">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4"/>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4"/>
            <a:ext cx="4829172" cy="381046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pic>
        <p:nvPicPr>
          <p:cNvPr id="47" name="Picture 46" descr="A close up of a logo&#10;&#10;Description automatically generated">
            <a:extLst>
              <a:ext uri="{FF2B5EF4-FFF2-40B4-BE49-F238E27FC236}">
                <a16:creationId xmlns:a16="http://schemas.microsoft.com/office/drawing/2014/main" id="{E33CF35B-5230-4602-BEBA-4CA392488035}"/>
              </a:ext>
            </a:extLst>
          </p:cNvPr>
          <p:cNvPicPr>
            <a:picLocks noChangeAspect="1"/>
          </p:cNvPicPr>
          <p:nvPr userDrawn="1"/>
        </p:nvPicPr>
        <p:blipFill>
          <a:blip r:embed="rId2"/>
          <a:stretch>
            <a:fillRect/>
          </a:stretch>
        </p:blipFill>
        <p:spPr>
          <a:xfrm>
            <a:off x="11277601" y="208613"/>
            <a:ext cx="564778" cy="585035"/>
          </a:xfrm>
          <a:prstGeom prst="rect">
            <a:avLst/>
          </a:prstGeom>
        </p:spPr>
      </p:pic>
      <p:sp>
        <p:nvSpPr>
          <p:cNvPr id="9" name="Title 1">
            <a:extLst>
              <a:ext uri="{FF2B5EF4-FFF2-40B4-BE49-F238E27FC236}">
                <a16:creationId xmlns:a16="http://schemas.microsoft.com/office/drawing/2014/main" id="{D56CA13D-7841-4756-8436-AC3FC3C67611}"/>
              </a:ext>
            </a:extLst>
          </p:cNvPr>
          <p:cNvSpPr>
            <a:spLocks noGrp="1"/>
          </p:cNvSpPr>
          <p:nvPr>
            <p:ph type="title" hasCustomPrompt="1"/>
          </p:nvPr>
        </p:nvSpPr>
        <p:spPr>
          <a:xfrm>
            <a:off x="631827" y="648855"/>
            <a:ext cx="4832346" cy="1368980"/>
          </a:xfrm>
        </p:spPr>
        <p:txBody>
          <a:bodyPr anchor="t"/>
          <a:lstStyle>
            <a:lvl1pPr>
              <a:defRPr/>
            </a:lvl1pPr>
          </a:lstStyle>
          <a:p>
            <a:r>
              <a:rPr lang="en-US"/>
              <a:t>Click to edit slide  title</a:t>
            </a:r>
            <a:endParaRPr lang="en-GB"/>
          </a:p>
        </p:txBody>
      </p:sp>
    </p:spTree>
    <p:extLst>
      <p:ext uri="{BB962C8B-B14F-4D97-AF65-F5344CB8AC3E}">
        <p14:creationId xmlns:p14="http://schemas.microsoft.com/office/powerpoint/2010/main" val="19815831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Key message_short 1">
    <p:bg>
      <p:bgPr>
        <a:solidFill>
          <a:schemeClr val="accent1"/>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picture containing drawing&#10;&#10;Description automatically generated">
            <a:extLst>
              <a:ext uri="{FF2B5EF4-FFF2-40B4-BE49-F238E27FC236}">
                <a16:creationId xmlns:a16="http://schemas.microsoft.com/office/drawing/2014/main" id="{46DB4834-88C7-47BD-8AE4-1A1981F9173F}"/>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605056851"/>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Key message_short 2">
    <p:bg>
      <p:bgPr>
        <a:solidFill>
          <a:schemeClr val="accent2"/>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2D8F410B-E330-43A6-96CE-F9F13220C790}"/>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619949028"/>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1">
    <p:bg>
      <p:bgPr>
        <a:solidFill>
          <a:schemeClr val="accent1"/>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69332"/>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picture containing drawing&#10;&#10;Description automatically generated">
            <a:extLst>
              <a:ext uri="{FF2B5EF4-FFF2-40B4-BE49-F238E27FC236}">
                <a16:creationId xmlns:a16="http://schemas.microsoft.com/office/drawing/2014/main" id="{3328DBE9-984F-4E5C-B374-B8B7184F30D3}"/>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8201865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2">
    <p:bg>
      <p:bgPr>
        <a:solidFill>
          <a:schemeClr val="accent2"/>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32399"/>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close up of a logo&#10;&#10;Description automatically generated">
            <a:extLst>
              <a:ext uri="{FF2B5EF4-FFF2-40B4-BE49-F238E27FC236}">
                <a16:creationId xmlns:a16="http://schemas.microsoft.com/office/drawing/2014/main" id="{9A5E41BA-D5E9-4E55-9661-D7AD2909E6CF}"/>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20230917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Key message_long 1">
    <p:bg>
      <p:bgPr>
        <a:solidFill>
          <a:schemeClr val="accent1"/>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picture containing drawing&#10;&#10;Description automatically generated">
            <a:extLst>
              <a:ext uri="{FF2B5EF4-FFF2-40B4-BE49-F238E27FC236}">
                <a16:creationId xmlns:a16="http://schemas.microsoft.com/office/drawing/2014/main" id="{26FD53E3-F04E-4B0A-9708-A134B5D228D1}"/>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9321763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Key message_long 2">
    <p:bg>
      <p:bgPr>
        <a:solidFill>
          <a:schemeClr val="accent2"/>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D06736CD-D6C5-468A-BEB4-4E9DB8F673D2}"/>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7796273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Key message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bg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69332"/>
          </a:xfrm>
        </p:spPr>
        <p:txBody>
          <a:bodyPr wrap="square">
            <a:spAutoFit/>
          </a:bodyPr>
          <a:lstStyle>
            <a:lvl1pPr marL="0" indent="0" algn="ctr">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6" name="Picture 5" descr="A picture containing drawing&#10;&#10;Description automatically generated">
            <a:extLst>
              <a:ext uri="{FF2B5EF4-FFF2-40B4-BE49-F238E27FC236}">
                <a16:creationId xmlns:a16="http://schemas.microsoft.com/office/drawing/2014/main" id="{8AD17681-4AD1-4D98-A929-3CC7943B2A0B}"/>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0981883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Key message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close up of a logo&#10;&#10;Description automatically generated">
            <a:extLst>
              <a:ext uri="{FF2B5EF4-FFF2-40B4-BE49-F238E27FC236}">
                <a16:creationId xmlns:a16="http://schemas.microsoft.com/office/drawing/2014/main" id="{CADB2F02-D1A0-4384-879D-EC9B06BE17A4}"/>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4386561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Question">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9" name="Freeform 8">
            <a:extLst>
              <a:ext uri="{FF2B5EF4-FFF2-40B4-BE49-F238E27FC236}">
                <a16:creationId xmlns:a16="http://schemas.microsoft.com/office/drawing/2014/main" id="{EBA603DA-388E-5D47-80E3-A383A3C757CF}"/>
              </a:ext>
            </a:extLst>
          </p:cNvPr>
          <p:cNvSpPr/>
          <p:nvPr/>
        </p:nvSpPr>
        <p:spPr>
          <a:xfrm>
            <a:off x="4499276" y="825378"/>
            <a:ext cx="3302622" cy="5068250"/>
          </a:xfrm>
          <a:custGeom>
            <a:avLst/>
            <a:gdLst>
              <a:gd name="connsiteX0" fmla="*/ 907887 w 2834469"/>
              <a:gd name="connsiteY0" fmla="*/ 2964158 h 4349817"/>
              <a:gd name="connsiteX1" fmla="*/ 886486 w 2834469"/>
              <a:gd name="connsiteY1" fmla="*/ 2912189 h 4349817"/>
              <a:gd name="connsiteX2" fmla="*/ 886486 w 2834469"/>
              <a:gd name="connsiteY2" fmla="*/ 2716400 h 4349817"/>
              <a:gd name="connsiteX3" fmla="*/ 1042382 w 2834469"/>
              <a:gd name="connsiteY3" fmla="*/ 2223833 h 4349817"/>
              <a:gd name="connsiteX4" fmla="*/ 1491712 w 2834469"/>
              <a:gd name="connsiteY4" fmla="*/ 1829208 h 4349817"/>
              <a:gd name="connsiteX5" fmla="*/ 1846306 w 2834469"/>
              <a:gd name="connsiteY5" fmla="*/ 1535571 h 4349817"/>
              <a:gd name="connsiteX6" fmla="*/ 1962538 w 2834469"/>
              <a:gd name="connsiteY6" fmla="*/ 1223470 h 4349817"/>
              <a:gd name="connsiteX7" fmla="*/ 1815773 w 2834469"/>
              <a:gd name="connsiteY7" fmla="*/ 908417 h 4349817"/>
              <a:gd name="connsiteX8" fmla="*/ 1430552 w 2834469"/>
              <a:gd name="connsiteY8" fmla="*/ 789154 h 4349817"/>
              <a:gd name="connsiteX9" fmla="*/ 1017937 w 2834469"/>
              <a:gd name="connsiteY9" fmla="*/ 917555 h 4349817"/>
              <a:gd name="connsiteX10" fmla="*/ 861946 w 2834469"/>
              <a:gd name="connsiteY10" fmla="*/ 1248027 h 4349817"/>
              <a:gd name="connsiteX11" fmla="*/ 861946 w 2834469"/>
              <a:gd name="connsiteY11" fmla="*/ 1345874 h 4349817"/>
              <a:gd name="connsiteX12" fmla="*/ 788611 w 2834469"/>
              <a:gd name="connsiteY12" fmla="*/ 1413167 h 4349817"/>
              <a:gd name="connsiteX13" fmla="*/ 73336 w 2834469"/>
              <a:gd name="connsiteY13" fmla="*/ 1382614 h 4349817"/>
              <a:gd name="connsiteX14" fmla="*/ 1 w 2834469"/>
              <a:gd name="connsiteY14" fmla="*/ 1309801 h 4349817"/>
              <a:gd name="connsiteX15" fmla="*/ 1 w 2834469"/>
              <a:gd name="connsiteY15" fmla="*/ 1309134 h 4349817"/>
              <a:gd name="connsiteX16" fmla="*/ 1 w 2834469"/>
              <a:gd name="connsiteY16" fmla="*/ 1248027 h 4349817"/>
              <a:gd name="connsiteX17" fmla="*/ 183385 w 2834469"/>
              <a:gd name="connsiteY17" fmla="*/ 596411 h 4349817"/>
              <a:gd name="connsiteX18" fmla="*/ 693970 w 2834469"/>
              <a:gd name="connsiteY18" fmla="*/ 155908 h 4349817"/>
              <a:gd name="connsiteX19" fmla="*/ 1448909 w 2834469"/>
              <a:gd name="connsiteY19" fmla="*/ 0 h 4349817"/>
              <a:gd name="connsiteX20" fmla="*/ 2179594 w 2834469"/>
              <a:gd name="connsiteY20" fmla="*/ 149817 h 4349817"/>
              <a:gd name="connsiteX21" fmla="*/ 2665638 w 2834469"/>
              <a:gd name="connsiteY21" fmla="*/ 568617 h 4349817"/>
              <a:gd name="connsiteX22" fmla="*/ 2836848 w 2834469"/>
              <a:gd name="connsiteY22" fmla="*/ 1192631 h 4349817"/>
              <a:gd name="connsiteX23" fmla="*/ 2741731 w 2834469"/>
              <a:gd name="connsiteY23" fmla="*/ 1654549 h 4349817"/>
              <a:gd name="connsiteX24" fmla="*/ 2512786 w 2834469"/>
              <a:gd name="connsiteY24" fmla="*/ 1970268 h 4349817"/>
              <a:gd name="connsiteX25" fmla="*/ 2170367 w 2834469"/>
              <a:gd name="connsiteY25" fmla="*/ 2239538 h 4349817"/>
              <a:gd name="connsiteX26" fmla="*/ 1846306 w 2834469"/>
              <a:gd name="connsiteY26" fmla="*/ 2502621 h 4349817"/>
              <a:gd name="connsiteX27" fmla="*/ 1742438 w 2834469"/>
              <a:gd name="connsiteY27" fmla="*/ 2771796 h 4349817"/>
              <a:gd name="connsiteX28" fmla="*/ 1742438 w 2834469"/>
              <a:gd name="connsiteY28" fmla="*/ 2912570 h 4349817"/>
              <a:gd name="connsiteX29" fmla="*/ 1669676 w 2834469"/>
              <a:gd name="connsiteY29" fmla="*/ 2985955 h 4349817"/>
              <a:gd name="connsiteX30" fmla="*/ 1669008 w 2834469"/>
              <a:gd name="connsiteY30" fmla="*/ 2985955 h 4349817"/>
              <a:gd name="connsiteX31" fmla="*/ 959821 w 2834469"/>
              <a:gd name="connsiteY31" fmla="*/ 2985955 h 4349817"/>
              <a:gd name="connsiteX32" fmla="*/ 907887 w 2834469"/>
              <a:gd name="connsiteY32" fmla="*/ 2964159 h 4349817"/>
              <a:gd name="connsiteX33" fmla="*/ 944507 w 2834469"/>
              <a:gd name="connsiteY33" fmla="*/ 4218372 h 4349817"/>
              <a:gd name="connsiteX34" fmla="*/ 806969 w 2834469"/>
              <a:gd name="connsiteY34" fmla="*/ 3872671 h 4349817"/>
              <a:gd name="connsiteX35" fmla="*/ 941463 w 2834469"/>
              <a:gd name="connsiteY35" fmla="*/ 3530015 h 4349817"/>
              <a:gd name="connsiteX36" fmla="*/ 1289969 w 2834469"/>
              <a:gd name="connsiteY36" fmla="*/ 3395428 h 4349817"/>
              <a:gd name="connsiteX37" fmla="*/ 1635432 w 2834469"/>
              <a:gd name="connsiteY37" fmla="*/ 3526969 h 4349817"/>
              <a:gd name="connsiteX38" fmla="*/ 1766883 w 2834469"/>
              <a:gd name="connsiteY38" fmla="*/ 3872575 h 4349817"/>
              <a:gd name="connsiteX39" fmla="*/ 1632388 w 2834469"/>
              <a:gd name="connsiteY39" fmla="*/ 4218277 h 4349817"/>
              <a:gd name="connsiteX40" fmla="*/ 1289969 w 2834469"/>
              <a:gd name="connsiteY40" fmla="*/ 4355910 h 4349817"/>
              <a:gd name="connsiteX41" fmla="*/ 944507 w 2834469"/>
              <a:gd name="connsiteY41" fmla="*/ 4218372 h 4349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834469" h="4349817">
                <a:moveTo>
                  <a:pt x="907887" y="2964158"/>
                </a:moveTo>
                <a:cubicBezTo>
                  <a:pt x="893856" y="2950558"/>
                  <a:pt x="886104" y="2931733"/>
                  <a:pt x="886486" y="2912189"/>
                </a:cubicBezTo>
                <a:lnTo>
                  <a:pt x="886486" y="2716400"/>
                </a:lnTo>
                <a:cubicBezTo>
                  <a:pt x="886486" y="2512456"/>
                  <a:pt x="938451" y="2348267"/>
                  <a:pt x="1042382" y="2223833"/>
                </a:cubicBezTo>
                <a:cubicBezTo>
                  <a:pt x="1146312" y="2099398"/>
                  <a:pt x="1296089" y="1967857"/>
                  <a:pt x="1491712" y="1829208"/>
                </a:cubicBezTo>
                <a:cubicBezTo>
                  <a:pt x="1650683" y="1719114"/>
                  <a:pt x="1768881" y="1621235"/>
                  <a:pt x="1846306" y="1535571"/>
                </a:cubicBezTo>
                <a:cubicBezTo>
                  <a:pt x="1923730" y="1449908"/>
                  <a:pt x="1962474" y="1345874"/>
                  <a:pt x="1962538" y="1223470"/>
                </a:cubicBezTo>
                <a:cubicBezTo>
                  <a:pt x="1962538" y="1092943"/>
                  <a:pt x="1913616" y="987926"/>
                  <a:pt x="1815773" y="908417"/>
                </a:cubicBezTo>
                <a:cubicBezTo>
                  <a:pt x="1717930" y="828908"/>
                  <a:pt x="1589523" y="789154"/>
                  <a:pt x="1430552" y="789154"/>
                </a:cubicBezTo>
                <a:cubicBezTo>
                  <a:pt x="1259342" y="789154"/>
                  <a:pt x="1121804" y="831954"/>
                  <a:pt x="1017937" y="917555"/>
                </a:cubicBezTo>
                <a:cubicBezTo>
                  <a:pt x="914070" y="1003155"/>
                  <a:pt x="862073" y="1113312"/>
                  <a:pt x="861946" y="1248027"/>
                </a:cubicBezTo>
                <a:lnTo>
                  <a:pt x="861946" y="1345874"/>
                </a:lnTo>
                <a:cubicBezTo>
                  <a:pt x="861946" y="1390800"/>
                  <a:pt x="837501" y="1413231"/>
                  <a:pt x="788611" y="1413167"/>
                </a:cubicBezTo>
                <a:lnTo>
                  <a:pt x="73336" y="1382614"/>
                </a:lnTo>
                <a:cubicBezTo>
                  <a:pt x="32992" y="1382772"/>
                  <a:pt x="159" y="1350173"/>
                  <a:pt x="1" y="1309801"/>
                </a:cubicBezTo>
                <a:cubicBezTo>
                  <a:pt x="-1" y="1309579"/>
                  <a:pt x="0" y="1309356"/>
                  <a:pt x="1" y="1309134"/>
                </a:cubicBezTo>
                <a:lnTo>
                  <a:pt x="1" y="1248027"/>
                </a:lnTo>
                <a:cubicBezTo>
                  <a:pt x="1" y="1003218"/>
                  <a:pt x="61129" y="786013"/>
                  <a:pt x="183385" y="596411"/>
                </a:cubicBezTo>
                <a:cubicBezTo>
                  <a:pt x="305642" y="406808"/>
                  <a:pt x="475836" y="259974"/>
                  <a:pt x="693970" y="155908"/>
                </a:cubicBezTo>
                <a:cubicBezTo>
                  <a:pt x="911914" y="51969"/>
                  <a:pt x="1163560" y="0"/>
                  <a:pt x="1448909" y="0"/>
                </a:cubicBezTo>
                <a:cubicBezTo>
                  <a:pt x="1726078" y="0"/>
                  <a:pt x="1969640" y="49939"/>
                  <a:pt x="2179594" y="149817"/>
                </a:cubicBezTo>
                <a:cubicBezTo>
                  <a:pt x="2389547" y="249694"/>
                  <a:pt x="2551562" y="389294"/>
                  <a:pt x="2665638" y="568617"/>
                </a:cubicBezTo>
                <a:cubicBezTo>
                  <a:pt x="2779778" y="748131"/>
                  <a:pt x="2836848" y="956135"/>
                  <a:pt x="2836848" y="1192631"/>
                </a:cubicBezTo>
                <a:cubicBezTo>
                  <a:pt x="2836848" y="1372144"/>
                  <a:pt x="2805142" y="1526117"/>
                  <a:pt x="2741731" y="1654549"/>
                </a:cubicBezTo>
                <a:cubicBezTo>
                  <a:pt x="2678321" y="1782981"/>
                  <a:pt x="2602005" y="1888221"/>
                  <a:pt x="2512786" y="1970268"/>
                </a:cubicBezTo>
                <a:cubicBezTo>
                  <a:pt x="2404170" y="2066843"/>
                  <a:pt x="2289821" y="2156764"/>
                  <a:pt x="2170367" y="2239538"/>
                </a:cubicBezTo>
                <a:cubicBezTo>
                  <a:pt x="2023571" y="2341446"/>
                  <a:pt x="1915550" y="2429140"/>
                  <a:pt x="1846306" y="2502621"/>
                </a:cubicBezTo>
                <a:cubicBezTo>
                  <a:pt x="1777061" y="2576101"/>
                  <a:pt x="1742438" y="2665826"/>
                  <a:pt x="1742438" y="2771796"/>
                </a:cubicBezTo>
                <a:lnTo>
                  <a:pt x="1742438" y="2912570"/>
                </a:lnTo>
                <a:cubicBezTo>
                  <a:pt x="1742596" y="2952941"/>
                  <a:pt x="1710019" y="2985797"/>
                  <a:pt x="1669676" y="2985955"/>
                </a:cubicBezTo>
                <a:cubicBezTo>
                  <a:pt x="1669453" y="2985956"/>
                  <a:pt x="1669231" y="2985956"/>
                  <a:pt x="1669008" y="2985955"/>
                </a:cubicBezTo>
                <a:lnTo>
                  <a:pt x="959821" y="2985955"/>
                </a:lnTo>
                <a:cubicBezTo>
                  <a:pt x="940233" y="2986238"/>
                  <a:pt x="921413" y="2978340"/>
                  <a:pt x="907887" y="2964159"/>
                </a:cubicBezTo>
                <a:close/>
                <a:moveTo>
                  <a:pt x="944507" y="4218372"/>
                </a:moveTo>
                <a:cubicBezTo>
                  <a:pt x="852815" y="4126616"/>
                  <a:pt x="806969" y="4011383"/>
                  <a:pt x="806969" y="3872671"/>
                </a:cubicBezTo>
                <a:cubicBezTo>
                  <a:pt x="806969" y="3733959"/>
                  <a:pt x="851800" y="3619741"/>
                  <a:pt x="941463" y="3530015"/>
                </a:cubicBezTo>
                <a:cubicBezTo>
                  <a:pt x="1031063" y="3440354"/>
                  <a:pt x="1147232" y="3395492"/>
                  <a:pt x="1289969" y="3395428"/>
                </a:cubicBezTo>
                <a:cubicBezTo>
                  <a:pt x="1432708" y="3395365"/>
                  <a:pt x="1547862" y="3439212"/>
                  <a:pt x="1635432" y="3526969"/>
                </a:cubicBezTo>
                <a:cubicBezTo>
                  <a:pt x="1723066" y="3614728"/>
                  <a:pt x="1766883" y="3729930"/>
                  <a:pt x="1766883" y="3872575"/>
                </a:cubicBezTo>
                <a:cubicBezTo>
                  <a:pt x="1766883" y="4011351"/>
                  <a:pt x="1722052" y="4126585"/>
                  <a:pt x="1632388" y="4218277"/>
                </a:cubicBezTo>
                <a:cubicBezTo>
                  <a:pt x="1542726" y="4309969"/>
                  <a:pt x="1428586" y="4355847"/>
                  <a:pt x="1289969" y="4355910"/>
                </a:cubicBezTo>
                <a:cubicBezTo>
                  <a:pt x="1151417" y="4355973"/>
                  <a:pt x="1036263" y="4310128"/>
                  <a:pt x="944507" y="4218372"/>
                </a:cubicBezTo>
                <a:close/>
              </a:path>
            </a:pathLst>
          </a:custGeom>
          <a:solidFill>
            <a:schemeClr val="accent3">
              <a:lumMod val="20000"/>
              <a:lumOff val="80000"/>
            </a:schemeClr>
          </a:solidFill>
          <a:ln w="951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a:noFill/>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28" name="Picture 27" descr="A close up of a sign&#10;&#10;Description automatically generated">
            <a:extLst>
              <a:ext uri="{FF2B5EF4-FFF2-40B4-BE49-F238E27FC236}">
                <a16:creationId xmlns:a16="http://schemas.microsoft.com/office/drawing/2014/main" id="{5EFE27B8-738C-4F89-829B-F0BBBDF27CC4}"/>
              </a:ext>
            </a:extLst>
          </p:cNvPr>
          <p:cNvPicPr>
            <a:picLocks noChangeAspect="1"/>
          </p:cNvPicPr>
          <p:nvPr userDrawn="1"/>
        </p:nvPicPr>
        <p:blipFill>
          <a:blip r:embed="rId2"/>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60016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 slide 1">
    <p:bg>
      <p:bgPr>
        <a:solidFill>
          <a:schemeClr val="tx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49" name="Picture 48" descr="A picture containing drawing&#10;&#10;Description automatically generated">
            <a:extLst>
              <a:ext uri="{FF2B5EF4-FFF2-40B4-BE49-F238E27FC236}">
                <a16:creationId xmlns:a16="http://schemas.microsoft.com/office/drawing/2014/main" id="{3BE5C39E-DAF2-4353-ADEA-14C7DACD543E}"/>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341292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mage slide 2">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marL="252000" indent="0">
              <a:buNone/>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8271693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losing slide">
    <p:bg>
      <p:bgPr>
        <a:solidFill>
          <a:schemeClr val="accent1"/>
        </a:solidFill>
        <a:effectLst/>
      </p:bgPr>
    </p:bg>
    <p:spTree>
      <p:nvGrpSpPr>
        <p:cNvPr id="1" name=""/>
        <p:cNvGrpSpPr/>
        <p:nvPr/>
      </p:nvGrpSpPr>
      <p:grpSpPr>
        <a:xfrm>
          <a:off x="0" y="0"/>
          <a:ext cx="0" cy="0"/>
          <a:chOff x="0" y="0"/>
          <a:chExt cx="0" cy="0"/>
        </a:xfrm>
      </p:grpSpPr>
      <p:sp>
        <p:nvSpPr>
          <p:cNvPr id="31" name="Title 1">
            <a:extLst>
              <a:ext uri="{FF2B5EF4-FFF2-40B4-BE49-F238E27FC236}">
                <a16:creationId xmlns:a16="http://schemas.microsoft.com/office/drawing/2014/main" id="{0AF5186C-64A3-9C4C-A3A4-D88A9F6D7B71}"/>
              </a:ext>
            </a:extLst>
          </p:cNvPr>
          <p:cNvSpPr>
            <a:spLocks noGrp="1"/>
          </p:cNvSpPr>
          <p:nvPr>
            <p:ph type="ctrTitle" hasCustomPrompt="1"/>
          </p:nvPr>
        </p:nvSpPr>
        <p:spPr>
          <a:xfrm>
            <a:off x="635000" y="2595615"/>
            <a:ext cx="6849513" cy="1498600"/>
          </a:xfrm>
        </p:spPr>
        <p:txBody>
          <a:bodyPr anchor="t"/>
          <a:lstStyle>
            <a:lvl1pPr algn="l">
              <a:defRPr sz="6000">
                <a:solidFill>
                  <a:schemeClr val="bg1"/>
                </a:solidFill>
              </a:defRPr>
            </a:lvl1pPr>
          </a:lstStyle>
          <a:p>
            <a:r>
              <a:rPr lang="en-US"/>
              <a:t>Master title style</a:t>
            </a:r>
            <a:endParaRPr lang="en-GB"/>
          </a:p>
        </p:txBody>
      </p:sp>
      <p:sp>
        <p:nvSpPr>
          <p:cNvPr id="32" name="Subtitle 2">
            <a:extLst>
              <a:ext uri="{FF2B5EF4-FFF2-40B4-BE49-F238E27FC236}">
                <a16:creationId xmlns:a16="http://schemas.microsoft.com/office/drawing/2014/main" id="{4B03D137-CA1B-A24F-B49E-DB9EAE79DBAF}"/>
              </a:ext>
            </a:extLst>
          </p:cNvPr>
          <p:cNvSpPr>
            <a:spLocks noGrp="1"/>
          </p:cNvSpPr>
          <p:nvPr>
            <p:ph type="subTitle" idx="1"/>
          </p:nvPr>
        </p:nvSpPr>
        <p:spPr>
          <a:xfrm>
            <a:off x="635000" y="3493523"/>
            <a:ext cx="6849513" cy="498475"/>
          </a:xfrm>
        </p:spPr>
        <p:txBody>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6" name="Text Placeholder 5">
            <a:extLst>
              <a:ext uri="{FF2B5EF4-FFF2-40B4-BE49-F238E27FC236}">
                <a16:creationId xmlns:a16="http://schemas.microsoft.com/office/drawing/2014/main" id="{5F5139DE-51DE-664D-B2AE-29ABD2EF062D}"/>
              </a:ext>
            </a:extLst>
          </p:cNvPr>
          <p:cNvSpPr>
            <a:spLocks noGrp="1"/>
          </p:cNvSpPr>
          <p:nvPr>
            <p:ph type="body" sz="quarter" idx="13" hasCustomPrompt="1"/>
          </p:nvPr>
        </p:nvSpPr>
        <p:spPr>
          <a:xfrm>
            <a:off x="635001" y="4343064"/>
            <a:ext cx="2108200" cy="1498600"/>
          </a:xfrm>
        </p:spPr>
        <p:txBody>
          <a:bodyPr>
            <a:normAutofit/>
          </a:bodyPr>
          <a:lstStyle>
            <a:lvl1pPr>
              <a:spcBef>
                <a:spcPts val="0"/>
              </a:spcBef>
              <a:spcAft>
                <a:spcPts val="0"/>
              </a:spcAft>
              <a:defRPr sz="1200">
                <a:solidFill>
                  <a:schemeClr val="bg1"/>
                </a:solidFill>
              </a:defRPr>
            </a:lvl1pPr>
            <a:lvl2pPr>
              <a:spcBef>
                <a:spcPts val="0"/>
              </a:spcBef>
              <a:spcAft>
                <a:spcPts val="0"/>
              </a:spcAft>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Name</a:t>
            </a:r>
          </a:p>
          <a:p>
            <a:pPr lvl="1"/>
            <a:r>
              <a:rPr lang="en-US" err="1"/>
              <a:t>email@teachfirst.org.uk</a:t>
            </a:r>
            <a:endParaRPr lang="en-US"/>
          </a:p>
          <a:p>
            <a:pPr lvl="1"/>
            <a:r>
              <a:rPr lang="en-US"/>
              <a:t>Phone number</a:t>
            </a:r>
          </a:p>
          <a:p>
            <a:pPr lvl="1"/>
            <a:r>
              <a:rPr lang="en-US"/>
              <a:t>Social media info</a:t>
            </a:r>
          </a:p>
        </p:txBody>
      </p:sp>
      <p:sp>
        <p:nvSpPr>
          <p:cNvPr id="33" name="Text Placeholder 5">
            <a:extLst>
              <a:ext uri="{FF2B5EF4-FFF2-40B4-BE49-F238E27FC236}">
                <a16:creationId xmlns:a16="http://schemas.microsoft.com/office/drawing/2014/main" id="{23E7D76E-B637-634F-B5B8-F314F943300D}"/>
              </a:ext>
            </a:extLst>
          </p:cNvPr>
          <p:cNvSpPr>
            <a:spLocks noGrp="1"/>
          </p:cNvSpPr>
          <p:nvPr>
            <p:ph type="body" sz="quarter" idx="14" hasCustomPrompt="1"/>
          </p:nvPr>
        </p:nvSpPr>
        <p:spPr>
          <a:xfrm>
            <a:off x="3005656" y="4343064"/>
            <a:ext cx="2108200" cy="1498600"/>
          </a:xfrm>
        </p:spPr>
        <p:txBody>
          <a:bodyPr>
            <a:normAutofit/>
          </a:bodyPr>
          <a:lstStyle>
            <a:lvl1pPr marL="0" marR="0" indent="0" algn="l" defTabSz="914400" rtl="0" eaLnBrk="1" fontAlgn="auto" latinLnBrk="0" hangingPunct="1">
              <a:lnSpc>
                <a:spcPct val="90000"/>
              </a:lnSpc>
              <a:spcBef>
                <a:spcPts val="600"/>
              </a:spcBef>
              <a:spcAft>
                <a:spcPts val="600"/>
              </a:spcAft>
              <a:buClrTx/>
              <a:buSzTx/>
              <a:buFont typeface="Arial" panose="020B0604020202020204" pitchFamily="34" charset="0"/>
              <a:buNone/>
              <a:tabLst/>
              <a:defRPr sz="1200" b="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Use this slide to put down your contact details and list the next steps if required.</a:t>
            </a:r>
          </a:p>
        </p:txBody>
      </p:sp>
      <p:sp>
        <p:nvSpPr>
          <p:cNvPr id="34" name="TextBox 33">
            <a:extLst>
              <a:ext uri="{FF2B5EF4-FFF2-40B4-BE49-F238E27FC236}">
                <a16:creationId xmlns:a16="http://schemas.microsoft.com/office/drawing/2014/main" id="{28FE258A-7B36-1341-8223-9FAF97581E3F}"/>
              </a:ext>
            </a:extLst>
          </p:cNvPr>
          <p:cNvSpPr txBox="1">
            <a:spLocks noChangeArrowheads="1"/>
          </p:cNvSpPr>
          <p:nvPr userDrawn="1"/>
        </p:nvSpPr>
        <p:spPr bwMode="auto">
          <a:xfrm>
            <a:off x="8340258" y="5982412"/>
            <a:ext cx="338676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Geneva" pitchFamily="-96" charset="-128"/>
              </a:defRPr>
            </a:lvl1pPr>
            <a:lvl2pPr marL="742950" indent="-285750">
              <a:defRPr>
                <a:solidFill>
                  <a:schemeClr val="tx1"/>
                </a:solidFill>
                <a:latin typeface="Calibri" panose="020F0502020204030204" pitchFamily="34" charset="0"/>
                <a:ea typeface="Geneva" pitchFamily="-96" charset="-128"/>
              </a:defRPr>
            </a:lvl2pPr>
            <a:lvl3pPr marL="1143000" indent="-228600">
              <a:defRPr>
                <a:solidFill>
                  <a:schemeClr val="tx1"/>
                </a:solidFill>
                <a:latin typeface="Calibri" panose="020F0502020204030204" pitchFamily="34" charset="0"/>
                <a:ea typeface="Geneva" pitchFamily="-96" charset="-128"/>
              </a:defRPr>
            </a:lvl3pPr>
            <a:lvl4pPr marL="1600200" indent="-228600">
              <a:defRPr>
                <a:solidFill>
                  <a:schemeClr val="tx1"/>
                </a:solidFill>
                <a:latin typeface="Calibri" panose="020F0502020204030204" pitchFamily="34" charset="0"/>
                <a:ea typeface="Geneva" pitchFamily="-96" charset="-128"/>
              </a:defRPr>
            </a:lvl4pPr>
            <a:lvl5pPr marL="2057400" indent="-228600">
              <a:defRPr>
                <a:solidFill>
                  <a:schemeClr val="tx1"/>
                </a:solidFill>
                <a:latin typeface="Calibri" panose="020F0502020204030204" pitchFamily="34" charset="0"/>
                <a:ea typeface="Geneva" pitchFamily="-96"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Geneva" pitchFamily="-96"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Geneva" pitchFamily="-96"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Geneva" pitchFamily="-96"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Geneva" pitchFamily="-96" charset="-128"/>
              </a:defRPr>
            </a:lvl9pPr>
          </a:lstStyle>
          <a:p>
            <a:pPr algn="l" eaLnBrk="1" hangingPunct="1">
              <a:defRPr/>
            </a:pPr>
            <a:r>
              <a:rPr lang="en-GB" altLang="en-US" sz="1200" b="1">
                <a:solidFill>
                  <a:schemeClr val="bg1"/>
                </a:solidFill>
                <a:latin typeface="+mn-lt"/>
              </a:rPr>
              <a:t>Teach First is a registered charity, no. 1098294</a:t>
            </a:r>
          </a:p>
        </p:txBody>
      </p:sp>
      <p:sp>
        <p:nvSpPr>
          <p:cNvPr id="35" name="Rectangle 34">
            <a:extLst>
              <a:ext uri="{FF2B5EF4-FFF2-40B4-BE49-F238E27FC236}">
                <a16:creationId xmlns:a16="http://schemas.microsoft.com/office/drawing/2014/main" id="{BFADFA1D-0041-D543-964A-99EB797915B1}"/>
              </a:ext>
            </a:extLst>
          </p:cNvPr>
          <p:cNvSpPr/>
          <p:nvPr userDrawn="1"/>
        </p:nvSpPr>
        <p:spPr>
          <a:xfrm>
            <a:off x="7429341" y="6319013"/>
            <a:ext cx="1205458" cy="184666"/>
          </a:xfrm>
          <a:prstGeom prst="rect">
            <a:avLst/>
          </a:prstGeom>
        </p:spPr>
        <p:txBody>
          <a:bodyPr wrap="none" lIns="0" tIns="0" rIns="0" bIns="0">
            <a:spAutoFit/>
          </a:bodyPr>
          <a:lstStyle/>
          <a:p>
            <a:pPr algn="l" eaLnBrk="1" hangingPunct="1">
              <a:defRPr/>
            </a:pPr>
            <a:r>
              <a:rPr lang="en-GB" altLang="en-US" sz="1200" b="1">
                <a:solidFill>
                  <a:schemeClr val="bg1"/>
                </a:solidFill>
                <a:latin typeface="+mn-lt"/>
              </a:rPr>
              <a:t>teachfirst.org.uk</a:t>
            </a:r>
          </a:p>
        </p:txBody>
      </p:sp>
      <p:grpSp>
        <p:nvGrpSpPr>
          <p:cNvPr id="36" name="Group 35">
            <a:extLst>
              <a:ext uri="{FF2B5EF4-FFF2-40B4-BE49-F238E27FC236}">
                <a16:creationId xmlns:a16="http://schemas.microsoft.com/office/drawing/2014/main" id="{C281475C-42FD-2F4C-AB60-57E691ED2EED}"/>
              </a:ext>
            </a:extLst>
          </p:cNvPr>
          <p:cNvGrpSpPr/>
          <p:nvPr userDrawn="1"/>
        </p:nvGrpSpPr>
        <p:grpSpPr>
          <a:xfrm>
            <a:off x="8926519" y="6319011"/>
            <a:ext cx="3017895" cy="187253"/>
            <a:chOff x="6174145" y="2837017"/>
            <a:chExt cx="3740919" cy="232115"/>
          </a:xfrm>
        </p:grpSpPr>
        <p:grpSp>
          <p:nvGrpSpPr>
            <p:cNvPr id="37" name="Group 36">
              <a:extLst>
                <a:ext uri="{FF2B5EF4-FFF2-40B4-BE49-F238E27FC236}">
                  <a16:creationId xmlns:a16="http://schemas.microsoft.com/office/drawing/2014/main" id="{7EA0F3E2-061E-E24F-9F1C-CCE43A11FF5F}"/>
                </a:ext>
              </a:extLst>
            </p:cNvPr>
            <p:cNvGrpSpPr/>
            <p:nvPr userDrawn="1"/>
          </p:nvGrpSpPr>
          <p:grpSpPr>
            <a:xfrm>
              <a:off x="6174145" y="2837017"/>
              <a:ext cx="1687807" cy="228908"/>
              <a:chOff x="4388997" y="6273325"/>
              <a:chExt cx="1687807" cy="228908"/>
            </a:xfrm>
            <a:solidFill>
              <a:schemeClr val="bg1"/>
            </a:solidFill>
          </p:grpSpPr>
          <p:sp>
            <p:nvSpPr>
              <p:cNvPr id="41" name="Rectangle 40">
                <a:extLst>
                  <a:ext uri="{FF2B5EF4-FFF2-40B4-BE49-F238E27FC236}">
                    <a16:creationId xmlns:a16="http://schemas.microsoft.com/office/drawing/2014/main" id="{5FFD9BD6-EB44-1540-8F09-28A770787B08}"/>
                  </a:ext>
                </a:extLst>
              </p:cNvPr>
              <p:cNvSpPr/>
              <p:nvPr userDrawn="1"/>
            </p:nvSpPr>
            <p:spPr>
              <a:xfrm>
                <a:off x="4721636" y="6273325"/>
                <a:ext cx="1355168" cy="228908"/>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1">
                    <a:solidFill>
                      <a:schemeClr val="bg1"/>
                    </a:solidFill>
                  </a:rPr>
                  <a:t>@</a:t>
                </a:r>
                <a:r>
                  <a:rPr lang="en-GB" altLang="en-US" sz="1200" b="1" err="1">
                    <a:solidFill>
                      <a:schemeClr val="bg1"/>
                    </a:solidFill>
                  </a:rPr>
                  <a:t>TeachFirst</a:t>
                </a:r>
                <a:endParaRPr lang="en-GB" sz="1200" b="1">
                  <a:solidFill>
                    <a:schemeClr val="bg1"/>
                  </a:solidFill>
                </a:endParaRPr>
              </a:p>
            </p:txBody>
          </p:sp>
          <p:pic>
            <p:nvPicPr>
              <p:cNvPr id="42" name="Graphic 41">
                <a:extLst>
                  <a:ext uri="{FF2B5EF4-FFF2-40B4-BE49-F238E27FC236}">
                    <a16:creationId xmlns:a16="http://schemas.microsoft.com/office/drawing/2014/main" id="{29A2C690-4BC2-824B-8ED4-8917459FD179}"/>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388997" y="6285528"/>
                <a:ext cx="235270" cy="191039"/>
              </a:xfrm>
              <a:prstGeom prst="rect">
                <a:avLst/>
              </a:prstGeom>
            </p:spPr>
          </p:pic>
        </p:grpSp>
        <p:grpSp>
          <p:nvGrpSpPr>
            <p:cNvPr id="38" name="Group 37">
              <a:extLst>
                <a:ext uri="{FF2B5EF4-FFF2-40B4-BE49-F238E27FC236}">
                  <a16:creationId xmlns:a16="http://schemas.microsoft.com/office/drawing/2014/main" id="{24A137C2-387B-FB48-8F95-101CD7770AE0}"/>
                </a:ext>
              </a:extLst>
            </p:cNvPr>
            <p:cNvGrpSpPr/>
            <p:nvPr userDrawn="1"/>
          </p:nvGrpSpPr>
          <p:grpSpPr>
            <a:xfrm>
              <a:off x="8003079" y="2840224"/>
              <a:ext cx="1911985" cy="228908"/>
              <a:chOff x="6575745" y="6276532"/>
              <a:chExt cx="1911985" cy="228908"/>
            </a:xfrm>
            <a:solidFill>
              <a:schemeClr val="bg1"/>
            </a:solidFill>
          </p:grpSpPr>
          <p:pic>
            <p:nvPicPr>
              <p:cNvPr id="39" name="Graphic 38">
                <a:extLst>
                  <a:ext uri="{FF2B5EF4-FFF2-40B4-BE49-F238E27FC236}">
                    <a16:creationId xmlns:a16="http://schemas.microsoft.com/office/drawing/2014/main" id="{09A8DB4D-C72E-9848-93EB-E6E6165A50D2}"/>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6575745" y="6285528"/>
                <a:ext cx="216704" cy="216706"/>
              </a:xfrm>
              <a:prstGeom prst="rect">
                <a:avLst/>
              </a:prstGeom>
            </p:spPr>
          </p:pic>
          <p:sp>
            <p:nvSpPr>
              <p:cNvPr id="40" name="Rectangle 39">
                <a:extLst>
                  <a:ext uri="{FF2B5EF4-FFF2-40B4-BE49-F238E27FC236}">
                    <a16:creationId xmlns:a16="http://schemas.microsoft.com/office/drawing/2014/main" id="{BE130D37-462F-E247-9B26-CCF995604594}"/>
                  </a:ext>
                </a:extLst>
              </p:cNvPr>
              <p:cNvSpPr/>
              <p:nvPr userDrawn="1"/>
            </p:nvSpPr>
            <p:spPr>
              <a:xfrm>
                <a:off x="6924943" y="6276532"/>
                <a:ext cx="1562787" cy="228908"/>
              </a:xfrm>
              <a:prstGeom prst="rect">
                <a:avLst/>
              </a:prstGeom>
              <a:noFill/>
            </p:spPr>
            <p:txBody>
              <a:bodyPr wrap="square" lIns="0" tIns="0" rIns="0" bIns="0">
                <a:spAutoFit/>
              </a:bodyPr>
              <a:lstStyle/>
              <a:p>
                <a:r>
                  <a:rPr lang="en-GB" sz="1200" b="1" i="0" kern="1200">
                    <a:solidFill>
                      <a:schemeClr val="bg1"/>
                    </a:solidFill>
                    <a:effectLst/>
                    <a:latin typeface="+mn-lt"/>
                    <a:ea typeface="+mn-ea"/>
                    <a:cs typeface="+mn-cs"/>
                  </a:rPr>
                  <a:t>@</a:t>
                </a:r>
                <a:r>
                  <a:rPr lang="en-GB" sz="1200" b="1" i="0" kern="1200" err="1">
                    <a:solidFill>
                      <a:schemeClr val="bg1"/>
                    </a:solidFill>
                    <a:effectLst/>
                  </a:rPr>
                  <a:t>teachfirstuk</a:t>
                </a:r>
                <a:endParaRPr lang="en-GB" sz="1200" b="1">
                  <a:solidFill>
                    <a:schemeClr val="bg1"/>
                  </a:solidFill>
                </a:endParaRPr>
              </a:p>
            </p:txBody>
          </p:sp>
        </p:grpSp>
      </p:grpSp>
      <p:grpSp>
        <p:nvGrpSpPr>
          <p:cNvPr id="60" name="Graphic 11">
            <a:extLst>
              <a:ext uri="{FF2B5EF4-FFF2-40B4-BE49-F238E27FC236}">
                <a16:creationId xmlns:a16="http://schemas.microsoft.com/office/drawing/2014/main" id="{10757686-C67F-4DD4-9D71-786903A3164E}"/>
              </a:ext>
            </a:extLst>
          </p:cNvPr>
          <p:cNvGrpSpPr/>
          <p:nvPr userDrawn="1"/>
        </p:nvGrpSpPr>
        <p:grpSpPr>
          <a:xfrm>
            <a:off x="8527850" y="249743"/>
            <a:ext cx="3341108" cy="1537667"/>
            <a:chOff x="1676400" y="1162555"/>
            <a:chExt cx="8966200" cy="4126490"/>
          </a:xfrm>
          <a:solidFill>
            <a:schemeClr val="bg1"/>
          </a:solidFill>
        </p:grpSpPr>
        <p:sp>
          <p:nvSpPr>
            <p:cNvPr id="61" name="Freeform 9">
              <a:extLst>
                <a:ext uri="{FF2B5EF4-FFF2-40B4-BE49-F238E27FC236}">
                  <a16:creationId xmlns:a16="http://schemas.microsoft.com/office/drawing/2014/main" id="{D2A647DC-867F-43E9-B679-AF087C9C74AA}"/>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9C6C2A61-4AE6-441B-8AF3-3A5CA068D616}"/>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945B0C3C-D306-42CC-AC52-CF209FE85166}"/>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F5018DF8-187A-46FC-B762-5C151E4E7662}"/>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D8C786EF-19D6-4EEE-93BD-20626DEE102B}"/>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30F7FD6D-258E-490E-8CED-0DFFC1202130}"/>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40CACF16-1432-48AF-B848-EB872F57E755}"/>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B4498185-9602-41B1-B2A5-A16DED956CD1}"/>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7E4FC8F4-D8A7-4DAF-8C53-94AAD1C0C8FE}"/>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C0594CE3-C897-4AC5-9146-062BB997AF91}"/>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554518F2-9BBF-4F2E-9285-120559A79739}"/>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E6DD0297-C16B-43B9-849E-472AC0186C21}"/>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730A1D15-9373-4657-AA67-2FB3AC8FBE8D}"/>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DC8F21B5-FAFE-4343-8EAB-F0E200FA2ECC}"/>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14AFAAF8-194B-42EF-947D-6665E26903E3}"/>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41009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Title Slide 3">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344467"/>
            <a:ext cx="5394325" cy="1590469"/>
          </a:xfrm>
        </p:spPr>
        <p:txBody>
          <a:bodyPr anchor="b">
            <a:normAutofit/>
          </a:bodyPr>
          <a:lstStyle>
            <a:lvl1pPr algn="l">
              <a:defRPr sz="6000">
                <a:solidFill>
                  <a:schemeClr val="accent1"/>
                </a:solidFill>
              </a:defRPr>
            </a:lvl1pPr>
          </a:lstStyle>
          <a:p>
            <a:r>
              <a:rPr lang="en-US"/>
              <a:t>Master title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1934936"/>
            <a:ext cx="5391940" cy="488623"/>
          </a:xfrm>
        </p:spPr>
        <p:txBody>
          <a:bodyPr>
            <a:normAutofit/>
          </a:bodyPr>
          <a:lstStyle>
            <a:lvl1pPr marL="0" indent="0" algn="l">
              <a:buNone/>
              <a:defRPr sz="18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27" name="Graphic 11">
            <a:extLst>
              <a:ext uri="{FF2B5EF4-FFF2-40B4-BE49-F238E27FC236}">
                <a16:creationId xmlns:a16="http://schemas.microsoft.com/office/drawing/2014/main" id="{794D4390-A6DF-E349-AB41-8748E8DF4F7C}"/>
              </a:ext>
            </a:extLst>
          </p:cNvPr>
          <p:cNvGrpSpPr/>
          <p:nvPr userDrawn="1"/>
        </p:nvGrpSpPr>
        <p:grpSpPr>
          <a:xfrm>
            <a:off x="9256905" y="5498917"/>
            <a:ext cx="2885374" cy="1327926"/>
            <a:chOff x="1676400" y="1162555"/>
            <a:chExt cx="8966200" cy="4126490"/>
          </a:xfrm>
          <a:solidFill>
            <a:schemeClr val="tx1"/>
          </a:solidFill>
        </p:grpSpPr>
        <p:sp>
          <p:nvSpPr>
            <p:cNvPr id="28" name="Freeform 27">
              <a:extLst>
                <a:ext uri="{FF2B5EF4-FFF2-40B4-BE49-F238E27FC236}">
                  <a16:creationId xmlns:a16="http://schemas.microsoft.com/office/drawing/2014/main" id="{CB874688-9A20-6142-BB62-5AEBD3CBD5A7}"/>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9" name="Freeform 28">
              <a:extLst>
                <a:ext uri="{FF2B5EF4-FFF2-40B4-BE49-F238E27FC236}">
                  <a16:creationId xmlns:a16="http://schemas.microsoft.com/office/drawing/2014/main" id="{C66487D3-E68C-9043-A685-0181A8FF94E9}"/>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30" name="Freeform 29">
              <a:extLst>
                <a:ext uri="{FF2B5EF4-FFF2-40B4-BE49-F238E27FC236}">
                  <a16:creationId xmlns:a16="http://schemas.microsoft.com/office/drawing/2014/main" id="{50AC4A5F-0442-3643-AD67-1E8E2A5A4463}"/>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30">
              <a:extLst>
                <a:ext uri="{FF2B5EF4-FFF2-40B4-BE49-F238E27FC236}">
                  <a16:creationId xmlns:a16="http://schemas.microsoft.com/office/drawing/2014/main" id="{65312DE1-8F30-EC43-8ED8-77A836D62A8C}"/>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31">
              <a:extLst>
                <a:ext uri="{FF2B5EF4-FFF2-40B4-BE49-F238E27FC236}">
                  <a16:creationId xmlns:a16="http://schemas.microsoft.com/office/drawing/2014/main" id="{3E5B4B88-AE9B-8645-A33F-EB228BD31080}"/>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32">
              <a:extLst>
                <a:ext uri="{FF2B5EF4-FFF2-40B4-BE49-F238E27FC236}">
                  <a16:creationId xmlns:a16="http://schemas.microsoft.com/office/drawing/2014/main" id="{9CF616FB-7FA2-3B4B-ACB8-A072D762C334}"/>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33">
              <a:extLst>
                <a:ext uri="{FF2B5EF4-FFF2-40B4-BE49-F238E27FC236}">
                  <a16:creationId xmlns:a16="http://schemas.microsoft.com/office/drawing/2014/main" id="{96C1D6CE-7602-6543-84FB-9B338F80C0CA}"/>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34">
              <a:extLst>
                <a:ext uri="{FF2B5EF4-FFF2-40B4-BE49-F238E27FC236}">
                  <a16:creationId xmlns:a16="http://schemas.microsoft.com/office/drawing/2014/main" id="{CABF753E-2AA0-C94A-8C0D-5737DC03D23A}"/>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35">
              <a:extLst>
                <a:ext uri="{FF2B5EF4-FFF2-40B4-BE49-F238E27FC236}">
                  <a16:creationId xmlns:a16="http://schemas.microsoft.com/office/drawing/2014/main" id="{0BE69866-D191-904B-BC42-3EFFAD173777}"/>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36">
              <a:extLst>
                <a:ext uri="{FF2B5EF4-FFF2-40B4-BE49-F238E27FC236}">
                  <a16:creationId xmlns:a16="http://schemas.microsoft.com/office/drawing/2014/main" id="{3908C243-69E3-5649-9993-C824323DF558}"/>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37">
              <a:extLst>
                <a:ext uri="{FF2B5EF4-FFF2-40B4-BE49-F238E27FC236}">
                  <a16:creationId xmlns:a16="http://schemas.microsoft.com/office/drawing/2014/main" id="{827849F7-BFB9-8841-9C4D-A1CA358CC47C}"/>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38">
              <a:extLst>
                <a:ext uri="{FF2B5EF4-FFF2-40B4-BE49-F238E27FC236}">
                  <a16:creationId xmlns:a16="http://schemas.microsoft.com/office/drawing/2014/main" id="{F1789727-70E4-204D-9762-09CFA4C33BCB}"/>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39">
              <a:extLst>
                <a:ext uri="{FF2B5EF4-FFF2-40B4-BE49-F238E27FC236}">
                  <a16:creationId xmlns:a16="http://schemas.microsoft.com/office/drawing/2014/main" id="{2B2EDF88-E626-0E4A-9E28-B9920F77E26B}"/>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40">
              <a:extLst>
                <a:ext uri="{FF2B5EF4-FFF2-40B4-BE49-F238E27FC236}">
                  <a16:creationId xmlns:a16="http://schemas.microsoft.com/office/drawing/2014/main" id="{5693C36B-2261-3A4E-80C2-321071B39831}"/>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41">
              <a:extLst>
                <a:ext uri="{FF2B5EF4-FFF2-40B4-BE49-F238E27FC236}">
                  <a16:creationId xmlns:a16="http://schemas.microsoft.com/office/drawing/2014/main" id="{AC2EC52F-E1DF-D542-BA8D-7A312DAE9664}"/>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spTree>
    <p:extLst>
      <p:ext uri="{BB962C8B-B14F-4D97-AF65-F5344CB8AC3E}">
        <p14:creationId xmlns:p14="http://schemas.microsoft.com/office/powerpoint/2010/main" val="1593574450"/>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B16A78-4A6B-6840-BB34-BB1B54812BC3}"/>
              </a:ext>
            </a:extLst>
          </p:cNvPr>
          <p:cNvSpPr>
            <a:spLocks noGrp="1"/>
          </p:cNvSpPr>
          <p:nvPr>
            <p:ph type="title"/>
          </p:nvPr>
        </p:nvSpPr>
        <p:spPr>
          <a:xfrm>
            <a:off x="631826" y="648855"/>
            <a:ext cx="10921999" cy="852155"/>
          </a:xfrm>
          <a:prstGeom prst="rect">
            <a:avLst/>
          </a:prstGeom>
        </p:spPr>
        <p:txBody>
          <a:bodyPr vert="horz" lIns="0" tIns="0" rIns="0" bIns="0" rtlCol="0" anchor="t">
            <a:noAutofit/>
          </a:bodyPr>
          <a:lstStyle/>
          <a:p>
            <a:r>
              <a:rPr lang="en-US"/>
              <a:t>Click to edit slide title</a:t>
            </a:r>
            <a:endParaRPr lang="en-GB"/>
          </a:p>
        </p:txBody>
      </p:sp>
      <p:sp>
        <p:nvSpPr>
          <p:cNvPr id="3" name="Text Placeholder 2">
            <a:extLst>
              <a:ext uri="{FF2B5EF4-FFF2-40B4-BE49-F238E27FC236}">
                <a16:creationId xmlns:a16="http://schemas.microsoft.com/office/drawing/2014/main" id="{D68E4F8E-E113-894C-AC68-7443FBB6DCE9}"/>
              </a:ext>
            </a:extLst>
          </p:cNvPr>
          <p:cNvSpPr>
            <a:spLocks noGrp="1"/>
          </p:cNvSpPr>
          <p:nvPr>
            <p:ph type="body" idx="1"/>
          </p:nvPr>
        </p:nvSpPr>
        <p:spPr>
          <a:xfrm>
            <a:off x="635000" y="2008620"/>
            <a:ext cx="10918825" cy="4114049"/>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1F997482-F341-924C-9967-93B7F7A7A132}"/>
              </a:ext>
            </a:extLst>
          </p:cNvPr>
          <p:cNvSpPr>
            <a:spLocks noGrp="1"/>
          </p:cNvSpPr>
          <p:nvPr>
            <p:ph type="sldNum" sz="quarter" idx="4"/>
          </p:nvPr>
        </p:nvSpPr>
        <p:spPr>
          <a:xfrm>
            <a:off x="10932510" y="6401178"/>
            <a:ext cx="807025" cy="153888"/>
          </a:xfrm>
          <a:prstGeom prst="rect">
            <a:avLst/>
          </a:prstGeom>
        </p:spPr>
        <p:txBody>
          <a:bodyPr vert="horz" wrap="square" lIns="0" tIns="0" rIns="0" bIns="0" rtlCol="0" anchor="ctr">
            <a:spAutoFit/>
          </a:bodyPr>
          <a:lstStyle>
            <a:lvl1pPr algn="r">
              <a:defRPr sz="1000">
                <a:solidFill>
                  <a:schemeClr val="tx1"/>
                </a:solidFill>
              </a:defRPr>
            </a:lvl1pPr>
          </a:lstStyle>
          <a:p>
            <a:fld id="{6B6EFD66-0F65-0C43-B4F5-A9CE99357F25}" type="slidenum">
              <a:rPr lang="en-GB" smtClean="0"/>
              <a:pPr/>
              <a:t>‹#›</a:t>
            </a:fld>
            <a:endParaRPr lang="en-GB"/>
          </a:p>
        </p:txBody>
      </p:sp>
      <p:pic>
        <p:nvPicPr>
          <p:cNvPr id="43" name="Picture 42" descr="A close up of a sign&#10;&#10;Description automatically generated">
            <a:extLst>
              <a:ext uri="{FF2B5EF4-FFF2-40B4-BE49-F238E27FC236}">
                <a16:creationId xmlns:a16="http://schemas.microsoft.com/office/drawing/2014/main" id="{D149D55B-52D6-439C-B090-C4847318D135}"/>
              </a:ext>
            </a:extLst>
          </p:cNvPr>
          <p:cNvPicPr>
            <a:picLocks noChangeAspect="1"/>
          </p:cNvPicPr>
          <p:nvPr userDrawn="1"/>
        </p:nvPicPr>
        <p:blipFill>
          <a:blip r:embed="rId31"/>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93020268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49" r:id="rId5"/>
    <p:sldLayoutId id="2147483659" r:id="rId6"/>
    <p:sldLayoutId id="2147483651" r:id="rId7"/>
    <p:sldLayoutId id="2147483661" r:id="rId8"/>
    <p:sldLayoutId id="2147483657" r:id="rId9"/>
    <p:sldLayoutId id="2147483650" r:id="rId10"/>
    <p:sldLayoutId id="2147483652" r:id="rId11"/>
    <p:sldLayoutId id="2147483656" r:id="rId12"/>
    <p:sldLayoutId id="2147483654" r:id="rId13"/>
    <p:sldLayoutId id="2147483655" r:id="rId14"/>
    <p:sldLayoutId id="2147483662" r:id="rId15"/>
    <p:sldLayoutId id="2147483663" r:id="rId16"/>
    <p:sldLayoutId id="2147483664" r:id="rId17"/>
    <p:sldLayoutId id="2147483674" r:id="rId18"/>
    <p:sldLayoutId id="2147483665" r:id="rId19"/>
    <p:sldLayoutId id="2147483675" r:id="rId20"/>
    <p:sldLayoutId id="2147483666" r:id="rId21"/>
    <p:sldLayoutId id="2147483676" r:id="rId22"/>
    <p:sldLayoutId id="2147483667" r:id="rId23"/>
    <p:sldLayoutId id="2147483677" r:id="rId24"/>
    <p:sldLayoutId id="2147483672" r:id="rId25"/>
    <p:sldLayoutId id="2147483670" r:id="rId26"/>
    <p:sldLayoutId id="2147483673" r:id="rId27"/>
    <p:sldLayoutId id="2147483671" r:id="rId28"/>
    <p:sldLayoutId id="2147483678" r:id="rId29"/>
  </p:sldLayoutIdLst>
  <p:hf hdr="0" ftr="0" dt="0"/>
  <p:txStyles>
    <p:title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p:titleStyle>
    <p:bodyStyle>
      <a:lvl1pPr marL="0" indent="0" algn="l" defTabSz="914400" rtl="0" eaLnBrk="1" latinLnBrk="0" hangingPunct="1">
        <a:lnSpc>
          <a:spcPct val="100000"/>
        </a:lnSpc>
        <a:spcBef>
          <a:spcPts val="600"/>
        </a:spcBef>
        <a:spcAft>
          <a:spcPts val="600"/>
        </a:spcAft>
        <a:buFont typeface="Arial" panose="020B0604020202020204" pitchFamily="34" charset="0"/>
        <a:buNone/>
        <a:tabLst/>
        <a:defRPr sz="3200" b="1" kern="1200">
          <a:solidFill>
            <a:schemeClr val="tx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tabLst/>
        <a:defRPr sz="3000" kern="1200">
          <a:solidFill>
            <a:schemeClr val="tx1"/>
          </a:solidFill>
          <a:latin typeface="+mn-lt"/>
          <a:ea typeface="+mn-ea"/>
          <a:cs typeface="+mn-cs"/>
        </a:defRPr>
      </a:lvl2pPr>
      <a:lvl3pPr marL="252000" indent="-252000" algn="l" defTabSz="914400" rtl="0" eaLnBrk="1" latinLnBrk="0" hangingPunct="1">
        <a:lnSpc>
          <a:spcPct val="100000"/>
        </a:lnSpc>
        <a:spcBef>
          <a:spcPts val="0"/>
        </a:spcBef>
        <a:spcAft>
          <a:spcPts val="600"/>
        </a:spcAft>
        <a:buFont typeface="Arial" panose="020B0604020202020204" pitchFamily="34" charset="0"/>
        <a:buChar char="•"/>
        <a:tabLst/>
        <a:defRPr sz="3000" kern="1200">
          <a:solidFill>
            <a:schemeClr val="tx1"/>
          </a:solidFill>
          <a:latin typeface="+mn-lt"/>
          <a:ea typeface="+mn-ea"/>
          <a:cs typeface="+mn-cs"/>
        </a:defRPr>
      </a:lvl3pPr>
      <a:lvl4pPr marL="594900" indent="-342900" algn="l" defTabSz="914400" rtl="0" eaLnBrk="1" latinLnBrk="0" hangingPunct="1">
        <a:lnSpc>
          <a:spcPct val="100000"/>
        </a:lnSpc>
        <a:spcBef>
          <a:spcPts val="0"/>
        </a:spcBef>
        <a:spcAft>
          <a:spcPts val="600"/>
        </a:spcAft>
        <a:buFont typeface="Courier New" panose="02070309020205020404" pitchFamily="49" charset="0"/>
        <a:buChar char="o"/>
        <a:tabLst/>
        <a:defRPr sz="1800" kern="1200">
          <a:solidFill>
            <a:schemeClr val="tx1"/>
          </a:solidFill>
          <a:latin typeface="+mn-lt"/>
          <a:ea typeface="+mn-ea"/>
          <a:cs typeface="+mn-cs"/>
        </a:defRPr>
      </a:lvl4pPr>
      <a:lvl5pPr marL="0" indent="0" algn="l" defTabSz="914400" rtl="0" eaLnBrk="1" latinLnBrk="0" hangingPunct="1">
        <a:lnSpc>
          <a:spcPct val="100000"/>
        </a:lnSpc>
        <a:spcBef>
          <a:spcPts val="600"/>
        </a:spcBef>
        <a:spcAft>
          <a:spcPts val="600"/>
        </a:spcAft>
        <a:buFont typeface="Arial" panose="020B0604020202020204" pitchFamily="34" charset="0"/>
        <a:buNone/>
        <a:tabLst/>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798" userDrawn="1">
          <p15:clr>
            <a:srgbClr val="F26B43"/>
          </p15:clr>
        </p15:guide>
        <p15:guide id="7" orient="horz" pos="1272" userDrawn="1">
          <p15:clr>
            <a:srgbClr val="F26B43"/>
          </p15:clr>
        </p15:guide>
        <p15:guide id="9" orient="horz" pos="814" userDrawn="1">
          <p15:clr>
            <a:srgbClr val="F26B43"/>
          </p15:clr>
        </p15:guide>
        <p15:guide id="12" orient="horz" pos="500" userDrawn="1">
          <p15:clr>
            <a:srgbClr val="F26B43"/>
          </p15:clr>
        </p15:guide>
        <p15:guide id="14" pos="400" userDrawn="1">
          <p15:clr>
            <a:srgbClr val="F26B43"/>
          </p15:clr>
        </p15:guide>
        <p15:guide id="15" pos="898" userDrawn="1">
          <p15:clr>
            <a:srgbClr val="F26B43"/>
          </p15:clr>
        </p15:guide>
        <p15:guide id="16" pos="980" userDrawn="1">
          <p15:clr>
            <a:srgbClr val="F26B43"/>
          </p15:clr>
        </p15:guide>
        <p15:guide id="17" pos="1478" userDrawn="1">
          <p15:clr>
            <a:srgbClr val="F26B43"/>
          </p15:clr>
        </p15:guide>
        <p15:guide id="18" pos="1560" userDrawn="1">
          <p15:clr>
            <a:srgbClr val="F26B43"/>
          </p15:clr>
        </p15:guide>
        <p15:guide id="19" pos="2140" userDrawn="1">
          <p15:clr>
            <a:srgbClr val="F26B43"/>
          </p15:clr>
        </p15:guide>
        <p15:guide id="20" pos="2058" userDrawn="1">
          <p15:clr>
            <a:srgbClr val="F26B43"/>
          </p15:clr>
        </p15:guide>
        <p15:guide id="21" pos="2720" userDrawn="1">
          <p15:clr>
            <a:srgbClr val="F26B43"/>
          </p15:clr>
        </p15:guide>
        <p15:guide id="22" pos="2638" userDrawn="1">
          <p15:clr>
            <a:srgbClr val="F26B43"/>
          </p15:clr>
        </p15:guide>
        <p15:guide id="23" pos="3218" userDrawn="1">
          <p15:clr>
            <a:srgbClr val="F26B43"/>
          </p15:clr>
        </p15:guide>
        <p15:guide id="24" pos="3300" userDrawn="1">
          <p15:clr>
            <a:srgbClr val="F26B43"/>
          </p15:clr>
        </p15:guide>
        <p15:guide id="25" pos="3880" userDrawn="1">
          <p15:clr>
            <a:srgbClr val="F26B43"/>
          </p15:clr>
        </p15:guide>
        <p15:guide id="26" pos="4378" userDrawn="1">
          <p15:clr>
            <a:srgbClr val="F26B43"/>
          </p15:clr>
        </p15:guide>
        <p15:guide id="27" pos="4460" userDrawn="1">
          <p15:clr>
            <a:srgbClr val="F26B43"/>
          </p15:clr>
        </p15:guide>
        <p15:guide id="28" pos="5040" userDrawn="1">
          <p15:clr>
            <a:srgbClr val="F26B43"/>
          </p15:clr>
        </p15:guide>
        <p15:guide id="29" pos="4958" userDrawn="1">
          <p15:clr>
            <a:srgbClr val="F26B43"/>
          </p15:clr>
        </p15:guide>
        <p15:guide id="30" pos="5538" userDrawn="1">
          <p15:clr>
            <a:srgbClr val="F26B43"/>
          </p15:clr>
        </p15:guide>
        <p15:guide id="31" pos="5620" userDrawn="1">
          <p15:clr>
            <a:srgbClr val="F26B43"/>
          </p15:clr>
        </p15:guide>
        <p15:guide id="32" pos="6199" userDrawn="1">
          <p15:clr>
            <a:srgbClr val="F26B43"/>
          </p15:clr>
        </p15:guide>
        <p15:guide id="33" pos="6118" userDrawn="1">
          <p15:clr>
            <a:srgbClr val="F26B43"/>
          </p15:clr>
        </p15:guide>
        <p15:guide id="34" pos="6698" userDrawn="1">
          <p15:clr>
            <a:srgbClr val="F26B43"/>
          </p15:clr>
        </p15:guide>
        <p15:guide id="35" pos="6778" userDrawn="1">
          <p15:clr>
            <a:srgbClr val="F26B43"/>
          </p15:clr>
        </p15:guide>
        <p15:guide id="36" pos="7278" userDrawn="1">
          <p15:clr>
            <a:srgbClr val="F26B43"/>
          </p15:clr>
        </p15:guide>
        <p15:guide id="44" orient="horz" pos="3918" userDrawn="1">
          <p15:clr>
            <a:srgbClr val="F26B43"/>
          </p15:clr>
        </p15:guide>
        <p15:guide id="45" orient="horz" pos="4034"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hyperlink" Target="https://www.tes.com/magazine/archive/tell-it-story-if-you-want-pupils-learn" TargetMode="External"/><Relationship Id="rId3" Type="http://schemas.openxmlformats.org/officeDocument/2006/relationships/hyperlink" Target="https://youtu.be/hA0jFccVzr8" TargetMode="External"/><Relationship Id="rId7" Type="http://schemas.openxmlformats.org/officeDocument/2006/relationships/hyperlink" Target="https://www.aft.org/sites/default/files/periodicals/willingham_0.pdf" TargetMode="External"/><Relationship Id="rId2" Type="http://schemas.openxmlformats.org/officeDocument/2006/relationships/notesSlide" Target="../notesSlides/notesSlide1.xml"/><Relationship Id="rId1" Type="http://schemas.openxmlformats.org/officeDocument/2006/relationships/slideLayout" Target="../slideLayouts/slideLayout10.xml"/><Relationship Id="rId6" Type="http://schemas.openxmlformats.org/officeDocument/2006/relationships/hyperlink" Target="https://reflectingenglish.wordpress.com/2014/04/25/analogy-the-trusty-servant-of-teacher-talk/" TargetMode="External"/><Relationship Id="rId5" Type="http://schemas.openxmlformats.org/officeDocument/2006/relationships/hyperlink" Target="https://teachfirst.eu.qualtrics.com/jfe/form/SV_0CmLSDXu7ZmtpFY" TargetMode="External"/><Relationship Id="rId4" Type="http://schemas.openxmlformats.org/officeDocument/2006/relationships/hyperlink" Target="https://www.youtube.com/watch?v=QLcqJIqf-mU" TargetMode="External"/><Relationship Id="rId9"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14.svg"/></Relationships>
</file>

<file path=ppt/slides/_rels/slide4.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9.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 Id="rId9" Type="http://schemas.openxmlformats.org/officeDocument/2006/relationships/image" Target="../media/image21.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24.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hyperlink" Target="https://www.teachfirst.org.uk/networks" TargetMode="External"/><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3" Type="http://schemas.openxmlformats.org/officeDocument/2006/relationships/hyperlink" Target="http://bit.ly/2OvmvKO" TargetMode="External"/><Relationship Id="rId2" Type="http://schemas.openxmlformats.org/officeDocument/2006/relationships/notesSlide" Target="../notesSlides/notesSlide26.xml"/><Relationship Id="rId1" Type="http://schemas.openxmlformats.org/officeDocument/2006/relationships/slideLayout" Target="../slideLayouts/slideLayout9.xml"/><Relationship Id="rId4" Type="http://schemas.openxmlformats.org/officeDocument/2006/relationships/hyperlink" Target="https://www.aft.org/sites/default/files/periodicals/willingham_0.pdf" TargetMode="Externa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87C7BE3-097B-493C-9F3B-407D017F65D8}"/>
              </a:ext>
            </a:extLst>
          </p:cNvPr>
          <p:cNvSpPr>
            <a:spLocks noGrp="1"/>
          </p:cNvSpPr>
          <p:nvPr>
            <p:ph type="title"/>
          </p:nvPr>
        </p:nvSpPr>
        <p:spPr>
          <a:xfrm>
            <a:off x="635000" y="451908"/>
            <a:ext cx="9092695" cy="852155"/>
          </a:xfrm>
        </p:spPr>
        <p:txBody>
          <a:bodyPr/>
          <a:lstStyle/>
          <a:p>
            <a:r>
              <a:rPr lang="en-GB"/>
              <a:t>Notes to the facilitator</a:t>
            </a:r>
          </a:p>
        </p:txBody>
      </p:sp>
      <p:sp>
        <p:nvSpPr>
          <p:cNvPr id="6" name="Content Placeholder 5">
            <a:extLst>
              <a:ext uri="{FF2B5EF4-FFF2-40B4-BE49-F238E27FC236}">
                <a16:creationId xmlns:a16="http://schemas.microsoft.com/office/drawing/2014/main" id="{73238E87-27C4-460E-A429-B5023ADA326D}"/>
              </a:ext>
            </a:extLst>
          </p:cNvPr>
          <p:cNvSpPr>
            <a:spLocks noGrp="1"/>
          </p:cNvSpPr>
          <p:nvPr>
            <p:ph idx="1"/>
          </p:nvPr>
        </p:nvSpPr>
        <p:spPr>
          <a:xfrm>
            <a:off x="697124" y="1518407"/>
            <a:ext cx="10638284" cy="4887685"/>
          </a:xfrm>
        </p:spPr>
        <p:txBody>
          <a:bodyPr vert="horz" lIns="0" tIns="0" rIns="0" bIns="0" rtlCol="0" anchor="t">
            <a:normAutofit fontScale="92500" lnSpcReduction="20000"/>
          </a:bodyPr>
          <a:lstStyle/>
          <a:p>
            <a:r>
              <a:rPr lang="en-GB" sz="1700"/>
              <a:t>Session duration: </a:t>
            </a:r>
            <a:r>
              <a:rPr lang="en-GB" sz="1700" b="0"/>
              <a:t>90 minutes</a:t>
            </a:r>
          </a:p>
          <a:p>
            <a:endParaRPr lang="en-GB" sz="1700" b="0">
              <a:solidFill>
                <a:schemeClr val="accent1"/>
              </a:solidFill>
            </a:endParaRPr>
          </a:p>
          <a:p>
            <a:pPr fontAlgn="base"/>
            <a:r>
              <a:rPr lang="en-GB" sz="1700"/>
              <a:t>Teachers need to have access to: </a:t>
            </a:r>
            <a:endParaRPr lang="en-GB" sz="1700">
              <a:cs typeface="Arial"/>
            </a:endParaRPr>
          </a:p>
          <a:p>
            <a:pPr marL="285750" indent="-285750" fontAlgn="base">
              <a:buFont typeface="Arial" panose="020B0604020202020204" pitchFamily="34" charset="0"/>
              <a:buChar char="•"/>
            </a:pPr>
            <a:r>
              <a:rPr lang="en-GB" sz="1700" b="0">
                <a:cs typeface="Arial"/>
              </a:rPr>
              <a:t>Teachers would benefit from having a </a:t>
            </a:r>
            <a:r>
              <a:rPr lang="en-GB" sz="1700">
                <a:cs typeface="Arial"/>
              </a:rPr>
              <a:t>pen and paper </a:t>
            </a:r>
            <a:r>
              <a:rPr lang="en-GB" sz="1700" b="0">
                <a:cs typeface="Arial"/>
              </a:rPr>
              <a:t>or somewhere to record notes/complete tasks throughout the session. </a:t>
            </a:r>
          </a:p>
          <a:p>
            <a:endParaRPr lang="en-GB" sz="1700"/>
          </a:p>
          <a:p>
            <a:pPr marL="0" lvl="2" indent="0">
              <a:buNone/>
            </a:pPr>
            <a:r>
              <a:rPr lang="en-GB" sz="1700" b="1">
                <a:ea typeface="+mn-lt"/>
                <a:cs typeface="+mn-lt"/>
              </a:rPr>
              <a:t>Link to training videos on YouTube:</a:t>
            </a:r>
            <a:endParaRPr lang="en-GB" sz="1700">
              <a:ea typeface="+mn-lt"/>
              <a:cs typeface="+mn-lt"/>
            </a:endParaRPr>
          </a:p>
          <a:p>
            <a:pPr marL="285750" indent="-285750">
              <a:buFont typeface="Arial,Sans-Serif"/>
              <a:buChar char="•"/>
            </a:pPr>
            <a:r>
              <a:rPr lang="en-GB" sz="1700">
                <a:ea typeface="+mn-lt"/>
                <a:cs typeface="+mn-lt"/>
                <a:hlinkClick r:id="rId3"/>
              </a:rPr>
              <a:t>How to use Teach First slides</a:t>
            </a:r>
            <a:endParaRPr lang="en-GB" sz="1700" b="0">
              <a:ea typeface="+mn-lt"/>
              <a:cs typeface="+mn-lt"/>
              <a:hlinkClick r:id="rId3"/>
            </a:endParaRPr>
          </a:p>
          <a:p>
            <a:pPr marL="285750" indent="-285750">
              <a:buFont typeface="Arial,Sans-Serif"/>
              <a:buChar char="•"/>
            </a:pPr>
            <a:r>
              <a:rPr lang="en-GB" sz="1700">
                <a:ea typeface="+mn-lt"/>
                <a:cs typeface="+mn-lt"/>
                <a:hlinkClick r:id="rId4"/>
              </a:rPr>
              <a:t>Using meaningful and memorable explanations</a:t>
            </a:r>
            <a:endParaRPr lang="en-GB" sz="1700" b="0">
              <a:ea typeface="+mn-lt"/>
              <a:cs typeface="+mn-lt"/>
            </a:endParaRPr>
          </a:p>
          <a:p>
            <a:pPr marL="0" lvl="2" indent="0">
              <a:buNone/>
            </a:pPr>
            <a:endParaRPr lang="en-GB" sz="1700">
              <a:ea typeface="+mn-lt"/>
              <a:cs typeface="+mn-lt"/>
            </a:endParaRPr>
          </a:p>
          <a:p>
            <a:pPr marL="0" lvl="2" indent="0">
              <a:buNone/>
            </a:pPr>
            <a:r>
              <a:rPr lang="en-GB" sz="1700" b="1">
                <a:ea typeface="+mn-lt"/>
                <a:cs typeface="+mn-lt"/>
              </a:rPr>
              <a:t>Link to feedback form – </a:t>
            </a:r>
            <a:r>
              <a:rPr lang="en-GB" sz="1700">
                <a:ea typeface="+mn-lt"/>
                <a:cs typeface="+mn-lt"/>
              </a:rPr>
              <a:t>please complete this </a:t>
            </a:r>
            <a:r>
              <a:rPr lang="en-GB" sz="1700" b="1">
                <a:ea typeface="+mn-lt"/>
                <a:cs typeface="+mn-lt"/>
                <a:hlinkClick r:id="rId5"/>
              </a:rPr>
              <a:t>facilitator feedback form</a:t>
            </a:r>
            <a:r>
              <a:rPr lang="en-GB" sz="1700" b="1">
                <a:ea typeface="+mn-lt"/>
                <a:cs typeface="+mn-lt"/>
              </a:rPr>
              <a:t> </a:t>
            </a:r>
            <a:r>
              <a:rPr lang="en-GB" sz="1700">
                <a:ea typeface="+mn-lt"/>
                <a:cs typeface="+mn-lt"/>
              </a:rPr>
              <a:t>after delivering this seminar. </a:t>
            </a:r>
            <a:endParaRPr lang="en-US" sz="1700">
              <a:ea typeface="+mn-lt"/>
              <a:cs typeface="+mn-lt"/>
            </a:endParaRPr>
          </a:p>
          <a:p>
            <a:pPr marL="0" lvl="2" indent="0">
              <a:buNone/>
            </a:pPr>
            <a:endParaRPr lang="en-GB" sz="1700">
              <a:ea typeface="+mn-lt"/>
              <a:cs typeface="+mn-lt"/>
            </a:endParaRPr>
          </a:p>
          <a:p>
            <a:pPr marL="0" lvl="2" indent="0">
              <a:buNone/>
            </a:pPr>
            <a:r>
              <a:rPr lang="en-GB" sz="1700" b="1">
                <a:ea typeface="+mn-lt"/>
                <a:cs typeface="+mn-lt"/>
              </a:rPr>
              <a:t>Research or resources you might wish to review ahead of delivery:</a:t>
            </a:r>
            <a:endParaRPr lang="en-GB" sz="1700">
              <a:ea typeface="+mn-lt"/>
              <a:cs typeface="+mn-lt"/>
            </a:endParaRPr>
          </a:p>
          <a:p>
            <a:pPr marL="251460" lvl="2" indent="-251460">
              <a:buFont typeface="Arial"/>
              <a:buChar char="•"/>
            </a:pPr>
            <a:r>
              <a:rPr lang="en-GB" sz="1700">
                <a:ea typeface="+mn-lt"/>
                <a:cs typeface="+mn-lt"/>
                <a:hlinkClick r:id="rId6"/>
              </a:rPr>
              <a:t>Analogy: the trusty servant of teacher talk - Andy Tharby</a:t>
            </a:r>
            <a:endParaRPr lang="en-GB" sz="1700">
              <a:ea typeface="+mn-lt"/>
              <a:cs typeface="+mn-lt"/>
            </a:endParaRPr>
          </a:p>
          <a:p>
            <a:pPr marL="251460" lvl="2" indent="-251460">
              <a:buFont typeface="Arial"/>
            </a:pPr>
            <a:r>
              <a:rPr lang="en-GB" sz="1700" b="0">
                <a:ea typeface="+mn-lt"/>
                <a:cs typeface="+mn-lt"/>
                <a:hlinkClick r:id="rId7"/>
              </a:rPr>
              <a:t>What </a:t>
            </a:r>
            <a:r>
              <a:rPr lang="en-GB" sz="1700">
                <a:ea typeface="+mn-lt"/>
                <a:cs typeface="+mn-lt"/>
                <a:hlinkClick r:id="rId7"/>
              </a:rPr>
              <a:t>will improve </a:t>
            </a:r>
            <a:r>
              <a:rPr lang="en-GB" sz="1700" b="0">
                <a:ea typeface="+mn-lt"/>
                <a:cs typeface="+mn-lt"/>
                <a:hlinkClick r:id="rId7"/>
              </a:rPr>
              <a:t>a </a:t>
            </a:r>
            <a:r>
              <a:rPr lang="en-GB" sz="1700">
                <a:ea typeface="+mn-lt"/>
                <a:cs typeface="+mn-lt"/>
                <a:hlinkClick r:id="rId7"/>
              </a:rPr>
              <a:t>student's memory</a:t>
            </a:r>
            <a:r>
              <a:rPr lang="en-GB" sz="1700" b="0">
                <a:ea typeface="+mn-lt"/>
                <a:cs typeface="+mn-lt"/>
                <a:hlinkClick r:id="rId7"/>
              </a:rPr>
              <a:t>? </a:t>
            </a:r>
            <a:r>
              <a:rPr lang="en-GB" sz="1700">
                <a:ea typeface="+mn-lt"/>
                <a:cs typeface="+mn-lt"/>
                <a:hlinkClick r:id="rId7"/>
              </a:rPr>
              <a:t>Daniel </a:t>
            </a:r>
            <a:r>
              <a:rPr lang="en-GB" sz="1700">
                <a:ea typeface="+mn-lt"/>
                <a:cs typeface="+mn-lt"/>
                <a:hlinkClick r:id="rId7">
                  <a:extLst>
                    <a:ext uri="{A12FA001-AC4F-418D-AE19-62706E023703}">
                      <ahyp:hlinkClr xmlns:ahyp="http://schemas.microsoft.com/office/drawing/2018/hyperlinkcolor" val="tx"/>
                    </a:ext>
                  </a:extLst>
                </a:hlinkClick>
              </a:rPr>
              <a:t>Willingham</a:t>
            </a:r>
            <a:endParaRPr lang="en-GB" sz="1700">
              <a:ea typeface="+mn-lt"/>
              <a:cs typeface="+mn-lt"/>
            </a:endParaRPr>
          </a:p>
          <a:p>
            <a:pPr marL="251460" lvl="2" indent="-251460">
              <a:buFont typeface="Arial"/>
            </a:pPr>
            <a:r>
              <a:rPr lang="en-GB" sz="1700">
                <a:ea typeface="+mn-lt"/>
                <a:cs typeface="+mn-lt"/>
                <a:hlinkClick r:id="rId8"/>
              </a:rPr>
              <a:t>Tell it like a story if you want pupils to learn - Mark Esner</a:t>
            </a:r>
            <a:endParaRPr lang="en-GB">
              <a:ea typeface="+mn-lt"/>
              <a:cs typeface="+mn-lt"/>
            </a:endParaRPr>
          </a:p>
          <a:p>
            <a:pPr lvl="2" fontAlgn="base"/>
            <a:endParaRPr lang="en-GB" sz="1700" b="0">
              <a:latin typeface="+mj-lt"/>
            </a:endParaRPr>
          </a:p>
          <a:p>
            <a:pPr marL="0" lvl="2" indent="0" fontAlgn="base">
              <a:buNone/>
            </a:pPr>
            <a:endParaRPr lang="en-GB" sz="1200" b="0"/>
          </a:p>
          <a:p>
            <a:pPr marL="285750" indent="-285750">
              <a:buFont typeface="Arial" panose="020B0604020202020204" pitchFamily="34" charset="0"/>
              <a:buChar char="•"/>
            </a:pPr>
            <a:endParaRPr lang="en-GB" b="0"/>
          </a:p>
          <a:p>
            <a:endParaRPr lang="en-GB" b="0"/>
          </a:p>
          <a:p>
            <a:endParaRPr lang="en-GB"/>
          </a:p>
        </p:txBody>
      </p:sp>
      <p:pic>
        <p:nvPicPr>
          <p:cNvPr id="2" name="Picture 1">
            <a:extLst>
              <a:ext uri="{FF2B5EF4-FFF2-40B4-BE49-F238E27FC236}">
                <a16:creationId xmlns:a16="http://schemas.microsoft.com/office/drawing/2014/main" id="{7B5F0647-D097-434B-85D0-F7E613F010AE}"/>
              </a:ext>
            </a:extLst>
          </p:cNvPr>
          <p:cNvPicPr>
            <a:picLocks noChangeAspect="1"/>
          </p:cNvPicPr>
          <p:nvPr/>
        </p:nvPicPr>
        <p:blipFill>
          <a:blip r:embed="rId9"/>
          <a:stretch>
            <a:fillRect/>
          </a:stretch>
        </p:blipFill>
        <p:spPr>
          <a:xfrm>
            <a:off x="10056709" y="125034"/>
            <a:ext cx="1934817" cy="1179029"/>
          </a:xfrm>
          <a:prstGeom prst="rect">
            <a:avLst/>
          </a:prstGeom>
        </p:spPr>
      </p:pic>
    </p:spTree>
    <p:extLst>
      <p:ext uri="{BB962C8B-B14F-4D97-AF65-F5344CB8AC3E}">
        <p14:creationId xmlns:p14="http://schemas.microsoft.com/office/powerpoint/2010/main" val="2918955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D7FDF-82D4-40DB-921B-AC582C83883A}"/>
              </a:ext>
            </a:extLst>
          </p:cNvPr>
          <p:cNvSpPr>
            <a:spLocks noGrp="1"/>
          </p:cNvSpPr>
          <p:nvPr>
            <p:ph type="title"/>
          </p:nvPr>
        </p:nvSpPr>
        <p:spPr/>
        <p:txBody>
          <a:bodyPr/>
          <a:lstStyle/>
          <a:p>
            <a:r>
              <a:rPr lang="en-GB"/>
              <a:t>Overview of the seminar</a:t>
            </a:r>
          </a:p>
        </p:txBody>
      </p:sp>
      <p:sp>
        <p:nvSpPr>
          <p:cNvPr id="4" name="Slide Number Placeholder 3">
            <a:extLst>
              <a:ext uri="{FF2B5EF4-FFF2-40B4-BE49-F238E27FC236}">
                <a16:creationId xmlns:a16="http://schemas.microsoft.com/office/drawing/2014/main" id="{A0E21F62-CD37-4A11-9EAA-503DCD553E7E}"/>
              </a:ext>
            </a:extLst>
          </p:cNvPr>
          <p:cNvSpPr>
            <a:spLocks noGrp="1"/>
          </p:cNvSpPr>
          <p:nvPr>
            <p:ph type="sldNum" sz="quarter" idx="12"/>
          </p:nvPr>
        </p:nvSpPr>
        <p:spPr/>
        <p:txBody>
          <a:bodyPr/>
          <a:lstStyle/>
          <a:p>
            <a:fld id="{6B6EFD66-0F65-0C43-B4F5-A9CE99357F25}" type="slidenum">
              <a:rPr lang="en-GB" smtClean="0"/>
              <a:t>2</a:t>
            </a:fld>
            <a:endParaRPr lang="en-GB"/>
          </a:p>
        </p:txBody>
      </p:sp>
      <p:graphicFrame>
        <p:nvGraphicFramePr>
          <p:cNvPr id="5" name="Table 4">
            <a:extLst>
              <a:ext uri="{FF2B5EF4-FFF2-40B4-BE49-F238E27FC236}">
                <a16:creationId xmlns:a16="http://schemas.microsoft.com/office/drawing/2014/main" id="{FB8767B7-BA73-4058-B4E0-91B34222C6D5}"/>
              </a:ext>
            </a:extLst>
          </p:cNvPr>
          <p:cNvGraphicFramePr>
            <a:graphicFrameLocks noGrp="1"/>
          </p:cNvGraphicFramePr>
          <p:nvPr>
            <p:extLst>
              <p:ext uri="{D42A27DB-BD31-4B8C-83A1-F6EECF244321}">
                <p14:modId xmlns:p14="http://schemas.microsoft.com/office/powerpoint/2010/main" val="95299960"/>
              </p:ext>
            </p:extLst>
          </p:nvPr>
        </p:nvGraphicFramePr>
        <p:xfrm>
          <a:off x="776673" y="1653837"/>
          <a:ext cx="9910859" cy="4795627"/>
        </p:xfrm>
        <a:graphic>
          <a:graphicData uri="http://schemas.openxmlformats.org/drawingml/2006/table">
            <a:tbl>
              <a:tblPr/>
              <a:tblGrid>
                <a:gridCol w="2807931">
                  <a:extLst>
                    <a:ext uri="{9D8B030D-6E8A-4147-A177-3AD203B41FA5}">
                      <a16:colId xmlns:a16="http://schemas.microsoft.com/office/drawing/2014/main" val="4274552817"/>
                    </a:ext>
                  </a:extLst>
                </a:gridCol>
                <a:gridCol w="7102928">
                  <a:extLst>
                    <a:ext uri="{9D8B030D-6E8A-4147-A177-3AD203B41FA5}">
                      <a16:colId xmlns:a16="http://schemas.microsoft.com/office/drawing/2014/main" val="2904191856"/>
                    </a:ext>
                  </a:extLst>
                </a:gridCol>
              </a:tblGrid>
              <a:tr h="587829">
                <a:tc gridSpan="2">
                  <a:txBody>
                    <a:bodyPr/>
                    <a:lstStyle/>
                    <a:p>
                      <a:pPr algn="ctr" fontAlgn="base"/>
                      <a:r>
                        <a:rPr lang="en-GB" sz="1700" b="1" i="0">
                          <a:solidFill>
                            <a:srgbClr val="FFFFFF"/>
                          </a:solidFill>
                          <a:effectLst/>
                          <a:latin typeface="Arial" panose="020B0604020202020204" pitchFamily="34" charset="0"/>
                        </a:rPr>
                        <a:t>Seminar focus: Using meaningful and memorable explanations​</a:t>
                      </a:r>
                      <a:endParaRPr lang="en-GB" sz="1300" b="1" i="0">
                        <a:solidFill>
                          <a:srgbClr val="FFFFFF"/>
                        </a:solidFill>
                        <a:effectLst/>
                      </a:endParaRPr>
                    </a:p>
                    <a:p>
                      <a:pPr algn="l" fontAlgn="base"/>
                      <a:r>
                        <a:rPr lang="en-GB" sz="1700" b="1" i="0">
                          <a:solidFill>
                            <a:srgbClr val="FFFFFF"/>
                          </a:solidFill>
                          <a:effectLst/>
                          <a:latin typeface="Arial" panose="020B0604020202020204" pitchFamily="34" charset="0"/>
                        </a:rPr>
                        <a:t>​</a:t>
                      </a:r>
                      <a:endParaRPr lang="en-GB" sz="1300" b="1" i="0">
                        <a:solidFill>
                          <a:srgbClr val="FFFFFF"/>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42863" cap="flat" cmpd="sng" algn="ctr">
                      <a:solidFill>
                        <a:srgbClr val="FFFFFF"/>
                      </a:solidFill>
                      <a:prstDash val="solid"/>
                      <a:round/>
                      <a:headEnd type="none" w="med" len="med"/>
                      <a:tailEnd type="none" w="med" len="med"/>
                    </a:lnB>
                    <a:solidFill>
                      <a:srgbClr val="3663F0"/>
                    </a:solidFill>
                  </a:tcPr>
                </a:tc>
                <a:tc hMerge="1">
                  <a:txBody>
                    <a:bodyPr/>
                    <a:lstStyle/>
                    <a:p>
                      <a:endParaRPr lang="en-GB"/>
                    </a:p>
                  </a:txBody>
                  <a:tcPr/>
                </a:tc>
                <a:extLst>
                  <a:ext uri="{0D108BD9-81ED-4DB2-BD59-A6C34878D82A}">
                    <a16:rowId xmlns:a16="http://schemas.microsoft.com/office/drawing/2014/main" val="1992922512"/>
                  </a:ext>
                </a:extLst>
              </a:tr>
              <a:tr h="839755">
                <a:tc>
                  <a:txBody>
                    <a:bodyPr/>
                    <a:lstStyle/>
                    <a:p>
                      <a:pPr algn="l" fontAlgn="base"/>
                      <a:r>
                        <a:rPr lang="en-GB" sz="1700" b="0" i="0">
                          <a:solidFill>
                            <a:srgbClr val="000000"/>
                          </a:solidFill>
                          <a:effectLst/>
                          <a:latin typeface="Arial" panose="020B0604020202020204" pitchFamily="34" charset="0"/>
                        </a:rPr>
                        <a:t>Slide 3 </a:t>
                      </a:r>
                      <a:endParaRPr lang="en-GB" sz="13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42863"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CED3F9"/>
                    </a:solidFill>
                  </a:tcPr>
                </a:tc>
                <a:tc>
                  <a:txBody>
                    <a:bodyPr/>
                    <a:lstStyle/>
                    <a:p>
                      <a:pPr algn="l" fontAlgn="base"/>
                      <a:r>
                        <a:rPr lang="en-GB" sz="1700" b="0" i="0">
                          <a:solidFill>
                            <a:srgbClr val="000000"/>
                          </a:solidFill>
                          <a:effectLst/>
                          <a:latin typeface="Arial" panose="020B0604020202020204" pitchFamily="34" charset="0"/>
                        </a:rPr>
                        <a:t>Settling task – ECTs are asked to consider the strategies/techniques they use to remember complex and/or new information.</a:t>
                      </a:r>
                      <a:endParaRPr lang="en-GB" sz="17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42863"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CED3F9"/>
                    </a:solidFill>
                  </a:tcPr>
                </a:tc>
                <a:extLst>
                  <a:ext uri="{0D108BD9-81ED-4DB2-BD59-A6C34878D82A}">
                    <a16:rowId xmlns:a16="http://schemas.microsoft.com/office/drawing/2014/main" val="1424449559"/>
                  </a:ext>
                </a:extLst>
              </a:tr>
              <a:tr h="335902">
                <a:tc>
                  <a:txBody>
                    <a:bodyPr/>
                    <a:lstStyle/>
                    <a:p>
                      <a:pPr algn="l" fontAlgn="base"/>
                      <a:r>
                        <a:rPr lang="en-GB" sz="1700" b="0" i="0">
                          <a:solidFill>
                            <a:srgbClr val="000000"/>
                          </a:solidFill>
                          <a:effectLst/>
                          <a:latin typeface="Arial" panose="020B0604020202020204" pitchFamily="34" charset="0"/>
                        </a:rPr>
                        <a:t>Slides 4 – 6 ​</a:t>
                      </a:r>
                      <a:endParaRPr lang="en-GB" sz="13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E8EAFC"/>
                    </a:solidFill>
                  </a:tcPr>
                </a:tc>
                <a:tc>
                  <a:txBody>
                    <a:bodyPr/>
                    <a:lstStyle/>
                    <a:p>
                      <a:pPr algn="l" fontAlgn="base"/>
                      <a:r>
                        <a:rPr lang="en-GB" sz="1700" b="0" i="0">
                          <a:solidFill>
                            <a:srgbClr val="000000"/>
                          </a:solidFill>
                          <a:effectLst/>
                          <a:latin typeface="Arial" panose="020B0604020202020204" pitchFamily="34" charset="0"/>
                        </a:rPr>
                        <a:t>Opening of the seminar.</a:t>
                      </a:r>
                      <a:endParaRPr lang="en-GB" sz="17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E8EAFC"/>
                    </a:solidFill>
                  </a:tcPr>
                </a:tc>
                <a:extLst>
                  <a:ext uri="{0D108BD9-81ED-4DB2-BD59-A6C34878D82A}">
                    <a16:rowId xmlns:a16="http://schemas.microsoft.com/office/drawing/2014/main" val="4217611586"/>
                  </a:ext>
                </a:extLst>
              </a:tr>
              <a:tr h="587829">
                <a:tc>
                  <a:txBody>
                    <a:bodyPr/>
                    <a:lstStyle/>
                    <a:p>
                      <a:pPr algn="l" fontAlgn="base"/>
                      <a:r>
                        <a:rPr lang="en-GB" sz="1700" b="0" i="0">
                          <a:solidFill>
                            <a:srgbClr val="000000"/>
                          </a:solidFill>
                          <a:effectLst/>
                          <a:latin typeface="Arial" panose="020B0604020202020204" pitchFamily="34" charset="0"/>
                        </a:rPr>
                        <a:t>Slides 7 – 8</a:t>
                      </a:r>
                      <a:endParaRPr lang="en-GB" sz="13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CED3F9"/>
                    </a:solidFill>
                  </a:tcPr>
                </a:tc>
                <a:tc>
                  <a:txBody>
                    <a:bodyPr/>
                    <a:lstStyle/>
                    <a:p>
                      <a:pPr algn="l" fontAlgn="base"/>
                      <a:r>
                        <a:rPr lang="en-GB" sz="1700" b="0" i="0" kern="1200">
                          <a:solidFill>
                            <a:schemeClr val="tx1"/>
                          </a:solidFill>
                          <a:effectLst/>
                          <a:latin typeface="+mn-lt"/>
                          <a:ea typeface="+mn-ea"/>
                          <a:cs typeface="+mn-cs"/>
                        </a:rPr>
                        <a:t>Explores the importance of ensuring pupils’ thinking is focused and the importance of linking new content to prior knowledge​.</a:t>
                      </a:r>
                      <a:r>
                        <a:rPr lang="en-GB" sz="1700" b="0" i="0">
                          <a:solidFill>
                            <a:srgbClr val="000000"/>
                          </a:solidFill>
                          <a:effectLst/>
                          <a:latin typeface="Arial" panose="020B0604020202020204" pitchFamily="34" charset="0"/>
                        </a:rPr>
                        <a:t>​</a:t>
                      </a:r>
                      <a:endParaRPr lang="en-GB" sz="17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CED3F9"/>
                    </a:solidFill>
                  </a:tcPr>
                </a:tc>
                <a:extLst>
                  <a:ext uri="{0D108BD9-81ED-4DB2-BD59-A6C34878D82A}">
                    <a16:rowId xmlns:a16="http://schemas.microsoft.com/office/drawing/2014/main" val="2784977605"/>
                  </a:ext>
                </a:extLst>
              </a:tr>
              <a:tr h="587829">
                <a:tc>
                  <a:txBody>
                    <a:bodyPr/>
                    <a:lstStyle/>
                    <a:p>
                      <a:pPr algn="l" fontAlgn="base"/>
                      <a:r>
                        <a:rPr lang="en-GB" sz="1700" b="0" i="0">
                          <a:solidFill>
                            <a:srgbClr val="000000"/>
                          </a:solidFill>
                          <a:effectLst/>
                          <a:latin typeface="Arial" panose="020B0604020202020204" pitchFamily="34" charset="0"/>
                        </a:rPr>
                        <a:t>Slide 9</a:t>
                      </a:r>
                      <a:endParaRPr lang="en-GB" sz="13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E8EAFC"/>
                    </a:solidFill>
                  </a:tcPr>
                </a:tc>
                <a:tc>
                  <a:txBody>
                    <a:bodyPr/>
                    <a:lstStyle/>
                    <a:p>
                      <a:pPr algn="l" fontAlgn="base"/>
                      <a:r>
                        <a:rPr lang="en-GB" sz="1700" b="0" i="0" kern="1200">
                          <a:solidFill>
                            <a:schemeClr val="tx1"/>
                          </a:solidFill>
                          <a:effectLst/>
                          <a:latin typeface="+mn-lt"/>
                          <a:ea typeface="+mn-ea"/>
                          <a:cs typeface="+mn-cs"/>
                        </a:rPr>
                        <a:t>Introduces the strategies that will be covered in the seminar to make explanations meaningful and memorable for pupils.</a:t>
                      </a:r>
                      <a:endParaRPr lang="en-GB" sz="17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E8EAFC"/>
                    </a:solidFill>
                  </a:tcPr>
                </a:tc>
                <a:extLst>
                  <a:ext uri="{0D108BD9-81ED-4DB2-BD59-A6C34878D82A}">
                    <a16:rowId xmlns:a16="http://schemas.microsoft.com/office/drawing/2014/main" val="1701654196"/>
                  </a:ext>
                </a:extLst>
              </a:tr>
              <a:tr h="587829">
                <a:tc>
                  <a:txBody>
                    <a:bodyPr/>
                    <a:lstStyle/>
                    <a:p>
                      <a:pPr algn="l" fontAlgn="base"/>
                      <a:r>
                        <a:rPr lang="en-GB" sz="1700" b="0" i="0">
                          <a:solidFill>
                            <a:srgbClr val="000000"/>
                          </a:solidFill>
                          <a:effectLst/>
                          <a:latin typeface="Arial" panose="020B0604020202020204" pitchFamily="34" charset="0"/>
                        </a:rPr>
                        <a:t>Slides 10 – 15</a:t>
                      </a:r>
                      <a:endParaRPr lang="en-GB" sz="13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CED3F9"/>
                    </a:solidFill>
                  </a:tcPr>
                </a:tc>
                <a:tc>
                  <a:txBody>
                    <a:bodyPr/>
                    <a:lstStyle/>
                    <a:p>
                      <a:pPr algn="l" fontAlgn="base"/>
                      <a:r>
                        <a:rPr lang="en-GB" sz="1700" b="0"/>
                        <a:t>Explores why analogies are effective, how to use them and sets a task for ECTs to practise using them as part of their explanations</a:t>
                      </a:r>
                      <a:r>
                        <a:rPr lang="en-GB" sz="1700" b="0" i="0">
                          <a:solidFill>
                            <a:srgbClr val="000000"/>
                          </a:solidFill>
                          <a:effectLst/>
                          <a:latin typeface="Arial" panose="020B0604020202020204" pitchFamily="34" charset="0"/>
                        </a:rPr>
                        <a:t>​.</a:t>
                      </a:r>
                      <a:endParaRPr lang="en-GB" sz="17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CED3F9"/>
                    </a:solidFill>
                  </a:tcPr>
                </a:tc>
                <a:extLst>
                  <a:ext uri="{0D108BD9-81ED-4DB2-BD59-A6C34878D82A}">
                    <a16:rowId xmlns:a16="http://schemas.microsoft.com/office/drawing/2014/main" val="530879513"/>
                  </a:ext>
                </a:extLst>
              </a:tr>
              <a:tr h="587829">
                <a:tc>
                  <a:txBody>
                    <a:bodyPr/>
                    <a:lstStyle/>
                    <a:p>
                      <a:pPr algn="l" fontAlgn="base"/>
                      <a:r>
                        <a:rPr lang="en-GB" sz="1800" b="0" i="0">
                          <a:solidFill>
                            <a:srgbClr val="000000"/>
                          </a:solidFill>
                          <a:effectLst/>
                        </a:rPr>
                        <a:t>Slides 16 </a:t>
                      </a:r>
                      <a:r>
                        <a:rPr lang="en-GB" sz="1800" b="0" i="0">
                          <a:solidFill>
                            <a:srgbClr val="000000"/>
                          </a:solidFill>
                          <a:effectLst/>
                          <a:latin typeface="Arial" panose="020B0604020202020204" pitchFamily="34" charset="0"/>
                        </a:rPr>
                        <a:t>– </a:t>
                      </a:r>
                      <a:r>
                        <a:rPr lang="en-GB" sz="1800" b="0" i="0">
                          <a:solidFill>
                            <a:srgbClr val="000000"/>
                          </a:solidFill>
                          <a:effectLst/>
                        </a:rPr>
                        <a:t>23</a:t>
                      </a: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CED3F9"/>
                    </a:solidFill>
                  </a:tcPr>
                </a:tc>
                <a:tc>
                  <a:txBody>
                    <a:bodyPr/>
                    <a:lstStyle/>
                    <a:p>
                      <a:pPr algn="l" fontAlgn="base"/>
                      <a:r>
                        <a:rPr lang="en-GB" sz="1700" b="0"/>
                        <a:t>Explores why mnemonics are effective, how to use them and sets a task for ECTs to practise using them as part of their explanations.</a:t>
                      </a:r>
                      <a:endParaRPr lang="en-GB" sz="17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CED3F9"/>
                    </a:solidFill>
                  </a:tcPr>
                </a:tc>
                <a:extLst>
                  <a:ext uri="{0D108BD9-81ED-4DB2-BD59-A6C34878D82A}">
                    <a16:rowId xmlns:a16="http://schemas.microsoft.com/office/drawing/2014/main" val="2148928415"/>
                  </a:ext>
                </a:extLst>
              </a:tr>
              <a:tr h="587829">
                <a:tc>
                  <a:txBody>
                    <a:bodyPr/>
                    <a:lstStyle/>
                    <a:p>
                      <a:pPr algn="l" fontAlgn="base"/>
                      <a:r>
                        <a:rPr lang="en-GB" sz="1700" b="0" i="0">
                          <a:solidFill>
                            <a:srgbClr val="000000"/>
                          </a:solidFill>
                          <a:effectLst/>
                          <a:latin typeface="Arial" panose="020B0604020202020204" pitchFamily="34" charset="0"/>
                        </a:rPr>
                        <a:t>Slide 24</a:t>
                      </a:r>
                      <a:endParaRPr lang="en-GB" sz="13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E8EAFC"/>
                    </a:solidFill>
                  </a:tcPr>
                </a:tc>
                <a:tc>
                  <a:txBody>
                    <a:bodyPr/>
                    <a:lstStyle/>
                    <a:p>
                      <a:pPr algn="l" fontAlgn="base"/>
                      <a:r>
                        <a:rPr lang="en-GB" sz="1700" b="0" i="0">
                          <a:solidFill>
                            <a:srgbClr val="000000"/>
                          </a:solidFill>
                          <a:effectLst/>
                          <a:latin typeface="Arial" panose="020B0604020202020204" pitchFamily="34" charset="0"/>
                        </a:rPr>
                        <a:t>Shares resources and networks that might be useful for ECTs to utilise to further support their development.​</a:t>
                      </a:r>
                      <a:endParaRPr lang="en-GB" sz="1700" b="0" i="0">
                        <a:solidFill>
                          <a:srgbClr val="000000"/>
                        </a:solidFill>
                        <a:effectLst/>
                      </a:endParaRPr>
                    </a:p>
                  </a:txBody>
                  <a:tcPr marL="83976" marR="83976" marT="41988" marB="41988">
                    <a:lnL w="14288" cap="flat" cmpd="sng" algn="ctr">
                      <a:solidFill>
                        <a:srgbClr val="FFFFFF"/>
                      </a:solidFill>
                      <a:prstDash val="solid"/>
                      <a:round/>
                      <a:headEnd type="none" w="med" len="med"/>
                      <a:tailEnd type="none" w="med" len="med"/>
                    </a:lnL>
                    <a:lnR w="14288" cap="flat" cmpd="sng" algn="ctr">
                      <a:solidFill>
                        <a:srgbClr val="FFFFFF"/>
                      </a:solidFill>
                      <a:prstDash val="solid"/>
                      <a:round/>
                      <a:headEnd type="none" w="med" len="med"/>
                      <a:tailEnd type="none" w="med" len="med"/>
                    </a:lnR>
                    <a:lnT w="14288" cap="flat" cmpd="sng" algn="ctr">
                      <a:solidFill>
                        <a:srgbClr val="FFFFFF"/>
                      </a:solidFill>
                      <a:prstDash val="solid"/>
                      <a:round/>
                      <a:headEnd type="none" w="med" len="med"/>
                      <a:tailEnd type="none" w="med" len="med"/>
                    </a:lnT>
                    <a:lnB w="14288" cap="flat" cmpd="sng" algn="ctr">
                      <a:solidFill>
                        <a:srgbClr val="FFFFFF"/>
                      </a:solidFill>
                      <a:prstDash val="solid"/>
                      <a:round/>
                      <a:headEnd type="none" w="med" len="med"/>
                      <a:tailEnd type="none" w="med" len="med"/>
                    </a:lnB>
                    <a:solidFill>
                      <a:srgbClr val="E8EAFC"/>
                    </a:solidFill>
                  </a:tcPr>
                </a:tc>
                <a:extLst>
                  <a:ext uri="{0D108BD9-81ED-4DB2-BD59-A6C34878D82A}">
                    <a16:rowId xmlns:a16="http://schemas.microsoft.com/office/drawing/2014/main" val="3999817674"/>
                  </a:ext>
                </a:extLst>
              </a:tr>
            </a:tbl>
          </a:graphicData>
        </a:graphic>
      </p:graphicFrame>
    </p:spTree>
    <p:extLst>
      <p:ext uri="{BB962C8B-B14F-4D97-AF65-F5344CB8AC3E}">
        <p14:creationId xmlns:p14="http://schemas.microsoft.com/office/powerpoint/2010/main" val="7847485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Snipped 13">
            <a:extLst>
              <a:ext uri="{FF2B5EF4-FFF2-40B4-BE49-F238E27FC236}">
                <a16:creationId xmlns:a16="http://schemas.microsoft.com/office/drawing/2014/main" id="{0806E19C-6298-4BBA-BBF7-F49206A812F8}"/>
              </a:ext>
            </a:extLst>
          </p:cNvPr>
          <p:cNvSpPr/>
          <p:nvPr/>
        </p:nvSpPr>
        <p:spPr>
          <a:xfrm>
            <a:off x="894364" y="2427151"/>
            <a:ext cx="6953692" cy="3569611"/>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 name="Title 2">
            <a:extLst>
              <a:ext uri="{FF2B5EF4-FFF2-40B4-BE49-F238E27FC236}">
                <a16:creationId xmlns:a16="http://schemas.microsoft.com/office/drawing/2014/main" id="{DAA69DC3-1060-49CA-91EF-B960D5FAECAB}"/>
              </a:ext>
            </a:extLst>
          </p:cNvPr>
          <p:cNvSpPr>
            <a:spLocks noGrp="1"/>
          </p:cNvSpPr>
          <p:nvPr>
            <p:ph type="title"/>
          </p:nvPr>
        </p:nvSpPr>
        <p:spPr>
          <a:xfrm>
            <a:off x="1075117" y="2924794"/>
            <a:ext cx="6592185" cy="2424574"/>
          </a:xfrm>
        </p:spPr>
        <p:txBody>
          <a:bodyPr/>
          <a:lstStyle/>
          <a:p>
            <a:r>
              <a:rPr lang="en-GB" sz="3200">
                <a:solidFill>
                  <a:schemeClr val="tx1"/>
                </a:solidFill>
                <a:latin typeface="+mj-lt"/>
              </a:rPr>
              <a:t>How do you remember complex and/or new information? </a:t>
            </a:r>
            <a:br>
              <a:rPr lang="en-GB" sz="3200">
                <a:solidFill>
                  <a:schemeClr val="tx1"/>
                </a:solidFill>
                <a:latin typeface="+mj-lt"/>
              </a:rPr>
            </a:br>
            <a:br>
              <a:rPr lang="en-GB" sz="3200">
                <a:solidFill>
                  <a:schemeClr val="tx1"/>
                </a:solidFill>
                <a:latin typeface="+mj-lt"/>
              </a:rPr>
            </a:br>
            <a:r>
              <a:rPr lang="en-GB" sz="3200">
                <a:solidFill>
                  <a:schemeClr val="tx1"/>
                </a:solidFill>
                <a:latin typeface="+mj-lt"/>
              </a:rPr>
              <a:t>What techniques or strategies do you use?</a:t>
            </a:r>
            <a:br>
              <a:rPr lang="en-GB" sz="3200">
                <a:solidFill>
                  <a:schemeClr val="tx1"/>
                </a:solidFill>
                <a:latin typeface="+mj-lt"/>
              </a:rPr>
            </a:br>
            <a:br>
              <a:rPr lang="en-GB" sz="3200">
                <a:solidFill>
                  <a:schemeClr val="tx1"/>
                </a:solidFill>
                <a:latin typeface="+mj-lt"/>
              </a:rPr>
            </a:br>
            <a:endParaRPr lang="en-GB" sz="3200">
              <a:solidFill>
                <a:schemeClr val="tx1"/>
              </a:solidFill>
              <a:latin typeface="+mj-lt"/>
            </a:endParaRPr>
          </a:p>
        </p:txBody>
      </p:sp>
      <p:sp>
        <p:nvSpPr>
          <p:cNvPr id="11" name="Slide Number Placeholder 2">
            <a:extLst>
              <a:ext uri="{FF2B5EF4-FFF2-40B4-BE49-F238E27FC236}">
                <a16:creationId xmlns:a16="http://schemas.microsoft.com/office/drawing/2014/main" id="{1CD61F3A-99D2-4AF8-8D41-F72E5621AB5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FFFFFF"/>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0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2" name="TextBox 11">
            <a:extLst>
              <a:ext uri="{FF2B5EF4-FFF2-40B4-BE49-F238E27FC236}">
                <a16:creationId xmlns:a16="http://schemas.microsoft.com/office/drawing/2014/main" id="{62697ED5-EC94-4B73-A700-75020A892EA4}"/>
              </a:ext>
            </a:extLst>
          </p:cNvPr>
          <p:cNvSpPr txBox="1"/>
          <p:nvPr/>
        </p:nvSpPr>
        <p:spPr>
          <a:xfrm>
            <a:off x="2004345" y="2057820"/>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pic>
        <p:nvPicPr>
          <p:cNvPr id="9" name="Graphic 8" descr="Signature with solid fill">
            <a:extLst>
              <a:ext uri="{FF2B5EF4-FFF2-40B4-BE49-F238E27FC236}">
                <a16:creationId xmlns:a16="http://schemas.microsoft.com/office/drawing/2014/main" id="{189C09F6-3522-46C7-95C0-C04E350FCD0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82246" y="2585817"/>
            <a:ext cx="3410945" cy="3410945"/>
          </a:xfrm>
          <a:prstGeom prst="rect">
            <a:avLst/>
          </a:prstGeom>
        </p:spPr>
      </p:pic>
      <p:sp>
        <p:nvSpPr>
          <p:cNvPr id="10" name="TextBox 9">
            <a:extLst>
              <a:ext uri="{FF2B5EF4-FFF2-40B4-BE49-F238E27FC236}">
                <a16:creationId xmlns:a16="http://schemas.microsoft.com/office/drawing/2014/main" id="{AEF2CA2E-E4C7-4447-91E6-950909E501E2}"/>
              </a:ext>
            </a:extLst>
          </p:cNvPr>
          <p:cNvSpPr txBox="1"/>
          <p:nvPr/>
        </p:nvSpPr>
        <p:spPr>
          <a:xfrm>
            <a:off x="765545" y="439634"/>
            <a:ext cx="4040371"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a:ln>
                  <a:noFill/>
                </a:ln>
                <a:solidFill>
                  <a:srgbClr val="FFFFFF"/>
                </a:solidFill>
                <a:effectLst/>
                <a:uLnTx/>
                <a:uFillTx/>
                <a:latin typeface="Constantia" panose="02030602050306030303" pitchFamily="18" charset="0"/>
                <a:ea typeface="+mn-ea"/>
                <a:cs typeface="+mn-cs"/>
              </a:rPr>
              <a:t>Settling task</a:t>
            </a:r>
          </a:p>
        </p:txBody>
      </p:sp>
    </p:spTree>
    <p:extLst>
      <p:ext uri="{BB962C8B-B14F-4D97-AF65-F5344CB8AC3E}">
        <p14:creationId xmlns:p14="http://schemas.microsoft.com/office/powerpoint/2010/main" val="415397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Top Corners Snipped 15">
            <a:extLst>
              <a:ext uri="{FF2B5EF4-FFF2-40B4-BE49-F238E27FC236}">
                <a16:creationId xmlns:a16="http://schemas.microsoft.com/office/drawing/2014/main" id="{9C2436F9-FD6D-44D5-9464-B8281576D1FA}"/>
              </a:ext>
            </a:extLst>
          </p:cNvPr>
          <p:cNvSpPr/>
          <p:nvPr/>
        </p:nvSpPr>
        <p:spPr>
          <a:xfrm>
            <a:off x="6786664" y="3057348"/>
            <a:ext cx="5217819" cy="3693319"/>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F3CC4C13-3E97-C642-B810-682B24DE21DC}"/>
              </a:ext>
            </a:extLst>
          </p:cNvPr>
          <p:cNvSpPr>
            <a:spLocks noGrp="1"/>
          </p:cNvSpPr>
          <p:nvPr>
            <p:ph type="ctrTitle"/>
          </p:nvPr>
        </p:nvSpPr>
        <p:spPr>
          <a:xfrm>
            <a:off x="4400550" y="-31570"/>
            <a:ext cx="7695373" cy="1746121"/>
          </a:xfrm>
        </p:spPr>
        <p:txBody>
          <a:bodyPr>
            <a:noAutofit/>
          </a:bodyPr>
          <a:lstStyle/>
          <a:p>
            <a:r>
              <a:rPr lang="en-GB" sz="5000"/>
              <a:t>Using meaningful and memorable explanations</a:t>
            </a:r>
          </a:p>
        </p:txBody>
      </p:sp>
      <p:sp>
        <p:nvSpPr>
          <p:cNvPr id="15" name="TextBox 14">
            <a:extLst>
              <a:ext uri="{FF2B5EF4-FFF2-40B4-BE49-F238E27FC236}">
                <a16:creationId xmlns:a16="http://schemas.microsoft.com/office/drawing/2014/main" id="{C47815DB-C349-463E-9F22-94B1767EA056}"/>
              </a:ext>
            </a:extLst>
          </p:cNvPr>
          <p:cNvSpPr txBox="1"/>
          <p:nvPr/>
        </p:nvSpPr>
        <p:spPr>
          <a:xfrm>
            <a:off x="6969663" y="3401913"/>
            <a:ext cx="3790638" cy="369331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a:ln>
                  <a:noFill/>
                </a:ln>
                <a:solidFill>
                  <a:srgbClr val="000000"/>
                </a:solidFill>
                <a:effectLst/>
                <a:uLnTx/>
                <a:uFillTx/>
                <a:latin typeface="Arial" panose="020B0604020202020204"/>
                <a:ea typeface="+mn-ea"/>
                <a:cs typeface="+mn-cs"/>
              </a:rPr>
              <a:t>Throughout the seminar please: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a:ln>
                <a:noFill/>
              </a:ln>
              <a:solidFill>
                <a:srgbClr val="000000"/>
              </a:solidFill>
              <a:effectLst/>
              <a:uLnTx/>
              <a:uFillTx/>
              <a:latin typeface="Arial" panose="020B060402020202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a:ln>
                  <a:noFill/>
                </a:ln>
                <a:solidFill>
                  <a:srgbClr val="000000"/>
                </a:solidFill>
                <a:effectLst/>
                <a:uLnTx/>
                <a:uFillTx/>
                <a:latin typeface="Arial" panose="020B0604020202020204"/>
                <a:ea typeface="+mn-ea"/>
                <a:cs typeface="+mn-cs"/>
              </a:rPr>
              <a:t>keep your camera on</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a:ln>
                <a:noFill/>
              </a:ln>
              <a:solidFill>
                <a:srgbClr val="000000"/>
              </a:solidFill>
              <a:effectLst/>
              <a:uLnTx/>
              <a:uFillTx/>
              <a:latin typeface="Arial" panose="020B060402020202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a:ln>
                  <a:noFill/>
                </a:ln>
                <a:solidFill>
                  <a:srgbClr val="000000"/>
                </a:solidFill>
                <a:effectLst/>
                <a:uLnTx/>
                <a:uFillTx/>
                <a:latin typeface="Arial" panose="020B0604020202020204"/>
                <a:ea typeface="+mn-ea"/>
                <a:cs typeface="+mn-cs"/>
              </a:rPr>
              <a:t>mic muted if not talking</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a:ln>
                <a:noFill/>
              </a:ln>
              <a:solidFill>
                <a:srgbClr val="000000"/>
              </a:solidFill>
              <a:effectLst/>
              <a:uLnTx/>
              <a:uFillTx/>
              <a:latin typeface="Arial" panose="020B060402020202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a:ln>
                  <a:noFill/>
                </a:ln>
                <a:solidFill>
                  <a:srgbClr val="000000"/>
                </a:solidFill>
                <a:effectLst/>
                <a:uLnTx/>
                <a:uFillTx/>
                <a:latin typeface="Arial" panose="020B0604020202020204"/>
                <a:ea typeface="+mn-ea"/>
                <a:cs typeface="+mn-cs"/>
              </a:rPr>
              <a:t>‘raise your hand’ if you wish to speak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7" name="Rectangle: Top Corners Snipped 16">
            <a:extLst>
              <a:ext uri="{FF2B5EF4-FFF2-40B4-BE49-F238E27FC236}">
                <a16:creationId xmlns:a16="http://schemas.microsoft.com/office/drawing/2014/main" id="{1FD973A6-CCFC-4D9F-AFCD-5E5FCE68129E}"/>
              </a:ext>
            </a:extLst>
          </p:cNvPr>
          <p:cNvSpPr/>
          <p:nvPr/>
        </p:nvSpPr>
        <p:spPr>
          <a:xfrm rot="21335612">
            <a:off x="6116365" y="2781300"/>
            <a:ext cx="2352200" cy="620613"/>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a:ln>
                  <a:noFill/>
                </a:ln>
                <a:solidFill>
                  <a:srgbClr val="FFFFFF"/>
                </a:solidFill>
                <a:effectLst/>
                <a:uLnTx/>
                <a:uFillTx/>
                <a:latin typeface="Arial" panose="020B0604020202020204"/>
                <a:ea typeface="+mn-ea"/>
                <a:cs typeface="+mn-cs"/>
              </a:rPr>
              <a:t>Seminar norms</a:t>
            </a:r>
          </a:p>
        </p:txBody>
      </p:sp>
      <p:pic>
        <p:nvPicPr>
          <p:cNvPr id="19" name="Graphic 18" descr="Video camera">
            <a:extLst>
              <a:ext uri="{FF2B5EF4-FFF2-40B4-BE49-F238E27FC236}">
                <a16:creationId xmlns:a16="http://schemas.microsoft.com/office/drawing/2014/main" id="{32319608-3CD5-4FF1-9B75-A8E8DBBA8B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12468" y="4132846"/>
            <a:ext cx="767457" cy="767457"/>
          </a:xfrm>
          <a:prstGeom prst="rect">
            <a:avLst/>
          </a:prstGeom>
        </p:spPr>
      </p:pic>
      <p:pic>
        <p:nvPicPr>
          <p:cNvPr id="21" name="Graphic 20" descr="Radio microphone">
            <a:extLst>
              <a:ext uri="{FF2B5EF4-FFF2-40B4-BE49-F238E27FC236}">
                <a16:creationId xmlns:a16="http://schemas.microsoft.com/office/drawing/2014/main" id="{3A688C46-FE33-40F9-8086-6555E3DD7D4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50043" y="5032045"/>
            <a:ext cx="620515" cy="620515"/>
          </a:xfrm>
          <a:prstGeom prst="rect">
            <a:avLst/>
          </a:prstGeom>
        </p:spPr>
      </p:pic>
      <p:pic>
        <p:nvPicPr>
          <p:cNvPr id="23" name="Graphic 22" descr="Raised hand">
            <a:extLst>
              <a:ext uri="{FF2B5EF4-FFF2-40B4-BE49-F238E27FC236}">
                <a16:creationId xmlns:a16="http://schemas.microsoft.com/office/drawing/2014/main" id="{1F166D38-1A7B-4620-9CB3-EC36A0FE72B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303101" y="5784302"/>
            <a:ext cx="767457" cy="767457"/>
          </a:xfrm>
          <a:prstGeom prst="rect">
            <a:avLst/>
          </a:prstGeom>
        </p:spPr>
      </p:pic>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91272" y="0"/>
            <a:ext cx="4578350" cy="685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748084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69EB488-BC77-0540-812C-E70B6AC86254}"/>
              </a:ext>
            </a:extLst>
          </p:cNvPr>
          <p:cNvSpPr>
            <a:spLocks noGrp="1"/>
          </p:cNvSpPr>
          <p:nvPr>
            <p:ph type="title"/>
          </p:nvPr>
        </p:nvSpPr>
        <p:spPr/>
        <p:txBody>
          <a:bodyPr/>
          <a:lstStyle/>
          <a:p>
            <a:r>
              <a:rPr lang="en-GB"/>
              <a:t>Seminar objectives</a:t>
            </a:r>
          </a:p>
        </p:txBody>
      </p:sp>
      <p:sp>
        <p:nvSpPr>
          <p:cNvPr id="6" name="Content Placeholder 5">
            <a:extLst>
              <a:ext uri="{FF2B5EF4-FFF2-40B4-BE49-F238E27FC236}">
                <a16:creationId xmlns:a16="http://schemas.microsoft.com/office/drawing/2014/main" id="{60EA8BC1-62A1-4248-B8BC-61125B1A324F}"/>
              </a:ext>
            </a:extLst>
          </p:cNvPr>
          <p:cNvSpPr>
            <a:spLocks noGrp="1"/>
          </p:cNvSpPr>
          <p:nvPr>
            <p:ph idx="1"/>
          </p:nvPr>
        </p:nvSpPr>
        <p:spPr>
          <a:xfrm>
            <a:off x="635000" y="1752600"/>
            <a:ext cx="10918825" cy="4200525"/>
          </a:xfrm>
        </p:spPr>
        <p:txBody>
          <a:bodyPr vert="horz" lIns="0" tIns="0" rIns="0" bIns="0" rtlCol="0" anchor="t">
            <a:normAutofit/>
          </a:bodyPr>
          <a:lstStyle/>
          <a:p>
            <a:pPr marL="0" lvl="2" indent="0">
              <a:buNone/>
            </a:pPr>
            <a:r>
              <a:rPr lang="en-GB" sz="2700">
                <a:latin typeface="+mj-lt"/>
              </a:rPr>
              <a:t>By the end of this seminar you will:</a:t>
            </a:r>
            <a:endParaRPr lang="en-GB" sz="2700" b="0" i="0">
              <a:effectLst/>
              <a:latin typeface="+mj-lt"/>
            </a:endParaRPr>
          </a:p>
          <a:p>
            <a:pPr marL="251460" lvl="2" indent="-251460"/>
            <a:r>
              <a:rPr lang="en-GB" sz="2700">
                <a:latin typeface="+mj-lt"/>
              </a:rPr>
              <a:t>u</a:t>
            </a:r>
            <a:r>
              <a:rPr lang="en-GB" sz="2700" b="0" i="0">
                <a:effectLst/>
                <a:latin typeface="+mj-lt"/>
              </a:rPr>
              <a:t>nderstand the importance of committing key facts to pupils’ memories by making links to prior knowledge</a:t>
            </a:r>
            <a:endParaRPr lang="en-GB" sz="2700">
              <a:latin typeface="+mj-lt"/>
              <a:cs typeface="Arial"/>
            </a:endParaRPr>
          </a:p>
          <a:p>
            <a:pPr marL="251460" lvl="2" indent="-251460"/>
            <a:r>
              <a:rPr lang="en-GB" sz="2700">
                <a:latin typeface="+mj-lt"/>
              </a:rPr>
              <a:t>k</a:t>
            </a:r>
            <a:r>
              <a:rPr lang="en-GB" sz="2700" b="0" i="0">
                <a:effectLst/>
                <a:latin typeface="+mj-lt"/>
              </a:rPr>
              <a:t>now how to</a:t>
            </a:r>
            <a:r>
              <a:rPr lang="en-GB" sz="2700">
                <a:latin typeface="+mj-lt"/>
              </a:rPr>
              <a:t> use </a:t>
            </a:r>
            <a:r>
              <a:rPr lang="en-GB" sz="2700" b="0" i="0">
                <a:effectLst/>
                <a:latin typeface="+mj-lt"/>
              </a:rPr>
              <a:t>and practise using concrete examples to make abstract concepts meaningful and memorable through the use of analogies </a:t>
            </a:r>
          </a:p>
          <a:p>
            <a:pPr marL="251460" lvl="2" indent="-251460"/>
            <a:r>
              <a:rPr lang="en-GB" sz="2700">
                <a:latin typeface="+mj-lt"/>
              </a:rPr>
              <a:t>know how to make and practise making the steps in a process memorable by using mnemonics</a:t>
            </a:r>
            <a:endParaRPr lang="en-GB" b="0" i="0">
              <a:effectLst/>
              <a:latin typeface="Segoe UI" panose="020B0502040204020203" pitchFamily="34" charset="0"/>
            </a:endParaRPr>
          </a:p>
          <a:p>
            <a:pPr marL="0" lvl="2" indent="0">
              <a:buNone/>
            </a:pPr>
            <a:endParaRPr lang="en-GB"/>
          </a:p>
          <a:p>
            <a:pPr marL="0" lvl="2" indent="0">
              <a:buNone/>
            </a:pPr>
            <a:endParaRPr lang="en-GB"/>
          </a:p>
          <a:p>
            <a:pPr marL="0" lvl="2" indent="0">
              <a:buNone/>
            </a:pPr>
            <a:endParaRPr lang="en-GB"/>
          </a:p>
          <a:p>
            <a:pPr marL="0" lvl="2" indent="0">
              <a:buNone/>
            </a:pPr>
            <a:endParaRPr lang="en-GB"/>
          </a:p>
          <a:p>
            <a:pPr marL="251460" indent="-251460" fontAlgn="base"/>
            <a:endParaRPr lang="en-GB">
              <a:cs typeface="Arial" panose="020B0604020202020204"/>
            </a:endParaRPr>
          </a:p>
          <a:p>
            <a:pPr marL="251460" indent="-251460" fontAlgn="base"/>
            <a:endParaRPr lang="en-GB">
              <a:cs typeface="Arial" panose="020B0604020202020204"/>
            </a:endParaRPr>
          </a:p>
          <a:p>
            <a:pPr marL="0" lvl="2" indent="0">
              <a:buNone/>
            </a:pPr>
            <a:endParaRPr lang="en-GB"/>
          </a:p>
        </p:txBody>
      </p:sp>
      <p:sp>
        <p:nvSpPr>
          <p:cNvPr id="2" name="Slide Number Placeholder 1">
            <a:extLst>
              <a:ext uri="{FF2B5EF4-FFF2-40B4-BE49-F238E27FC236}">
                <a16:creationId xmlns:a16="http://schemas.microsoft.com/office/drawing/2014/main" id="{F73F79CD-4F90-4BA4-A4CD-833A2178DB1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FFFFFF"/>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0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499480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ght Triangle 9">
            <a:extLst>
              <a:ext uri="{FF2B5EF4-FFF2-40B4-BE49-F238E27FC236}">
                <a16:creationId xmlns:a16="http://schemas.microsoft.com/office/drawing/2014/main" id="{DD5625DE-99D0-410A-BB05-5561FEE4F7E4}"/>
              </a:ext>
            </a:extLst>
          </p:cNvPr>
          <p:cNvSpPr/>
          <p:nvPr/>
        </p:nvSpPr>
        <p:spPr>
          <a:xfrm rot="16200000">
            <a:off x="8297693" y="2963693"/>
            <a:ext cx="3743428" cy="4045186"/>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lide Number Placeholder 3">
            <a:extLst>
              <a:ext uri="{FF2B5EF4-FFF2-40B4-BE49-F238E27FC236}">
                <a16:creationId xmlns:a16="http://schemas.microsoft.com/office/drawing/2014/main" id="{A721511E-B433-4F7E-B573-6B4DA3FDDD6B}"/>
              </a:ext>
            </a:extLst>
          </p:cNvPr>
          <p:cNvSpPr>
            <a:spLocks noGrp="1"/>
          </p:cNvSpPr>
          <p:nvPr>
            <p:ph type="sldNum" sz="quarter" idx="12"/>
          </p:nvPr>
        </p:nvSpPr>
        <p:spPr>
          <a:xfrm>
            <a:off x="10760074" y="6407149"/>
            <a:ext cx="796925" cy="153888"/>
          </a:xfrm>
        </p:spPr>
        <p:txBody>
          <a:bodyPr/>
          <a:lstStyle/>
          <a:p>
            <a:fld id="{6B6EFD66-0F65-0C43-B4F5-A9CE99357F25}" type="slidenum">
              <a:rPr lang="en-GB" smtClean="0"/>
              <a:pPr/>
              <a:t>6</a:t>
            </a:fld>
            <a:endParaRPr lang="en-GB"/>
          </a:p>
        </p:txBody>
      </p:sp>
      <p:sp>
        <p:nvSpPr>
          <p:cNvPr id="6" name="Rectangle 5">
            <a:extLst>
              <a:ext uri="{FF2B5EF4-FFF2-40B4-BE49-F238E27FC236}">
                <a16:creationId xmlns:a16="http://schemas.microsoft.com/office/drawing/2014/main" id="{C00E0118-0204-4FDD-9114-F2491596A28C}"/>
              </a:ext>
            </a:extLst>
          </p:cNvPr>
          <p:cNvSpPr/>
          <p:nvPr/>
        </p:nvSpPr>
        <p:spPr>
          <a:xfrm>
            <a:off x="285056" y="1380958"/>
            <a:ext cx="9324708" cy="4447371"/>
          </a:xfrm>
          <a:prstGeom prst="rect">
            <a:avLst/>
          </a:prstGeom>
        </p:spPr>
        <p:txBody>
          <a:bodyPr wrap="square" lIns="91440" tIns="45720" rIns="91440" bIns="45720" anchor="t">
            <a:spAutoFit/>
          </a:bodyPr>
          <a:lstStyle/>
          <a:p>
            <a:pPr fontAlgn="base"/>
            <a:r>
              <a:rPr lang="en-GB" sz="2000" b="1">
                <a:solidFill>
                  <a:srgbClr val="000000"/>
                </a:solidFill>
                <a:effectLst/>
                <a:cs typeface="Arial"/>
              </a:rPr>
              <a:t>How pupils learn </a:t>
            </a:r>
            <a:r>
              <a:rPr lang="en-GB" sz="2000" b="1">
                <a:effectLst/>
                <a:ea typeface="Calibri" panose="020F0502020204030204" pitchFamily="34" charset="0"/>
                <a:cs typeface="Times New Roman" panose="02020603050405020304" pitchFamily="18" charset="0"/>
              </a:rPr>
              <a:t>(Standard 2 – Promote good progress)</a:t>
            </a:r>
            <a:endParaRPr lang="en-GB" sz="2000" b="1">
              <a:solidFill>
                <a:srgbClr val="000000"/>
              </a:solidFill>
              <a:effectLst/>
              <a:cs typeface="Arial"/>
            </a:endParaRPr>
          </a:p>
          <a:p>
            <a:pPr fontAlgn="base"/>
            <a:r>
              <a:rPr lang="en-GB" sz="2000"/>
              <a:t>2.2 Prior knowledge plays an important role in how pupils learn; committing some key facts to their long-term memory is likely to help pupils learn more complex ideas. </a:t>
            </a:r>
            <a:endParaRPr lang="en-GB" sz="2000">
              <a:solidFill>
                <a:srgbClr val="000000"/>
              </a:solidFill>
              <a:cs typeface="Arial"/>
            </a:endParaRPr>
          </a:p>
          <a:p>
            <a:pPr marL="342900" indent="-342900">
              <a:buFont typeface="Arial"/>
              <a:buChar char="•"/>
            </a:pPr>
            <a:endParaRPr lang="en-GB" sz="2100">
              <a:ea typeface="+mn-lt"/>
              <a:cs typeface="+mn-lt"/>
            </a:endParaRPr>
          </a:p>
          <a:p>
            <a:pPr fontAlgn="base"/>
            <a:r>
              <a:rPr lang="en-GB" sz="2000" b="1">
                <a:solidFill>
                  <a:srgbClr val="000000"/>
                </a:solidFill>
                <a:cs typeface="Arial"/>
              </a:rPr>
              <a:t>Classroom Practice </a:t>
            </a:r>
            <a:r>
              <a:rPr lang="en-GB" sz="2000" b="1">
                <a:effectLst/>
                <a:ea typeface="Calibri" panose="020F0502020204030204" pitchFamily="34" charset="0"/>
                <a:cs typeface="Times New Roman" panose="02020603050405020304" pitchFamily="18" charset="0"/>
              </a:rPr>
              <a:t>(Standard 4 – Plan and teach well structured lessons)</a:t>
            </a:r>
            <a:endParaRPr lang="en-GB" sz="2000" b="1">
              <a:solidFill>
                <a:srgbClr val="000000"/>
              </a:solidFill>
              <a:cs typeface="Arial"/>
            </a:endParaRPr>
          </a:p>
          <a:p>
            <a:pPr fontAlgn="base"/>
            <a:r>
              <a:rPr lang="en-GB" sz="2000" b="0">
                <a:solidFill>
                  <a:srgbClr val="000000"/>
                </a:solidFill>
                <a:effectLst/>
              </a:rPr>
              <a:t>Make good use of expositions, by:</a:t>
            </a:r>
            <a:r>
              <a:rPr lang="en-GB" sz="2000">
                <a:solidFill>
                  <a:srgbClr val="000000"/>
                </a:solidFill>
              </a:rPr>
              <a:t> </a:t>
            </a:r>
          </a:p>
          <a:p>
            <a:pPr marL="342900" indent="-342900" algn="l" rtl="0" fontAlgn="base">
              <a:buFont typeface="Arial" panose="020B0604020202020204" pitchFamily="34" charset="0"/>
              <a:buChar char="•"/>
            </a:pPr>
            <a:r>
              <a:rPr lang="en-GB" sz="2000" b="0" i="1">
                <a:solidFill>
                  <a:srgbClr val="000000"/>
                </a:solidFill>
                <a:effectLst/>
                <a:cs typeface="Arial"/>
              </a:rPr>
              <a:t>Using concrete representation of abstract ideas (e.g. making use of analogies, metaphors, examples and non-examples).  </a:t>
            </a:r>
          </a:p>
          <a:p>
            <a:pPr marL="342900" indent="-342900" algn="l" rtl="0" fontAlgn="base">
              <a:buFont typeface="Arial"/>
              <a:buChar char="•"/>
            </a:pPr>
            <a:endParaRPr lang="en-GB" sz="2000" b="0" i="1">
              <a:solidFill>
                <a:srgbClr val="000000"/>
              </a:solidFill>
              <a:effectLst/>
              <a:cs typeface="Segoe UI"/>
            </a:endParaRPr>
          </a:p>
          <a:p>
            <a:pPr fontAlgn="base"/>
            <a:r>
              <a:rPr lang="en-GB" sz="2000" b="0">
                <a:solidFill>
                  <a:srgbClr val="000000"/>
                </a:solidFill>
                <a:effectLst/>
                <a:cs typeface="Arial"/>
              </a:rPr>
              <a:t>Model effectively, by:</a:t>
            </a:r>
            <a:r>
              <a:rPr lang="en-GB" sz="2000">
                <a:solidFill>
                  <a:srgbClr val="000000"/>
                </a:solidFill>
                <a:cs typeface="Arial"/>
              </a:rPr>
              <a:t> </a:t>
            </a:r>
            <a:endParaRPr lang="en-GB" sz="2000" b="0">
              <a:solidFill>
                <a:srgbClr val="000000"/>
              </a:solidFill>
              <a:effectLst/>
              <a:cs typeface="Arial"/>
            </a:endParaRPr>
          </a:p>
          <a:p>
            <a:pPr marL="342900" indent="-342900" algn="l" rtl="0" fontAlgn="base">
              <a:buFont typeface="Arial"/>
              <a:buChar char="•"/>
            </a:pPr>
            <a:r>
              <a:rPr lang="en-GB" sz="2000" b="0" i="1">
                <a:solidFill>
                  <a:srgbClr val="000000"/>
                </a:solidFill>
                <a:effectLst/>
                <a:cs typeface="Arial"/>
              </a:rPr>
              <a:t>Making the steps in a process memorable and ensuring pupils can recall them (e.g. naming them, developing mnemonics, or linking to memorable stories).  </a:t>
            </a:r>
          </a:p>
          <a:p>
            <a:endParaRPr lang="en-GB" sz="2200">
              <a:cs typeface="Aria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8827" y="0"/>
            <a:ext cx="45783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itle 4">
            <a:extLst>
              <a:ext uri="{FF2B5EF4-FFF2-40B4-BE49-F238E27FC236}">
                <a16:creationId xmlns:a16="http://schemas.microsoft.com/office/drawing/2014/main" id="{B2B4577D-D87A-45C8-9593-640C15F74E5C}"/>
              </a:ext>
            </a:extLst>
          </p:cNvPr>
          <p:cNvSpPr txBox="1">
            <a:spLocks/>
          </p:cNvSpPr>
          <p:nvPr/>
        </p:nvSpPr>
        <p:spPr>
          <a:xfrm>
            <a:off x="285056" y="440026"/>
            <a:ext cx="9092695" cy="85215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a:t>ECF statements</a:t>
            </a:r>
          </a:p>
        </p:txBody>
      </p:sp>
    </p:spTree>
    <p:extLst>
      <p:ext uri="{BB962C8B-B14F-4D97-AF65-F5344CB8AC3E}">
        <p14:creationId xmlns:p14="http://schemas.microsoft.com/office/powerpoint/2010/main" val="3464353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Top Corners Snipped 14">
            <a:extLst>
              <a:ext uri="{FF2B5EF4-FFF2-40B4-BE49-F238E27FC236}">
                <a16:creationId xmlns:a16="http://schemas.microsoft.com/office/drawing/2014/main" id="{1F000817-7E53-4243-8DA4-796D1F8D8525}"/>
              </a:ext>
            </a:extLst>
          </p:cNvPr>
          <p:cNvSpPr/>
          <p:nvPr/>
        </p:nvSpPr>
        <p:spPr>
          <a:xfrm>
            <a:off x="6844236" y="2677204"/>
            <a:ext cx="4715937" cy="1758284"/>
          </a:xfrm>
          <a:prstGeom prst="snip2SameRect">
            <a:avLst>
              <a:gd name="adj1" fmla="val 9849"/>
              <a:gd name="adj2" fmla="val 9435"/>
            </a:avLst>
          </a:prstGeom>
          <a:solidFill>
            <a:schemeClr val="accent1">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“Memory is the residue of thought.”</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u="none" strike="noStrike" kern="1200" cap="none" spc="0" normalizeH="0" baseline="0" noProof="0">
                <a:ln>
                  <a:noFill/>
                </a:ln>
                <a:solidFill>
                  <a:srgbClr val="000000"/>
                </a:solidFill>
                <a:effectLst/>
                <a:uLnTx/>
                <a:uFillTx/>
                <a:latin typeface="Arial" panose="020B0604020202020204"/>
                <a:ea typeface="+mn-ea"/>
              </a:rPr>
              <a:t>(Willingham, 2009)</a:t>
            </a:r>
            <a:endParaRPr kumimoji="0" lang="en-GB" sz="1800" b="0" u="none" strike="noStrike" kern="1200" cap="none" spc="0" normalizeH="0" baseline="0" noProof="0">
              <a:ln>
                <a:noFill/>
              </a:ln>
              <a:solidFill>
                <a:srgbClr val="000000"/>
              </a:solidFill>
              <a:effectLst/>
              <a:uLnTx/>
              <a:uFillTx/>
              <a:latin typeface="Arial" panose="020B0604020202020204"/>
              <a:ea typeface="+mn-ea"/>
              <a:cs typeface="Arial"/>
            </a:endParaRPr>
          </a:p>
        </p:txBody>
      </p:sp>
      <p:sp>
        <p:nvSpPr>
          <p:cNvPr id="14" name="Rectangle: Top Corners Snipped 13">
            <a:extLst>
              <a:ext uri="{FF2B5EF4-FFF2-40B4-BE49-F238E27FC236}">
                <a16:creationId xmlns:a16="http://schemas.microsoft.com/office/drawing/2014/main" id="{D4842824-2710-482F-BD6B-9D4DFB2B634D}"/>
              </a:ext>
            </a:extLst>
          </p:cNvPr>
          <p:cNvSpPr/>
          <p:nvPr/>
        </p:nvSpPr>
        <p:spPr>
          <a:xfrm>
            <a:off x="631827" y="2331196"/>
            <a:ext cx="4829172" cy="3185529"/>
          </a:xfrm>
          <a:prstGeom prst="snip2SameRect">
            <a:avLst>
              <a:gd name="adj1" fmla="val 9849"/>
              <a:gd name="adj2" fmla="val 9435"/>
            </a:avLst>
          </a:prstGeom>
          <a:solidFill>
            <a:schemeClr val="accent6">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Arial" panose="020B0604020202020204"/>
                <a:ea typeface="+mn-ea"/>
                <a:cs typeface="Calibri"/>
              </a:rPr>
              <a:t>The teacher </a:t>
            </a:r>
            <a:r>
              <a:rPr kumimoji="0" lang="en-US" sz="1800" b="1" i="0" u="none" strike="noStrike" kern="1200" cap="none" spc="0" normalizeH="0" baseline="0" noProof="0">
                <a:ln>
                  <a:noFill/>
                </a:ln>
                <a:solidFill>
                  <a:srgbClr val="000000"/>
                </a:solidFill>
                <a:effectLst/>
                <a:uLnTx/>
                <a:uFillTx/>
                <a:latin typeface="Arial" panose="020B0604020202020204"/>
                <a:ea typeface="+mn-ea"/>
                <a:cs typeface="Calibri"/>
              </a:rPr>
              <a:t>introduces </a:t>
            </a:r>
            <a:r>
              <a:rPr kumimoji="0" lang="en-US" sz="1800" b="0" i="0" u="none" strike="noStrike" kern="1200" cap="none" spc="0" normalizeH="0" baseline="0" noProof="0">
                <a:ln>
                  <a:noFill/>
                </a:ln>
                <a:solidFill>
                  <a:srgbClr val="000000"/>
                </a:solidFill>
                <a:effectLst/>
                <a:uLnTx/>
                <a:uFillTx/>
                <a:latin typeface="Arial" panose="020B0604020202020204"/>
                <a:ea typeface="+mn-ea"/>
                <a:cs typeface="Calibri"/>
              </a:rPr>
              <a:t>the concept of units of measurement by getting pupils to work together to make a cake batter, which the teacher will later bake for the class to share. Pupils take turns measuring out the different ingredients, pouring them into the bowl and mixing the batter. The teacher believes this will be a memorable way for the pupils to learn about units of measurement. </a:t>
            </a: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2EB87FBF-10D9-4CD2-810E-1A3F262FF82B}"/>
              </a:ext>
            </a:extLst>
          </p:cNvPr>
          <p:cNvSpPr>
            <a:spLocks noGrp="1"/>
          </p:cNvSpPr>
          <p:nvPr>
            <p:ph type="title"/>
          </p:nvPr>
        </p:nvSpPr>
        <p:spPr>
          <a:xfrm>
            <a:off x="631827" y="648855"/>
            <a:ext cx="5183758" cy="1368980"/>
          </a:xfrm>
        </p:spPr>
        <p:txBody>
          <a:bodyPr anchor="t">
            <a:normAutofit/>
          </a:bodyPr>
          <a:lstStyle/>
          <a:p>
            <a:r>
              <a:rPr lang="en-US" sz="4400"/>
              <a:t>What are pupils really learning?</a:t>
            </a:r>
          </a:p>
        </p:txBody>
      </p:sp>
      <p:sp>
        <p:nvSpPr>
          <p:cNvPr id="4" name="Slide Number Placeholder 3">
            <a:extLst>
              <a:ext uri="{FF2B5EF4-FFF2-40B4-BE49-F238E27FC236}">
                <a16:creationId xmlns:a16="http://schemas.microsoft.com/office/drawing/2014/main" id="{6FEBF745-DB8A-48A6-9A92-D317E690320B}"/>
              </a:ext>
            </a:extLst>
          </p:cNvPr>
          <p:cNvSpPr>
            <a:spLocks noGrp="1"/>
          </p:cNvSpPr>
          <p:nvPr>
            <p:ph type="sldNum" sz="quarter" idx="12"/>
          </p:nvPr>
        </p:nvSpPr>
        <p:spPr>
          <a:xfrm>
            <a:off x="10932510" y="6401178"/>
            <a:ext cx="807025" cy="153888"/>
          </a:xfrm>
        </p:spPr>
        <p:txBody>
          <a:bodyPr wrap="square"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B6EFD66-0F65-0C43-B4F5-A9CE99357F25}" type="slidenum">
              <a:rPr kumimoji="0" lang="en-GB" sz="1000" b="0" i="0" u="none" strike="noStrike" kern="1200" cap="none" spc="0" normalizeH="0" baseline="0" noProof="0" smtClean="0">
                <a:ln>
                  <a:noFill/>
                </a:ln>
                <a:solidFill>
                  <a:srgbClr val="FFFFFF"/>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7</a:t>
            </a:fld>
            <a:endParaRPr kumimoji="0" lang="en-GB" sz="10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nvGrpSpPr>
          <p:cNvPr id="5" name="Group 4">
            <a:extLst>
              <a:ext uri="{FF2B5EF4-FFF2-40B4-BE49-F238E27FC236}">
                <a16:creationId xmlns:a16="http://schemas.microsoft.com/office/drawing/2014/main" id="{DB8181DA-F83E-4534-86F2-725A3E7D8AF7}"/>
              </a:ext>
            </a:extLst>
          </p:cNvPr>
          <p:cNvGrpSpPr/>
          <p:nvPr/>
        </p:nvGrpSpPr>
        <p:grpSpPr>
          <a:xfrm>
            <a:off x="180285" y="5800713"/>
            <a:ext cx="5635299" cy="891444"/>
            <a:chOff x="180285" y="5800713"/>
            <a:chExt cx="5635299" cy="891444"/>
          </a:xfrm>
        </p:grpSpPr>
        <p:sp>
          <p:nvSpPr>
            <p:cNvPr id="7" name="Rectangle: Top Corners Snipped 6">
              <a:extLst>
                <a:ext uri="{FF2B5EF4-FFF2-40B4-BE49-F238E27FC236}">
                  <a16:creationId xmlns:a16="http://schemas.microsoft.com/office/drawing/2014/main" id="{25899160-2370-4877-A118-5F6D1A2724C8}"/>
                </a:ext>
              </a:extLst>
            </p:cNvPr>
            <p:cNvSpPr/>
            <p:nvPr/>
          </p:nvSpPr>
          <p:spPr>
            <a:xfrm>
              <a:off x="741802" y="5800713"/>
              <a:ext cx="5073782" cy="873423"/>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grpSp>
          <p:nvGrpSpPr>
            <p:cNvPr id="8" name="Group 7">
              <a:extLst>
                <a:ext uri="{FF2B5EF4-FFF2-40B4-BE49-F238E27FC236}">
                  <a16:creationId xmlns:a16="http://schemas.microsoft.com/office/drawing/2014/main" id="{BD356DAA-0918-4C8B-9D67-18E767935320}"/>
                </a:ext>
              </a:extLst>
            </p:cNvPr>
            <p:cNvGrpSpPr/>
            <p:nvPr/>
          </p:nvGrpSpPr>
          <p:grpSpPr>
            <a:xfrm>
              <a:off x="180285" y="5840002"/>
              <a:ext cx="891722" cy="852155"/>
              <a:chOff x="652648" y="4259558"/>
              <a:chExt cx="1098577" cy="1174050"/>
            </a:xfrm>
          </p:grpSpPr>
          <p:sp>
            <p:nvSpPr>
              <p:cNvPr id="9" name="Graphic 25">
                <a:extLst>
                  <a:ext uri="{FF2B5EF4-FFF2-40B4-BE49-F238E27FC236}">
                    <a16:creationId xmlns:a16="http://schemas.microsoft.com/office/drawing/2014/main" id="{20B8A9AB-0AFC-4269-A02D-B4C094D9C68D}"/>
                  </a:ext>
                </a:extLst>
              </p:cNvPr>
              <p:cNvSpPr/>
              <p:nvPr/>
            </p:nvSpPr>
            <p:spPr>
              <a:xfrm>
                <a:off x="652648" y="4284386"/>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0" name="Graphic 25">
                <a:extLst>
                  <a:ext uri="{FF2B5EF4-FFF2-40B4-BE49-F238E27FC236}">
                    <a16:creationId xmlns:a16="http://schemas.microsoft.com/office/drawing/2014/main" id="{BB1B53DA-F72F-441F-BC02-04E935E72A87}"/>
                  </a:ext>
                </a:extLst>
              </p:cNvPr>
              <p:cNvSpPr/>
              <p:nvPr/>
            </p:nvSpPr>
            <p:spPr>
              <a:xfrm>
                <a:off x="1115362" y="4259558"/>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sp>
          <p:nvSpPr>
            <p:cNvPr id="11" name="TextBox 10">
              <a:extLst>
                <a:ext uri="{FF2B5EF4-FFF2-40B4-BE49-F238E27FC236}">
                  <a16:creationId xmlns:a16="http://schemas.microsoft.com/office/drawing/2014/main" id="{107EB1D3-DEA1-4D66-9484-A4BA1C069BFF}"/>
                </a:ext>
              </a:extLst>
            </p:cNvPr>
            <p:cNvSpPr txBox="1"/>
            <p:nvPr/>
          </p:nvSpPr>
          <p:spPr>
            <a:xfrm>
              <a:off x="1262677" y="5843139"/>
              <a:ext cx="4527506"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Reflect: </a:t>
              </a:r>
              <a:r>
                <a:rPr kumimoji="0" lang="en-GB" sz="2400" b="0" i="0" u="none" strike="noStrike" kern="1200" cap="none" spc="0" normalizeH="0" baseline="0" noProof="0">
                  <a:ln>
                    <a:noFill/>
                  </a:ln>
                  <a:solidFill>
                    <a:srgbClr val="000000"/>
                  </a:solidFill>
                  <a:effectLst/>
                  <a:uLnTx/>
                  <a:uFillTx/>
                  <a:latin typeface="Arial" panose="020B0604020202020204"/>
                  <a:ea typeface="+mn-ea"/>
                  <a:cs typeface="+mn-cs"/>
                </a:rPr>
                <a:t>What are the pupils thinking about?</a:t>
              </a:r>
            </a:p>
          </p:txBody>
        </p:sp>
      </p:grpSp>
      <p:sp>
        <p:nvSpPr>
          <p:cNvPr id="16" name="Rectangle: Top Corners Snipped 15">
            <a:extLst>
              <a:ext uri="{FF2B5EF4-FFF2-40B4-BE49-F238E27FC236}">
                <a16:creationId xmlns:a16="http://schemas.microsoft.com/office/drawing/2014/main" id="{4CBD441C-1F71-4CF6-8E51-AD1DFBF57EF7}"/>
              </a:ext>
            </a:extLst>
          </p:cNvPr>
          <p:cNvSpPr/>
          <p:nvPr/>
        </p:nvSpPr>
        <p:spPr>
          <a:xfrm rot="20971826">
            <a:off x="110365" y="2030070"/>
            <a:ext cx="1901953" cy="509446"/>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Scenario</a:t>
            </a:r>
          </a:p>
        </p:txBody>
      </p:sp>
    </p:spTree>
    <p:extLst>
      <p:ext uri="{BB962C8B-B14F-4D97-AF65-F5344CB8AC3E}">
        <p14:creationId xmlns:p14="http://schemas.microsoft.com/office/powerpoint/2010/main" val="1636251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2453A9A-8C5A-4F45-908F-410CE452183A}"/>
              </a:ext>
            </a:extLst>
          </p:cNvPr>
          <p:cNvSpPr>
            <a:spLocks noGrp="1"/>
          </p:cNvSpPr>
          <p:nvPr>
            <p:ph type="title"/>
          </p:nvPr>
        </p:nvSpPr>
        <p:spPr>
          <a:xfrm>
            <a:off x="635000" y="507472"/>
            <a:ext cx="10921999" cy="852155"/>
          </a:xfrm>
        </p:spPr>
        <p:txBody>
          <a:bodyPr/>
          <a:lstStyle/>
          <a:p>
            <a:r>
              <a:rPr lang="en-GB">
                <a:latin typeface="Constantia"/>
              </a:rPr>
              <a:t>Linking to prior knowledge</a:t>
            </a:r>
            <a:endParaRPr lang="en-US"/>
          </a:p>
        </p:txBody>
      </p:sp>
      <p:sp>
        <p:nvSpPr>
          <p:cNvPr id="17" name="TextBox 16">
            <a:extLst>
              <a:ext uri="{FF2B5EF4-FFF2-40B4-BE49-F238E27FC236}">
                <a16:creationId xmlns:a16="http://schemas.microsoft.com/office/drawing/2014/main" id="{11CF4E51-5229-487D-A7CA-951C27126C62}"/>
              </a:ext>
            </a:extLst>
          </p:cNvPr>
          <p:cNvSpPr txBox="1"/>
          <p:nvPr/>
        </p:nvSpPr>
        <p:spPr>
          <a:xfrm>
            <a:off x="2852928" y="5935766"/>
            <a:ext cx="8638046" cy="556473"/>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a:ln>
                <a:noFill/>
              </a:ln>
              <a:solidFill>
                <a:srgbClr val="000000"/>
              </a:solidFill>
              <a:effectLst/>
              <a:uLnTx/>
              <a:uFillTx/>
              <a:latin typeface="Arial" panose="020B0604020202020204"/>
              <a:ea typeface="+mn-ea"/>
              <a:cs typeface="Arial"/>
            </a:endParaRPr>
          </a:p>
        </p:txBody>
      </p:sp>
      <p:sp>
        <p:nvSpPr>
          <p:cNvPr id="24" name="TextBox 23">
            <a:extLst>
              <a:ext uri="{FF2B5EF4-FFF2-40B4-BE49-F238E27FC236}">
                <a16:creationId xmlns:a16="http://schemas.microsoft.com/office/drawing/2014/main" id="{948C6DE2-B38C-46CE-9523-8309E5FA6EC9}"/>
              </a:ext>
            </a:extLst>
          </p:cNvPr>
          <p:cNvSpPr txBox="1"/>
          <p:nvPr/>
        </p:nvSpPr>
        <p:spPr>
          <a:xfrm>
            <a:off x="635000" y="2065756"/>
            <a:ext cx="6144016" cy="523220"/>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a:ln>
                <a:noFill/>
              </a:ln>
              <a:solidFill>
                <a:srgbClr val="000000"/>
              </a:solidFill>
              <a:effectLst/>
              <a:uLnTx/>
              <a:uFillTx/>
              <a:latin typeface="Arial" panose="020B0604020202020204"/>
              <a:ea typeface="+mn-ea"/>
              <a:cs typeface="Arial"/>
            </a:endParaRPr>
          </a:p>
        </p:txBody>
      </p:sp>
      <p:sp>
        <p:nvSpPr>
          <p:cNvPr id="15" name="Rectangle: Top Corners Snipped 14">
            <a:extLst>
              <a:ext uri="{FF2B5EF4-FFF2-40B4-BE49-F238E27FC236}">
                <a16:creationId xmlns:a16="http://schemas.microsoft.com/office/drawing/2014/main" id="{9D9DC346-A1AB-4E80-B48D-EC7A55763BFF}"/>
              </a:ext>
            </a:extLst>
          </p:cNvPr>
          <p:cNvSpPr/>
          <p:nvPr/>
        </p:nvSpPr>
        <p:spPr>
          <a:xfrm>
            <a:off x="634998" y="1869271"/>
            <a:ext cx="5319752" cy="1439409"/>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a:ln>
                  <a:noFill/>
                </a:ln>
                <a:solidFill>
                  <a:srgbClr val="FFFFFF"/>
                </a:solidFill>
                <a:effectLst/>
                <a:uLnTx/>
                <a:uFillTx/>
                <a:latin typeface="Arial" panose="020B0604020202020204"/>
                <a:ea typeface="+mn-ea"/>
                <a:cs typeface="Arial"/>
              </a:rPr>
              <a:t>What are the key ideas/concepts you want pupils to learn?</a:t>
            </a:r>
          </a:p>
        </p:txBody>
      </p:sp>
      <p:sp>
        <p:nvSpPr>
          <p:cNvPr id="16" name="Rectangle: Top Corners Snipped 15">
            <a:extLst>
              <a:ext uri="{FF2B5EF4-FFF2-40B4-BE49-F238E27FC236}">
                <a16:creationId xmlns:a16="http://schemas.microsoft.com/office/drawing/2014/main" id="{FC55EB01-47CD-4567-A697-A7AAB61F5300}"/>
              </a:ext>
            </a:extLst>
          </p:cNvPr>
          <p:cNvSpPr/>
          <p:nvPr/>
        </p:nvSpPr>
        <p:spPr>
          <a:xfrm>
            <a:off x="634996" y="3470443"/>
            <a:ext cx="5319753" cy="143941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a:ln>
                  <a:noFill/>
                </a:ln>
                <a:solidFill>
                  <a:srgbClr val="FFFFFF"/>
                </a:solidFill>
                <a:effectLst/>
                <a:uLnTx/>
                <a:uFillTx/>
                <a:latin typeface="Arial" panose="020B0604020202020204"/>
                <a:ea typeface="+mn-ea"/>
                <a:cs typeface="Arial"/>
              </a:rPr>
              <a:t>What existing knowledge or vocab do pupils need to access and understand the new idea/concept?</a:t>
            </a:r>
          </a:p>
        </p:txBody>
      </p:sp>
      <p:sp>
        <p:nvSpPr>
          <p:cNvPr id="22" name="Rectangle: Top Corners Snipped 21">
            <a:extLst>
              <a:ext uri="{FF2B5EF4-FFF2-40B4-BE49-F238E27FC236}">
                <a16:creationId xmlns:a16="http://schemas.microsoft.com/office/drawing/2014/main" id="{FF0C165D-D215-4D06-83BF-88F60D220C82}"/>
              </a:ext>
            </a:extLst>
          </p:cNvPr>
          <p:cNvSpPr/>
          <p:nvPr/>
        </p:nvSpPr>
        <p:spPr>
          <a:xfrm>
            <a:off x="634997" y="5071616"/>
            <a:ext cx="5319752" cy="143941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a:ln>
                  <a:noFill/>
                </a:ln>
                <a:solidFill>
                  <a:srgbClr val="FFFFFF"/>
                </a:solidFill>
                <a:effectLst/>
                <a:uLnTx/>
                <a:uFillTx/>
                <a:latin typeface="Arial" panose="020B0604020202020204"/>
                <a:ea typeface="+mn-ea"/>
                <a:cs typeface="Arial"/>
              </a:rPr>
              <a:t>How could you link these key ideas/concepts to their prior knowledge?</a:t>
            </a:r>
          </a:p>
        </p:txBody>
      </p:sp>
      <p:sp>
        <p:nvSpPr>
          <p:cNvPr id="27" name="Rectangle: Top Corners Snipped 26">
            <a:extLst>
              <a:ext uri="{FF2B5EF4-FFF2-40B4-BE49-F238E27FC236}">
                <a16:creationId xmlns:a16="http://schemas.microsoft.com/office/drawing/2014/main" id="{0E4CB7D1-51C3-434A-BF78-C54529151FD4}"/>
              </a:ext>
            </a:extLst>
          </p:cNvPr>
          <p:cNvSpPr/>
          <p:nvPr/>
        </p:nvSpPr>
        <p:spPr>
          <a:xfrm>
            <a:off x="6483217" y="3814583"/>
            <a:ext cx="5073782" cy="2677656"/>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sp>
        <p:nvSpPr>
          <p:cNvPr id="26" name="TextBox 25">
            <a:extLst>
              <a:ext uri="{FF2B5EF4-FFF2-40B4-BE49-F238E27FC236}">
                <a16:creationId xmlns:a16="http://schemas.microsoft.com/office/drawing/2014/main" id="{D5617BA9-4B53-40D9-B071-76F7BE4F2D20}"/>
              </a:ext>
            </a:extLst>
          </p:cNvPr>
          <p:cNvSpPr txBox="1"/>
          <p:nvPr/>
        </p:nvSpPr>
        <p:spPr>
          <a:xfrm>
            <a:off x="7371201" y="4024782"/>
            <a:ext cx="3886029" cy="267765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Reflect: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Arial" panose="020B0604020202020204"/>
                <a:ea typeface="+mn-ea"/>
                <a:cs typeface="+mn-cs"/>
              </a:rPr>
              <a:t>How might the teacher have more effectively made the link between the new idea and pupils' prior knowledge?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5" name="Graphic 25">
            <a:extLst>
              <a:ext uri="{FF2B5EF4-FFF2-40B4-BE49-F238E27FC236}">
                <a16:creationId xmlns:a16="http://schemas.microsoft.com/office/drawing/2014/main" id="{3CF5372F-F878-4861-AB63-88A14B411F6E}"/>
              </a:ext>
            </a:extLst>
          </p:cNvPr>
          <p:cNvSpPr/>
          <p:nvPr/>
        </p:nvSpPr>
        <p:spPr>
          <a:xfrm>
            <a:off x="6651788" y="4014824"/>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3" name="Graphic 25">
            <a:extLst>
              <a:ext uri="{FF2B5EF4-FFF2-40B4-BE49-F238E27FC236}">
                <a16:creationId xmlns:a16="http://schemas.microsoft.com/office/drawing/2014/main" id="{177FA232-CE15-4C57-B69B-F4D618D86435}"/>
              </a:ext>
            </a:extLst>
          </p:cNvPr>
          <p:cNvSpPr/>
          <p:nvPr/>
        </p:nvSpPr>
        <p:spPr>
          <a:xfrm>
            <a:off x="6274215" y="4033611"/>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 name="Oval 1">
            <a:extLst>
              <a:ext uri="{FF2B5EF4-FFF2-40B4-BE49-F238E27FC236}">
                <a16:creationId xmlns:a16="http://schemas.microsoft.com/office/drawing/2014/main" id="{66796C91-43C5-494E-9DCB-22A578433031}"/>
              </a:ext>
            </a:extLst>
          </p:cNvPr>
          <p:cNvSpPr/>
          <p:nvPr/>
        </p:nvSpPr>
        <p:spPr>
          <a:xfrm>
            <a:off x="6589535" y="1833725"/>
            <a:ext cx="1845026" cy="1735113"/>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ysClr val="windowText" lastClr="000000"/>
                </a:solidFill>
                <a:effectLst/>
                <a:uLnTx/>
                <a:uFillTx/>
                <a:latin typeface="Arial" panose="020B0604020202020204"/>
                <a:ea typeface="+mn-ea"/>
                <a:cs typeface="+mn-cs"/>
              </a:rPr>
              <a:t>Prior knowledge</a:t>
            </a:r>
          </a:p>
        </p:txBody>
      </p:sp>
      <p:sp>
        <p:nvSpPr>
          <p:cNvPr id="13" name="Oval 12">
            <a:extLst>
              <a:ext uri="{FF2B5EF4-FFF2-40B4-BE49-F238E27FC236}">
                <a16:creationId xmlns:a16="http://schemas.microsoft.com/office/drawing/2014/main" id="{4CA761B8-231D-427E-A7A7-CB3E9E8C15AE}"/>
              </a:ext>
            </a:extLst>
          </p:cNvPr>
          <p:cNvSpPr/>
          <p:nvPr/>
        </p:nvSpPr>
        <p:spPr>
          <a:xfrm>
            <a:off x="9362159" y="1755658"/>
            <a:ext cx="1845026" cy="1735113"/>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ysClr val="windowText" lastClr="000000"/>
                </a:solidFill>
                <a:effectLst/>
                <a:uLnTx/>
                <a:uFillTx/>
                <a:latin typeface="Arial" panose="020B0604020202020204"/>
                <a:ea typeface="+mn-ea"/>
                <a:cs typeface="+mn-cs"/>
              </a:rPr>
              <a:t>New knowledge</a:t>
            </a:r>
          </a:p>
        </p:txBody>
      </p:sp>
      <p:sp>
        <p:nvSpPr>
          <p:cNvPr id="3" name="Arrow: Left-Right 2">
            <a:extLst>
              <a:ext uri="{FF2B5EF4-FFF2-40B4-BE49-F238E27FC236}">
                <a16:creationId xmlns:a16="http://schemas.microsoft.com/office/drawing/2014/main" id="{BB89311B-43E5-43ED-9F16-2EB45BC1B38E}"/>
              </a:ext>
            </a:extLst>
          </p:cNvPr>
          <p:cNvSpPr/>
          <p:nvPr/>
        </p:nvSpPr>
        <p:spPr>
          <a:xfrm>
            <a:off x="8119241" y="2327365"/>
            <a:ext cx="1526706" cy="716052"/>
          </a:xfrm>
          <a:prstGeom prst="lef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FFFFFF"/>
                </a:solidFill>
                <a:effectLst/>
                <a:uLnTx/>
                <a:uFillTx/>
                <a:latin typeface="Arial" panose="020B0604020202020204"/>
                <a:ea typeface="+mn-ea"/>
                <a:cs typeface="+mn-cs"/>
              </a:rPr>
              <a:t>Connection</a:t>
            </a:r>
          </a:p>
        </p:txBody>
      </p:sp>
      <p:sp>
        <p:nvSpPr>
          <p:cNvPr id="18" name="Slide Number Placeholder 3">
            <a:extLst>
              <a:ext uri="{FF2B5EF4-FFF2-40B4-BE49-F238E27FC236}">
                <a16:creationId xmlns:a16="http://schemas.microsoft.com/office/drawing/2014/main" id="{66EDF217-32A9-484B-BC21-515511322859}"/>
              </a:ext>
            </a:extLst>
          </p:cNvPr>
          <p:cNvSpPr>
            <a:spLocks noGrp="1"/>
          </p:cNvSpPr>
          <p:nvPr>
            <p:ph type="sldNum" sz="quarter" idx="12"/>
          </p:nvPr>
        </p:nvSpPr>
        <p:spPr>
          <a:xfrm>
            <a:off x="10932510" y="6401178"/>
            <a:ext cx="807025" cy="153888"/>
          </a:xfrm>
        </p:spPr>
        <p:txBody>
          <a:bodyPr/>
          <a:lstStyle/>
          <a:p>
            <a:fld id="{6B6EFD66-0F65-0C43-B4F5-A9CE99357F25}" type="slidenum">
              <a:rPr lang="en-GB" smtClean="0"/>
              <a:t>8</a:t>
            </a:fld>
            <a:endParaRPr lang="en-GB"/>
          </a:p>
        </p:txBody>
      </p:sp>
    </p:spTree>
    <p:extLst>
      <p:ext uri="{BB962C8B-B14F-4D97-AF65-F5344CB8AC3E}">
        <p14:creationId xmlns:p14="http://schemas.microsoft.com/office/powerpoint/2010/main" val="1412292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22" grpId="0" animBg="1"/>
      <p:bldP spid="27" grpId="0" animBg="1"/>
      <p:bldP spid="26" grpId="0"/>
      <p:bldP spid="25" grpId="0" animBg="1"/>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5ADFB-0B09-472F-B8FE-495122BA9F5F}"/>
              </a:ext>
            </a:extLst>
          </p:cNvPr>
          <p:cNvSpPr>
            <a:spLocks noGrp="1"/>
          </p:cNvSpPr>
          <p:nvPr>
            <p:ph type="title"/>
          </p:nvPr>
        </p:nvSpPr>
        <p:spPr/>
        <p:txBody>
          <a:bodyPr/>
          <a:lstStyle/>
          <a:p>
            <a:r>
              <a:rPr lang="en-US">
                <a:latin typeface="Constantia"/>
              </a:rPr>
              <a:t>Making explanations memorable</a:t>
            </a:r>
            <a:endParaRPr lang="en-US"/>
          </a:p>
        </p:txBody>
      </p:sp>
      <p:sp>
        <p:nvSpPr>
          <p:cNvPr id="3" name="Content Placeholder 2">
            <a:extLst>
              <a:ext uri="{FF2B5EF4-FFF2-40B4-BE49-F238E27FC236}">
                <a16:creationId xmlns:a16="http://schemas.microsoft.com/office/drawing/2014/main" id="{0C1394C4-DEF9-42B2-89A2-B3419DDAB86C}"/>
              </a:ext>
            </a:extLst>
          </p:cNvPr>
          <p:cNvSpPr>
            <a:spLocks noGrp="1"/>
          </p:cNvSpPr>
          <p:nvPr>
            <p:ph idx="4294967295"/>
          </p:nvPr>
        </p:nvSpPr>
        <p:spPr>
          <a:xfrm>
            <a:off x="2394956" y="3019383"/>
            <a:ext cx="2051314" cy="442912"/>
          </a:xfrm>
        </p:spPr>
        <p:txBody>
          <a:bodyPr vert="horz" lIns="0" tIns="0" rIns="0" bIns="0" rtlCol="0" anchor="t">
            <a:normAutofit/>
          </a:bodyPr>
          <a:lstStyle/>
          <a:p>
            <a:r>
              <a:rPr lang="en-US" sz="2600" b="0">
                <a:cs typeface="Arial"/>
              </a:rPr>
              <a:t> Analogies</a:t>
            </a:r>
          </a:p>
        </p:txBody>
      </p:sp>
      <p:sp>
        <p:nvSpPr>
          <p:cNvPr id="8" name="Content Placeholder 2">
            <a:extLst>
              <a:ext uri="{FF2B5EF4-FFF2-40B4-BE49-F238E27FC236}">
                <a16:creationId xmlns:a16="http://schemas.microsoft.com/office/drawing/2014/main" id="{4E793AD4-811A-488D-BF2E-9A699D870EFD}"/>
              </a:ext>
            </a:extLst>
          </p:cNvPr>
          <p:cNvSpPr txBox="1">
            <a:spLocks/>
          </p:cNvSpPr>
          <p:nvPr/>
        </p:nvSpPr>
        <p:spPr>
          <a:xfrm>
            <a:off x="2394375" y="4418402"/>
            <a:ext cx="2269065" cy="442013"/>
          </a:xfrm>
          <a:prstGeom prst="rect">
            <a:avLst/>
          </a:prstGeom>
        </p:spPr>
        <p:txBody>
          <a:bodyPr vert="horz" lIns="0" tIns="0" rIns="0" bIns="0" rtlCol="0" anchor="t">
            <a:normAutofit/>
          </a:bodyPr>
          <a:lstStyle>
            <a:lvl1pPr marL="0" indent="0" algn="l" defTabSz="914400" rtl="0" eaLnBrk="1" latinLnBrk="0" hangingPunct="1">
              <a:lnSpc>
                <a:spcPct val="100000"/>
              </a:lnSpc>
              <a:spcBef>
                <a:spcPts val="600"/>
              </a:spcBef>
              <a:spcAft>
                <a:spcPts val="600"/>
              </a:spcAft>
              <a:buFont typeface="Arial" panose="020B0604020202020204" pitchFamily="34" charset="0"/>
              <a:buNone/>
              <a:tabLst/>
              <a:defRPr sz="3200" b="1" kern="1200">
                <a:solidFill>
                  <a:schemeClr val="tx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tabLst/>
              <a:defRPr sz="3000" kern="1200">
                <a:solidFill>
                  <a:schemeClr val="tx1"/>
                </a:solidFill>
                <a:latin typeface="+mn-lt"/>
                <a:ea typeface="+mn-ea"/>
                <a:cs typeface="+mn-cs"/>
              </a:defRPr>
            </a:lvl2pPr>
            <a:lvl3pPr marL="252000" indent="-252000" algn="l" defTabSz="914400" rtl="0" eaLnBrk="1" latinLnBrk="0" hangingPunct="1">
              <a:lnSpc>
                <a:spcPct val="100000"/>
              </a:lnSpc>
              <a:spcBef>
                <a:spcPts val="0"/>
              </a:spcBef>
              <a:spcAft>
                <a:spcPts val="600"/>
              </a:spcAft>
              <a:buFont typeface="Arial" panose="020B0604020202020204" pitchFamily="34" charset="0"/>
              <a:buChar char="•"/>
              <a:tabLst/>
              <a:defRPr sz="3000" kern="1200">
                <a:solidFill>
                  <a:schemeClr val="tx1"/>
                </a:solidFill>
                <a:latin typeface="+mn-lt"/>
                <a:ea typeface="+mn-ea"/>
                <a:cs typeface="+mn-cs"/>
              </a:defRPr>
            </a:lvl3pPr>
            <a:lvl4pPr marL="594900" indent="-342900" algn="l" defTabSz="914400" rtl="0" eaLnBrk="1" latinLnBrk="0" hangingPunct="1">
              <a:lnSpc>
                <a:spcPct val="100000"/>
              </a:lnSpc>
              <a:spcBef>
                <a:spcPts val="0"/>
              </a:spcBef>
              <a:spcAft>
                <a:spcPts val="600"/>
              </a:spcAft>
              <a:buFont typeface="Courier New" panose="02070309020205020404" pitchFamily="49" charset="0"/>
              <a:buChar char="o"/>
              <a:tabLst/>
              <a:defRPr sz="1800" kern="1200">
                <a:solidFill>
                  <a:schemeClr val="tx1"/>
                </a:solidFill>
                <a:latin typeface="+mn-lt"/>
                <a:ea typeface="+mn-ea"/>
                <a:cs typeface="+mn-cs"/>
              </a:defRPr>
            </a:lvl4pPr>
            <a:lvl5pPr marL="0" indent="0" algn="l" defTabSz="914400" rtl="0" eaLnBrk="1" latinLnBrk="0" hangingPunct="1">
              <a:lnSpc>
                <a:spcPct val="100000"/>
              </a:lnSpc>
              <a:spcBef>
                <a:spcPts val="600"/>
              </a:spcBef>
              <a:spcAft>
                <a:spcPts val="600"/>
              </a:spcAft>
              <a:buFont typeface="Arial" panose="020B0604020202020204" pitchFamily="34" charset="0"/>
              <a:buNone/>
              <a:tabLst/>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600"/>
              </a:spcBef>
              <a:spcAft>
                <a:spcPts val="60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000000"/>
                </a:solidFill>
                <a:effectLst/>
                <a:uLnTx/>
                <a:uFillTx/>
                <a:latin typeface="Arial" panose="020B0604020202020204"/>
                <a:ea typeface="+mn-ea"/>
                <a:cs typeface="Arial"/>
              </a:rPr>
              <a:t> Mnemonics</a:t>
            </a:r>
          </a:p>
        </p:txBody>
      </p:sp>
      <p:sp>
        <p:nvSpPr>
          <p:cNvPr id="21" name="Graphic 25">
            <a:extLst>
              <a:ext uri="{FF2B5EF4-FFF2-40B4-BE49-F238E27FC236}">
                <a16:creationId xmlns:a16="http://schemas.microsoft.com/office/drawing/2014/main" id="{EE9EDC27-1B0D-4DF1-A2E4-80478A15D229}"/>
              </a:ext>
            </a:extLst>
          </p:cNvPr>
          <p:cNvSpPr/>
          <p:nvPr/>
        </p:nvSpPr>
        <p:spPr>
          <a:xfrm>
            <a:off x="2061702" y="4482309"/>
            <a:ext cx="206494" cy="314197"/>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3" name="Graphic 25">
            <a:extLst>
              <a:ext uri="{FF2B5EF4-FFF2-40B4-BE49-F238E27FC236}">
                <a16:creationId xmlns:a16="http://schemas.microsoft.com/office/drawing/2014/main" id="{05563558-267D-4A3B-8062-C7710954F42E}"/>
              </a:ext>
            </a:extLst>
          </p:cNvPr>
          <p:cNvSpPr/>
          <p:nvPr/>
        </p:nvSpPr>
        <p:spPr>
          <a:xfrm>
            <a:off x="2062839" y="3109368"/>
            <a:ext cx="206494" cy="314197"/>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pic>
        <p:nvPicPr>
          <p:cNvPr id="24" name="Graphic 23" descr="Good Idea with solid fill">
            <a:extLst>
              <a:ext uri="{FF2B5EF4-FFF2-40B4-BE49-F238E27FC236}">
                <a16:creationId xmlns:a16="http://schemas.microsoft.com/office/drawing/2014/main" id="{759DACA1-E2C9-4316-95A0-78A538BDAC3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092825" y="2184495"/>
            <a:ext cx="3704219" cy="3704219"/>
          </a:xfrm>
          <a:prstGeom prst="rect">
            <a:avLst/>
          </a:prstGeom>
        </p:spPr>
      </p:pic>
      <p:sp>
        <p:nvSpPr>
          <p:cNvPr id="9" name="Slide Number Placeholder 3">
            <a:extLst>
              <a:ext uri="{FF2B5EF4-FFF2-40B4-BE49-F238E27FC236}">
                <a16:creationId xmlns:a16="http://schemas.microsoft.com/office/drawing/2014/main" id="{44CF38E2-E220-48A4-B405-06E53CED3281}"/>
              </a:ext>
            </a:extLst>
          </p:cNvPr>
          <p:cNvSpPr>
            <a:spLocks noGrp="1"/>
          </p:cNvSpPr>
          <p:nvPr>
            <p:ph type="sldNum" sz="quarter" idx="12"/>
          </p:nvPr>
        </p:nvSpPr>
        <p:spPr>
          <a:xfrm>
            <a:off x="10932510" y="6401178"/>
            <a:ext cx="807025" cy="153888"/>
          </a:xfrm>
        </p:spPr>
        <p:txBody>
          <a:bodyPr/>
          <a:lstStyle/>
          <a:p>
            <a:fld id="{6B6EFD66-0F65-0C43-B4F5-A9CE99357F25}" type="slidenum">
              <a:rPr lang="en-GB" smtClean="0"/>
              <a:t>9</a:t>
            </a:fld>
            <a:endParaRPr lang="en-GB"/>
          </a:p>
        </p:txBody>
      </p:sp>
    </p:spTree>
    <p:extLst>
      <p:ext uri="{BB962C8B-B14F-4D97-AF65-F5344CB8AC3E}">
        <p14:creationId xmlns:p14="http://schemas.microsoft.com/office/powerpoint/2010/main" val="13389311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635AD59-3100-428C-A295-97C9C2091EB3}"/>
              </a:ext>
            </a:extLst>
          </p:cNvPr>
          <p:cNvSpPr>
            <a:spLocks noGrp="1"/>
          </p:cNvSpPr>
          <p:nvPr>
            <p:ph type="sldNum" sz="quarter" idx="12"/>
          </p:nvPr>
        </p:nvSpPr>
        <p:spPr/>
        <p:txBody>
          <a:bodyPr/>
          <a:lstStyle/>
          <a:p>
            <a:fld id="{6B6EFD66-0F65-0C43-B4F5-A9CE99357F25}" type="slidenum">
              <a:rPr lang="en-GB" smtClean="0"/>
              <a:t>10</a:t>
            </a:fld>
            <a:endParaRPr lang="en-GB"/>
          </a:p>
        </p:txBody>
      </p:sp>
      <p:sp>
        <p:nvSpPr>
          <p:cNvPr id="2" name="Title 1">
            <a:extLst>
              <a:ext uri="{FF2B5EF4-FFF2-40B4-BE49-F238E27FC236}">
                <a16:creationId xmlns:a16="http://schemas.microsoft.com/office/drawing/2014/main" id="{3CB9E1A2-348A-4CE4-8D7A-A143997378AF}"/>
              </a:ext>
            </a:extLst>
          </p:cNvPr>
          <p:cNvSpPr>
            <a:spLocks noGrp="1"/>
          </p:cNvSpPr>
          <p:nvPr>
            <p:ph type="title"/>
          </p:nvPr>
        </p:nvSpPr>
        <p:spPr>
          <a:xfrm>
            <a:off x="395317" y="287719"/>
            <a:ext cx="5819773" cy="1368980"/>
          </a:xfrm>
        </p:spPr>
        <p:txBody>
          <a:bodyPr/>
          <a:lstStyle/>
          <a:p>
            <a:r>
              <a:rPr lang="en-GB"/>
              <a:t>Using analogies</a:t>
            </a:r>
          </a:p>
        </p:txBody>
      </p:sp>
      <p:sp>
        <p:nvSpPr>
          <p:cNvPr id="11" name="TextBox 10">
            <a:extLst>
              <a:ext uri="{FF2B5EF4-FFF2-40B4-BE49-F238E27FC236}">
                <a16:creationId xmlns:a16="http://schemas.microsoft.com/office/drawing/2014/main" id="{DBAD67A7-C890-41C0-B0D3-3F9011B5FEFB}"/>
              </a:ext>
            </a:extLst>
          </p:cNvPr>
          <p:cNvSpPr txBox="1"/>
          <p:nvPr/>
        </p:nvSpPr>
        <p:spPr>
          <a:xfrm>
            <a:off x="876300" y="2349212"/>
            <a:ext cx="4064000" cy="461665"/>
          </a:xfrm>
          <a:prstGeom prst="rect">
            <a:avLst/>
          </a:prstGeom>
          <a:noFill/>
        </p:spPr>
        <p:txBody>
          <a:bodyPr wrap="square" lIns="91440" tIns="45720" rIns="91440" bIns="45720" anchor="t">
            <a:spAutoFit/>
          </a:bodyPr>
          <a:lstStyle/>
          <a:p>
            <a:pPr marL="171450" indent="-171450">
              <a:buFont typeface="Arial" panose="020B0604020202020204" pitchFamily="34" charset="0"/>
              <a:buChar char="•"/>
            </a:pPr>
            <a:endParaRPr lang="en-GB" sz="2400" b="0" i="0">
              <a:effectLst/>
              <a:latin typeface="+mj-lt"/>
            </a:endParaRPr>
          </a:p>
        </p:txBody>
      </p:sp>
      <p:sp>
        <p:nvSpPr>
          <p:cNvPr id="14" name="TextBox 13">
            <a:extLst>
              <a:ext uri="{FF2B5EF4-FFF2-40B4-BE49-F238E27FC236}">
                <a16:creationId xmlns:a16="http://schemas.microsoft.com/office/drawing/2014/main" id="{742BAF41-81F9-4DB4-9FFC-FD4D14768105}"/>
              </a:ext>
            </a:extLst>
          </p:cNvPr>
          <p:cNvSpPr txBox="1"/>
          <p:nvPr/>
        </p:nvSpPr>
        <p:spPr>
          <a:xfrm>
            <a:off x="6375400" y="812800"/>
            <a:ext cx="184731" cy="523220"/>
          </a:xfrm>
          <a:prstGeom prst="rect">
            <a:avLst/>
          </a:prstGeom>
          <a:noFill/>
        </p:spPr>
        <p:txBody>
          <a:bodyPr wrap="none" lIns="91440" tIns="45720" rIns="91440" bIns="45720" rtlCol="0" anchor="t">
            <a:spAutoFit/>
          </a:bodyPr>
          <a:lstStyle/>
          <a:p>
            <a:endParaRPr lang="en-GB" sz="2800" b="1">
              <a:cs typeface="Arial"/>
            </a:endParaRPr>
          </a:p>
        </p:txBody>
      </p:sp>
      <p:sp>
        <p:nvSpPr>
          <p:cNvPr id="16" name="TextBox 15">
            <a:extLst>
              <a:ext uri="{FF2B5EF4-FFF2-40B4-BE49-F238E27FC236}">
                <a16:creationId xmlns:a16="http://schemas.microsoft.com/office/drawing/2014/main" id="{07051A32-A643-42A9-AA66-EC0341B100EE}"/>
              </a:ext>
            </a:extLst>
          </p:cNvPr>
          <p:cNvSpPr txBox="1"/>
          <p:nvPr/>
        </p:nvSpPr>
        <p:spPr>
          <a:xfrm>
            <a:off x="668365" y="5760031"/>
            <a:ext cx="4703735" cy="492443"/>
          </a:xfrm>
          <a:prstGeom prst="rect">
            <a:avLst/>
          </a:prstGeom>
          <a:noFill/>
        </p:spPr>
        <p:txBody>
          <a:bodyPr wrap="square" lIns="91440" tIns="45720" rIns="91440" bIns="45720" anchor="t">
            <a:spAutoFit/>
          </a:bodyPr>
          <a:lstStyle/>
          <a:p>
            <a:endParaRPr lang="en-US" altLang="zh-CN" sz="2600" b="1">
              <a:ea typeface="黑体"/>
              <a:cs typeface="Arial"/>
            </a:endParaRPr>
          </a:p>
        </p:txBody>
      </p:sp>
      <p:sp>
        <p:nvSpPr>
          <p:cNvPr id="12" name="Rectangle: Top Corners Snipped 11">
            <a:extLst>
              <a:ext uri="{FF2B5EF4-FFF2-40B4-BE49-F238E27FC236}">
                <a16:creationId xmlns:a16="http://schemas.microsoft.com/office/drawing/2014/main" id="{97994BE3-28C0-461C-90E6-697D17E9817D}"/>
              </a:ext>
            </a:extLst>
          </p:cNvPr>
          <p:cNvSpPr/>
          <p:nvPr/>
        </p:nvSpPr>
        <p:spPr>
          <a:xfrm>
            <a:off x="668365" y="5024626"/>
            <a:ext cx="4207781" cy="1453496"/>
          </a:xfrm>
          <a:prstGeom prst="snip2SameRect">
            <a:avLst>
              <a:gd name="adj1" fmla="val 9849"/>
              <a:gd name="adj2" fmla="val 9435"/>
            </a:avLst>
          </a:prstGeom>
          <a:solidFill>
            <a:schemeClr val="accent1">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rPr>
              <a:t>Limitations: </a:t>
            </a:r>
            <a:r>
              <a:rPr lang="en-GB" sz="2400">
                <a:solidFill>
                  <a:schemeClr val="tx1"/>
                </a:solidFill>
              </a:rPr>
              <a:t>Deployed carefully, starting point, beware of misconceptions!</a:t>
            </a:r>
          </a:p>
        </p:txBody>
      </p:sp>
      <p:grpSp>
        <p:nvGrpSpPr>
          <p:cNvPr id="24" name="Group 23">
            <a:extLst>
              <a:ext uri="{FF2B5EF4-FFF2-40B4-BE49-F238E27FC236}">
                <a16:creationId xmlns:a16="http://schemas.microsoft.com/office/drawing/2014/main" id="{E810FD72-FBFA-43CF-9D9F-6A67E09E242A}"/>
              </a:ext>
            </a:extLst>
          </p:cNvPr>
          <p:cNvGrpSpPr/>
          <p:nvPr/>
        </p:nvGrpSpPr>
        <p:grpSpPr>
          <a:xfrm>
            <a:off x="6465462" y="1774764"/>
            <a:ext cx="5460545" cy="3308472"/>
            <a:chOff x="1660672" y="2092260"/>
            <a:chExt cx="6304602" cy="3810000"/>
          </a:xfrm>
        </p:grpSpPr>
        <p:sp>
          <p:nvSpPr>
            <p:cNvPr id="19" name="TextBox 18">
              <a:extLst>
                <a:ext uri="{FF2B5EF4-FFF2-40B4-BE49-F238E27FC236}">
                  <a16:creationId xmlns:a16="http://schemas.microsoft.com/office/drawing/2014/main" id="{B1F4693C-D76A-4E91-9D8B-31EEF03F15A5}"/>
                </a:ext>
              </a:extLst>
            </p:cNvPr>
            <p:cNvSpPr txBox="1"/>
            <p:nvPr/>
          </p:nvSpPr>
          <p:spPr>
            <a:xfrm>
              <a:off x="1662745" y="3332960"/>
              <a:ext cx="2348875" cy="1003620"/>
            </a:xfrm>
            <a:prstGeom prst="rect">
              <a:avLst/>
            </a:prstGeom>
            <a:noFill/>
          </p:spPr>
          <p:txBody>
            <a:bodyPr wrap="square" rtlCol="0">
              <a:spAutoFit/>
            </a:bodyPr>
            <a:lstStyle/>
            <a:p>
              <a:pPr algn="ctr"/>
              <a:r>
                <a:rPr lang="en-GB" sz="2700" b="1"/>
                <a:t>Prior knowledge</a:t>
              </a:r>
            </a:p>
          </p:txBody>
        </p:sp>
        <p:sp>
          <p:nvSpPr>
            <p:cNvPr id="20" name="TextBox 19">
              <a:extLst>
                <a:ext uri="{FF2B5EF4-FFF2-40B4-BE49-F238E27FC236}">
                  <a16:creationId xmlns:a16="http://schemas.microsoft.com/office/drawing/2014/main" id="{459D9D62-9653-4484-88D9-E42C44967269}"/>
                </a:ext>
              </a:extLst>
            </p:cNvPr>
            <p:cNvSpPr txBox="1"/>
            <p:nvPr/>
          </p:nvSpPr>
          <p:spPr>
            <a:xfrm>
              <a:off x="5601760" y="3345496"/>
              <a:ext cx="2082799" cy="923330"/>
            </a:xfrm>
            <a:prstGeom prst="rect">
              <a:avLst/>
            </a:prstGeom>
            <a:noFill/>
          </p:spPr>
          <p:txBody>
            <a:bodyPr wrap="square" rtlCol="0">
              <a:spAutoFit/>
            </a:bodyPr>
            <a:lstStyle/>
            <a:p>
              <a:pPr algn="ctr"/>
              <a:r>
                <a:rPr lang="en-GB" sz="2700" b="1"/>
                <a:t>Abstract concept</a:t>
              </a:r>
            </a:p>
          </p:txBody>
        </p:sp>
        <p:sp>
          <p:nvSpPr>
            <p:cNvPr id="21" name="TextBox 20">
              <a:extLst>
                <a:ext uri="{FF2B5EF4-FFF2-40B4-BE49-F238E27FC236}">
                  <a16:creationId xmlns:a16="http://schemas.microsoft.com/office/drawing/2014/main" id="{BF0E5577-BE0F-4849-9658-FE91878A4B17}"/>
                </a:ext>
              </a:extLst>
            </p:cNvPr>
            <p:cNvSpPr txBox="1"/>
            <p:nvPr/>
          </p:nvSpPr>
          <p:spPr>
            <a:xfrm>
              <a:off x="3759199" y="3489429"/>
              <a:ext cx="2082799" cy="584813"/>
            </a:xfrm>
            <a:prstGeom prst="rect">
              <a:avLst/>
            </a:prstGeom>
            <a:noFill/>
          </p:spPr>
          <p:txBody>
            <a:bodyPr wrap="square" rtlCol="0">
              <a:spAutoFit/>
            </a:bodyPr>
            <a:lstStyle/>
            <a:p>
              <a:pPr algn="ctr"/>
              <a:r>
                <a:rPr lang="en-GB" sz="2700" b="1"/>
                <a:t>Analogy</a:t>
              </a:r>
            </a:p>
          </p:txBody>
        </p:sp>
        <p:sp>
          <p:nvSpPr>
            <p:cNvPr id="22" name="Oval 21">
              <a:extLst>
                <a:ext uri="{FF2B5EF4-FFF2-40B4-BE49-F238E27FC236}">
                  <a16:creationId xmlns:a16="http://schemas.microsoft.com/office/drawing/2014/main" id="{83881D90-3943-4D8C-8C4E-154B6089F03D}"/>
                </a:ext>
              </a:extLst>
            </p:cNvPr>
            <p:cNvSpPr/>
            <p:nvPr/>
          </p:nvSpPr>
          <p:spPr>
            <a:xfrm>
              <a:off x="1660672" y="2092260"/>
              <a:ext cx="3996265" cy="3810000"/>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3" name="Oval 22">
              <a:extLst>
                <a:ext uri="{FF2B5EF4-FFF2-40B4-BE49-F238E27FC236}">
                  <a16:creationId xmlns:a16="http://schemas.microsoft.com/office/drawing/2014/main" id="{FA7DA0EE-AF93-4241-B61D-E1AD02BD0C9C}"/>
                </a:ext>
              </a:extLst>
            </p:cNvPr>
            <p:cNvSpPr/>
            <p:nvPr/>
          </p:nvSpPr>
          <p:spPr>
            <a:xfrm>
              <a:off x="3969008" y="2092260"/>
              <a:ext cx="3996266" cy="3810000"/>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6" name="Rectangle: Top Corners Snipped 25">
            <a:extLst>
              <a:ext uri="{FF2B5EF4-FFF2-40B4-BE49-F238E27FC236}">
                <a16:creationId xmlns:a16="http://schemas.microsoft.com/office/drawing/2014/main" id="{CA77A3F1-F283-463E-8B73-5E02BB38FED9}"/>
              </a:ext>
            </a:extLst>
          </p:cNvPr>
          <p:cNvSpPr/>
          <p:nvPr/>
        </p:nvSpPr>
        <p:spPr>
          <a:xfrm rot="839345">
            <a:off x="9752989" y="1659941"/>
            <a:ext cx="2359040" cy="52322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bg1"/>
                </a:solidFill>
              </a:rPr>
              <a:t>Target</a:t>
            </a:r>
            <a:endParaRPr lang="en-GB" sz="2400">
              <a:solidFill>
                <a:schemeClr val="bg1"/>
              </a:solidFill>
            </a:endParaRPr>
          </a:p>
        </p:txBody>
      </p:sp>
      <p:sp>
        <p:nvSpPr>
          <p:cNvPr id="27" name="Rectangle: Top Corners Snipped 26">
            <a:extLst>
              <a:ext uri="{FF2B5EF4-FFF2-40B4-BE49-F238E27FC236}">
                <a16:creationId xmlns:a16="http://schemas.microsoft.com/office/drawing/2014/main" id="{AF7C5E93-FCD4-4B07-B813-4635C9DB2EC1}"/>
              </a:ext>
            </a:extLst>
          </p:cNvPr>
          <p:cNvSpPr/>
          <p:nvPr/>
        </p:nvSpPr>
        <p:spPr>
          <a:xfrm rot="21039881">
            <a:off x="5972498" y="1630238"/>
            <a:ext cx="2359040" cy="52322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bg1"/>
                </a:solidFill>
              </a:rPr>
              <a:t>Analog</a:t>
            </a:r>
            <a:endParaRPr lang="en-GB" sz="2400">
              <a:solidFill>
                <a:schemeClr val="bg1"/>
              </a:solidFill>
            </a:endParaRPr>
          </a:p>
        </p:txBody>
      </p:sp>
      <p:sp>
        <p:nvSpPr>
          <p:cNvPr id="28" name="Rectangle: Top Corners Snipped 27">
            <a:extLst>
              <a:ext uri="{FF2B5EF4-FFF2-40B4-BE49-F238E27FC236}">
                <a16:creationId xmlns:a16="http://schemas.microsoft.com/office/drawing/2014/main" id="{1CC0B49F-F855-4CF3-8BB6-7D58AC66C8D3}"/>
              </a:ext>
            </a:extLst>
          </p:cNvPr>
          <p:cNvSpPr/>
          <p:nvPr/>
        </p:nvSpPr>
        <p:spPr>
          <a:xfrm>
            <a:off x="489715" y="1553461"/>
            <a:ext cx="4693388" cy="680917"/>
          </a:xfrm>
          <a:prstGeom prst="snip2SameRect">
            <a:avLst>
              <a:gd name="adj1" fmla="val 9849"/>
              <a:gd name="adj2" fmla="val 9435"/>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a:solidFill>
                  <a:schemeClr val="tx1"/>
                </a:solidFill>
              </a:rPr>
              <a:t>Transformative</a:t>
            </a:r>
            <a:endParaRPr lang="en-GB" sz="2400">
              <a:solidFill>
                <a:schemeClr val="tx1"/>
              </a:solidFill>
            </a:endParaRPr>
          </a:p>
        </p:txBody>
      </p:sp>
      <p:sp>
        <p:nvSpPr>
          <p:cNvPr id="32" name="Rectangle: Top Corners Snipped 31">
            <a:extLst>
              <a:ext uri="{FF2B5EF4-FFF2-40B4-BE49-F238E27FC236}">
                <a16:creationId xmlns:a16="http://schemas.microsoft.com/office/drawing/2014/main" id="{3F583239-1C55-4E55-A273-1691918EEE2F}"/>
              </a:ext>
            </a:extLst>
          </p:cNvPr>
          <p:cNvSpPr/>
          <p:nvPr/>
        </p:nvSpPr>
        <p:spPr>
          <a:xfrm>
            <a:off x="489715" y="2389292"/>
            <a:ext cx="4693388" cy="680917"/>
          </a:xfrm>
          <a:prstGeom prst="snip2SameRect">
            <a:avLst>
              <a:gd name="adj1" fmla="val 9849"/>
              <a:gd name="adj2" fmla="val 9435"/>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a:solidFill>
                  <a:schemeClr val="tx1"/>
                </a:solidFill>
              </a:rPr>
              <a:t>Relevant</a:t>
            </a:r>
            <a:endParaRPr lang="en-GB" sz="2400">
              <a:solidFill>
                <a:schemeClr val="tx1"/>
              </a:solidFill>
            </a:endParaRPr>
          </a:p>
        </p:txBody>
      </p:sp>
      <p:sp>
        <p:nvSpPr>
          <p:cNvPr id="33" name="Rectangle: Top Corners Snipped 32">
            <a:extLst>
              <a:ext uri="{FF2B5EF4-FFF2-40B4-BE49-F238E27FC236}">
                <a16:creationId xmlns:a16="http://schemas.microsoft.com/office/drawing/2014/main" id="{C1044806-48FC-4013-96CA-08906C8C8B3C}"/>
              </a:ext>
            </a:extLst>
          </p:cNvPr>
          <p:cNvSpPr/>
          <p:nvPr/>
        </p:nvSpPr>
        <p:spPr>
          <a:xfrm>
            <a:off x="489715" y="3220915"/>
            <a:ext cx="4693388" cy="680917"/>
          </a:xfrm>
          <a:prstGeom prst="snip2SameRect">
            <a:avLst>
              <a:gd name="adj1" fmla="val 9849"/>
              <a:gd name="adj2" fmla="val 9435"/>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a:solidFill>
                  <a:schemeClr val="tx1"/>
                </a:solidFill>
              </a:rPr>
              <a:t>Distinct</a:t>
            </a:r>
            <a:endParaRPr lang="en-GB" sz="2400">
              <a:solidFill>
                <a:schemeClr val="tx1"/>
              </a:solidFill>
            </a:endParaRPr>
          </a:p>
        </p:txBody>
      </p:sp>
      <p:sp>
        <p:nvSpPr>
          <p:cNvPr id="34" name="Rectangle: Top Corners Snipped 33">
            <a:extLst>
              <a:ext uri="{FF2B5EF4-FFF2-40B4-BE49-F238E27FC236}">
                <a16:creationId xmlns:a16="http://schemas.microsoft.com/office/drawing/2014/main" id="{3EF65903-E56A-4313-B5B9-51FD1407E848}"/>
              </a:ext>
            </a:extLst>
          </p:cNvPr>
          <p:cNvSpPr/>
          <p:nvPr/>
        </p:nvSpPr>
        <p:spPr>
          <a:xfrm>
            <a:off x="489715" y="4052538"/>
            <a:ext cx="4693388" cy="680917"/>
          </a:xfrm>
          <a:prstGeom prst="snip2SameRect">
            <a:avLst>
              <a:gd name="adj1" fmla="val 9849"/>
              <a:gd name="adj2" fmla="val 9435"/>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a:solidFill>
                  <a:schemeClr val="tx1"/>
                </a:solidFill>
              </a:rPr>
              <a:t>Visual</a:t>
            </a:r>
            <a:endParaRPr lang="en-GB" sz="2400">
              <a:solidFill>
                <a:schemeClr val="tx1"/>
              </a:solidFill>
            </a:endParaRPr>
          </a:p>
        </p:txBody>
      </p:sp>
    </p:spTree>
    <p:extLst>
      <p:ext uri="{BB962C8B-B14F-4D97-AF65-F5344CB8AC3E}">
        <p14:creationId xmlns:p14="http://schemas.microsoft.com/office/powerpoint/2010/main" val="3217355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6" grpId="0" animBg="1"/>
      <p:bldP spid="27" grpId="0" animBg="1"/>
      <p:bldP spid="28" grpId="0" animBg="1"/>
      <p:bldP spid="32" grpId="0" animBg="1"/>
      <p:bldP spid="33" grpId="0" animBg="1"/>
      <p:bldP spid="3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6C3DD-346D-49B6-A734-CBB29B9987C5}"/>
              </a:ext>
            </a:extLst>
          </p:cNvPr>
          <p:cNvSpPr>
            <a:spLocks noGrp="1"/>
          </p:cNvSpPr>
          <p:nvPr>
            <p:ph type="title"/>
          </p:nvPr>
        </p:nvSpPr>
        <p:spPr/>
        <p:txBody>
          <a:bodyPr/>
          <a:lstStyle/>
          <a:p>
            <a:r>
              <a:rPr lang="en-GB"/>
              <a:t>Abstract concepts</a:t>
            </a:r>
          </a:p>
        </p:txBody>
      </p:sp>
      <p:sp>
        <p:nvSpPr>
          <p:cNvPr id="4" name="Slide Number Placeholder 3">
            <a:extLst>
              <a:ext uri="{FF2B5EF4-FFF2-40B4-BE49-F238E27FC236}">
                <a16:creationId xmlns:a16="http://schemas.microsoft.com/office/drawing/2014/main" id="{8E310ECC-BF27-4634-A938-1D66F68CFAD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0" name="Rectangle: Top Corners Snipped 9">
            <a:extLst>
              <a:ext uri="{FF2B5EF4-FFF2-40B4-BE49-F238E27FC236}">
                <a16:creationId xmlns:a16="http://schemas.microsoft.com/office/drawing/2014/main" id="{955AC59F-B5B9-42F5-AF5D-A11492DFDB4E}"/>
              </a:ext>
            </a:extLst>
          </p:cNvPr>
          <p:cNvSpPr/>
          <p:nvPr/>
        </p:nvSpPr>
        <p:spPr>
          <a:xfrm>
            <a:off x="645085" y="4958428"/>
            <a:ext cx="4311226" cy="927893"/>
          </a:xfrm>
          <a:prstGeom prst="snip2SameRect">
            <a:avLst>
              <a:gd name="adj1" fmla="val 9849"/>
              <a:gd name="adj2" fmla="val 9435"/>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rPr>
              <a:t>The suffragettes</a:t>
            </a:r>
            <a:endParaRPr lang="en-GB" sz="2400">
              <a:solidFill>
                <a:schemeClr val="tx1"/>
              </a:solidFill>
            </a:endParaRPr>
          </a:p>
        </p:txBody>
      </p:sp>
      <p:sp>
        <p:nvSpPr>
          <p:cNvPr id="11" name="Rectangle: Top Corners Snipped 10">
            <a:extLst>
              <a:ext uri="{FF2B5EF4-FFF2-40B4-BE49-F238E27FC236}">
                <a16:creationId xmlns:a16="http://schemas.microsoft.com/office/drawing/2014/main" id="{29DD6E8B-9FDA-42C8-9015-46746629BF42}"/>
              </a:ext>
            </a:extLst>
          </p:cNvPr>
          <p:cNvSpPr/>
          <p:nvPr/>
        </p:nvSpPr>
        <p:spPr>
          <a:xfrm>
            <a:off x="1696277" y="1922533"/>
            <a:ext cx="8557458" cy="2331845"/>
          </a:xfrm>
          <a:prstGeom prst="snip2SameRect">
            <a:avLst>
              <a:gd name="adj1" fmla="val 9849"/>
              <a:gd name="adj2" fmla="val 9435"/>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12" name="Rectangle 11">
            <a:extLst>
              <a:ext uri="{FF2B5EF4-FFF2-40B4-BE49-F238E27FC236}">
                <a16:creationId xmlns:a16="http://schemas.microsoft.com/office/drawing/2014/main" id="{F1F3956E-59A0-4823-BC20-2795CF5C47A1}"/>
              </a:ext>
            </a:extLst>
          </p:cNvPr>
          <p:cNvSpPr/>
          <p:nvPr/>
        </p:nvSpPr>
        <p:spPr>
          <a:xfrm>
            <a:off x="2014329" y="2395957"/>
            <a:ext cx="7991060" cy="1384995"/>
          </a:xfrm>
          <a:prstGeom prst="rect">
            <a:avLst/>
          </a:prstGeom>
        </p:spPr>
        <p:txBody>
          <a:bodyPr wrap="square">
            <a:spAutoFit/>
          </a:bodyPr>
          <a:lstStyle/>
          <a:p>
            <a:r>
              <a:rPr lang="en-GB" sz="2400" b="1"/>
              <a:t>Key Stage Two National Curriculum:</a:t>
            </a:r>
          </a:p>
          <a:p>
            <a:endParaRPr lang="en-GB" sz="1200"/>
          </a:p>
          <a:p>
            <a:pPr marL="285750" indent="-285750">
              <a:buFont typeface="Arial" panose="020B0604020202020204" pitchFamily="34" charset="0"/>
              <a:buChar char="•"/>
            </a:pPr>
            <a:r>
              <a:rPr lang="en-GB" sz="2400"/>
              <a:t>a study of an aspect or theme in British history that extends pupils’ chronological knowledge beyond 1066.</a:t>
            </a:r>
          </a:p>
        </p:txBody>
      </p:sp>
      <p:sp>
        <p:nvSpPr>
          <p:cNvPr id="15" name="Rectangle: Top Corners Snipped 14">
            <a:extLst>
              <a:ext uri="{FF2B5EF4-FFF2-40B4-BE49-F238E27FC236}">
                <a16:creationId xmlns:a16="http://schemas.microsoft.com/office/drawing/2014/main" id="{F3015E7E-E1C5-45A5-9494-104ED885B639}"/>
              </a:ext>
            </a:extLst>
          </p:cNvPr>
          <p:cNvSpPr/>
          <p:nvPr/>
        </p:nvSpPr>
        <p:spPr>
          <a:xfrm>
            <a:off x="7024796" y="4958428"/>
            <a:ext cx="4311226" cy="927893"/>
          </a:xfrm>
          <a:prstGeom prst="snip2SameRect">
            <a:avLst>
              <a:gd name="adj1" fmla="val 9849"/>
              <a:gd name="adj2" fmla="val 9435"/>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rPr>
              <a:t>Democracy</a:t>
            </a:r>
            <a:endParaRPr lang="en-GB" sz="2400">
              <a:solidFill>
                <a:schemeClr val="tx1"/>
              </a:solidFill>
            </a:endParaRPr>
          </a:p>
        </p:txBody>
      </p:sp>
      <p:sp>
        <p:nvSpPr>
          <p:cNvPr id="16" name="Rectangle: Top Corners Snipped 15">
            <a:extLst>
              <a:ext uri="{FF2B5EF4-FFF2-40B4-BE49-F238E27FC236}">
                <a16:creationId xmlns:a16="http://schemas.microsoft.com/office/drawing/2014/main" id="{30F48375-E698-4634-B63A-18180F514FDA}"/>
              </a:ext>
            </a:extLst>
          </p:cNvPr>
          <p:cNvSpPr/>
          <p:nvPr/>
        </p:nvSpPr>
        <p:spPr>
          <a:xfrm>
            <a:off x="1683024" y="1918023"/>
            <a:ext cx="8557458" cy="2331845"/>
          </a:xfrm>
          <a:prstGeom prst="snip2SameRect">
            <a:avLst>
              <a:gd name="adj1" fmla="val 9849"/>
              <a:gd name="adj2" fmla="val 9435"/>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17" name="Rectangle 16">
            <a:extLst>
              <a:ext uri="{FF2B5EF4-FFF2-40B4-BE49-F238E27FC236}">
                <a16:creationId xmlns:a16="http://schemas.microsoft.com/office/drawing/2014/main" id="{2C87C6DF-9F57-4549-BBB4-09302D2B33B0}"/>
              </a:ext>
            </a:extLst>
          </p:cNvPr>
          <p:cNvSpPr/>
          <p:nvPr/>
        </p:nvSpPr>
        <p:spPr>
          <a:xfrm>
            <a:off x="2001076" y="2391447"/>
            <a:ext cx="7991060" cy="1384995"/>
          </a:xfrm>
          <a:prstGeom prst="rect">
            <a:avLst/>
          </a:prstGeom>
        </p:spPr>
        <p:txBody>
          <a:bodyPr wrap="square">
            <a:spAutoFit/>
          </a:bodyPr>
          <a:lstStyle/>
          <a:p>
            <a:r>
              <a:rPr lang="en-GB" sz="2400" b="1"/>
              <a:t>Key Stage 2 national curriculum:</a:t>
            </a:r>
          </a:p>
          <a:p>
            <a:endParaRPr lang="en-GB" sz="1200"/>
          </a:p>
          <a:p>
            <a:pPr marL="285750" indent="-285750">
              <a:buFont typeface="Arial" panose="020B0604020202020204" pitchFamily="34" charset="0"/>
              <a:buChar char="•"/>
            </a:pPr>
            <a:r>
              <a:rPr lang="en-GB" sz="2400"/>
              <a:t>a study of an aspect or theme in British history that extends pupils’ chronological knowledge beyond 1066.</a:t>
            </a:r>
          </a:p>
        </p:txBody>
      </p:sp>
    </p:spTree>
    <p:extLst>
      <p:ext uri="{BB962C8B-B14F-4D97-AF65-F5344CB8AC3E}">
        <p14:creationId xmlns:p14="http://schemas.microsoft.com/office/powerpoint/2010/main" val="22899608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Top Corners Snipped 11">
            <a:extLst>
              <a:ext uri="{FF2B5EF4-FFF2-40B4-BE49-F238E27FC236}">
                <a16:creationId xmlns:a16="http://schemas.microsoft.com/office/drawing/2014/main" id="{874A0588-680B-41E1-9653-7BED592830A2}"/>
              </a:ext>
            </a:extLst>
          </p:cNvPr>
          <p:cNvSpPr/>
          <p:nvPr/>
        </p:nvSpPr>
        <p:spPr>
          <a:xfrm>
            <a:off x="2175121" y="3384535"/>
            <a:ext cx="7232376" cy="1633668"/>
          </a:xfrm>
          <a:prstGeom prst="snip2SameRect">
            <a:avLst>
              <a:gd name="adj1" fmla="val 9849"/>
              <a:gd name="adj2" fmla="val 943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19" name="TextBox 18">
            <a:extLst>
              <a:ext uri="{FF2B5EF4-FFF2-40B4-BE49-F238E27FC236}">
                <a16:creationId xmlns:a16="http://schemas.microsoft.com/office/drawing/2014/main" id="{565CEE95-777F-4F57-B5B7-19194D45F602}"/>
              </a:ext>
            </a:extLst>
          </p:cNvPr>
          <p:cNvSpPr txBox="1"/>
          <p:nvPr/>
        </p:nvSpPr>
        <p:spPr>
          <a:xfrm>
            <a:off x="2374900" y="3604127"/>
            <a:ext cx="6654800" cy="1107996"/>
          </a:xfrm>
          <a:prstGeom prst="rect">
            <a:avLst/>
          </a:prstGeom>
          <a:noFill/>
        </p:spPr>
        <p:txBody>
          <a:bodyPr wrap="square" lIns="91440" tIns="45720" rIns="91440" bIns="45720" rtlCol="0" anchor="t">
            <a:spAutoFit/>
          </a:bodyPr>
          <a:lstStyle/>
          <a:p>
            <a:pPr algn="ctr"/>
            <a:r>
              <a:rPr lang="en-GB" sz="2200">
                <a:latin typeface="+mj-lt"/>
              </a:rPr>
              <a:t>A</a:t>
            </a:r>
            <a:r>
              <a:rPr lang="en-GB" sz="2200">
                <a:effectLst/>
                <a:latin typeface="+mj-lt"/>
              </a:rPr>
              <a:t> democratic society that excludes groups of citizens from voting is like a school not allowing any boys to vote for the student council representative.</a:t>
            </a:r>
          </a:p>
        </p:txBody>
      </p:sp>
      <p:sp>
        <p:nvSpPr>
          <p:cNvPr id="16" name="Arrow: Right 15">
            <a:extLst>
              <a:ext uri="{FF2B5EF4-FFF2-40B4-BE49-F238E27FC236}">
                <a16:creationId xmlns:a16="http://schemas.microsoft.com/office/drawing/2014/main" id="{E5319DEF-E0CE-4923-A541-E543C140C004}"/>
              </a:ext>
            </a:extLst>
          </p:cNvPr>
          <p:cNvSpPr/>
          <p:nvPr/>
        </p:nvSpPr>
        <p:spPr>
          <a:xfrm rot="7601353">
            <a:off x="7088418" y="2909881"/>
            <a:ext cx="749429" cy="50932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1">
            <a:extLst>
              <a:ext uri="{FF2B5EF4-FFF2-40B4-BE49-F238E27FC236}">
                <a16:creationId xmlns:a16="http://schemas.microsoft.com/office/drawing/2014/main" id="{27769B0C-6F0A-42BF-B69E-FAD1118AED44}"/>
              </a:ext>
            </a:extLst>
          </p:cNvPr>
          <p:cNvSpPr txBox="1">
            <a:spLocks/>
          </p:cNvSpPr>
          <p:nvPr/>
        </p:nvSpPr>
        <p:spPr>
          <a:xfrm>
            <a:off x="409669" y="660014"/>
            <a:ext cx="10921999" cy="85215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a:t>Selecting effective analogies</a:t>
            </a:r>
          </a:p>
        </p:txBody>
      </p:sp>
      <p:sp>
        <p:nvSpPr>
          <p:cNvPr id="4" name="Arrow: Right 3">
            <a:extLst>
              <a:ext uri="{FF2B5EF4-FFF2-40B4-BE49-F238E27FC236}">
                <a16:creationId xmlns:a16="http://schemas.microsoft.com/office/drawing/2014/main" id="{34B99E07-E4A9-430B-9C18-537F756764F3}"/>
              </a:ext>
            </a:extLst>
          </p:cNvPr>
          <p:cNvSpPr/>
          <p:nvPr/>
        </p:nvSpPr>
        <p:spPr>
          <a:xfrm rot="3087169">
            <a:off x="3884021" y="2909005"/>
            <a:ext cx="749429" cy="50932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row: Right 16">
            <a:extLst>
              <a:ext uri="{FF2B5EF4-FFF2-40B4-BE49-F238E27FC236}">
                <a16:creationId xmlns:a16="http://schemas.microsoft.com/office/drawing/2014/main" id="{21DAB49A-7104-4D33-BE95-E71732F0C26C}"/>
              </a:ext>
            </a:extLst>
          </p:cNvPr>
          <p:cNvSpPr/>
          <p:nvPr/>
        </p:nvSpPr>
        <p:spPr>
          <a:xfrm rot="13843739">
            <a:off x="7116166" y="4968358"/>
            <a:ext cx="749429" cy="50932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Right 17">
            <a:extLst>
              <a:ext uri="{FF2B5EF4-FFF2-40B4-BE49-F238E27FC236}">
                <a16:creationId xmlns:a16="http://schemas.microsoft.com/office/drawing/2014/main" id="{5E7BD1B2-DA2C-4283-995C-C39D9D0E9732}"/>
              </a:ext>
            </a:extLst>
          </p:cNvPr>
          <p:cNvSpPr/>
          <p:nvPr/>
        </p:nvSpPr>
        <p:spPr>
          <a:xfrm rot="18821756">
            <a:off x="4154754" y="4963922"/>
            <a:ext cx="749429" cy="50932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Top Corners Snipped 12">
            <a:extLst>
              <a:ext uri="{FF2B5EF4-FFF2-40B4-BE49-F238E27FC236}">
                <a16:creationId xmlns:a16="http://schemas.microsoft.com/office/drawing/2014/main" id="{BE6A4F09-E13F-4EEB-A1B8-4BE1F9645AF2}"/>
              </a:ext>
            </a:extLst>
          </p:cNvPr>
          <p:cNvSpPr/>
          <p:nvPr/>
        </p:nvSpPr>
        <p:spPr>
          <a:xfrm>
            <a:off x="7460504" y="1562418"/>
            <a:ext cx="3609788" cy="1561575"/>
          </a:xfrm>
          <a:prstGeom prst="snip2SameRect">
            <a:avLst>
              <a:gd name="adj1" fmla="val 9849"/>
              <a:gd name="adj2" fmla="val 9435"/>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23" name="TextBox 22">
            <a:extLst>
              <a:ext uri="{FF2B5EF4-FFF2-40B4-BE49-F238E27FC236}">
                <a16:creationId xmlns:a16="http://schemas.microsoft.com/office/drawing/2014/main" id="{80324909-4D9E-43F3-8573-225D377FD201}"/>
              </a:ext>
            </a:extLst>
          </p:cNvPr>
          <p:cNvSpPr txBox="1"/>
          <p:nvPr/>
        </p:nvSpPr>
        <p:spPr>
          <a:xfrm>
            <a:off x="7645784" y="1728206"/>
            <a:ext cx="3348692" cy="1200329"/>
          </a:xfrm>
          <a:prstGeom prst="rect">
            <a:avLst/>
          </a:prstGeom>
          <a:solidFill>
            <a:schemeClr val="accent2">
              <a:lumMod val="40000"/>
              <a:lumOff val="6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0000"/>
                </a:solidFill>
                <a:effectLst/>
                <a:uLnTx/>
                <a:uFillTx/>
                <a:latin typeface="Arial" panose="020B0604020202020204"/>
                <a:ea typeface="+mn-ea"/>
                <a:cs typeface="+mn-cs"/>
              </a:rPr>
              <a:t>Relevant: </a:t>
            </a: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Shared point of reference as all pupils will have had experience of voting for student representatives.</a:t>
            </a:r>
          </a:p>
        </p:txBody>
      </p:sp>
      <p:sp>
        <p:nvSpPr>
          <p:cNvPr id="14" name="Rectangle: Top Corners Snipped 13">
            <a:extLst>
              <a:ext uri="{FF2B5EF4-FFF2-40B4-BE49-F238E27FC236}">
                <a16:creationId xmlns:a16="http://schemas.microsoft.com/office/drawing/2014/main" id="{8C86A803-2936-4D7E-9735-655B258999DC}"/>
              </a:ext>
            </a:extLst>
          </p:cNvPr>
          <p:cNvSpPr/>
          <p:nvPr/>
        </p:nvSpPr>
        <p:spPr>
          <a:xfrm>
            <a:off x="919681" y="1618480"/>
            <a:ext cx="3363077" cy="1561575"/>
          </a:xfrm>
          <a:prstGeom prst="snip2SameRect">
            <a:avLst>
              <a:gd name="adj1" fmla="val 9849"/>
              <a:gd name="adj2" fmla="val 9435"/>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22" name="TextBox 21">
            <a:extLst>
              <a:ext uri="{FF2B5EF4-FFF2-40B4-BE49-F238E27FC236}">
                <a16:creationId xmlns:a16="http://schemas.microsoft.com/office/drawing/2014/main" id="{7B1F74D6-8AF2-4F21-A3AC-F9837FF615A2}"/>
              </a:ext>
            </a:extLst>
          </p:cNvPr>
          <p:cNvSpPr txBox="1"/>
          <p:nvPr/>
        </p:nvSpPr>
        <p:spPr>
          <a:xfrm>
            <a:off x="1065177" y="1763689"/>
            <a:ext cx="3155652" cy="1200329"/>
          </a:xfrm>
          <a:prstGeom prst="rect">
            <a:avLst/>
          </a:prstGeom>
          <a:solidFill>
            <a:schemeClr val="accent2">
              <a:lumMod val="40000"/>
              <a:lumOff val="6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0000"/>
                </a:solidFill>
                <a:effectLst/>
                <a:uLnTx/>
                <a:uFillTx/>
                <a:latin typeface="Arial" panose="020B0604020202020204"/>
                <a:ea typeface="+mn-ea"/>
                <a:cs typeface="+mn-cs"/>
              </a:rPr>
              <a:t>Transformative: </a:t>
            </a: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Helps pupils imagine the concept by likening it to a familiar classroom experience.</a:t>
            </a:r>
          </a:p>
        </p:txBody>
      </p:sp>
      <p:sp>
        <p:nvSpPr>
          <p:cNvPr id="15" name="Rectangle: Top Corners Snipped 14">
            <a:extLst>
              <a:ext uri="{FF2B5EF4-FFF2-40B4-BE49-F238E27FC236}">
                <a16:creationId xmlns:a16="http://schemas.microsoft.com/office/drawing/2014/main" id="{2B1C57AC-294D-4D71-BAA6-5DCC31D94DC2}"/>
              </a:ext>
            </a:extLst>
          </p:cNvPr>
          <p:cNvSpPr/>
          <p:nvPr/>
        </p:nvSpPr>
        <p:spPr>
          <a:xfrm>
            <a:off x="7460504" y="5208356"/>
            <a:ext cx="3609788" cy="1561575"/>
          </a:xfrm>
          <a:prstGeom prst="snip2SameRect">
            <a:avLst>
              <a:gd name="adj1" fmla="val 9849"/>
              <a:gd name="adj2" fmla="val 9435"/>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25" name="TextBox 24">
            <a:extLst>
              <a:ext uri="{FF2B5EF4-FFF2-40B4-BE49-F238E27FC236}">
                <a16:creationId xmlns:a16="http://schemas.microsoft.com/office/drawing/2014/main" id="{6F509ECB-ECAA-425C-8BD1-F02DB9A196F8}"/>
              </a:ext>
            </a:extLst>
          </p:cNvPr>
          <p:cNvSpPr txBox="1"/>
          <p:nvPr/>
        </p:nvSpPr>
        <p:spPr>
          <a:xfrm>
            <a:off x="7580557" y="5387679"/>
            <a:ext cx="3413919" cy="1200329"/>
          </a:xfrm>
          <a:prstGeom prst="rect">
            <a:avLst/>
          </a:prstGeom>
          <a:solidFill>
            <a:schemeClr val="accent2">
              <a:lumMod val="40000"/>
              <a:lumOff val="6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0000"/>
                </a:solidFill>
                <a:effectLst/>
                <a:uLnTx/>
                <a:uFillTx/>
                <a:latin typeface="Arial" panose="020B0604020202020204"/>
                <a:ea typeface="+mn-ea"/>
                <a:cs typeface="+mn-cs"/>
              </a:rPr>
              <a:t>Visual: </a:t>
            </a:r>
            <a:r>
              <a:rPr lang="en-GB">
                <a:solidFill>
                  <a:srgbClr val="000000"/>
                </a:solidFill>
                <a:latin typeface="Arial" panose="020B0604020202020204"/>
              </a:rPr>
              <a:t>T</a:t>
            </a: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he </a:t>
            </a:r>
            <a:r>
              <a:rPr kumimoji="0" lang="en-GB" sz="1800" b="0" i="0" u="none" strike="noStrike" kern="1200" cap="none" spc="0" normalizeH="0" baseline="0" noProof="0" err="1">
                <a:ln>
                  <a:noFill/>
                </a:ln>
                <a:solidFill>
                  <a:srgbClr val="000000"/>
                </a:solidFill>
                <a:effectLst/>
                <a:uLnTx/>
                <a:uFillTx/>
                <a:latin typeface="Arial" panose="020B0604020202020204"/>
                <a:ea typeface="+mn-ea"/>
                <a:cs typeface="+mn-cs"/>
              </a:rPr>
              <a:t>analog</a:t>
            </a: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 is concrete for pupils. It is something they have experienced and can therefore visualise.</a:t>
            </a:r>
          </a:p>
        </p:txBody>
      </p:sp>
      <p:sp>
        <p:nvSpPr>
          <p:cNvPr id="21" name="Rectangle: Top Corners Snipped 20">
            <a:extLst>
              <a:ext uri="{FF2B5EF4-FFF2-40B4-BE49-F238E27FC236}">
                <a16:creationId xmlns:a16="http://schemas.microsoft.com/office/drawing/2014/main" id="{23D7A622-2EE9-4ED1-A2DC-FD10DD3E5C7B}"/>
              </a:ext>
            </a:extLst>
          </p:cNvPr>
          <p:cNvSpPr/>
          <p:nvPr/>
        </p:nvSpPr>
        <p:spPr>
          <a:xfrm>
            <a:off x="919681" y="5208356"/>
            <a:ext cx="3609788" cy="1561575"/>
          </a:xfrm>
          <a:prstGeom prst="snip2SameRect">
            <a:avLst>
              <a:gd name="adj1" fmla="val 9849"/>
              <a:gd name="adj2" fmla="val 9435"/>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24" name="TextBox 23">
            <a:extLst>
              <a:ext uri="{FF2B5EF4-FFF2-40B4-BE49-F238E27FC236}">
                <a16:creationId xmlns:a16="http://schemas.microsoft.com/office/drawing/2014/main" id="{CD6E0A76-1B4C-4B26-91EE-B5397E972302}"/>
              </a:ext>
            </a:extLst>
          </p:cNvPr>
          <p:cNvSpPr txBox="1"/>
          <p:nvPr/>
        </p:nvSpPr>
        <p:spPr>
          <a:xfrm>
            <a:off x="1247139" y="5660203"/>
            <a:ext cx="3190890" cy="646331"/>
          </a:xfrm>
          <a:prstGeom prst="rect">
            <a:avLst/>
          </a:prstGeom>
          <a:solidFill>
            <a:schemeClr val="accent2">
              <a:lumMod val="40000"/>
              <a:lumOff val="6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0000"/>
                </a:solidFill>
                <a:effectLst/>
                <a:uLnTx/>
                <a:uFillTx/>
                <a:latin typeface="Arial" panose="020B0604020202020204"/>
                <a:ea typeface="+mn-ea"/>
                <a:cs typeface="+mn-cs"/>
              </a:rPr>
              <a:t>Distinct: </a:t>
            </a: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The choice of </a:t>
            </a:r>
            <a:r>
              <a:rPr kumimoji="0" lang="en-GB" sz="1800" b="0" i="0" u="none" strike="noStrike" kern="1200" cap="none" spc="0" normalizeH="0" baseline="0" noProof="0" err="1">
                <a:ln>
                  <a:noFill/>
                </a:ln>
                <a:solidFill>
                  <a:srgbClr val="000000"/>
                </a:solidFill>
                <a:effectLst/>
                <a:uLnTx/>
                <a:uFillTx/>
                <a:latin typeface="Arial" panose="020B0604020202020204"/>
                <a:ea typeface="+mn-ea"/>
                <a:cs typeface="+mn-cs"/>
              </a:rPr>
              <a:t>analog</a:t>
            </a: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 is distinct and unique.</a:t>
            </a:r>
          </a:p>
        </p:txBody>
      </p:sp>
      <p:sp>
        <p:nvSpPr>
          <p:cNvPr id="26" name="Slide Number Placeholder 3">
            <a:extLst>
              <a:ext uri="{FF2B5EF4-FFF2-40B4-BE49-F238E27FC236}">
                <a16:creationId xmlns:a16="http://schemas.microsoft.com/office/drawing/2014/main" id="{4B2F9774-128E-45B2-9061-54541BBB9DF9}"/>
              </a:ext>
            </a:extLst>
          </p:cNvPr>
          <p:cNvSpPr>
            <a:spLocks noGrp="1"/>
          </p:cNvSpPr>
          <p:nvPr>
            <p:ph type="sldNum" sz="quarter" idx="12"/>
          </p:nvPr>
        </p:nvSpPr>
        <p:spPr>
          <a:xfrm>
            <a:off x="10932510" y="6401178"/>
            <a:ext cx="807025" cy="153888"/>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851310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2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27769B0C-6F0A-42BF-B69E-FAD1118AED44}"/>
              </a:ext>
            </a:extLst>
          </p:cNvPr>
          <p:cNvSpPr txBox="1">
            <a:spLocks/>
          </p:cNvSpPr>
          <p:nvPr/>
        </p:nvSpPr>
        <p:spPr>
          <a:xfrm>
            <a:off x="389349" y="596486"/>
            <a:ext cx="10921999" cy="85215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a:t>Selecting effective analogies</a:t>
            </a:r>
          </a:p>
        </p:txBody>
      </p:sp>
      <p:sp>
        <p:nvSpPr>
          <p:cNvPr id="12" name="Rectangle: Top Corners Snipped 11">
            <a:extLst>
              <a:ext uri="{FF2B5EF4-FFF2-40B4-BE49-F238E27FC236}">
                <a16:creationId xmlns:a16="http://schemas.microsoft.com/office/drawing/2014/main" id="{CC05AD4E-A1C5-4133-A40C-BBD3B61BA3C7}"/>
              </a:ext>
            </a:extLst>
          </p:cNvPr>
          <p:cNvSpPr/>
          <p:nvPr/>
        </p:nvSpPr>
        <p:spPr>
          <a:xfrm>
            <a:off x="579208" y="2078422"/>
            <a:ext cx="4881151" cy="4024600"/>
          </a:xfrm>
          <a:prstGeom prst="snip2SameRect">
            <a:avLst>
              <a:gd name="adj1" fmla="val 9849"/>
              <a:gd name="adj2" fmla="val 943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19" name="TextBox 18">
            <a:extLst>
              <a:ext uri="{FF2B5EF4-FFF2-40B4-BE49-F238E27FC236}">
                <a16:creationId xmlns:a16="http://schemas.microsoft.com/office/drawing/2014/main" id="{565CEE95-777F-4F57-B5B7-19194D45F602}"/>
              </a:ext>
            </a:extLst>
          </p:cNvPr>
          <p:cNvSpPr txBox="1"/>
          <p:nvPr/>
        </p:nvSpPr>
        <p:spPr>
          <a:xfrm>
            <a:off x="768837" y="2968383"/>
            <a:ext cx="4140199" cy="2492990"/>
          </a:xfrm>
          <a:prstGeom prst="rect">
            <a:avLst/>
          </a:prstGeom>
          <a:solidFill>
            <a:schemeClr val="accent2"/>
          </a:solidFill>
        </p:spPr>
        <p:txBody>
          <a:bodyPr wrap="square" lIns="91440" tIns="45720" rIns="91440" bIns="45720" rtlCol="0" anchor="t">
            <a:spAutoFit/>
          </a:bodyPr>
          <a:lstStyle/>
          <a:p>
            <a:pPr algn="ctr"/>
            <a:r>
              <a:rPr lang="en-GB" sz="2600">
                <a:effectLst/>
                <a:latin typeface="+mj-lt"/>
              </a:rPr>
              <a:t>A democratic society that excludes some citizens from participating in voting is like not allowing the boys in the class to play netball.</a:t>
            </a:r>
          </a:p>
        </p:txBody>
      </p:sp>
      <p:sp>
        <p:nvSpPr>
          <p:cNvPr id="13" name="Rectangle: Top Corners Snipped 12">
            <a:extLst>
              <a:ext uri="{FF2B5EF4-FFF2-40B4-BE49-F238E27FC236}">
                <a16:creationId xmlns:a16="http://schemas.microsoft.com/office/drawing/2014/main" id="{8C3A419F-CA28-469E-BA63-C80542AE2C81}"/>
              </a:ext>
            </a:extLst>
          </p:cNvPr>
          <p:cNvSpPr/>
          <p:nvPr/>
        </p:nvSpPr>
        <p:spPr>
          <a:xfrm>
            <a:off x="6096000" y="2054850"/>
            <a:ext cx="4881151" cy="4048172"/>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sp>
        <p:nvSpPr>
          <p:cNvPr id="14" name="TextBox 13">
            <a:extLst>
              <a:ext uri="{FF2B5EF4-FFF2-40B4-BE49-F238E27FC236}">
                <a16:creationId xmlns:a16="http://schemas.microsoft.com/office/drawing/2014/main" id="{0DADA49F-CE86-4BE7-86B1-8AE661EF27B1}"/>
              </a:ext>
            </a:extLst>
          </p:cNvPr>
          <p:cNvSpPr txBox="1"/>
          <p:nvPr/>
        </p:nvSpPr>
        <p:spPr>
          <a:xfrm>
            <a:off x="6731641" y="2590800"/>
            <a:ext cx="4064244" cy="30469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Consider: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b="1">
              <a:solidFill>
                <a:srgbClr val="000000"/>
              </a:solidFill>
              <a:latin typeface="Arial" panose="020B060402020202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i="0" u="none" strike="noStrike" kern="1200" cap="none" spc="0" normalizeH="0" baseline="0" noProof="0">
                <a:ln>
                  <a:noFill/>
                </a:ln>
                <a:solidFill>
                  <a:srgbClr val="000000"/>
                </a:solidFill>
                <a:effectLst/>
                <a:uLnTx/>
                <a:uFillTx/>
                <a:latin typeface="Arial" panose="020B0604020202020204"/>
              </a:rPr>
              <a:t>Why might this</a:t>
            </a:r>
            <a:r>
              <a:rPr kumimoji="0" lang="en-GB" sz="2400" i="0" u="none" strike="noStrike" kern="1200" cap="none" spc="0" normalizeH="0" noProof="0">
                <a:ln>
                  <a:noFill/>
                </a:ln>
                <a:solidFill>
                  <a:srgbClr val="000000"/>
                </a:solidFill>
                <a:effectLst/>
                <a:uLnTx/>
                <a:uFillTx/>
                <a:latin typeface="Arial" panose="020B0604020202020204"/>
              </a:rPr>
              <a:t> analogy be less effective?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i="0" u="none" strike="noStrike" kern="1200" cap="none" spc="0" normalizeH="0" noProof="0">
              <a:ln>
                <a:noFill/>
              </a:ln>
              <a:solidFill>
                <a:srgbClr val="000000"/>
              </a:solidFill>
              <a:effectLst/>
              <a:uLnTx/>
              <a:uFillTx/>
              <a:latin typeface="Arial" panose="020B060402020202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baseline="0">
                <a:solidFill>
                  <a:srgbClr val="000000"/>
                </a:solidFill>
                <a:latin typeface="Arial" panose="020B0604020202020204"/>
              </a:rPr>
              <a:t>What</a:t>
            </a:r>
            <a:r>
              <a:rPr lang="en-GB" sz="2400">
                <a:solidFill>
                  <a:srgbClr val="000000"/>
                </a:solidFill>
                <a:latin typeface="Arial" panose="020B0604020202020204"/>
              </a:rPr>
              <a:t> misconceptions might arise?</a:t>
            </a:r>
            <a:endParaRPr kumimoji="0" lang="en-GB" sz="2400" i="0" u="none" strike="noStrike" kern="1200" cap="none" spc="0" normalizeH="0" baseline="0" noProof="0">
              <a:ln>
                <a:noFill/>
              </a:ln>
              <a:solidFill>
                <a:srgbClr val="000000"/>
              </a:solidFill>
              <a:effectLst/>
              <a:uLnTx/>
              <a:uFillTx/>
              <a:latin typeface="Arial" panose="020B060402020202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5" name="Graphic 25">
            <a:extLst>
              <a:ext uri="{FF2B5EF4-FFF2-40B4-BE49-F238E27FC236}">
                <a16:creationId xmlns:a16="http://schemas.microsoft.com/office/drawing/2014/main" id="{8ED79293-82D5-430E-AABF-E6EDFF134512}"/>
              </a:ext>
            </a:extLst>
          </p:cNvPr>
          <p:cNvSpPr/>
          <p:nvPr/>
        </p:nvSpPr>
        <p:spPr>
          <a:xfrm>
            <a:off x="6215506" y="2388535"/>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6" name="Graphic 25">
            <a:extLst>
              <a:ext uri="{FF2B5EF4-FFF2-40B4-BE49-F238E27FC236}">
                <a16:creationId xmlns:a16="http://schemas.microsoft.com/office/drawing/2014/main" id="{39341826-E491-4823-B6D9-60B0200BEFF7}"/>
              </a:ext>
            </a:extLst>
          </p:cNvPr>
          <p:cNvSpPr/>
          <p:nvPr/>
        </p:nvSpPr>
        <p:spPr>
          <a:xfrm>
            <a:off x="5837933" y="2407322"/>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9" name="Slide Number Placeholder 3">
            <a:extLst>
              <a:ext uri="{FF2B5EF4-FFF2-40B4-BE49-F238E27FC236}">
                <a16:creationId xmlns:a16="http://schemas.microsoft.com/office/drawing/2014/main" id="{BB3E2C97-1207-4A5C-913A-6FDD105148CF}"/>
              </a:ext>
            </a:extLst>
          </p:cNvPr>
          <p:cNvSpPr>
            <a:spLocks noGrp="1"/>
          </p:cNvSpPr>
          <p:nvPr>
            <p:ph type="sldNum" sz="quarter" idx="12"/>
          </p:nvPr>
        </p:nvSpPr>
        <p:spPr>
          <a:xfrm>
            <a:off x="10932510" y="6401178"/>
            <a:ext cx="807025" cy="153888"/>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648613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8E04D-8A35-4DA9-8434-DDFF54158A26}"/>
              </a:ext>
            </a:extLst>
          </p:cNvPr>
          <p:cNvSpPr>
            <a:spLocks noGrp="1"/>
          </p:cNvSpPr>
          <p:nvPr>
            <p:ph type="title"/>
          </p:nvPr>
        </p:nvSpPr>
        <p:spPr>
          <a:xfrm>
            <a:off x="497456" y="543222"/>
            <a:ext cx="10921999" cy="852155"/>
          </a:xfrm>
        </p:spPr>
        <p:txBody>
          <a:bodyPr/>
          <a:lstStyle/>
          <a:p>
            <a:r>
              <a:rPr lang="en-GB"/>
              <a:t>Using the analogy </a:t>
            </a:r>
          </a:p>
        </p:txBody>
      </p:sp>
      <p:sp>
        <p:nvSpPr>
          <p:cNvPr id="4" name="Slide Number Placeholder 3">
            <a:extLst>
              <a:ext uri="{FF2B5EF4-FFF2-40B4-BE49-F238E27FC236}">
                <a16:creationId xmlns:a16="http://schemas.microsoft.com/office/drawing/2014/main" id="{BA892A76-CC12-4EB6-9A63-36F1A47738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8" name="Rectangle: Top Corners Snipped 7">
            <a:extLst>
              <a:ext uri="{FF2B5EF4-FFF2-40B4-BE49-F238E27FC236}">
                <a16:creationId xmlns:a16="http://schemas.microsoft.com/office/drawing/2014/main" id="{57E5220F-0D4D-431D-87CE-A5E3FCF398BF}"/>
              </a:ext>
            </a:extLst>
          </p:cNvPr>
          <p:cNvSpPr/>
          <p:nvPr/>
        </p:nvSpPr>
        <p:spPr>
          <a:xfrm>
            <a:off x="407615" y="1655808"/>
            <a:ext cx="5435342" cy="987067"/>
          </a:xfrm>
          <a:prstGeom prst="snip2SameRect">
            <a:avLst>
              <a:gd name="adj1" fmla="val 9849"/>
              <a:gd name="adj2" fmla="val 9435"/>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Arial" panose="020B0604020202020204"/>
                <a:ea typeface="+mn-ea"/>
                <a:cs typeface="+mn-cs"/>
              </a:rPr>
              <a:t>Similarities – supporting meaning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9" name="Rectangle: Top Corners Snipped 8">
            <a:extLst>
              <a:ext uri="{FF2B5EF4-FFF2-40B4-BE49-F238E27FC236}">
                <a16:creationId xmlns:a16="http://schemas.microsoft.com/office/drawing/2014/main" id="{2DBC21AD-012A-49CB-A925-74089A96B2F3}"/>
              </a:ext>
            </a:extLst>
          </p:cNvPr>
          <p:cNvSpPr/>
          <p:nvPr/>
        </p:nvSpPr>
        <p:spPr>
          <a:xfrm>
            <a:off x="6096000" y="1655808"/>
            <a:ext cx="5643535" cy="987067"/>
          </a:xfrm>
          <a:prstGeom prst="snip2SameRect">
            <a:avLst>
              <a:gd name="adj1" fmla="val 9849"/>
              <a:gd name="adj2" fmla="val 943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Arial" panose="020B0604020202020204"/>
                <a:ea typeface="+mn-ea"/>
                <a:cs typeface="+mn-cs"/>
              </a:rPr>
              <a:t>Differences – avoiding misconceptions </a:t>
            </a:r>
          </a:p>
        </p:txBody>
      </p:sp>
      <p:sp>
        <p:nvSpPr>
          <p:cNvPr id="3" name="TextBox 2">
            <a:extLst>
              <a:ext uri="{FF2B5EF4-FFF2-40B4-BE49-F238E27FC236}">
                <a16:creationId xmlns:a16="http://schemas.microsoft.com/office/drawing/2014/main" id="{17FAB1C2-9BE6-4291-AC54-EE4C09DB792C}"/>
              </a:ext>
            </a:extLst>
          </p:cNvPr>
          <p:cNvSpPr txBox="1"/>
          <p:nvPr/>
        </p:nvSpPr>
        <p:spPr>
          <a:xfrm>
            <a:off x="497456" y="2833537"/>
            <a:ext cx="534550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kumimoji="0" lang="en-GB" sz="2400" b="0" i="0" u="none" strike="noStrike" kern="1200" cap="none" spc="0" normalizeH="0" baseline="0" noProof="0">
                <a:ln>
                  <a:noFill/>
                </a:ln>
                <a:solidFill>
                  <a:srgbClr val="000000"/>
                </a:solidFill>
                <a:effectLst/>
                <a:uLnTx/>
                <a:uFillTx/>
                <a:latin typeface="Arial" panose="020B0604020202020204"/>
                <a:ea typeface="+mn-ea"/>
                <a:cs typeface="Arial"/>
              </a:rPr>
              <a:t>Voting as a key part of democracy</a:t>
            </a:r>
          </a:p>
          <a:p>
            <a:pPr marR="0" lvl="0" algn="l" defTabSz="914400" rtl="0" eaLnBrk="1" fontAlgn="auto" latinLnBrk="0" hangingPunct="1">
              <a:lnSpc>
                <a:spcPct val="100000"/>
              </a:lnSpc>
              <a:spcBef>
                <a:spcPts val="0"/>
              </a:spcBef>
              <a:spcAft>
                <a:spcPts val="0"/>
              </a:spcAft>
              <a:buClrTx/>
              <a:buSzTx/>
              <a:tabLst/>
              <a:defRPr/>
            </a:pPr>
            <a:endParaRPr kumimoji="0" lang="en-GB" sz="1200" b="0" i="0" u="none" strike="noStrike" kern="1200" cap="none" spc="0" normalizeH="0" baseline="0" noProof="0">
              <a:ln>
                <a:noFill/>
              </a:ln>
              <a:solidFill>
                <a:srgbClr val="000000"/>
              </a:solidFill>
              <a:effectLst/>
              <a:uLnTx/>
              <a:uFillTx/>
              <a:latin typeface="Arial" panose="020B0604020202020204"/>
              <a:ea typeface="+mn-ea"/>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kumimoji="0" lang="en-GB" sz="2400" b="0" i="0" u="none" strike="noStrike" kern="1200" cap="none" spc="0" normalizeH="0" baseline="0" noProof="0">
                <a:ln>
                  <a:noFill/>
                </a:ln>
                <a:solidFill>
                  <a:srgbClr val="000000"/>
                </a:solidFill>
                <a:effectLst/>
                <a:uLnTx/>
                <a:uFillTx/>
                <a:latin typeface="Arial" panose="020B0604020202020204"/>
                <a:ea typeface="+mn-ea"/>
                <a:cs typeface="Arial"/>
              </a:rPr>
              <a:t>A group of people are being excluded from participating</a:t>
            </a:r>
          </a:p>
          <a:p>
            <a:pPr marR="0" lvl="0" algn="l" defTabSz="914400" rtl="0" eaLnBrk="1" fontAlgn="auto" latinLnBrk="0" hangingPunct="1">
              <a:lnSpc>
                <a:spcPct val="100000"/>
              </a:lnSpc>
              <a:spcBef>
                <a:spcPts val="0"/>
              </a:spcBef>
              <a:spcAft>
                <a:spcPts val="0"/>
              </a:spcAft>
              <a:buClrTx/>
              <a:buSzTx/>
              <a:tabLst/>
              <a:defRPr/>
            </a:pPr>
            <a:endParaRPr lang="en-GB" sz="1200">
              <a:solidFill>
                <a:srgbClr val="000000"/>
              </a:solidFill>
              <a:latin typeface="Arial" panose="020B0604020202020204"/>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lang="en-GB" sz="2400">
                <a:solidFill>
                  <a:srgbClr val="000000"/>
                </a:solidFill>
                <a:latin typeface="Arial" panose="020B0604020202020204"/>
                <a:cs typeface="Arial"/>
              </a:rPr>
              <a:t>The notion of fairness </a:t>
            </a: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Arial"/>
            </a:endParaRPr>
          </a:p>
        </p:txBody>
      </p:sp>
      <p:sp>
        <p:nvSpPr>
          <p:cNvPr id="14" name="TextBox 13">
            <a:extLst>
              <a:ext uri="{FF2B5EF4-FFF2-40B4-BE49-F238E27FC236}">
                <a16:creationId xmlns:a16="http://schemas.microsoft.com/office/drawing/2014/main" id="{7E90EE25-4F9B-4A59-A600-7B0C22649E95}"/>
              </a:ext>
            </a:extLst>
          </p:cNvPr>
          <p:cNvSpPr txBox="1"/>
          <p:nvPr/>
        </p:nvSpPr>
        <p:spPr>
          <a:xfrm>
            <a:off x="6096000" y="2769415"/>
            <a:ext cx="5345501" cy="36317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kumimoji="0" lang="en-GB" sz="2400" b="0" i="0" u="none" strike="noStrike" kern="1200" cap="none" spc="0" normalizeH="0" baseline="0" noProof="0">
                <a:ln>
                  <a:noFill/>
                </a:ln>
                <a:solidFill>
                  <a:srgbClr val="000000"/>
                </a:solidFill>
                <a:effectLst/>
                <a:uLnTx/>
                <a:uFillTx/>
                <a:latin typeface="Arial" panose="020B0604020202020204"/>
                <a:ea typeface="+mn-ea"/>
                <a:cs typeface="Arial"/>
              </a:rPr>
              <a:t>Children are not allowed to vote in elections</a:t>
            </a:r>
          </a:p>
          <a:p>
            <a:pPr marR="0" lvl="0" algn="l" defTabSz="914400" rtl="0" eaLnBrk="1" fontAlgn="auto" latinLnBrk="0" hangingPunct="1">
              <a:lnSpc>
                <a:spcPct val="100000"/>
              </a:lnSpc>
              <a:spcBef>
                <a:spcPts val="0"/>
              </a:spcBef>
              <a:spcAft>
                <a:spcPts val="0"/>
              </a:spcAft>
              <a:buClrTx/>
              <a:buSzTx/>
              <a:tabLst/>
              <a:defRPr/>
            </a:pPr>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lang="en-GB" sz="2400">
                <a:solidFill>
                  <a:srgbClr val="000000"/>
                </a:solidFill>
                <a:latin typeface="Arial" panose="020B0604020202020204"/>
                <a:cs typeface="Arial"/>
              </a:rPr>
              <a:t>Larger implications on life of voting for a national leader vs voting for a classroom rep</a:t>
            </a:r>
          </a:p>
          <a:p>
            <a:pPr marR="0" lvl="0" algn="l" defTabSz="914400" rtl="0" eaLnBrk="1" fontAlgn="auto" latinLnBrk="0" hangingPunct="1">
              <a:lnSpc>
                <a:spcPct val="100000"/>
              </a:lnSpc>
              <a:spcBef>
                <a:spcPts val="0"/>
              </a:spcBef>
              <a:spcAft>
                <a:spcPts val="0"/>
              </a:spcAft>
              <a:buClrTx/>
              <a:buSzTx/>
              <a:tabLst/>
              <a:defRPr/>
            </a:pPr>
            <a:endParaRPr lang="en-GB" sz="1000">
              <a:solidFill>
                <a:srgbClr val="000000"/>
              </a:solidFill>
              <a:latin typeface="Arial" panose="020B0604020202020204"/>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lang="en-GB" sz="2400" b="1">
                <a:solidFill>
                  <a:srgbClr val="000000"/>
                </a:solidFill>
                <a:latin typeface="Arial" panose="020B0604020202020204"/>
                <a:cs typeface="Arial"/>
              </a:rPr>
              <a:t>Some</a:t>
            </a:r>
            <a:r>
              <a:rPr lang="en-GB" sz="2400">
                <a:solidFill>
                  <a:srgbClr val="000000"/>
                </a:solidFill>
                <a:latin typeface="Arial" panose="020B0604020202020204"/>
                <a:cs typeface="Arial"/>
              </a:rPr>
              <a:t> women got the right to vote – there was still exclusion</a:t>
            </a: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Arial"/>
            </a:endParaRP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Arial"/>
            </a:endParaRPr>
          </a:p>
        </p:txBody>
      </p:sp>
    </p:spTree>
    <p:extLst>
      <p:ext uri="{BB962C8B-B14F-4D97-AF65-F5344CB8AC3E}">
        <p14:creationId xmlns:p14="http://schemas.microsoft.com/office/powerpoint/2010/main" val="48097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0981F-F3AD-4213-A641-00A6677D0D53}"/>
              </a:ext>
            </a:extLst>
          </p:cNvPr>
          <p:cNvSpPr>
            <a:spLocks noGrp="1"/>
          </p:cNvSpPr>
          <p:nvPr>
            <p:ph type="title"/>
          </p:nvPr>
        </p:nvSpPr>
        <p:spPr/>
        <p:txBody>
          <a:bodyPr/>
          <a:lstStyle/>
          <a:p>
            <a:r>
              <a:rPr lang="en-GB"/>
              <a:t>Breakout activity</a:t>
            </a:r>
          </a:p>
        </p:txBody>
      </p:sp>
      <p:sp>
        <p:nvSpPr>
          <p:cNvPr id="3" name="Slide Number Placeholder 2">
            <a:extLst>
              <a:ext uri="{FF2B5EF4-FFF2-40B4-BE49-F238E27FC236}">
                <a16:creationId xmlns:a16="http://schemas.microsoft.com/office/drawing/2014/main" id="{D91F61C2-A304-4587-9D6D-728F8A01FF2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6" name="Rectangle: Top Corners Snipped 5">
            <a:extLst>
              <a:ext uri="{FF2B5EF4-FFF2-40B4-BE49-F238E27FC236}">
                <a16:creationId xmlns:a16="http://schemas.microsoft.com/office/drawing/2014/main" id="{E843C15C-7B18-4B9D-85C1-44A32075640C}"/>
              </a:ext>
            </a:extLst>
          </p:cNvPr>
          <p:cNvSpPr/>
          <p:nvPr/>
        </p:nvSpPr>
        <p:spPr>
          <a:xfrm>
            <a:off x="813940" y="1964266"/>
            <a:ext cx="5073782" cy="4590799"/>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sp>
        <p:nvSpPr>
          <p:cNvPr id="5" name="TextBox 4">
            <a:extLst>
              <a:ext uri="{FF2B5EF4-FFF2-40B4-BE49-F238E27FC236}">
                <a16:creationId xmlns:a16="http://schemas.microsoft.com/office/drawing/2014/main" id="{E73DDDDE-336F-43D1-8869-C19684CAAA83}"/>
              </a:ext>
            </a:extLst>
          </p:cNvPr>
          <p:cNvSpPr txBox="1"/>
          <p:nvPr/>
        </p:nvSpPr>
        <p:spPr>
          <a:xfrm>
            <a:off x="1263954" y="2110379"/>
            <a:ext cx="4346897" cy="412420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Discuss and plan: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1200" cap="none" spc="0" normalizeH="0" baseline="0" noProof="0">
              <a:ln>
                <a:noFill/>
              </a:ln>
              <a:solidFill>
                <a:srgbClr val="000000"/>
              </a:solidFill>
              <a:effectLst/>
              <a:uLnTx/>
              <a:uFillTx/>
              <a:latin typeface="Arial" panose="020B0604020202020204"/>
              <a:ea typeface="+mn-ea"/>
              <a:cs typeface="+mn-cs"/>
            </a:endParaRPr>
          </a:p>
          <a:p>
            <a:r>
              <a:rPr lang="en-GB" sz="2000"/>
              <a:t>Using the success criteria, develop an analogy you could use to support pupils to understand the concept of ‘invasion’ when teaching:</a:t>
            </a:r>
          </a:p>
          <a:p>
            <a:endParaRPr lang="en-GB" sz="1000"/>
          </a:p>
          <a:p>
            <a:pPr marL="285750" indent="-285750">
              <a:buFont typeface="Arial" panose="020B0604020202020204" pitchFamily="34" charset="0"/>
              <a:buChar char="•"/>
            </a:pPr>
            <a:r>
              <a:rPr lang="en-GB" sz="2000"/>
              <a:t>Viking raids and invasions</a:t>
            </a:r>
          </a:p>
          <a:p>
            <a:pPr marL="285750" indent="-285750">
              <a:buFont typeface="Arial" panose="020B0604020202020204" pitchFamily="34" charset="0"/>
              <a:buChar char="•"/>
            </a:pPr>
            <a:r>
              <a:rPr lang="en-GB" sz="2000"/>
              <a:t>Julius Caesar’s attempted invasion</a:t>
            </a:r>
          </a:p>
          <a:p>
            <a:pPr marL="285750" indent="-285750">
              <a:buFont typeface="Arial" panose="020B0604020202020204" pitchFamily="34" charset="0"/>
              <a:buChar char="•"/>
            </a:pPr>
            <a:r>
              <a:rPr lang="en-GB" sz="2000"/>
              <a:t>Scots’ invasions from Ireland to north Britain (now Scotland)</a:t>
            </a:r>
          </a:p>
          <a:p>
            <a:pPr marL="285750" indent="-285750">
              <a:buFont typeface="Arial" panose="020B0604020202020204" pitchFamily="34" charset="0"/>
              <a:buChar char="•"/>
            </a:pPr>
            <a:r>
              <a:rPr lang="en-GB" sz="2000"/>
              <a:t>Anglo-Saxon invasions</a:t>
            </a:r>
          </a:p>
          <a:p>
            <a:endParaRPr lang="en-GB"/>
          </a:p>
        </p:txBody>
      </p:sp>
      <p:sp>
        <p:nvSpPr>
          <p:cNvPr id="9" name="Rectangle: Top Corners Snipped 8">
            <a:extLst>
              <a:ext uri="{FF2B5EF4-FFF2-40B4-BE49-F238E27FC236}">
                <a16:creationId xmlns:a16="http://schemas.microsoft.com/office/drawing/2014/main" id="{A63BAC7F-A9D4-4ABE-8DD5-13629D475B12}"/>
              </a:ext>
            </a:extLst>
          </p:cNvPr>
          <p:cNvSpPr/>
          <p:nvPr/>
        </p:nvSpPr>
        <p:spPr>
          <a:xfrm>
            <a:off x="6304279" y="1964267"/>
            <a:ext cx="5073781" cy="4590798"/>
          </a:xfrm>
          <a:prstGeom prst="snip2SameRect">
            <a:avLst>
              <a:gd name="adj1" fmla="val 9849"/>
              <a:gd name="adj2" fmla="val 9435"/>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0" name="Graphic 25">
            <a:extLst>
              <a:ext uri="{FF2B5EF4-FFF2-40B4-BE49-F238E27FC236}">
                <a16:creationId xmlns:a16="http://schemas.microsoft.com/office/drawing/2014/main" id="{41A080EE-D593-499A-B2E4-2E404D90665A}"/>
              </a:ext>
            </a:extLst>
          </p:cNvPr>
          <p:cNvSpPr/>
          <p:nvPr/>
        </p:nvSpPr>
        <p:spPr>
          <a:xfrm>
            <a:off x="747820" y="2176538"/>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1" name="Graphic 25">
            <a:extLst>
              <a:ext uri="{FF2B5EF4-FFF2-40B4-BE49-F238E27FC236}">
                <a16:creationId xmlns:a16="http://schemas.microsoft.com/office/drawing/2014/main" id="{DF1639AB-3534-46A9-B913-B18AB5201BA4}"/>
              </a:ext>
            </a:extLst>
          </p:cNvPr>
          <p:cNvSpPr/>
          <p:nvPr/>
        </p:nvSpPr>
        <p:spPr>
          <a:xfrm>
            <a:off x="448679" y="2176538"/>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2" name="TextBox 11">
            <a:extLst>
              <a:ext uri="{FF2B5EF4-FFF2-40B4-BE49-F238E27FC236}">
                <a16:creationId xmlns:a16="http://schemas.microsoft.com/office/drawing/2014/main" id="{FA4A7B32-8B57-40F7-BF80-ECE6AFB8ABBE}"/>
              </a:ext>
            </a:extLst>
          </p:cNvPr>
          <p:cNvSpPr txBox="1"/>
          <p:nvPr/>
        </p:nvSpPr>
        <p:spPr>
          <a:xfrm>
            <a:off x="6708609" y="2056146"/>
            <a:ext cx="4480924" cy="4832092"/>
          </a:xfrm>
          <a:prstGeom prst="rect">
            <a:avLst/>
          </a:prstGeom>
          <a:noFill/>
        </p:spPr>
        <p:txBody>
          <a:bodyPr wrap="square" rtlCol="0">
            <a:spAutoFit/>
          </a:bodyPr>
          <a:lstStyle/>
          <a:p>
            <a:r>
              <a:rPr lang="en-GB" sz="2400" b="1"/>
              <a:t>Consider:</a:t>
            </a:r>
          </a:p>
          <a:p>
            <a:endParaRPr lang="en-GB" sz="1000" b="1"/>
          </a:p>
          <a:p>
            <a:pPr marL="342900" indent="-342900">
              <a:buFont typeface="Arial" panose="020B0604020202020204" pitchFamily="34" charset="0"/>
              <a:buChar char="•"/>
            </a:pPr>
            <a:r>
              <a:rPr lang="en-GB" sz="2000"/>
              <a:t>How would you introduce this to pupils?</a:t>
            </a:r>
          </a:p>
          <a:p>
            <a:pPr marL="342900" indent="-342900">
              <a:buFont typeface="Arial" panose="020B0604020202020204" pitchFamily="34" charset="0"/>
              <a:buChar char="•"/>
            </a:pPr>
            <a:r>
              <a:rPr lang="en-GB" sz="2000"/>
              <a:t>How does the analogy support pupils to develop meaning?</a:t>
            </a:r>
          </a:p>
          <a:p>
            <a:pPr marL="342900" indent="-342900">
              <a:buFont typeface="Arial" panose="020B0604020202020204" pitchFamily="34" charset="0"/>
              <a:buChar char="•"/>
            </a:pPr>
            <a:r>
              <a:rPr lang="en-GB" sz="2000"/>
              <a:t>Where does the analogy break down? What misconceptions could arise?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rgbClr val="000000"/>
                </a:solidFill>
                <a:effectLst/>
                <a:uLnTx/>
                <a:uFillTx/>
                <a:latin typeface="Arial" panose="020B0604020202020204"/>
                <a:ea typeface="+mn-ea"/>
                <a:cs typeface="+mn-cs"/>
              </a:rPr>
              <a:t>Success criteria:</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a:ln>
                  <a:noFill/>
                </a:ln>
                <a:solidFill>
                  <a:srgbClr val="000000"/>
                </a:solidFill>
                <a:effectLst/>
                <a:uLnTx/>
                <a:uFillTx/>
                <a:latin typeface="Arial" panose="020B0604020202020204"/>
                <a:ea typeface="+mn-ea"/>
                <a:cs typeface="+mn-cs"/>
              </a:rPr>
              <a:t>Transformative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a:solidFill>
                  <a:srgbClr val="000000"/>
                </a:solidFill>
                <a:latin typeface="Arial" panose="020B0604020202020204"/>
              </a:rPr>
              <a:t>Relevant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a:ln>
                  <a:noFill/>
                </a:ln>
                <a:solidFill>
                  <a:srgbClr val="000000"/>
                </a:solidFill>
                <a:effectLst/>
                <a:uLnTx/>
                <a:uFillTx/>
                <a:latin typeface="Arial" panose="020B0604020202020204"/>
                <a:ea typeface="+mn-ea"/>
                <a:cs typeface="+mn-cs"/>
              </a:rPr>
              <a:t>Visual</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a:solidFill>
                  <a:srgbClr val="000000"/>
                </a:solidFill>
                <a:latin typeface="Arial" panose="020B0604020202020204"/>
              </a:rPr>
              <a:t>Distinct</a:t>
            </a:r>
            <a:endParaRPr kumimoji="0" lang="en-GB" sz="2000"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556649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C23A0-C158-42F1-8DC1-3A144636B4AD}"/>
              </a:ext>
            </a:extLst>
          </p:cNvPr>
          <p:cNvSpPr>
            <a:spLocks noGrp="1"/>
          </p:cNvSpPr>
          <p:nvPr>
            <p:ph type="title"/>
          </p:nvPr>
        </p:nvSpPr>
        <p:spPr/>
        <p:txBody>
          <a:bodyPr/>
          <a:lstStyle/>
          <a:p>
            <a:r>
              <a:rPr lang="en-GB"/>
              <a:t>Using mnemonics</a:t>
            </a:r>
          </a:p>
        </p:txBody>
      </p:sp>
      <p:sp>
        <p:nvSpPr>
          <p:cNvPr id="3" name="Slide Number Placeholder 2">
            <a:extLst>
              <a:ext uri="{FF2B5EF4-FFF2-40B4-BE49-F238E27FC236}">
                <a16:creationId xmlns:a16="http://schemas.microsoft.com/office/drawing/2014/main" id="{1E35CA42-5DBA-4781-81AB-9A8DB68A03E8}"/>
              </a:ext>
            </a:extLst>
          </p:cNvPr>
          <p:cNvSpPr>
            <a:spLocks noGrp="1"/>
          </p:cNvSpPr>
          <p:nvPr>
            <p:ph type="sldNum" sz="quarter" idx="12"/>
          </p:nvPr>
        </p:nvSpPr>
        <p:spPr/>
        <p:txBody>
          <a:bodyPr/>
          <a:lstStyle/>
          <a:p>
            <a:fld id="{6B6EFD66-0F65-0C43-B4F5-A9CE99357F25}" type="slidenum">
              <a:rPr lang="en-GB" smtClean="0"/>
              <a:t>16</a:t>
            </a:fld>
            <a:endParaRPr lang="en-GB"/>
          </a:p>
        </p:txBody>
      </p:sp>
      <p:sp>
        <p:nvSpPr>
          <p:cNvPr id="4" name="Rectangle: Top Corners Snipped 3">
            <a:extLst>
              <a:ext uri="{FF2B5EF4-FFF2-40B4-BE49-F238E27FC236}">
                <a16:creationId xmlns:a16="http://schemas.microsoft.com/office/drawing/2014/main" id="{3F8B412C-02E1-4363-88E1-C744E85D9E4E}"/>
              </a:ext>
            </a:extLst>
          </p:cNvPr>
          <p:cNvSpPr/>
          <p:nvPr/>
        </p:nvSpPr>
        <p:spPr>
          <a:xfrm>
            <a:off x="2811905" y="4947682"/>
            <a:ext cx="6561835" cy="1453496"/>
          </a:xfrm>
          <a:prstGeom prst="snip2SameRect">
            <a:avLst>
              <a:gd name="adj1" fmla="val 9849"/>
              <a:gd name="adj2" fmla="val 9435"/>
            </a:avLst>
          </a:prstGeom>
          <a:solidFill>
            <a:schemeClr val="accent1">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rPr>
              <a:t>Limitations: </a:t>
            </a:r>
            <a:r>
              <a:rPr lang="en-GB" sz="2400">
                <a:solidFill>
                  <a:schemeClr val="tx1"/>
                </a:solidFill>
              </a:rPr>
              <a:t>Doesn’t develop meaning, consider opportunity-cost benefit</a:t>
            </a:r>
          </a:p>
        </p:txBody>
      </p:sp>
      <p:sp>
        <p:nvSpPr>
          <p:cNvPr id="22" name="Rectangle: Top Corners Snipped 21">
            <a:extLst>
              <a:ext uri="{FF2B5EF4-FFF2-40B4-BE49-F238E27FC236}">
                <a16:creationId xmlns:a16="http://schemas.microsoft.com/office/drawing/2014/main" id="{C6E80102-E2A4-4314-ADB9-7A0133CB115D}"/>
              </a:ext>
            </a:extLst>
          </p:cNvPr>
          <p:cNvSpPr/>
          <p:nvPr/>
        </p:nvSpPr>
        <p:spPr>
          <a:xfrm>
            <a:off x="700349" y="1970752"/>
            <a:ext cx="3258004" cy="105380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Selection</a:t>
            </a:r>
          </a:p>
        </p:txBody>
      </p:sp>
      <p:sp>
        <p:nvSpPr>
          <p:cNvPr id="23" name="Rectangle: Top Corners Snipped 22">
            <a:extLst>
              <a:ext uri="{FF2B5EF4-FFF2-40B4-BE49-F238E27FC236}">
                <a16:creationId xmlns:a16="http://schemas.microsoft.com/office/drawing/2014/main" id="{B47F2110-7B5D-4AEB-A466-ADFE9A836978}"/>
              </a:ext>
            </a:extLst>
          </p:cNvPr>
          <p:cNvSpPr/>
          <p:nvPr/>
        </p:nvSpPr>
        <p:spPr>
          <a:xfrm>
            <a:off x="4395298" y="1959077"/>
            <a:ext cx="3258004" cy="105380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Meaningful</a:t>
            </a:r>
          </a:p>
        </p:txBody>
      </p:sp>
      <p:sp>
        <p:nvSpPr>
          <p:cNvPr id="24" name="Rectangle: Top Corners Snipped 23">
            <a:extLst>
              <a:ext uri="{FF2B5EF4-FFF2-40B4-BE49-F238E27FC236}">
                <a16:creationId xmlns:a16="http://schemas.microsoft.com/office/drawing/2014/main" id="{6F7B78A1-98F4-40D0-8556-B044246DA67F}"/>
              </a:ext>
            </a:extLst>
          </p:cNvPr>
          <p:cNvSpPr/>
          <p:nvPr/>
        </p:nvSpPr>
        <p:spPr>
          <a:xfrm>
            <a:off x="8158769" y="1970697"/>
            <a:ext cx="3258004" cy="105380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Vivid</a:t>
            </a:r>
          </a:p>
        </p:txBody>
      </p:sp>
      <p:sp>
        <p:nvSpPr>
          <p:cNvPr id="25" name="Rectangle: Top Corners Snipped 24">
            <a:extLst>
              <a:ext uri="{FF2B5EF4-FFF2-40B4-BE49-F238E27FC236}">
                <a16:creationId xmlns:a16="http://schemas.microsoft.com/office/drawing/2014/main" id="{CE69C383-CBA3-4838-AE3B-619FAA284A60}"/>
              </a:ext>
            </a:extLst>
          </p:cNvPr>
          <p:cNvSpPr/>
          <p:nvPr/>
        </p:nvSpPr>
        <p:spPr>
          <a:xfrm>
            <a:off x="700349" y="3339610"/>
            <a:ext cx="3258004" cy="105380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Simple</a:t>
            </a:r>
          </a:p>
        </p:txBody>
      </p:sp>
      <p:sp>
        <p:nvSpPr>
          <p:cNvPr id="26" name="Rectangle: Top Corners Snipped 25">
            <a:extLst>
              <a:ext uri="{FF2B5EF4-FFF2-40B4-BE49-F238E27FC236}">
                <a16:creationId xmlns:a16="http://schemas.microsoft.com/office/drawing/2014/main" id="{0C84452C-6363-4D72-9B8F-0C076D6E08C9}"/>
              </a:ext>
            </a:extLst>
          </p:cNvPr>
          <p:cNvSpPr/>
          <p:nvPr/>
        </p:nvSpPr>
        <p:spPr>
          <a:xfrm>
            <a:off x="4395298" y="3339610"/>
            <a:ext cx="3258004" cy="105380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Chunk</a:t>
            </a:r>
          </a:p>
        </p:txBody>
      </p:sp>
      <p:sp>
        <p:nvSpPr>
          <p:cNvPr id="27" name="Rectangle: Top Corners Snipped 26">
            <a:extLst>
              <a:ext uri="{FF2B5EF4-FFF2-40B4-BE49-F238E27FC236}">
                <a16:creationId xmlns:a16="http://schemas.microsoft.com/office/drawing/2014/main" id="{34E3C648-B4A1-4F97-AD59-DE2B86275F04}"/>
              </a:ext>
            </a:extLst>
          </p:cNvPr>
          <p:cNvSpPr/>
          <p:nvPr/>
        </p:nvSpPr>
        <p:spPr>
          <a:xfrm>
            <a:off x="8158769" y="3339610"/>
            <a:ext cx="3258004" cy="105380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Self-checking</a:t>
            </a:r>
          </a:p>
        </p:txBody>
      </p:sp>
    </p:spTree>
    <p:extLst>
      <p:ext uri="{BB962C8B-B14F-4D97-AF65-F5344CB8AC3E}">
        <p14:creationId xmlns:p14="http://schemas.microsoft.com/office/powerpoint/2010/main" val="4092632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2" grpId="0" animBg="1"/>
      <p:bldP spid="23" grpId="0" animBg="1"/>
      <p:bldP spid="24" grpId="0" animBg="1"/>
      <p:bldP spid="25" grpId="0" animBg="1"/>
      <p:bldP spid="26" grpId="0" animBg="1"/>
      <p:bldP spid="2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32A06-F7B2-425B-9171-46401C2AFF17}"/>
              </a:ext>
            </a:extLst>
          </p:cNvPr>
          <p:cNvSpPr>
            <a:spLocks noGrp="1"/>
          </p:cNvSpPr>
          <p:nvPr>
            <p:ph type="title"/>
          </p:nvPr>
        </p:nvSpPr>
        <p:spPr>
          <a:xfrm>
            <a:off x="634999" y="564490"/>
            <a:ext cx="10921999" cy="852155"/>
          </a:xfrm>
        </p:spPr>
        <p:txBody>
          <a:bodyPr/>
          <a:lstStyle/>
          <a:p>
            <a:r>
              <a:rPr lang="en-GB"/>
              <a:t>Types of mnemonics</a:t>
            </a:r>
          </a:p>
        </p:txBody>
      </p:sp>
      <p:sp>
        <p:nvSpPr>
          <p:cNvPr id="4" name="Slide Number Placeholder 3">
            <a:extLst>
              <a:ext uri="{FF2B5EF4-FFF2-40B4-BE49-F238E27FC236}">
                <a16:creationId xmlns:a16="http://schemas.microsoft.com/office/drawing/2014/main" id="{4F98E120-3E46-47D7-89B4-A52D34441C72}"/>
              </a:ext>
            </a:extLst>
          </p:cNvPr>
          <p:cNvSpPr>
            <a:spLocks noGrp="1"/>
          </p:cNvSpPr>
          <p:nvPr>
            <p:ph type="sldNum" sz="quarter" idx="12"/>
          </p:nvPr>
        </p:nvSpPr>
        <p:spPr/>
        <p:txBody>
          <a:bodyPr/>
          <a:lstStyle/>
          <a:p>
            <a:fld id="{6B6EFD66-0F65-0C43-B4F5-A9CE99357F25}" type="slidenum">
              <a:rPr lang="en-GB" smtClean="0"/>
              <a:t>17</a:t>
            </a:fld>
            <a:endParaRPr lang="en-GB"/>
          </a:p>
        </p:txBody>
      </p:sp>
      <p:graphicFrame>
        <p:nvGraphicFramePr>
          <p:cNvPr id="5" name="Table 5">
            <a:extLst>
              <a:ext uri="{FF2B5EF4-FFF2-40B4-BE49-F238E27FC236}">
                <a16:creationId xmlns:a16="http://schemas.microsoft.com/office/drawing/2014/main" id="{B63DEE43-17CC-4627-808F-DBECFDCD2CC3}"/>
              </a:ext>
            </a:extLst>
          </p:cNvPr>
          <p:cNvGraphicFramePr>
            <a:graphicFrameLocks noGrp="1"/>
          </p:cNvGraphicFramePr>
          <p:nvPr>
            <p:extLst>
              <p:ext uri="{D42A27DB-BD31-4B8C-83A1-F6EECF244321}">
                <p14:modId xmlns:p14="http://schemas.microsoft.com/office/powerpoint/2010/main" val="1071627927"/>
              </p:ext>
            </p:extLst>
          </p:nvPr>
        </p:nvGraphicFramePr>
        <p:xfrm>
          <a:off x="372537" y="1416645"/>
          <a:ext cx="11446924" cy="5205798"/>
        </p:xfrm>
        <a:graphic>
          <a:graphicData uri="http://schemas.openxmlformats.org/drawingml/2006/table">
            <a:tbl>
              <a:tblPr firstRow="1" bandRow="1">
                <a:tableStyleId>{5C22544A-7EE6-4342-B048-85BDC9FD1C3A}</a:tableStyleId>
              </a:tblPr>
              <a:tblGrid>
                <a:gridCol w="1571407">
                  <a:extLst>
                    <a:ext uri="{9D8B030D-6E8A-4147-A177-3AD203B41FA5}">
                      <a16:colId xmlns:a16="http://schemas.microsoft.com/office/drawing/2014/main" val="1391724305"/>
                    </a:ext>
                  </a:extLst>
                </a:gridCol>
                <a:gridCol w="3366353">
                  <a:extLst>
                    <a:ext uri="{9D8B030D-6E8A-4147-A177-3AD203B41FA5}">
                      <a16:colId xmlns:a16="http://schemas.microsoft.com/office/drawing/2014/main" val="2728611366"/>
                    </a:ext>
                  </a:extLst>
                </a:gridCol>
                <a:gridCol w="3450336">
                  <a:extLst>
                    <a:ext uri="{9D8B030D-6E8A-4147-A177-3AD203B41FA5}">
                      <a16:colId xmlns:a16="http://schemas.microsoft.com/office/drawing/2014/main" val="1825696285"/>
                    </a:ext>
                  </a:extLst>
                </a:gridCol>
                <a:gridCol w="3058828">
                  <a:extLst>
                    <a:ext uri="{9D8B030D-6E8A-4147-A177-3AD203B41FA5}">
                      <a16:colId xmlns:a16="http://schemas.microsoft.com/office/drawing/2014/main" val="732361289"/>
                    </a:ext>
                  </a:extLst>
                </a:gridCol>
              </a:tblGrid>
              <a:tr h="487144">
                <a:tc>
                  <a:txBody>
                    <a:bodyPr/>
                    <a:lstStyle/>
                    <a:p>
                      <a:r>
                        <a:rPr lang="en-GB"/>
                        <a:t>Mnemonic</a:t>
                      </a:r>
                    </a:p>
                  </a:txBody>
                  <a:tcPr/>
                </a:tc>
                <a:tc>
                  <a:txBody>
                    <a:bodyPr/>
                    <a:lstStyle/>
                    <a:p>
                      <a:r>
                        <a:rPr lang="en-GB"/>
                        <a:t>How to use</a:t>
                      </a:r>
                    </a:p>
                  </a:txBody>
                  <a:tcPr/>
                </a:tc>
                <a:tc>
                  <a:txBody>
                    <a:bodyPr/>
                    <a:lstStyle/>
                    <a:p>
                      <a:r>
                        <a:rPr lang="en-GB"/>
                        <a:t>When to use</a:t>
                      </a:r>
                    </a:p>
                  </a:txBody>
                  <a:tcPr/>
                </a:tc>
                <a:tc>
                  <a:txBody>
                    <a:bodyPr/>
                    <a:lstStyle/>
                    <a:p>
                      <a:r>
                        <a:rPr lang="en-GB"/>
                        <a:t>Example</a:t>
                      </a:r>
                    </a:p>
                  </a:txBody>
                  <a:tcPr/>
                </a:tc>
                <a:extLst>
                  <a:ext uri="{0D108BD9-81ED-4DB2-BD59-A6C34878D82A}">
                    <a16:rowId xmlns:a16="http://schemas.microsoft.com/office/drawing/2014/main" val="740974557"/>
                  </a:ext>
                </a:extLst>
              </a:tr>
              <a:tr h="1030574">
                <a:tc>
                  <a:txBody>
                    <a:bodyPr/>
                    <a:lstStyle/>
                    <a:p>
                      <a:r>
                        <a:rPr lang="en-GB" sz="1600" b="1"/>
                        <a:t>Acronym</a:t>
                      </a:r>
                    </a:p>
                    <a:p>
                      <a:endParaRPr lang="en-GB" sz="1600" b="1"/>
                    </a:p>
                  </a:txBody>
                  <a:tcPr/>
                </a:tc>
                <a:tc>
                  <a:txBody>
                    <a:bodyPr/>
                    <a:lstStyle/>
                    <a:p>
                      <a:r>
                        <a:rPr lang="en-GB" sz="1600"/>
                        <a:t>Create an acronym using the first letter of each of the items to be remembered. This should form a familiar word.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a:t>Remembering a set of items or list. Helpful if they need to be in a particular order.</a:t>
                      </a:r>
                    </a:p>
                    <a:p>
                      <a:endParaRPr lang="en-GB" sz="160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a:t>PEN = Proton, Electron, Neutron (the parts of an atom)</a:t>
                      </a:r>
                    </a:p>
                    <a:p>
                      <a:endParaRPr lang="en-GB" sz="1600"/>
                    </a:p>
                  </a:txBody>
                  <a:tcPr/>
                </a:tc>
                <a:extLst>
                  <a:ext uri="{0D108BD9-81ED-4DB2-BD59-A6C34878D82A}">
                    <a16:rowId xmlns:a16="http://schemas.microsoft.com/office/drawing/2014/main" val="3582912532"/>
                  </a:ext>
                </a:extLst>
              </a:tr>
              <a:tr h="1030574">
                <a:tc>
                  <a:txBody>
                    <a:bodyPr/>
                    <a:lstStyle/>
                    <a:p>
                      <a:r>
                        <a:rPr lang="en-GB" sz="1600" b="1"/>
                        <a:t>Acrostic</a:t>
                      </a:r>
                    </a:p>
                  </a:txBody>
                  <a:tcPr/>
                </a:tc>
                <a:tc>
                  <a:txBody>
                    <a:bodyPr/>
                    <a:lstStyle/>
                    <a:p>
                      <a:r>
                        <a:rPr lang="en-GB" sz="1600"/>
                        <a:t>Create an easy to remember sentence where the first letter of each word provides a cue to the item to be remember.</a:t>
                      </a:r>
                    </a:p>
                  </a:txBody>
                  <a:tcPr/>
                </a:tc>
                <a:tc>
                  <a:txBody>
                    <a:bodyPr/>
                    <a:lstStyle/>
                    <a:p>
                      <a:r>
                        <a:rPr lang="en-GB" sz="1600"/>
                        <a:t>Remembering a set of items in order.</a:t>
                      </a:r>
                    </a:p>
                  </a:txBody>
                  <a:tcPr/>
                </a:tc>
                <a:tc>
                  <a:txBody>
                    <a:bodyPr/>
                    <a:lstStyle/>
                    <a:p>
                      <a:r>
                        <a:rPr lang="en-GB" sz="1600"/>
                        <a:t>My very educated mother just served us nine </a:t>
                      </a:r>
                      <a:r>
                        <a:rPr lang="en-GB" sz="1600" i="1"/>
                        <a:t>pies</a:t>
                      </a:r>
                    </a:p>
                    <a:p>
                      <a:r>
                        <a:rPr lang="en-GB" sz="1600"/>
                        <a:t>(Mercury, Venus, Earth, Mars, Jupiter, Saturn, Uranus, Neptune, </a:t>
                      </a:r>
                      <a:r>
                        <a:rPr lang="en-GB" sz="1600" i="1"/>
                        <a:t>Pluto</a:t>
                      </a:r>
                      <a:r>
                        <a:rPr lang="en-GB" sz="1600" i="0"/>
                        <a:t>)</a:t>
                      </a:r>
                    </a:p>
                  </a:txBody>
                  <a:tcPr/>
                </a:tc>
                <a:extLst>
                  <a:ext uri="{0D108BD9-81ED-4DB2-BD59-A6C34878D82A}">
                    <a16:rowId xmlns:a16="http://schemas.microsoft.com/office/drawing/2014/main" val="4110602701"/>
                  </a:ext>
                </a:extLst>
              </a:tr>
              <a:tr h="1030574">
                <a:tc>
                  <a:txBody>
                    <a:bodyPr/>
                    <a:lstStyle/>
                    <a:p>
                      <a:r>
                        <a:rPr lang="en-GB" sz="1600" b="1"/>
                        <a:t>Music and rhymes</a:t>
                      </a:r>
                    </a:p>
                  </a:txBody>
                  <a:tcPr/>
                </a:tc>
                <a:tc>
                  <a:txBody>
                    <a:bodyPr/>
                    <a:lstStyle/>
                    <a:p>
                      <a:r>
                        <a:rPr lang="en-GB" sz="1600"/>
                        <a:t>The material to remember is set to a familiar tune, set to a rhythm or made into a rhyme.</a:t>
                      </a:r>
                    </a:p>
                  </a:txBody>
                  <a:tcPr/>
                </a:tc>
                <a:tc>
                  <a:txBody>
                    <a:bodyPr/>
                    <a:lstStyle/>
                    <a:p>
                      <a:r>
                        <a:rPr lang="en-GB" sz="1600"/>
                        <a:t>Used a lot with younger children.</a:t>
                      </a:r>
                    </a:p>
                  </a:txBody>
                  <a:tcPr/>
                </a:tc>
                <a:tc>
                  <a:txBody>
                    <a:bodyPr/>
                    <a:lstStyle/>
                    <a:p>
                      <a:r>
                        <a:rPr lang="en-GB" sz="1600"/>
                        <a:t>Days of the month rhyme </a:t>
                      </a:r>
                      <a:r>
                        <a:rPr lang="en-GB" sz="1600" i="1"/>
                        <a:t>‘30 days hath September…’</a:t>
                      </a:r>
                    </a:p>
                  </a:txBody>
                  <a:tcPr/>
                </a:tc>
                <a:extLst>
                  <a:ext uri="{0D108BD9-81ED-4DB2-BD59-A6C34878D82A}">
                    <a16:rowId xmlns:a16="http://schemas.microsoft.com/office/drawing/2014/main" val="1330764066"/>
                  </a:ext>
                </a:extLst>
              </a:tr>
              <a:tr h="1030574">
                <a:tc>
                  <a:txBody>
                    <a:bodyPr/>
                    <a:lstStyle/>
                    <a:p>
                      <a:r>
                        <a:rPr lang="en-GB" sz="1600" b="1"/>
                        <a:t>Keyword</a:t>
                      </a:r>
                    </a:p>
                  </a:txBody>
                  <a:tcPr/>
                </a:tc>
                <a:tc>
                  <a:txBody>
                    <a:bodyPr/>
                    <a:lstStyle/>
                    <a:p>
                      <a:r>
                        <a:rPr lang="en-GB" sz="1600"/>
                        <a:t>Find an everyday word that sounds close to the word to be remembered. Then create a visual image that connects the everyday word and the to be learned word.</a:t>
                      </a:r>
                    </a:p>
                  </a:txBody>
                  <a:tcPr/>
                </a:tc>
                <a:tc>
                  <a:txBody>
                    <a:bodyPr/>
                    <a:lstStyle/>
                    <a:p>
                      <a:r>
                        <a:rPr lang="en-GB" sz="1600"/>
                        <a:t>Learning foreign languages.</a:t>
                      </a:r>
                    </a:p>
                    <a:p>
                      <a:r>
                        <a:rPr lang="en-GB" sz="1600"/>
                        <a:t>New and difficult words.</a:t>
                      </a:r>
                    </a:p>
                  </a:txBody>
                  <a:tcPr/>
                </a:tc>
                <a:tc>
                  <a:txBody>
                    <a:bodyPr/>
                    <a:lstStyle/>
                    <a:p>
                      <a:r>
                        <a:rPr lang="en-GB" sz="1600" i="0"/>
                        <a:t>The Spanish word for </a:t>
                      </a:r>
                      <a:r>
                        <a:rPr lang="en-GB" sz="1600" i="1"/>
                        <a:t>smile</a:t>
                      </a:r>
                      <a:r>
                        <a:rPr lang="en-GB" sz="1600" i="0"/>
                        <a:t> is ‘</a:t>
                      </a:r>
                      <a:r>
                        <a:rPr lang="en-GB" sz="1600" i="1" err="1"/>
                        <a:t>sonrisa</a:t>
                      </a:r>
                      <a:r>
                        <a:rPr lang="en-GB" sz="1600" i="0"/>
                        <a:t>’. This sounds similar to sunrise. This is then paired with an image of a rising sun with a face smiling.</a:t>
                      </a:r>
                    </a:p>
                  </a:txBody>
                  <a:tcPr/>
                </a:tc>
                <a:extLst>
                  <a:ext uri="{0D108BD9-81ED-4DB2-BD59-A6C34878D82A}">
                    <a16:rowId xmlns:a16="http://schemas.microsoft.com/office/drawing/2014/main" val="267299039"/>
                  </a:ext>
                </a:extLst>
              </a:tr>
            </a:tbl>
          </a:graphicData>
        </a:graphic>
      </p:graphicFrame>
    </p:spTree>
    <p:extLst>
      <p:ext uri="{BB962C8B-B14F-4D97-AF65-F5344CB8AC3E}">
        <p14:creationId xmlns:p14="http://schemas.microsoft.com/office/powerpoint/2010/main" val="2522625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498EAD3-CB8D-4033-BAA7-8BB6F654DE9F}"/>
              </a:ext>
            </a:extLst>
          </p:cNvPr>
          <p:cNvSpPr>
            <a:spLocks noGrp="1"/>
          </p:cNvSpPr>
          <p:nvPr>
            <p:ph type="sldNum" sz="quarter" idx="12"/>
          </p:nvPr>
        </p:nvSpPr>
        <p:spPr/>
        <p:txBody>
          <a:bodyPr/>
          <a:lstStyle/>
          <a:p>
            <a:fld id="{6B6EFD66-0F65-0C43-B4F5-A9CE99357F25}" type="slidenum">
              <a:rPr lang="en-GB" smtClean="0"/>
              <a:pPr/>
              <a:t>18</a:t>
            </a:fld>
            <a:endParaRPr lang="en-GB"/>
          </a:p>
        </p:txBody>
      </p:sp>
      <p:sp>
        <p:nvSpPr>
          <p:cNvPr id="3" name="Content Placeholder 2">
            <a:extLst>
              <a:ext uri="{FF2B5EF4-FFF2-40B4-BE49-F238E27FC236}">
                <a16:creationId xmlns:a16="http://schemas.microsoft.com/office/drawing/2014/main" id="{BF61E70E-439D-40E6-9883-CF2720F27680}"/>
              </a:ext>
            </a:extLst>
          </p:cNvPr>
          <p:cNvSpPr>
            <a:spLocks noGrp="1"/>
          </p:cNvSpPr>
          <p:nvPr>
            <p:ph idx="1"/>
          </p:nvPr>
        </p:nvSpPr>
        <p:spPr>
          <a:xfrm>
            <a:off x="631826" y="2590716"/>
            <a:ext cx="4829172" cy="3810462"/>
          </a:xfrm>
        </p:spPr>
        <p:txBody>
          <a:bodyPr>
            <a:normAutofit/>
          </a:bodyPr>
          <a:lstStyle/>
          <a:p>
            <a:r>
              <a:rPr lang="en-GB" sz="2800"/>
              <a:t>Key Stage 2 national curriculum:</a:t>
            </a:r>
          </a:p>
          <a:p>
            <a:pPr marL="285750" indent="-285750">
              <a:buFont typeface="Arial" panose="020B0604020202020204" pitchFamily="34" charset="0"/>
              <a:buChar char="•"/>
            </a:pPr>
            <a:r>
              <a:rPr lang="en-GB" sz="2800" b="0"/>
              <a:t>The Viking and Anglo-Saxon struggle for the Kingdom of England to the time of Edward the Confessor</a:t>
            </a:r>
          </a:p>
          <a:p>
            <a:endParaRPr lang="en-GB"/>
          </a:p>
        </p:txBody>
      </p:sp>
      <p:sp>
        <p:nvSpPr>
          <p:cNvPr id="4" name="Content Placeholder 3">
            <a:extLst>
              <a:ext uri="{FF2B5EF4-FFF2-40B4-BE49-F238E27FC236}">
                <a16:creationId xmlns:a16="http://schemas.microsoft.com/office/drawing/2014/main" id="{D2D2BB14-A005-4B19-8B22-345BDD123DF4}"/>
              </a:ext>
            </a:extLst>
          </p:cNvPr>
          <p:cNvSpPr>
            <a:spLocks noGrp="1"/>
          </p:cNvSpPr>
          <p:nvPr>
            <p:ph idx="13"/>
          </p:nvPr>
        </p:nvSpPr>
        <p:spPr/>
        <p:txBody>
          <a:bodyPr/>
          <a:lstStyle/>
          <a:p>
            <a:endParaRPr lang="en-GB"/>
          </a:p>
        </p:txBody>
      </p:sp>
      <p:sp>
        <p:nvSpPr>
          <p:cNvPr id="5" name="Title 4">
            <a:extLst>
              <a:ext uri="{FF2B5EF4-FFF2-40B4-BE49-F238E27FC236}">
                <a16:creationId xmlns:a16="http://schemas.microsoft.com/office/drawing/2014/main" id="{6CD70CDA-5406-4783-9C0B-D039DF6785FF}"/>
              </a:ext>
            </a:extLst>
          </p:cNvPr>
          <p:cNvSpPr>
            <a:spLocks noGrp="1"/>
          </p:cNvSpPr>
          <p:nvPr>
            <p:ph type="title"/>
          </p:nvPr>
        </p:nvSpPr>
        <p:spPr>
          <a:xfrm>
            <a:off x="631826" y="648855"/>
            <a:ext cx="5184081" cy="1368980"/>
          </a:xfrm>
        </p:spPr>
        <p:txBody>
          <a:bodyPr/>
          <a:lstStyle/>
          <a:p>
            <a:r>
              <a:rPr lang="en-GB"/>
              <a:t>When to use mnemonics?</a:t>
            </a:r>
          </a:p>
        </p:txBody>
      </p:sp>
      <p:sp>
        <p:nvSpPr>
          <p:cNvPr id="6" name="Rectangle: Top Corners Snipped 5">
            <a:extLst>
              <a:ext uri="{FF2B5EF4-FFF2-40B4-BE49-F238E27FC236}">
                <a16:creationId xmlns:a16="http://schemas.microsoft.com/office/drawing/2014/main" id="{560B8B55-9D4A-44B0-B0B9-2EC5B75290E3}"/>
              </a:ext>
            </a:extLst>
          </p:cNvPr>
          <p:cNvSpPr/>
          <p:nvPr/>
        </p:nvSpPr>
        <p:spPr>
          <a:xfrm>
            <a:off x="6376093" y="851339"/>
            <a:ext cx="5577416" cy="5703727"/>
          </a:xfrm>
          <a:prstGeom prst="snip2SameRect">
            <a:avLst>
              <a:gd name="adj1" fmla="val 9849"/>
              <a:gd name="adj2" fmla="val 9435"/>
            </a:avLst>
          </a:prstGeom>
          <a:solidFill>
            <a:schemeClr val="accent4">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7" name="TextBox 6">
            <a:extLst>
              <a:ext uri="{FF2B5EF4-FFF2-40B4-BE49-F238E27FC236}">
                <a16:creationId xmlns:a16="http://schemas.microsoft.com/office/drawing/2014/main" id="{7D162F6E-77B1-4023-B60A-560CB3A7270F}"/>
              </a:ext>
            </a:extLst>
          </p:cNvPr>
          <p:cNvSpPr txBox="1"/>
          <p:nvPr/>
        </p:nvSpPr>
        <p:spPr>
          <a:xfrm>
            <a:off x="6578762" y="1109013"/>
            <a:ext cx="5374748" cy="5678478"/>
          </a:xfrm>
          <a:prstGeom prst="rect">
            <a:avLst/>
          </a:prstGeom>
          <a:noFill/>
        </p:spPr>
        <p:txBody>
          <a:bodyPr wrap="square" lIns="91440" tIns="45720" rIns="91440" bIns="45720" rtlCol="0" anchor="t">
            <a:spAutoFit/>
          </a:bodyPr>
          <a:lstStyle/>
          <a:p>
            <a:r>
              <a:rPr lang="en-GB" sz="2300" b="1"/>
              <a:t>Key facts to know and remember:</a:t>
            </a:r>
          </a:p>
          <a:p>
            <a:endParaRPr lang="en-GB" sz="1200"/>
          </a:p>
          <a:p>
            <a:pPr marL="342900" indent="-342900">
              <a:buFont typeface="Arial" panose="020B0604020202020204" pitchFamily="34" charset="0"/>
              <a:buChar char="•"/>
            </a:pPr>
            <a:r>
              <a:rPr lang="en-GB" sz="2000"/>
              <a:t>Anglo Saxons invaded England in 410 AD. </a:t>
            </a:r>
          </a:p>
          <a:p>
            <a:pPr marL="342900" indent="-342900">
              <a:buFont typeface="Arial" panose="020B0604020202020204" pitchFamily="34" charset="0"/>
              <a:buChar char="•"/>
            </a:pPr>
            <a:r>
              <a:rPr lang="en-GB" sz="2000"/>
              <a:t>They came from the Netherlands, Denmark and Germany. </a:t>
            </a:r>
          </a:p>
          <a:p>
            <a:pPr marL="342900" indent="-342900">
              <a:buFont typeface="Arial" panose="020B0604020202020204" pitchFamily="34" charset="0"/>
              <a:buChar char="•"/>
            </a:pPr>
            <a:r>
              <a:rPr lang="en-GB" sz="2000"/>
              <a:t>There were 3 tribes: the Angles, Jutes and Saxons. </a:t>
            </a:r>
          </a:p>
          <a:p>
            <a:pPr marL="342900" indent="-342900">
              <a:buFont typeface="Arial" panose="020B0604020202020204" pitchFamily="34" charset="0"/>
              <a:buChar char="•"/>
            </a:pPr>
            <a:r>
              <a:rPr lang="en-GB" sz="2000"/>
              <a:t>They fought amongst themselves for hundreds of years. </a:t>
            </a:r>
          </a:p>
          <a:p>
            <a:pPr marL="342900" indent="-342900">
              <a:buFont typeface="Arial" panose="020B0604020202020204" pitchFamily="34" charset="0"/>
              <a:buChar char="•"/>
            </a:pPr>
            <a:r>
              <a:rPr lang="en-GB" sz="2000"/>
              <a:t>The Vikings invaded England and fought the Anglo Saxons.</a:t>
            </a:r>
          </a:p>
          <a:p>
            <a:pPr marL="342900" indent="-342900">
              <a:buFont typeface="Arial" panose="020B0604020202020204" pitchFamily="34" charset="0"/>
              <a:buChar char="•"/>
            </a:pPr>
            <a:r>
              <a:rPr lang="en-GB" sz="2000"/>
              <a:t>Alfred the Great became king in 871 AD and fought the Vikings; he defeated them at the Battle of Edington.</a:t>
            </a:r>
          </a:p>
          <a:p>
            <a:pPr marL="342900" indent="-342900">
              <a:buFont typeface="Arial" panose="020B0604020202020204" pitchFamily="34" charset="0"/>
              <a:buChar char="•"/>
            </a:pPr>
            <a:r>
              <a:rPr lang="en-GB" sz="2000"/>
              <a:t>The Vikings then ruled the North and East of England. </a:t>
            </a:r>
          </a:p>
          <a:p>
            <a:endParaRPr lang="en-GB" sz="2400" b="1"/>
          </a:p>
          <a:p>
            <a:endParaRPr lang="en-GB" sz="2400"/>
          </a:p>
        </p:txBody>
      </p:sp>
    </p:spTree>
    <p:extLst>
      <p:ext uri="{BB962C8B-B14F-4D97-AF65-F5344CB8AC3E}">
        <p14:creationId xmlns:p14="http://schemas.microsoft.com/office/powerpoint/2010/main" val="3854265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E310ECC-BF27-4634-A938-1D66F68CFAD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0" name="Title 1">
            <a:extLst>
              <a:ext uri="{FF2B5EF4-FFF2-40B4-BE49-F238E27FC236}">
                <a16:creationId xmlns:a16="http://schemas.microsoft.com/office/drawing/2014/main" id="{27769B0C-6F0A-42BF-B69E-FAD1118AED44}"/>
              </a:ext>
            </a:extLst>
          </p:cNvPr>
          <p:cNvSpPr txBox="1">
            <a:spLocks/>
          </p:cNvSpPr>
          <p:nvPr/>
        </p:nvSpPr>
        <p:spPr>
          <a:xfrm>
            <a:off x="307013" y="445671"/>
            <a:ext cx="10921999" cy="85215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a:t>Selecting effective mnemonics</a:t>
            </a:r>
          </a:p>
        </p:txBody>
      </p:sp>
      <p:sp>
        <p:nvSpPr>
          <p:cNvPr id="12" name="Rectangle: Top Corners Snipped 11">
            <a:extLst>
              <a:ext uri="{FF2B5EF4-FFF2-40B4-BE49-F238E27FC236}">
                <a16:creationId xmlns:a16="http://schemas.microsoft.com/office/drawing/2014/main" id="{25E661E2-077B-4CC0-AD10-5B74D8F7BFDD}"/>
              </a:ext>
            </a:extLst>
          </p:cNvPr>
          <p:cNvSpPr/>
          <p:nvPr/>
        </p:nvSpPr>
        <p:spPr>
          <a:xfrm>
            <a:off x="594032" y="1358550"/>
            <a:ext cx="6962468" cy="5365057"/>
          </a:xfrm>
          <a:prstGeom prst="snip2SameRect">
            <a:avLst>
              <a:gd name="adj1" fmla="val 9849"/>
              <a:gd name="adj2" fmla="val 9435"/>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11" name="Rectangle 10">
            <a:extLst>
              <a:ext uri="{FF2B5EF4-FFF2-40B4-BE49-F238E27FC236}">
                <a16:creationId xmlns:a16="http://schemas.microsoft.com/office/drawing/2014/main" id="{7EB2CEBC-6506-4B50-BF16-D8D31FDB5E94}"/>
              </a:ext>
            </a:extLst>
          </p:cNvPr>
          <p:cNvSpPr/>
          <p:nvPr/>
        </p:nvSpPr>
        <p:spPr>
          <a:xfrm>
            <a:off x="1108754" y="1460628"/>
            <a:ext cx="7883676" cy="5262979"/>
          </a:xfrm>
          <a:prstGeom prst="rect">
            <a:avLst/>
          </a:prstGeom>
        </p:spPr>
        <p:txBody>
          <a:bodyPr wrap="square" lIns="91440" tIns="45720" rIns="91440" bIns="45720" anchor="t">
            <a:spAutoFit/>
          </a:bodyPr>
          <a:lstStyle/>
          <a:p>
            <a:r>
              <a:rPr lang="en-GB" sz="2100">
                <a:latin typeface="+mj-lt"/>
                <a:cs typeface="Calibri"/>
              </a:rPr>
              <a:t>The Anglo Saxons came by sea</a:t>
            </a:r>
          </a:p>
          <a:p>
            <a:r>
              <a:rPr lang="en-GB" sz="2100">
                <a:latin typeface="+mj-lt"/>
                <a:cs typeface="Calibri"/>
              </a:rPr>
              <a:t>From the Netherlands, Denmark and Germany,</a:t>
            </a:r>
          </a:p>
          <a:p>
            <a:r>
              <a:rPr lang="en-GB" sz="2100">
                <a:latin typeface="+mj-lt"/>
                <a:cs typeface="Calibri"/>
              </a:rPr>
              <a:t>Arriving by boat for all to see, </a:t>
            </a:r>
          </a:p>
          <a:p>
            <a:r>
              <a:rPr lang="en-GB" sz="2100">
                <a:latin typeface="+mj-lt"/>
                <a:cs typeface="Calibri"/>
              </a:rPr>
              <a:t>When was this? 410 AD</a:t>
            </a:r>
          </a:p>
          <a:p>
            <a:endParaRPr lang="en-GB" sz="2100">
              <a:latin typeface="+mj-lt"/>
              <a:cs typeface="Calibri" panose="020F0502020204030204" pitchFamily="34" charset="0"/>
            </a:endParaRPr>
          </a:p>
          <a:p>
            <a:r>
              <a:rPr lang="en-GB" sz="2100">
                <a:latin typeface="+mj-lt"/>
                <a:cs typeface="Calibri"/>
              </a:rPr>
              <a:t>They were called the Angles, Jutes and Saxon, </a:t>
            </a:r>
            <a:endParaRPr lang="en-GB" sz="2100">
              <a:latin typeface="+mj-lt"/>
              <a:cs typeface="Calibri" panose="020F0502020204030204" pitchFamily="34" charset="0"/>
            </a:endParaRPr>
          </a:p>
          <a:p>
            <a:r>
              <a:rPr lang="en-GB" sz="2100">
                <a:latin typeface="+mj-lt"/>
                <a:cs typeface="Calibri"/>
              </a:rPr>
              <a:t>They didn’t like anyone, not even a fraction!</a:t>
            </a:r>
          </a:p>
          <a:p>
            <a:r>
              <a:rPr lang="en-GB" sz="2100">
                <a:latin typeface="+mj-lt"/>
                <a:cs typeface="Calibri"/>
              </a:rPr>
              <a:t>They were fierce and fought and caused great harm, </a:t>
            </a:r>
            <a:endParaRPr lang="en-GB" sz="2100">
              <a:latin typeface="+mj-lt"/>
              <a:cs typeface="Calibri" panose="020F0502020204030204" pitchFamily="34" charset="0"/>
            </a:endParaRPr>
          </a:p>
          <a:p>
            <a:r>
              <a:rPr lang="en-GB" sz="2100">
                <a:latin typeface="+mj-lt"/>
                <a:cs typeface="Calibri"/>
              </a:rPr>
              <a:t>They lived in huts and loved to farm.</a:t>
            </a:r>
          </a:p>
          <a:p>
            <a:endParaRPr lang="en-GB" sz="2100">
              <a:latin typeface="+mj-lt"/>
              <a:cs typeface="Calibri" panose="020F0502020204030204" pitchFamily="34" charset="0"/>
            </a:endParaRPr>
          </a:p>
          <a:p>
            <a:r>
              <a:rPr lang="en-GB" sz="2100">
                <a:latin typeface="+mj-lt"/>
                <a:cs typeface="Calibri"/>
              </a:rPr>
              <a:t>Then a Saxon king found great fame</a:t>
            </a:r>
          </a:p>
          <a:p>
            <a:r>
              <a:rPr lang="en-GB" sz="2100">
                <a:latin typeface="+mj-lt"/>
                <a:cs typeface="Calibri"/>
              </a:rPr>
              <a:t>Alfred the Great was his name</a:t>
            </a:r>
          </a:p>
          <a:p>
            <a:r>
              <a:rPr lang="en-GB" sz="2100">
                <a:latin typeface="+mj-lt"/>
                <a:cs typeface="Calibri"/>
              </a:rPr>
              <a:t>He reigned from 871 AD</a:t>
            </a:r>
          </a:p>
          <a:p>
            <a:r>
              <a:rPr lang="en-GB" sz="2100">
                <a:latin typeface="+mj-lt"/>
                <a:cs typeface="Calibri"/>
              </a:rPr>
              <a:t>And fought the Vikings from over the sea</a:t>
            </a:r>
          </a:p>
          <a:p>
            <a:r>
              <a:rPr lang="en-GB" sz="2100">
                <a:latin typeface="+mj-lt"/>
                <a:cs typeface="Calibri"/>
              </a:rPr>
              <a:t>Then paid them off to keep the peace</a:t>
            </a:r>
          </a:p>
          <a:p>
            <a:r>
              <a:rPr lang="en-GB" sz="2100">
                <a:latin typeface="+mj-lt"/>
                <a:cs typeface="Calibri"/>
              </a:rPr>
              <a:t>And let them reign over North and East</a:t>
            </a:r>
          </a:p>
        </p:txBody>
      </p:sp>
      <p:sp>
        <p:nvSpPr>
          <p:cNvPr id="19" name="Rectangle: Top Corners Snipped 18">
            <a:extLst>
              <a:ext uri="{FF2B5EF4-FFF2-40B4-BE49-F238E27FC236}">
                <a16:creationId xmlns:a16="http://schemas.microsoft.com/office/drawing/2014/main" id="{EF9A5F81-BE17-4AF0-B286-6C9D12B0C374}"/>
              </a:ext>
            </a:extLst>
          </p:cNvPr>
          <p:cNvSpPr/>
          <p:nvPr/>
        </p:nvSpPr>
        <p:spPr>
          <a:xfrm>
            <a:off x="7939865" y="1393169"/>
            <a:ext cx="3143381" cy="74801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Selection</a:t>
            </a:r>
          </a:p>
        </p:txBody>
      </p:sp>
      <p:sp>
        <p:nvSpPr>
          <p:cNvPr id="21" name="Rectangle: Top Corners Snipped 20">
            <a:extLst>
              <a:ext uri="{FF2B5EF4-FFF2-40B4-BE49-F238E27FC236}">
                <a16:creationId xmlns:a16="http://schemas.microsoft.com/office/drawing/2014/main" id="{E4E0554F-3E9F-49EC-927A-8D11D7E56C0E}"/>
              </a:ext>
            </a:extLst>
          </p:cNvPr>
          <p:cNvSpPr/>
          <p:nvPr/>
        </p:nvSpPr>
        <p:spPr>
          <a:xfrm>
            <a:off x="7939867" y="2315279"/>
            <a:ext cx="3143380" cy="74801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Meaningful</a:t>
            </a:r>
          </a:p>
        </p:txBody>
      </p:sp>
      <p:sp>
        <p:nvSpPr>
          <p:cNvPr id="22" name="Rectangle: Top Corners Snipped 21">
            <a:extLst>
              <a:ext uri="{FF2B5EF4-FFF2-40B4-BE49-F238E27FC236}">
                <a16:creationId xmlns:a16="http://schemas.microsoft.com/office/drawing/2014/main" id="{6A0D9424-13B5-4596-B3A7-221A190233A2}"/>
              </a:ext>
            </a:extLst>
          </p:cNvPr>
          <p:cNvSpPr/>
          <p:nvPr/>
        </p:nvSpPr>
        <p:spPr>
          <a:xfrm>
            <a:off x="7939866" y="3258815"/>
            <a:ext cx="3143380" cy="74801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Vivid</a:t>
            </a:r>
          </a:p>
        </p:txBody>
      </p:sp>
      <p:sp>
        <p:nvSpPr>
          <p:cNvPr id="23" name="Rectangle: Top Corners Snipped 22">
            <a:extLst>
              <a:ext uri="{FF2B5EF4-FFF2-40B4-BE49-F238E27FC236}">
                <a16:creationId xmlns:a16="http://schemas.microsoft.com/office/drawing/2014/main" id="{B9847C52-075C-46AD-98E5-678A39B8CC83}"/>
              </a:ext>
            </a:extLst>
          </p:cNvPr>
          <p:cNvSpPr/>
          <p:nvPr/>
        </p:nvSpPr>
        <p:spPr>
          <a:xfrm>
            <a:off x="7939867" y="4180925"/>
            <a:ext cx="3143380" cy="74801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Simple</a:t>
            </a:r>
          </a:p>
        </p:txBody>
      </p:sp>
      <p:sp>
        <p:nvSpPr>
          <p:cNvPr id="24" name="Rectangle: Top Corners Snipped 23">
            <a:extLst>
              <a:ext uri="{FF2B5EF4-FFF2-40B4-BE49-F238E27FC236}">
                <a16:creationId xmlns:a16="http://schemas.microsoft.com/office/drawing/2014/main" id="{A45A31B6-FCA7-4AB9-8143-237D83232AB4}"/>
              </a:ext>
            </a:extLst>
          </p:cNvPr>
          <p:cNvSpPr/>
          <p:nvPr/>
        </p:nvSpPr>
        <p:spPr>
          <a:xfrm>
            <a:off x="7939867" y="5078260"/>
            <a:ext cx="3143380" cy="74801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Chunk</a:t>
            </a:r>
          </a:p>
        </p:txBody>
      </p:sp>
      <p:sp>
        <p:nvSpPr>
          <p:cNvPr id="25" name="Rectangle: Top Corners Snipped 24">
            <a:extLst>
              <a:ext uri="{FF2B5EF4-FFF2-40B4-BE49-F238E27FC236}">
                <a16:creationId xmlns:a16="http://schemas.microsoft.com/office/drawing/2014/main" id="{D44CC8A7-141A-4E84-AA66-8965CB818377}"/>
              </a:ext>
            </a:extLst>
          </p:cNvPr>
          <p:cNvSpPr/>
          <p:nvPr/>
        </p:nvSpPr>
        <p:spPr>
          <a:xfrm>
            <a:off x="7939867" y="5975595"/>
            <a:ext cx="3143380" cy="74801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Self-checking</a:t>
            </a:r>
          </a:p>
        </p:txBody>
      </p:sp>
    </p:spTree>
    <p:extLst>
      <p:ext uri="{BB962C8B-B14F-4D97-AF65-F5344CB8AC3E}">
        <p14:creationId xmlns:p14="http://schemas.microsoft.com/office/powerpoint/2010/main" val="259979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2" grpId="0" animBg="1"/>
      <p:bldP spid="23" grpId="0" animBg="1"/>
      <p:bldP spid="24" grpId="0" animBg="1"/>
      <p:bldP spid="2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6C3DD-346D-49B6-A734-CBB29B9987C5}"/>
              </a:ext>
            </a:extLst>
          </p:cNvPr>
          <p:cNvSpPr>
            <a:spLocks noGrp="1"/>
          </p:cNvSpPr>
          <p:nvPr>
            <p:ph type="title"/>
          </p:nvPr>
        </p:nvSpPr>
        <p:spPr>
          <a:xfrm>
            <a:off x="442332" y="391230"/>
            <a:ext cx="10921999" cy="852155"/>
          </a:xfrm>
        </p:spPr>
        <p:txBody>
          <a:bodyPr/>
          <a:lstStyle/>
          <a:p>
            <a:r>
              <a:rPr lang="en-GB"/>
              <a:t>Selecting effective mnemonics</a:t>
            </a:r>
          </a:p>
        </p:txBody>
      </p:sp>
      <p:sp>
        <p:nvSpPr>
          <p:cNvPr id="4" name="Slide Number Placeholder 3">
            <a:extLst>
              <a:ext uri="{FF2B5EF4-FFF2-40B4-BE49-F238E27FC236}">
                <a16:creationId xmlns:a16="http://schemas.microsoft.com/office/drawing/2014/main" id="{8E310ECC-BF27-4634-A938-1D66F68CFAD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7" name="Rectangle 16">
            <a:extLst>
              <a:ext uri="{FF2B5EF4-FFF2-40B4-BE49-F238E27FC236}">
                <a16:creationId xmlns:a16="http://schemas.microsoft.com/office/drawing/2014/main" id="{55F94441-EA7F-47B9-A0EA-7AE378AF76B4}"/>
              </a:ext>
            </a:extLst>
          </p:cNvPr>
          <p:cNvSpPr/>
          <p:nvPr/>
        </p:nvSpPr>
        <p:spPr>
          <a:xfrm>
            <a:off x="1240977" y="1375967"/>
            <a:ext cx="5324923" cy="5386090"/>
          </a:xfrm>
          <a:prstGeom prst="rect">
            <a:avLst/>
          </a:prstGeom>
        </p:spPr>
        <p:txBody>
          <a:bodyPr wrap="square">
            <a:spAutoFit/>
          </a:bodyPr>
          <a:lstStyle/>
          <a:p>
            <a:r>
              <a:rPr lang="en-GB" sz="2000">
                <a:latin typeface="+mj-lt"/>
                <a:cs typeface="Calibri" panose="020F0502020204030204" pitchFamily="34" charset="0"/>
              </a:rPr>
              <a:t>We work the fields and sow the crops, </a:t>
            </a:r>
          </a:p>
          <a:p>
            <a:r>
              <a:rPr lang="en-GB" sz="2000">
                <a:latin typeface="+mj-lt"/>
                <a:cs typeface="Calibri" panose="020F0502020204030204" pitchFamily="34" charset="0"/>
              </a:rPr>
              <a:t>We’ve got great craft skills too.</a:t>
            </a:r>
          </a:p>
          <a:p>
            <a:r>
              <a:rPr lang="en-GB" sz="2000">
                <a:latin typeface="+mj-lt"/>
                <a:cs typeface="Calibri" panose="020F0502020204030204" pitchFamily="34" charset="0"/>
              </a:rPr>
              <a:t>Wood, metal, glass, pottery and gold, </a:t>
            </a:r>
          </a:p>
          <a:p>
            <a:r>
              <a:rPr lang="en-GB" sz="2000">
                <a:latin typeface="+mj-lt"/>
                <a:cs typeface="Calibri" panose="020F0502020204030204" pitchFamily="34" charset="0"/>
              </a:rPr>
              <a:t>We’re proud of all we do. </a:t>
            </a:r>
          </a:p>
          <a:p>
            <a:endParaRPr lang="en-GB" sz="800">
              <a:latin typeface="+mj-lt"/>
              <a:cs typeface="Calibri" panose="020F0502020204030204" pitchFamily="34" charset="0"/>
            </a:endParaRPr>
          </a:p>
          <a:p>
            <a:r>
              <a:rPr lang="en-GB" sz="2000">
                <a:latin typeface="+mj-lt"/>
                <a:cs typeface="Calibri" panose="020F0502020204030204" pitchFamily="34" charset="0"/>
              </a:rPr>
              <a:t>Anglo-Saxons!</a:t>
            </a:r>
          </a:p>
          <a:p>
            <a:r>
              <a:rPr lang="en-GB" sz="2000">
                <a:latin typeface="+mj-lt"/>
                <a:cs typeface="Calibri" panose="020F0502020204030204" pitchFamily="34" charset="0"/>
              </a:rPr>
              <a:t>We’re strong and brave and true!</a:t>
            </a:r>
          </a:p>
          <a:p>
            <a:r>
              <a:rPr lang="en-GB" sz="2000">
                <a:latin typeface="+mj-lt"/>
                <a:cs typeface="Calibri" panose="020F0502020204030204" pitchFamily="34" charset="0"/>
              </a:rPr>
              <a:t>Anglo-Saxons!</a:t>
            </a:r>
          </a:p>
          <a:p>
            <a:r>
              <a:rPr lang="en-GB" sz="2000">
                <a:latin typeface="+mj-lt"/>
                <a:cs typeface="Calibri" panose="020F0502020204030204" pitchFamily="34" charset="0"/>
              </a:rPr>
              <a:t>Work hard in all we do!</a:t>
            </a:r>
          </a:p>
          <a:p>
            <a:endParaRPr lang="en-GB" sz="800">
              <a:latin typeface="+mj-lt"/>
              <a:cs typeface="Calibri" panose="020F0502020204030204" pitchFamily="34" charset="0"/>
            </a:endParaRPr>
          </a:p>
          <a:p>
            <a:r>
              <a:rPr lang="en-GB" sz="2000">
                <a:latin typeface="+mj-lt"/>
                <a:cs typeface="Calibri" panose="020F0502020204030204" pitchFamily="34" charset="0"/>
              </a:rPr>
              <a:t>We weave the cloth, prepare the meals, </a:t>
            </a:r>
          </a:p>
          <a:p>
            <a:r>
              <a:rPr lang="en-GB" sz="2000">
                <a:latin typeface="+mj-lt"/>
                <a:cs typeface="Calibri" panose="020F0502020204030204" pitchFamily="34" charset="0"/>
              </a:rPr>
              <a:t>Make cheese and brew the ale. </a:t>
            </a:r>
          </a:p>
          <a:p>
            <a:r>
              <a:rPr lang="en-GB" sz="2000">
                <a:latin typeface="+mj-lt"/>
                <a:cs typeface="Calibri" panose="020F0502020204030204" pitchFamily="34" charset="0"/>
              </a:rPr>
              <a:t>We learn to hunt and use the spear</a:t>
            </a:r>
          </a:p>
          <a:p>
            <a:r>
              <a:rPr lang="en-GB" sz="2000">
                <a:latin typeface="+mj-lt"/>
                <a:cs typeface="Calibri" panose="020F0502020204030204" pitchFamily="34" charset="0"/>
              </a:rPr>
              <a:t>And how to fish and sail.</a:t>
            </a:r>
          </a:p>
          <a:p>
            <a:endParaRPr lang="en-GB" sz="800">
              <a:latin typeface="+mj-lt"/>
              <a:cs typeface="Calibri" panose="020F0502020204030204" pitchFamily="34" charset="0"/>
            </a:endParaRPr>
          </a:p>
          <a:p>
            <a:r>
              <a:rPr lang="en-GB" sz="2000">
                <a:latin typeface="+mj-lt"/>
                <a:cs typeface="Calibri" panose="020F0502020204030204" pitchFamily="34" charset="0"/>
              </a:rPr>
              <a:t>Anglo-Saxons!</a:t>
            </a:r>
          </a:p>
          <a:p>
            <a:r>
              <a:rPr lang="en-GB" sz="2000">
                <a:latin typeface="+mj-lt"/>
                <a:cs typeface="Calibri" panose="020F0502020204030204" pitchFamily="34" charset="0"/>
              </a:rPr>
              <a:t>We’re strong and brave and true!</a:t>
            </a:r>
          </a:p>
          <a:p>
            <a:r>
              <a:rPr lang="en-GB" sz="2000">
                <a:latin typeface="+mj-lt"/>
                <a:cs typeface="Calibri" panose="020F0502020204030204" pitchFamily="34" charset="0"/>
              </a:rPr>
              <a:t>Anglo-Saxons!</a:t>
            </a:r>
          </a:p>
          <a:p>
            <a:r>
              <a:rPr lang="en-GB" sz="2000">
                <a:latin typeface="+mj-lt"/>
                <a:cs typeface="Calibri" panose="020F0502020204030204" pitchFamily="34" charset="0"/>
              </a:rPr>
              <a:t>Work hard in all we do!</a:t>
            </a:r>
          </a:p>
        </p:txBody>
      </p:sp>
      <p:sp>
        <p:nvSpPr>
          <p:cNvPr id="11" name="Rectangle: Top Corners Snipped 10">
            <a:extLst>
              <a:ext uri="{FF2B5EF4-FFF2-40B4-BE49-F238E27FC236}">
                <a16:creationId xmlns:a16="http://schemas.microsoft.com/office/drawing/2014/main" id="{760A721B-F73A-4618-AD12-155903A29629}"/>
              </a:ext>
            </a:extLst>
          </p:cNvPr>
          <p:cNvSpPr/>
          <p:nvPr/>
        </p:nvSpPr>
        <p:spPr>
          <a:xfrm>
            <a:off x="594032" y="1358550"/>
            <a:ext cx="6962468" cy="5365057"/>
          </a:xfrm>
          <a:prstGeom prst="snip2SameRect">
            <a:avLst>
              <a:gd name="adj1" fmla="val 9849"/>
              <a:gd name="adj2" fmla="val 9435"/>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12" name="Rectangle: Top Corners Snipped 11">
            <a:extLst>
              <a:ext uri="{FF2B5EF4-FFF2-40B4-BE49-F238E27FC236}">
                <a16:creationId xmlns:a16="http://schemas.microsoft.com/office/drawing/2014/main" id="{3DB1E1C3-C162-4A4C-8E4C-B3D90DD016F0}"/>
              </a:ext>
            </a:extLst>
          </p:cNvPr>
          <p:cNvSpPr/>
          <p:nvPr/>
        </p:nvSpPr>
        <p:spPr>
          <a:xfrm>
            <a:off x="7939865" y="1393169"/>
            <a:ext cx="3143381" cy="74801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Selection</a:t>
            </a:r>
          </a:p>
        </p:txBody>
      </p:sp>
      <p:sp>
        <p:nvSpPr>
          <p:cNvPr id="13" name="Rectangle: Top Corners Snipped 12">
            <a:extLst>
              <a:ext uri="{FF2B5EF4-FFF2-40B4-BE49-F238E27FC236}">
                <a16:creationId xmlns:a16="http://schemas.microsoft.com/office/drawing/2014/main" id="{07DC37A0-DBAC-4853-AF15-E568F7E81E2C}"/>
              </a:ext>
            </a:extLst>
          </p:cNvPr>
          <p:cNvSpPr/>
          <p:nvPr/>
        </p:nvSpPr>
        <p:spPr>
          <a:xfrm>
            <a:off x="7939866" y="2315279"/>
            <a:ext cx="3143380" cy="74801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Meaningful</a:t>
            </a:r>
          </a:p>
        </p:txBody>
      </p:sp>
      <p:sp>
        <p:nvSpPr>
          <p:cNvPr id="14" name="Rectangle: Top Corners Snipped 13">
            <a:extLst>
              <a:ext uri="{FF2B5EF4-FFF2-40B4-BE49-F238E27FC236}">
                <a16:creationId xmlns:a16="http://schemas.microsoft.com/office/drawing/2014/main" id="{F7FE6680-EE79-48D3-90DD-2CC9FD657F32}"/>
              </a:ext>
            </a:extLst>
          </p:cNvPr>
          <p:cNvSpPr/>
          <p:nvPr/>
        </p:nvSpPr>
        <p:spPr>
          <a:xfrm>
            <a:off x="7939865" y="3258815"/>
            <a:ext cx="3143380" cy="74801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Vivid</a:t>
            </a:r>
          </a:p>
        </p:txBody>
      </p:sp>
      <p:sp>
        <p:nvSpPr>
          <p:cNvPr id="15" name="Rectangle: Top Corners Snipped 14">
            <a:extLst>
              <a:ext uri="{FF2B5EF4-FFF2-40B4-BE49-F238E27FC236}">
                <a16:creationId xmlns:a16="http://schemas.microsoft.com/office/drawing/2014/main" id="{C3612E48-1BCD-4CFE-9D20-B914018D166A}"/>
              </a:ext>
            </a:extLst>
          </p:cNvPr>
          <p:cNvSpPr/>
          <p:nvPr/>
        </p:nvSpPr>
        <p:spPr>
          <a:xfrm>
            <a:off x="7939866" y="4180925"/>
            <a:ext cx="3143380" cy="74801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Simple</a:t>
            </a:r>
          </a:p>
        </p:txBody>
      </p:sp>
      <p:sp>
        <p:nvSpPr>
          <p:cNvPr id="16" name="Rectangle: Top Corners Snipped 15">
            <a:extLst>
              <a:ext uri="{FF2B5EF4-FFF2-40B4-BE49-F238E27FC236}">
                <a16:creationId xmlns:a16="http://schemas.microsoft.com/office/drawing/2014/main" id="{EC0A4717-3566-480A-80EB-AACB8451B17E}"/>
              </a:ext>
            </a:extLst>
          </p:cNvPr>
          <p:cNvSpPr/>
          <p:nvPr/>
        </p:nvSpPr>
        <p:spPr>
          <a:xfrm>
            <a:off x="7939866" y="5078260"/>
            <a:ext cx="3143380" cy="74801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Chunk</a:t>
            </a:r>
          </a:p>
        </p:txBody>
      </p:sp>
      <p:sp>
        <p:nvSpPr>
          <p:cNvPr id="18" name="Rectangle: Top Corners Snipped 17">
            <a:extLst>
              <a:ext uri="{FF2B5EF4-FFF2-40B4-BE49-F238E27FC236}">
                <a16:creationId xmlns:a16="http://schemas.microsoft.com/office/drawing/2014/main" id="{8E47FF61-44F7-42DD-BCC1-67579B4DA3F6}"/>
              </a:ext>
            </a:extLst>
          </p:cNvPr>
          <p:cNvSpPr/>
          <p:nvPr/>
        </p:nvSpPr>
        <p:spPr>
          <a:xfrm>
            <a:off x="7939866" y="5975595"/>
            <a:ext cx="3143380" cy="748012"/>
          </a:xfrm>
          <a:prstGeom prst="snip2SameRect">
            <a:avLst>
              <a:gd name="adj1" fmla="val 9849"/>
              <a:gd name="adj2" fmla="val 943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b="1"/>
              <a:t>Self-checking</a:t>
            </a:r>
          </a:p>
        </p:txBody>
      </p:sp>
    </p:spTree>
    <p:extLst>
      <p:ext uri="{BB962C8B-B14F-4D97-AF65-F5344CB8AC3E}">
        <p14:creationId xmlns:p14="http://schemas.microsoft.com/office/powerpoint/2010/main" val="1116944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6C3DD-346D-49B6-A734-CBB29B9987C5}"/>
              </a:ext>
            </a:extLst>
          </p:cNvPr>
          <p:cNvSpPr>
            <a:spLocks noGrp="1"/>
          </p:cNvSpPr>
          <p:nvPr>
            <p:ph type="title"/>
          </p:nvPr>
        </p:nvSpPr>
        <p:spPr>
          <a:xfrm>
            <a:off x="268913" y="424601"/>
            <a:ext cx="10921999" cy="852155"/>
          </a:xfrm>
        </p:spPr>
        <p:txBody>
          <a:bodyPr/>
          <a:lstStyle/>
          <a:p>
            <a:r>
              <a:rPr lang="en-GB"/>
              <a:t>Application of the mnemonic</a:t>
            </a:r>
          </a:p>
        </p:txBody>
      </p:sp>
      <p:sp>
        <p:nvSpPr>
          <p:cNvPr id="4" name="Slide Number Placeholder 3">
            <a:extLst>
              <a:ext uri="{FF2B5EF4-FFF2-40B4-BE49-F238E27FC236}">
                <a16:creationId xmlns:a16="http://schemas.microsoft.com/office/drawing/2014/main" id="{8E310ECC-BF27-4634-A938-1D66F68CFAD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6" name="Rectangle: Top Corners Snipped 5">
            <a:extLst>
              <a:ext uri="{FF2B5EF4-FFF2-40B4-BE49-F238E27FC236}">
                <a16:creationId xmlns:a16="http://schemas.microsoft.com/office/drawing/2014/main" id="{7ADAB573-A2C2-4FD1-90CD-288EB8CDBBCB}"/>
              </a:ext>
            </a:extLst>
          </p:cNvPr>
          <p:cNvSpPr/>
          <p:nvPr/>
        </p:nvSpPr>
        <p:spPr>
          <a:xfrm>
            <a:off x="457893" y="2361556"/>
            <a:ext cx="3428307" cy="2439044"/>
          </a:xfrm>
          <a:prstGeom prst="snip2SameRect">
            <a:avLst>
              <a:gd name="adj1" fmla="val 9849"/>
              <a:gd name="adj2" fmla="val 943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bg1"/>
                </a:solidFill>
              </a:rPr>
              <a:t>Introduce the mnemonic</a:t>
            </a:r>
          </a:p>
        </p:txBody>
      </p:sp>
      <p:sp>
        <p:nvSpPr>
          <p:cNvPr id="9" name="Rectangle: Top Corners Snipped 8">
            <a:extLst>
              <a:ext uri="{FF2B5EF4-FFF2-40B4-BE49-F238E27FC236}">
                <a16:creationId xmlns:a16="http://schemas.microsoft.com/office/drawing/2014/main" id="{5971A196-E8F8-4987-B460-5D89CD5FD0DC}"/>
              </a:ext>
            </a:extLst>
          </p:cNvPr>
          <p:cNvSpPr/>
          <p:nvPr/>
        </p:nvSpPr>
        <p:spPr>
          <a:xfrm>
            <a:off x="4381846" y="2361556"/>
            <a:ext cx="3428307" cy="2439044"/>
          </a:xfrm>
          <a:prstGeom prst="snip2SameRect">
            <a:avLst>
              <a:gd name="adj1" fmla="val 9849"/>
              <a:gd name="adj2" fmla="val 9435"/>
            </a:avLst>
          </a:prstGeom>
          <a:solidFill>
            <a:schemeClr val="accent3">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Practise the mnemonic</a:t>
            </a:r>
          </a:p>
        </p:txBody>
      </p:sp>
      <p:sp>
        <p:nvSpPr>
          <p:cNvPr id="10" name="Rectangle: Top Corners Snipped 9">
            <a:extLst>
              <a:ext uri="{FF2B5EF4-FFF2-40B4-BE49-F238E27FC236}">
                <a16:creationId xmlns:a16="http://schemas.microsoft.com/office/drawing/2014/main" id="{0694A6E4-3C54-4146-88DB-26D7814CB15F}"/>
              </a:ext>
            </a:extLst>
          </p:cNvPr>
          <p:cNvSpPr/>
          <p:nvPr/>
        </p:nvSpPr>
        <p:spPr>
          <a:xfrm>
            <a:off x="8305800" y="2361556"/>
            <a:ext cx="3428307" cy="2439044"/>
          </a:xfrm>
          <a:prstGeom prst="snip2SameRect">
            <a:avLst>
              <a:gd name="adj1" fmla="val 9849"/>
              <a:gd name="adj2" fmla="val 9435"/>
            </a:avLst>
          </a:prstGeom>
          <a:solidFill>
            <a:schemeClr val="accent1">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Apply the mnemonic to independent work</a:t>
            </a:r>
          </a:p>
        </p:txBody>
      </p:sp>
      <p:sp>
        <p:nvSpPr>
          <p:cNvPr id="3" name="Arrow: Right 2">
            <a:extLst>
              <a:ext uri="{FF2B5EF4-FFF2-40B4-BE49-F238E27FC236}">
                <a16:creationId xmlns:a16="http://schemas.microsoft.com/office/drawing/2014/main" id="{6126E996-0B5C-4206-AA20-1F36BC0C2525}"/>
              </a:ext>
            </a:extLst>
          </p:cNvPr>
          <p:cNvSpPr/>
          <p:nvPr/>
        </p:nvSpPr>
        <p:spPr>
          <a:xfrm>
            <a:off x="3886199" y="3219128"/>
            <a:ext cx="927100" cy="72390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a:extLst>
              <a:ext uri="{FF2B5EF4-FFF2-40B4-BE49-F238E27FC236}">
                <a16:creationId xmlns:a16="http://schemas.microsoft.com/office/drawing/2014/main" id="{11A10C96-FE70-44AD-9815-8DF8537567A8}"/>
              </a:ext>
            </a:extLst>
          </p:cNvPr>
          <p:cNvSpPr/>
          <p:nvPr/>
        </p:nvSpPr>
        <p:spPr>
          <a:xfrm>
            <a:off x="7810153" y="3219128"/>
            <a:ext cx="927100" cy="72390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843674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0981F-F3AD-4213-A641-00A6677D0D53}"/>
              </a:ext>
            </a:extLst>
          </p:cNvPr>
          <p:cNvSpPr>
            <a:spLocks noGrp="1"/>
          </p:cNvSpPr>
          <p:nvPr>
            <p:ph type="title"/>
          </p:nvPr>
        </p:nvSpPr>
        <p:spPr/>
        <p:txBody>
          <a:bodyPr/>
          <a:lstStyle/>
          <a:p>
            <a:r>
              <a:rPr lang="en-GB"/>
              <a:t>Breakout activity</a:t>
            </a:r>
          </a:p>
        </p:txBody>
      </p:sp>
      <p:sp>
        <p:nvSpPr>
          <p:cNvPr id="3" name="Slide Number Placeholder 2">
            <a:extLst>
              <a:ext uri="{FF2B5EF4-FFF2-40B4-BE49-F238E27FC236}">
                <a16:creationId xmlns:a16="http://schemas.microsoft.com/office/drawing/2014/main" id="{D91F61C2-A304-4587-9D6D-728F8A01FF2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6" name="Rectangle: Top Corners Snipped 5">
            <a:extLst>
              <a:ext uri="{FF2B5EF4-FFF2-40B4-BE49-F238E27FC236}">
                <a16:creationId xmlns:a16="http://schemas.microsoft.com/office/drawing/2014/main" id="{E843C15C-7B18-4B9D-85C1-44A32075640C}"/>
              </a:ext>
            </a:extLst>
          </p:cNvPr>
          <p:cNvSpPr/>
          <p:nvPr/>
        </p:nvSpPr>
        <p:spPr>
          <a:xfrm>
            <a:off x="813940" y="1964266"/>
            <a:ext cx="5073782" cy="4590799"/>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sp>
        <p:nvSpPr>
          <p:cNvPr id="5" name="TextBox 4">
            <a:extLst>
              <a:ext uri="{FF2B5EF4-FFF2-40B4-BE49-F238E27FC236}">
                <a16:creationId xmlns:a16="http://schemas.microsoft.com/office/drawing/2014/main" id="{E73DDDDE-336F-43D1-8869-C19684CAAA83}"/>
              </a:ext>
            </a:extLst>
          </p:cNvPr>
          <p:cNvSpPr txBox="1"/>
          <p:nvPr/>
        </p:nvSpPr>
        <p:spPr>
          <a:xfrm>
            <a:off x="1381370" y="2307035"/>
            <a:ext cx="4169437" cy="406265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Discuss and plan: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b="1" i="0" u="none" strike="noStrike" kern="1200" cap="none" spc="0" normalizeH="0" baseline="0" noProof="0">
              <a:ln>
                <a:noFill/>
              </a:ln>
              <a:solidFill>
                <a:srgbClr val="000000"/>
              </a:solidFill>
              <a:effectLst/>
              <a:uLnTx/>
              <a:uFillTx/>
              <a:latin typeface="Arial" panose="020B0604020202020204"/>
              <a:ea typeface="+mn-ea"/>
              <a:cs typeface="+mn-cs"/>
            </a:endParaRPr>
          </a:p>
          <a:p>
            <a:r>
              <a:rPr lang="en-GB"/>
              <a:t>Using the success criteria, develop a mnemonic you could use to support pupils to remember the names of Henry VIII wives.</a:t>
            </a:r>
          </a:p>
          <a:p>
            <a:endParaRPr lang="en-GB"/>
          </a:p>
          <a:p>
            <a:pPr marL="285750" indent="-285750">
              <a:buFont typeface="Arial" panose="020B0604020202020204" pitchFamily="34" charset="0"/>
              <a:buChar char="•"/>
            </a:pPr>
            <a:r>
              <a:rPr lang="en-GB" sz="1800">
                <a:effectLst/>
                <a:latin typeface="+mj-lt"/>
              </a:rPr>
              <a:t>Catherine of Aragon</a:t>
            </a:r>
          </a:p>
          <a:p>
            <a:pPr marL="285750" indent="-285750">
              <a:buFont typeface="Arial" panose="020B0604020202020204" pitchFamily="34" charset="0"/>
              <a:buChar char="•"/>
            </a:pPr>
            <a:r>
              <a:rPr lang="en-GB" sz="1800">
                <a:effectLst/>
                <a:latin typeface="+mj-lt"/>
              </a:rPr>
              <a:t>Anne Boleyn</a:t>
            </a:r>
          </a:p>
          <a:p>
            <a:pPr marL="285750" indent="-285750">
              <a:buFont typeface="Arial" panose="020B0604020202020204" pitchFamily="34" charset="0"/>
              <a:buChar char="•"/>
            </a:pPr>
            <a:r>
              <a:rPr lang="en-GB" sz="1800">
                <a:effectLst/>
                <a:latin typeface="+mj-lt"/>
              </a:rPr>
              <a:t>Jane Seymour</a:t>
            </a:r>
          </a:p>
          <a:p>
            <a:pPr marL="285750" indent="-285750">
              <a:buFont typeface="Arial" panose="020B0604020202020204" pitchFamily="34" charset="0"/>
              <a:buChar char="•"/>
            </a:pPr>
            <a:r>
              <a:rPr lang="en-GB" sz="1800">
                <a:effectLst/>
                <a:latin typeface="+mj-lt"/>
              </a:rPr>
              <a:t>Anne of Cleves</a:t>
            </a:r>
          </a:p>
          <a:p>
            <a:pPr marL="285750" indent="-285750">
              <a:buFont typeface="Arial" panose="020B0604020202020204" pitchFamily="34" charset="0"/>
              <a:buChar char="•"/>
            </a:pPr>
            <a:r>
              <a:rPr lang="en-GB" sz="1800">
                <a:effectLst/>
                <a:latin typeface="+mj-lt"/>
              </a:rPr>
              <a:t>Kathryn Howard</a:t>
            </a:r>
          </a:p>
          <a:p>
            <a:pPr marL="285750" indent="-285750">
              <a:buFont typeface="Arial" panose="020B0604020202020204" pitchFamily="34" charset="0"/>
              <a:buChar char="•"/>
            </a:pPr>
            <a:r>
              <a:rPr lang="en-GB" sz="1800">
                <a:effectLst/>
                <a:latin typeface="+mj-lt"/>
              </a:rPr>
              <a:t>Katherine Parr</a:t>
            </a:r>
          </a:p>
          <a:p>
            <a:endParaRPr lang="en-GB"/>
          </a:p>
        </p:txBody>
      </p:sp>
      <p:sp>
        <p:nvSpPr>
          <p:cNvPr id="9" name="Rectangle: Top Corners Snipped 8">
            <a:extLst>
              <a:ext uri="{FF2B5EF4-FFF2-40B4-BE49-F238E27FC236}">
                <a16:creationId xmlns:a16="http://schemas.microsoft.com/office/drawing/2014/main" id="{A63BAC7F-A9D4-4ABE-8DD5-13629D475B12}"/>
              </a:ext>
            </a:extLst>
          </p:cNvPr>
          <p:cNvSpPr/>
          <p:nvPr/>
        </p:nvSpPr>
        <p:spPr>
          <a:xfrm>
            <a:off x="6304279" y="1964267"/>
            <a:ext cx="5073781" cy="4590798"/>
          </a:xfrm>
          <a:prstGeom prst="snip2SameRect">
            <a:avLst>
              <a:gd name="adj1" fmla="val 9849"/>
              <a:gd name="adj2" fmla="val 9435"/>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0" name="Graphic 25">
            <a:extLst>
              <a:ext uri="{FF2B5EF4-FFF2-40B4-BE49-F238E27FC236}">
                <a16:creationId xmlns:a16="http://schemas.microsoft.com/office/drawing/2014/main" id="{41A080EE-D593-499A-B2E4-2E404D90665A}"/>
              </a:ext>
            </a:extLst>
          </p:cNvPr>
          <p:cNvSpPr/>
          <p:nvPr/>
        </p:nvSpPr>
        <p:spPr>
          <a:xfrm>
            <a:off x="855014" y="2307035"/>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1" name="Graphic 25">
            <a:extLst>
              <a:ext uri="{FF2B5EF4-FFF2-40B4-BE49-F238E27FC236}">
                <a16:creationId xmlns:a16="http://schemas.microsoft.com/office/drawing/2014/main" id="{DF1639AB-3534-46A9-B913-B18AB5201BA4}"/>
              </a:ext>
            </a:extLst>
          </p:cNvPr>
          <p:cNvSpPr/>
          <p:nvPr/>
        </p:nvSpPr>
        <p:spPr>
          <a:xfrm>
            <a:off x="555873" y="2307035"/>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2" name="TextBox 11">
            <a:extLst>
              <a:ext uri="{FF2B5EF4-FFF2-40B4-BE49-F238E27FC236}">
                <a16:creationId xmlns:a16="http://schemas.microsoft.com/office/drawing/2014/main" id="{FA4A7B32-8B57-40F7-BF80-ECE6AFB8ABBE}"/>
              </a:ext>
            </a:extLst>
          </p:cNvPr>
          <p:cNvSpPr txBox="1"/>
          <p:nvPr/>
        </p:nvSpPr>
        <p:spPr>
          <a:xfrm>
            <a:off x="6746709" y="2307035"/>
            <a:ext cx="4480924" cy="4524315"/>
          </a:xfrm>
          <a:prstGeom prst="rect">
            <a:avLst/>
          </a:prstGeom>
          <a:noFill/>
        </p:spPr>
        <p:txBody>
          <a:bodyPr wrap="square" rtlCol="0">
            <a:spAutoFit/>
          </a:bodyPr>
          <a:lstStyle/>
          <a:p>
            <a:r>
              <a:rPr lang="en-GB" sz="2000" b="1"/>
              <a:t>The mnemonic should support pupils to:</a:t>
            </a:r>
          </a:p>
          <a:p>
            <a:endParaRPr lang="en-GB" sz="1200" b="1"/>
          </a:p>
          <a:p>
            <a:pPr marL="342900" indent="-342900">
              <a:buFont typeface="+mj-lt"/>
              <a:buAutoNum type="alphaLcParenR"/>
            </a:pPr>
            <a:r>
              <a:rPr lang="en-GB"/>
              <a:t>Remember and recall their names and</a:t>
            </a:r>
          </a:p>
          <a:p>
            <a:pPr marL="342900" indent="-342900">
              <a:buFont typeface="+mj-lt"/>
              <a:buAutoNum type="alphaLcParenR"/>
            </a:pPr>
            <a:r>
              <a:rPr lang="en-GB"/>
              <a:t>Remember and recall the order in which they were married to Henry VIII.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rgbClr val="000000"/>
                </a:solidFill>
                <a:effectLst/>
                <a:uLnTx/>
                <a:uFillTx/>
                <a:latin typeface="Arial" panose="020B0604020202020204"/>
                <a:ea typeface="+mn-ea"/>
                <a:cs typeface="+mn-cs"/>
              </a:rPr>
              <a:t>Success criteria: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a:ln>
                <a:noFill/>
              </a:ln>
              <a:solidFill>
                <a:srgbClr val="000000"/>
              </a:solidFill>
              <a:effectLst/>
              <a:uLnTx/>
              <a:uFillTx/>
              <a:latin typeface="Arial" panose="020B060402020202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i="0" u="none" strike="noStrike" kern="1200" cap="none" spc="0" normalizeH="0" baseline="0" noProof="0">
                <a:ln>
                  <a:noFill/>
                </a:ln>
                <a:solidFill>
                  <a:srgbClr val="000000"/>
                </a:solidFill>
                <a:effectLst/>
                <a:uLnTx/>
                <a:uFillTx/>
                <a:latin typeface="Arial" panose="020B0604020202020204"/>
                <a:ea typeface="+mn-ea"/>
                <a:cs typeface="+mn-cs"/>
              </a:rPr>
              <a:t>Carefully selected</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i="0" u="none" strike="noStrike" kern="1200" cap="none" spc="0" normalizeH="0" baseline="0" noProof="0">
                <a:ln>
                  <a:noFill/>
                </a:ln>
                <a:solidFill>
                  <a:srgbClr val="000000"/>
                </a:solidFill>
                <a:effectLst/>
                <a:uLnTx/>
                <a:uFillTx/>
                <a:latin typeface="Arial" panose="020B0604020202020204"/>
                <a:ea typeface="+mn-ea"/>
                <a:cs typeface="+mn-cs"/>
              </a:rPr>
              <a:t>Meaningful</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i="0" u="none" strike="noStrike" kern="1200" cap="none" spc="0" normalizeH="0" baseline="0" noProof="0">
                <a:ln>
                  <a:noFill/>
                </a:ln>
                <a:solidFill>
                  <a:srgbClr val="000000"/>
                </a:solidFill>
                <a:effectLst/>
                <a:uLnTx/>
                <a:uFillTx/>
                <a:latin typeface="Arial" panose="020B0604020202020204"/>
                <a:ea typeface="+mn-ea"/>
                <a:cs typeface="+mn-cs"/>
              </a:rPr>
              <a:t>Vivid</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solidFill>
                  <a:srgbClr val="000000"/>
                </a:solidFill>
                <a:latin typeface="Arial" panose="020B0604020202020204"/>
              </a:rPr>
              <a:t>Simple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i="0" u="none" strike="noStrike" kern="1200" cap="none" spc="0" normalizeH="0" baseline="0" noProof="0">
                <a:ln>
                  <a:noFill/>
                </a:ln>
                <a:solidFill>
                  <a:srgbClr val="000000"/>
                </a:solidFill>
                <a:effectLst/>
                <a:uLnTx/>
                <a:uFillTx/>
                <a:latin typeface="Arial" panose="020B0604020202020204"/>
                <a:ea typeface="+mn-ea"/>
                <a:cs typeface="+mn-cs"/>
              </a:rPr>
              <a:t>Chunks complex </a:t>
            </a:r>
            <a:r>
              <a:rPr lang="en-GB">
                <a:solidFill>
                  <a:srgbClr val="000000"/>
                </a:solidFill>
                <a:latin typeface="Arial" panose="020B0604020202020204"/>
              </a:rPr>
              <a:t>information</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i="0" u="none" strike="noStrike" kern="1200" cap="none" spc="0" normalizeH="0" baseline="0" noProof="0">
                <a:ln>
                  <a:noFill/>
                </a:ln>
                <a:solidFill>
                  <a:srgbClr val="000000"/>
                </a:solidFill>
                <a:effectLst/>
                <a:uLnTx/>
                <a:uFillTx/>
                <a:latin typeface="Arial" panose="020B0604020202020204"/>
                <a:ea typeface="+mn-ea"/>
                <a:cs typeface="+mn-cs"/>
              </a:rPr>
              <a:t>Self-checking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40788790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Top Corners Snipped 10">
            <a:extLst>
              <a:ext uri="{FF2B5EF4-FFF2-40B4-BE49-F238E27FC236}">
                <a16:creationId xmlns:a16="http://schemas.microsoft.com/office/drawing/2014/main" id="{68C88F83-9DAF-4EE2-A866-3CFB06FDDCBF}"/>
              </a:ext>
            </a:extLst>
          </p:cNvPr>
          <p:cNvSpPr/>
          <p:nvPr/>
        </p:nvSpPr>
        <p:spPr>
          <a:xfrm>
            <a:off x="1230628" y="1706527"/>
            <a:ext cx="6076622" cy="4287874"/>
          </a:xfrm>
          <a:custGeom>
            <a:avLst/>
            <a:gdLst>
              <a:gd name="connsiteX0" fmla="*/ 422313 w 6076622"/>
              <a:gd name="connsiteY0" fmla="*/ 0 h 4287874"/>
              <a:gd name="connsiteX1" fmla="*/ 1023993 w 6076622"/>
              <a:gd name="connsiteY1" fmla="*/ 0 h 4287874"/>
              <a:gd name="connsiteX2" fmla="*/ 1573352 w 6076622"/>
              <a:gd name="connsiteY2" fmla="*/ 0 h 4287874"/>
              <a:gd name="connsiteX3" fmla="*/ 2279672 w 6076622"/>
              <a:gd name="connsiteY3" fmla="*/ 0 h 4287874"/>
              <a:gd name="connsiteX4" fmla="*/ 2829031 w 6076622"/>
              <a:gd name="connsiteY4" fmla="*/ 0 h 4287874"/>
              <a:gd name="connsiteX5" fmla="*/ 3326071 w 6076622"/>
              <a:gd name="connsiteY5" fmla="*/ 0 h 4287874"/>
              <a:gd name="connsiteX6" fmla="*/ 3875430 w 6076622"/>
              <a:gd name="connsiteY6" fmla="*/ 0 h 4287874"/>
              <a:gd name="connsiteX7" fmla="*/ 4477110 w 6076622"/>
              <a:gd name="connsiteY7" fmla="*/ 0 h 4287874"/>
              <a:gd name="connsiteX8" fmla="*/ 5654309 w 6076622"/>
              <a:gd name="connsiteY8" fmla="*/ 0 h 4287874"/>
              <a:gd name="connsiteX9" fmla="*/ 6076622 w 6076622"/>
              <a:gd name="connsiteY9" fmla="*/ 422313 h 4287874"/>
              <a:gd name="connsiteX10" fmla="*/ 6076622 w 6076622"/>
              <a:gd name="connsiteY10" fmla="*/ 1045293 h 4287874"/>
              <a:gd name="connsiteX11" fmla="*/ 6076622 w 6076622"/>
              <a:gd name="connsiteY11" fmla="*/ 1633663 h 4287874"/>
              <a:gd name="connsiteX12" fmla="*/ 6076622 w 6076622"/>
              <a:gd name="connsiteY12" fmla="*/ 2325863 h 4287874"/>
              <a:gd name="connsiteX13" fmla="*/ 6076622 w 6076622"/>
              <a:gd name="connsiteY13" fmla="*/ 3087283 h 4287874"/>
              <a:gd name="connsiteX14" fmla="*/ 6076622 w 6076622"/>
              <a:gd name="connsiteY14" fmla="*/ 3883313 h 4287874"/>
              <a:gd name="connsiteX15" fmla="*/ 5672061 w 6076622"/>
              <a:gd name="connsiteY15" fmla="*/ 4287874 h 4287874"/>
              <a:gd name="connsiteX16" fmla="*/ 5171649 w 6076622"/>
              <a:gd name="connsiteY16" fmla="*/ 4287874 h 4287874"/>
              <a:gd name="connsiteX17" fmla="*/ 4407861 w 6076622"/>
              <a:gd name="connsiteY17" fmla="*/ 4287874 h 4287874"/>
              <a:gd name="connsiteX18" fmla="*/ 3696749 w 6076622"/>
              <a:gd name="connsiteY18" fmla="*/ 4287874 h 4287874"/>
              <a:gd name="connsiteX19" fmla="*/ 2985636 w 6076622"/>
              <a:gd name="connsiteY19" fmla="*/ 4287874 h 4287874"/>
              <a:gd name="connsiteX20" fmla="*/ 2274524 w 6076622"/>
              <a:gd name="connsiteY20" fmla="*/ 4287874 h 4287874"/>
              <a:gd name="connsiteX21" fmla="*/ 1721436 w 6076622"/>
              <a:gd name="connsiteY21" fmla="*/ 4287874 h 4287874"/>
              <a:gd name="connsiteX22" fmla="*/ 404561 w 6076622"/>
              <a:gd name="connsiteY22" fmla="*/ 4287874 h 4287874"/>
              <a:gd name="connsiteX23" fmla="*/ 0 w 6076622"/>
              <a:gd name="connsiteY23" fmla="*/ 3883313 h 4287874"/>
              <a:gd name="connsiteX24" fmla="*/ 0 w 6076622"/>
              <a:gd name="connsiteY24" fmla="*/ 3294943 h 4287874"/>
              <a:gd name="connsiteX25" fmla="*/ 0 w 6076622"/>
              <a:gd name="connsiteY25" fmla="*/ 2568133 h 4287874"/>
              <a:gd name="connsiteX26" fmla="*/ 0 w 6076622"/>
              <a:gd name="connsiteY26" fmla="*/ 1945153 h 4287874"/>
              <a:gd name="connsiteX27" fmla="*/ 0 w 6076622"/>
              <a:gd name="connsiteY27" fmla="*/ 1218343 h 4287874"/>
              <a:gd name="connsiteX28" fmla="*/ 0 w 6076622"/>
              <a:gd name="connsiteY28" fmla="*/ 422313 h 4287874"/>
              <a:gd name="connsiteX29" fmla="*/ 422313 w 6076622"/>
              <a:gd name="connsiteY29" fmla="*/ 0 h 4287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076622" h="4287874" fill="none" extrusionOk="0">
                <a:moveTo>
                  <a:pt x="422313" y="0"/>
                </a:moveTo>
                <a:cubicBezTo>
                  <a:pt x="607277" y="-15948"/>
                  <a:pt x="883122" y="-2539"/>
                  <a:pt x="1023993" y="0"/>
                </a:cubicBezTo>
                <a:cubicBezTo>
                  <a:pt x="1164864" y="2539"/>
                  <a:pt x="1349401" y="-2939"/>
                  <a:pt x="1573352" y="0"/>
                </a:cubicBezTo>
                <a:cubicBezTo>
                  <a:pt x="1797303" y="2939"/>
                  <a:pt x="2005809" y="1661"/>
                  <a:pt x="2279672" y="0"/>
                </a:cubicBezTo>
                <a:cubicBezTo>
                  <a:pt x="2553535" y="-1661"/>
                  <a:pt x="2654352" y="21342"/>
                  <a:pt x="2829031" y="0"/>
                </a:cubicBezTo>
                <a:cubicBezTo>
                  <a:pt x="3003710" y="-21342"/>
                  <a:pt x="3163667" y="1758"/>
                  <a:pt x="3326071" y="0"/>
                </a:cubicBezTo>
                <a:cubicBezTo>
                  <a:pt x="3488475" y="-1758"/>
                  <a:pt x="3750008" y="-27064"/>
                  <a:pt x="3875430" y="0"/>
                </a:cubicBezTo>
                <a:cubicBezTo>
                  <a:pt x="4000852" y="27064"/>
                  <a:pt x="4183166" y="-674"/>
                  <a:pt x="4477110" y="0"/>
                </a:cubicBezTo>
                <a:cubicBezTo>
                  <a:pt x="4771054" y="674"/>
                  <a:pt x="5100979" y="12903"/>
                  <a:pt x="5654309" y="0"/>
                </a:cubicBezTo>
                <a:cubicBezTo>
                  <a:pt x="5786259" y="144305"/>
                  <a:pt x="5946998" y="271774"/>
                  <a:pt x="6076622" y="422313"/>
                </a:cubicBezTo>
                <a:cubicBezTo>
                  <a:pt x="6084470" y="656513"/>
                  <a:pt x="6060870" y="815112"/>
                  <a:pt x="6076622" y="1045293"/>
                </a:cubicBezTo>
                <a:cubicBezTo>
                  <a:pt x="6092374" y="1275474"/>
                  <a:pt x="6065813" y="1399233"/>
                  <a:pt x="6076622" y="1633663"/>
                </a:cubicBezTo>
                <a:cubicBezTo>
                  <a:pt x="6087432" y="1868093"/>
                  <a:pt x="6044614" y="2027524"/>
                  <a:pt x="6076622" y="2325863"/>
                </a:cubicBezTo>
                <a:cubicBezTo>
                  <a:pt x="6108630" y="2624202"/>
                  <a:pt x="6054475" y="2782425"/>
                  <a:pt x="6076622" y="3087283"/>
                </a:cubicBezTo>
                <a:cubicBezTo>
                  <a:pt x="6098769" y="3392141"/>
                  <a:pt x="6070324" y="3581388"/>
                  <a:pt x="6076622" y="3883313"/>
                </a:cubicBezTo>
                <a:cubicBezTo>
                  <a:pt x="5924042" y="4054891"/>
                  <a:pt x="5870745" y="4111017"/>
                  <a:pt x="5672061" y="4287874"/>
                </a:cubicBezTo>
                <a:cubicBezTo>
                  <a:pt x="5431047" y="4288659"/>
                  <a:pt x="5366734" y="4298899"/>
                  <a:pt x="5171649" y="4287874"/>
                </a:cubicBezTo>
                <a:cubicBezTo>
                  <a:pt x="4976564" y="4276849"/>
                  <a:pt x="4670814" y="4308826"/>
                  <a:pt x="4407861" y="4287874"/>
                </a:cubicBezTo>
                <a:cubicBezTo>
                  <a:pt x="4144908" y="4266922"/>
                  <a:pt x="4041500" y="4309775"/>
                  <a:pt x="3696749" y="4287874"/>
                </a:cubicBezTo>
                <a:cubicBezTo>
                  <a:pt x="3351998" y="4265973"/>
                  <a:pt x="3236931" y="4281470"/>
                  <a:pt x="2985636" y="4287874"/>
                </a:cubicBezTo>
                <a:cubicBezTo>
                  <a:pt x="2734341" y="4294278"/>
                  <a:pt x="2578649" y="4320175"/>
                  <a:pt x="2274524" y="4287874"/>
                </a:cubicBezTo>
                <a:cubicBezTo>
                  <a:pt x="1970399" y="4255573"/>
                  <a:pt x="1959599" y="4301714"/>
                  <a:pt x="1721436" y="4287874"/>
                </a:cubicBezTo>
                <a:cubicBezTo>
                  <a:pt x="1483273" y="4274034"/>
                  <a:pt x="891890" y="4335915"/>
                  <a:pt x="404561" y="4287874"/>
                </a:cubicBezTo>
                <a:cubicBezTo>
                  <a:pt x="253129" y="4148592"/>
                  <a:pt x="83474" y="3983091"/>
                  <a:pt x="0" y="3883313"/>
                </a:cubicBezTo>
                <a:cubicBezTo>
                  <a:pt x="-19732" y="3709218"/>
                  <a:pt x="-28695" y="3444176"/>
                  <a:pt x="0" y="3294943"/>
                </a:cubicBezTo>
                <a:cubicBezTo>
                  <a:pt x="28695" y="3145710"/>
                  <a:pt x="-26952" y="2756680"/>
                  <a:pt x="0" y="2568133"/>
                </a:cubicBezTo>
                <a:cubicBezTo>
                  <a:pt x="26952" y="2379586"/>
                  <a:pt x="-4771" y="2083844"/>
                  <a:pt x="0" y="1945153"/>
                </a:cubicBezTo>
                <a:cubicBezTo>
                  <a:pt x="4771" y="1806462"/>
                  <a:pt x="31444" y="1489123"/>
                  <a:pt x="0" y="1218343"/>
                </a:cubicBezTo>
                <a:cubicBezTo>
                  <a:pt x="-31444" y="947563"/>
                  <a:pt x="19985" y="745755"/>
                  <a:pt x="0" y="422313"/>
                </a:cubicBezTo>
                <a:cubicBezTo>
                  <a:pt x="128182" y="275377"/>
                  <a:pt x="271665" y="147836"/>
                  <a:pt x="422313" y="0"/>
                </a:cubicBezTo>
                <a:close/>
              </a:path>
              <a:path w="6076622" h="4287874" stroke="0" extrusionOk="0">
                <a:moveTo>
                  <a:pt x="422313" y="0"/>
                </a:moveTo>
                <a:cubicBezTo>
                  <a:pt x="640734" y="29999"/>
                  <a:pt x="841840" y="17159"/>
                  <a:pt x="1023993" y="0"/>
                </a:cubicBezTo>
                <a:cubicBezTo>
                  <a:pt x="1206146" y="-17159"/>
                  <a:pt x="1282837" y="2276"/>
                  <a:pt x="1521032" y="0"/>
                </a:cubicBezTo>
                <a:cubicBezTo>
                  <a:pt x="1759227" y="-2276"/>
                  <a:pt x="2052827" y="8489"/>
                  <a:pt x="2279672" y="0"/>
                </a:cubicBezTo>
                <a:cubicBezTo>
                  <a:pt x="2506517" y="-8489"/>
                  <a:pt x="2709633" y="10011"/>
                  <a:pt x="2881351" y="0"/>
                </a:cubicBezTo>
                <a:cubicBezTo>
                  <a:pt x="3053069" y="-10011"/>
                  <a:pt x="3262421" y="27181"/>
                  <a:pt x="3483031" y="0"/>
                </a:cubicBezTo>
                <a:cubicBezTo>
                  <a:pt x="3703641" y="-27181"/>
                  <a:pt x="3911432" y="5222"/>
                  <a:pt x="4241670" y="0"/>
                </a:cubicBezTo>
                <a:cubicBezTo>
                  <a:pt x="4571908" y="-5222"/>
                  <a:pt x="4670333" y="21087"/>
                  <a:pt x="4791030" y="0"/>
                </a:cubicBezTo>
                <a:cubicBezTo>
                  <a:pt x="4911727" y="-21087"/>
                  <a:pt x="5269682" y="27742"/>
                  <a:pt x="5654309" y="0"/>
                </a:cubicBezTo>
                <a:cubicBezTo>
                  <a:pt x="5783837" y="118138"/>
                  <a:pt x="5893166" y="265609"/>
                  <a:pt x="6076622" y="422313"/>
                </a:cubicBezTo>
                <a:cubicBezTo>
                  <a:pt x="6099614" y="553181"/>
                  <a:pt x="6082635" y="762612"/>
                  <a:pt x="6076622" y="1045293"/>
                </a:cubicBezTo>
                <a:cubicBezTo>
                  <a:pt x="6070609" y="1327974"/>
                  <a:pt x="6075338" y="1480393"/>
                  <a:pt x="6076622" y="1737493"/>
                </a:cubicBezTo>
                <a:cubicBezTo>
                  <a:pt x="6077906" y="1994593"/>
                  <a:pt x="6103491" y="2116000"/>
                  <a:pt x="6076622" y="2395083"/>
                </a:cubicBezTo>
                <a:cubicBezTo>
                  <a:pt x="6049754" y="2674166"/>
                  <a:pt x="6091213" y="2845103"/>
                  <a:pt x="6076622" y="3156503"/>
                </a:cubicBezTo>
                <a:cubicBezTo>
                  <a:pt x="6062031" y="3467903"/>
                  <a:pt x="6105179" y="3651891"/>
                  <a:pt x="6076622" y="3883313"/>
                </a:cubicBezTo>
                <a:cubicBezTo>
                  <a:pt x="5951794" y="4027134"/>
                  <a:pt x="5811721" y="4158531"/>
                  <a:pt x="5672061" y="4287874"/>
                </a:cubicBezTo>
                <a:cubicBezTo>
                  <a:pt x="5467965" y="4300078"/>
                  <a:pt x="5216541" y="4277894"/>
                  <a:pt x="5013624" y="4287874"/>
                </a:cubicBezTo>
                <a:cubicBezTo>
                  <a:pt x="4810707" y="4297854"/>
                  <a:pt x="4577181" y="4255792"/>
                  <a:pt x="4302511" y="4287874"/>
                </a:cubicBezTo>
                <a:cubicBezTo>
                  <a:pt x="4027841" y="4319956"/>
                  <a:pt x="3994029" y="4284312"/>
                  <a:pt x="3802099" y="4287874"/>
                </a:cubicBezTo>
                <a:cubicBezTo>
                  <a:pt x="3610169" y="4291436"/>
                  <a:pt x="3409125" y="4301797"/>
                  <a:pt x="3249011" y="4287874"/>
                </a:cubicBezTo>
                <a:cubicBezTo>
                  <a:pt x="3088897" y="4273951"/>
                  <a:pt x="2847357" y="4264485"/>
                  <a:pt x="2537899" y="4287874"/>
                </a:cubicBezTo>
                <a:cubicBezTo>
                  <a:pt x="2228441" y="4311263"/>
                  <a:pt x="2182652" y="4289712"/>
                  <a:pt x="1932136" y="4287874"/>
                </a:cubicBezTo>
                <a:cubicBezTo>
                  <a:pt x="1681620" y="4286036"/>
                  <a:pt x="1491360" y="4275809"/>
                  <a:pt x="1379049" y="4287874"/>
                </a:cubicBezTo>
                <a:cubicBezTo>
                  <a:pt x="1266738" y="4299939"/>
                  <a:pt x="630911" y="4278239"/>
                  <a:pt x="404561" y="4287874"/>
                </a:cubicBezTo>
                <a:cubicBezTo>
                  <a:pt x="229586" y="4073826"/>
                  <a:pt x="117373" y="3984244"/>
                  <a:pt x="0" y="3883313"/>
                </a:cubicBezTo>
                <a:cubicBezTo>
                  <a:pt x="14198" y="3714714"/>
                  <a:pt x="134" y="3512260"/>
                  <a:pt x="0" y="3191113"/>
                </a:cubicBezTo>
                <a:cubicBezTo>
                  <a:pt x="-134" y="2869966"/>
                  <a:pt x="2943" y="2807764"/>
                  <a:pt x="0" y="2568133"/>
                </a:cubicBezTo>
                <a:cubicBezTo>
                  <a:pt x="-2943" y="2328502"/>
                  <a:pt x="27107" y="1976377"/>
                  <a:pt x="0" y="1806713"/>
                </a:cubicBezTo>
                <a:cubicBezTo>
                  <a:pt x="-27107" y="1637049"/>
                  <a:pt x="-20340" y="1439714"/>
                  <a:pt x="0" y="1149123"/>
                </a:cubicBezTo>
                <a:cubicBezTo>
                  <a:pt x="20340" y="858532"/>
                  <a:pt x="23630" y="619600"/>
                  <a:pt x="0" y="422313"/>
                </a:cubicBezTo>
                <a:cubicBezTo>
                  <a:pt x="135201" y="259063"/>
                  <a:pt x="328296" y="78290"/>
                  <a:pt x="42231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6BD66BD3-55DD-49E3-8E21-E4CFD6628928}"/>
              </a:ext>
            </a:extLst>
          </p:cNvPr>
          <p:cNvSpPr>
            <a:spLocks noGrp="1"/>
          </p:cNvSpPr>
          <p:nvPr>
            <p:ph type="title"/>
          </p:nvPr>
        </p:nvSpPr>
        <p:spPr>
          <a:xfrm>
            <a:off x="635000" y="565591"/>
            <a:ext cx="10921999" cy="852155"/>
          </a:xfrm>
        </p:spPr>
        <p:txBody>
          <a:bodyPr/>
          <a:lstStyle/>
          <a:p>
            <a:r>
              <a:rPr lang="en-GB"/>
              <a:t>Reflection</a:t>
            </a:r>
          </a:p>
        </p:txBody>
      </p:sp>
      <p:sp>
        <p:nvSpPr>
          <p:cNvPr id="3" name="Content Placeholder 2">
            <a:extLst>
              <a:ext uri="{FF2B5EF4-FFF2-40B4-BE49-F238E27FC236}">
                <a16:creationId xmlns:a16="http://schemas.microsoft.com/office/drawing/2014/main" id="{F0B9D84F-C183-4C8D-A71F-88284F55F972}"/>
              </a:ext>
            </a:extLst>
          </p:cNvPr>
          <p:cNvSpPr>
            <a:spLocks noGrp="1"/>
          </p:cNvSpPr>
          <p:nvPr>
            <p:ph idx="1"/>
          </p:nvPr>
        </p:nvSpPr>
        <p:spPr>
          <a:xfrm>
            <a:off x="1486101" y="2015023"/>
            <a:ext cx="5565676" cy="4103369"/>
          </a:xfrm>
        </p:spPr>
        <p:txBody>
          <a:bodyPr>
            <a:normAutofit/>
          </a:bodyPr>
          <a:lstStyle/>
          <a:p>
            <a:r>
              <a:rPr lang="en-GB" sz="2400"/>
              <a:t>Think about your most recent explanation of either an abstract concept or steps in a process:</a:t>
            </a:r>
          </a:p>
          <a:p>
            <a:pPr marL="457200" indent="-457200">
              <a:buFont typeface="Arial" panose="020B0604020202020204" pitchFamily="34" charset="0"/>
              <a:buChar char="•"/>
            </a:pPr>
            <a:r>
              <a:rPr lang="en-GB" sz="2400" b="0"/>
              <a:t>How did you link the new learning to pupils’ prior knowledge?</a:t>
            </a:r>
          </a:p>
          <a:p>
            <a:pPr marL="457200" indent="-457200">
              <a:buFont typeface="Arial" panose="020B0604020202020204" pitchFamily="34" charset="0"/>
              <a:buChar char="•"/>
            </a:pPr>
            <a:r>
              <a:rPr lang="en-GB" sz="2400" b="0"/>
              <a:t>What was the impact? Were all pupils successful?</a:t>
            </a:r>
          </a:p>
          <a:p>
            <a:pPr marL="457200" indent="-457200">
              <a:buFont typeface="Arial" panose="020B0604020202020204" pitchFamily="34" charset="0"/>
              <a:buChar char="•"/>
            </a:pPr>
            <a:r>
              <a:rPr lang="en-GB" sz="2400" b="0"/>
              <a:t>What might you do differently next time?</a:t>
            </a:r>
          </a:p>
          <a:p>
            <a:endParaRPr lang="en-GB"/>
          </a:p>
        </p:txBody>
      </p:sp>
      <p:sp>
        <p:nvSpPr>
          <p:cNvPr id="4" name="Slide Number Placeholder 3">
            <a:extLst>
              <a:ext uri="{FF2B5EF4-FFF2-40B4-BE49-F238E27FC236}">
                <a16:creationId xmlns:a16="http://schemas.microsoft.com/office/drawing/2014/main" id="{2BB8D7FF-B8CB-4CF4-9724-D644B116E920}"/>
              </a:ext>
            </a:extLst>
          </p:cNvPr>
          <p:cNvSpPr>
            <a:spLocks noGrp="1"/>
          </p:cNvSpPr>
          <p:nvPr>
            <p:ph type="sldNum" sz="quarter" idx="12"/>
          </p:nvPr>
        </p:nvSpPr>
        <p:spPr>
          <a:xfrm>
            <a:off x="10933200" y="6400800"/>
            <a:ext cx="807025" cy="153888"/>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nvGrpSpPr>
          <p:cNvPr id="13" name="Group 12">
            <a:extLst>
              <a:ext uri="{FF2B5EF4-FFF2-40B4-BE49-F238E27FC236}">
                <a16:creationId xmlns:a16="http://schemas.microsoft.com/office/drawing/2014/main" id="{D9D7DE9C-0115-477E-A825-579116CFFB5F}"/>
              </a:ext>
            </a:extLst>
          </p:cNvPr>
          <p:cNvGrpSpPr/>
          <p:nvPr/>
        </p:nvGrpSpPr>
        <p:grpSpPr>
          <a:xfrm>
            <a:off x="417804" y="3147516"/>
            <a:ext cx="1050948" cy="1083981"/>
            <a:chOff x="652648" y="4259558"/>
            <a:chExt cx="1098577" cy="1174050"/>
          </a:xfrm>
        </p:grpSpPr>
        <p:sp>
          <p:nvSpPr>
            <p:cNvPr id="14" name="Graphic 25">
              <a:extLst>
                <a:ext uri="{FF2B5EF4-FFF2-40B4-BE49-F238E27FC236}">
                  <a16:creationId xmlns:a16="http://schemas.microsoft.com/office/drawing/2014/main" id="{F1B874EC-0428-4626-9B3D-696AA5D129D1}"/>
                </a:ext>
              </a:extLst>
            </p:cNvPr>
            <p:cNvSpPr/>
            <p:nvPr/>
          </p:nvSpPr>
          <p:spPr>
            <a:xfrm>
              <a:off x="652648" y="4284386"/>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5" name="Graphic 25">
              <a:extLst>
                <a:ext uri="{FF2B5EF4-FFF2-40B4-BE49-F238E27FC236}">
                  <a16:creationId xmlns:a16="http://schemas.microsoft.com/office/drawing/2014/main" id="{A8164CED-9B49-4772-B1B3-E01B267B34CB}"/>
                </a:ext>
              </a:extLst>
            </p:cNvPr>
            <p:cNvSpPr/>
            <p:nvPr/>
          </p:nvSpPr>
          <p:spPr>
            <a:xfrm>
              <a:off x="1115362" y="4259558"/>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4600" y="0"/>
            <a:ext cx="44259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04110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C0186-CB08-4F47-A664-0D3E82F44DFB}"/>
              </a:ext>
            </a:extLst>
          </p:cNvPr>
          <p:cNvSpPr>
            <a:spLocks noGrp="1"/>
          </p:cNvSpPr>
          <p:nvPr>
            <p:ph type="ctrTitle"/>
          </p:nvPr>
        </p:nvSpPr>
        <p:spPr>
          <a:xfrm>
            <a:off x="592471" y="1370441"/>
            <a:ext cx="5941646" cy="964795"/>
          </a:xfrm>
        </p:spPr>
        <p:txBody>
          <a:bodyPr/>
          <a:lstStyle/>
          <a:p>
            <a:r>
              <a:rPr lang="en-GB"/>
              <a:t>Networks and resources</a:t>
            </a:r>
          </a:p>
        </p:txBody>
      </p:sp>
      <p:sp>
        <p:nvSpPr>
          <p:cNvPr id="4" name="Slide Number Placeholder 3">
            <a:extLst>
              <a:ext uri="{FF2B5EF4-FFF2-40B4-BE49-F238E27FC236}">
                <a16:creationId xmlns:a16="http://schemas.microsoft.com/office/drawing/2014/main" id="{C6DDA0B2-57C7-4208-BCD7-302F45ED8E69}"/>
              </a:ext>
            </a:extLst>
          </p:cNvPr>
          <p:cNvSpPr>
            <a:spLocks noGrp="1"/>
          </p:cNvSpPr>
          <p:nvPr>
            <p:ph type="sldNum" sz="quarter" idx="4294967295"/>
          </p:nvPr>
        </p:nvSpPr>
        <p:spPr>
          <a:xfrm>
            <a:off x="11385550" y="6400800"/>
            <a:ext cx="806450" cy="153988"/>
          </a:xfrm>
        </p:spPr>
        <p:txBody>
          <a:bodyPr/>
          <a:lstStyle/>
          <a:p>
            <a:fld id="{6B6EFD66-0F65-0C43-B4F5-A9CE99357F25}" type="slidenum">
              <a:rPr lang="en-GB" smtClean="0"/>
              <a:t>24</a:t>
            </a:fld>
            <a:endParaRPr lang="en-GB"/>
          </a:p>
        </p:txBody>
      </p:sp>
      <p:sp>
        <p:nvSpPr>
          <p:cNvPr id="7" name="TextBox 6">
            <a:hlinkClick r:id="rId3"/>
            <a:extLst>
              <a:ext uri="{FF2B5EF4-FFF2-40B4-BE49-F238E27FC236}">
                <a16:creationId xmlns:a16="http://schemas.microsoft.com/office/drawing/2014/main" id="{77FCBE27-A2FB-4FE1-8CDE-48567F4CE882}"/>
              </a:ext>
            </a:extLst>
          </p:cNvPr>
          <p:cNvSpPr txBox="1"/>
          <p:nvPr/>
        </p:nvSpPr>
        <p:spPr>
          <a:xfrm>
            <a:off x="1008539" y="2450255"/>
            <a:ext cx="3841149" cy="3046988"/>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endParaRPr lang="en-GB" sz="2400"/>
          </a:p>
          <a:p>
            <a:pPr marL="342900" indent="-342900">
              <a:buFont typeface="Arial" panose="020B0604020202020204" pitchFamily="34" charset="0"/>
              <a:buChar char="•"/>
            </a:pPr>
            <a:endParaRPr lang="en-GB" sz="2400">
              <a:cs typeface="Arial"/>
            </a:endParaRPr>
          </a:p>
          <a:p>
            <a:pPr marL="342900" indent="-342900">
              <a:buFont typeface="Arial"/>
              <a:buChar char="•"/>
            </a:pPr>
            <a:endParaRPr lang="en-GB" sz="2400">
              <a:cs typeface="Arial"/>
            </a:endParaRPr>
          </a:p>
          <a:p>
            <a:pPr marL="342900" indent="-342900">
              <a:buFont typeface="Arial"/>
              <a:buChar char="•"/>
            </a:pPr>
            <a:r>
              <a:rPr lang="en-GB" sz="2400"/>
              <a:t>Teach First networks</a:t>
            </a:r>
            <a:endParaRPr lang="en-GB" sz="2400">
              <a:cs typeface="Arial"/>
            </a:endParaRPr>
          </a:p>
          <a:p>
            <a:pPr marL="342900" indent="-342900">
              <a:buFont typeface="Arial"/>
              <a:buChar char="•"/>
            </a:pPr>
            <a:endParaRPr lang="en-GB" sz="2400">
              <a:cs typeface="Arial"/>
            </a:endParaRPr>
          </a:p>
          <a:p>
            <a:pPr marL="342900" indent="-342900">
              <a:buFont typeface="Arial"/>
              <a:buChar char="•"/>
            </a:pPr>
            <a:r>
              <a:rPr lang="en-GB" sz="2400">
                <a:cs typeface="Arial"/>
              </a:rPr>
              <a:t>Historical Association</a:t>
            </a:r>
          </a:p>
          <a:p>
            <a:pPr marL="342900" indent="-342900">
              <a:buFont typeface="Arial" panose="020B0604020202020204" pitchFamily="34" charset="0"/>
              <a:buChar char="•"/>
            </a:pPr>
            <a:endParaRPr lang="en-GB" sz="2400">
              <a:cs typeface="Arial"/>
            </a:endParaRPr>
          </a:p>
          <a:p>
            <a:pPr marL="342900" indent="-342900">
              <a:buFont typeface="Arial" panose="020B0604020202020204" pitchFamily="34" charset="0"/>
              <a:buChar char="•"/>
            </a:pPr>
            <a:endParaRPr lang="en-GB" sz="2400">
              <a:cs typeface="Arial"/>
            </a:endParaRP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5164" y="3175"/>
            <a:ext cx="47434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41056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46B9824-9F48-5047-9ADB-5AF7AE6383CA}"/>
              </a:ext>
            </a:extLst>
          </p:cNvPr>
          <p:cNvSpPr>
            <a:spLocks noGrp="1"/>
          </p:cNvSpPr>
          <p:nvPr>
            <p:ph type="ctrTitle"/>
          </p:nvPr>
        </p:nvSpPr>
        <p:spPr/>
        <p:txBody>
          <a:bodyPr/>
          <a:lstStyle/>
          <a:p>
            <a:r>
              <a:rPr lang="en-GB"/>
              <a:t>Thank you.</a:t>
            </a:r>
          </a:p>
        </p:txBody>
      </p:sp>
      <p:sp>
        <p:nvSpPr>
          <p:cNvPr id="14" name="Subtitle 13">
            <a:extLst>
              <a:ext uri="{FF2B5EF4-FFF2-40B4-BE49-F238E27FC236}">
                <a16:creationId xmlns:a16="http://schemas.microsoft.com/office/drawing/2014/main" id="{8CF89974-4630-414E-BBA0-4E501510202A}"/>
              </a:ext>
            </a:extLst>
          </p:cNvPr>
          <p:cNvSpPr>
            <a:spLocks noGrp="1"/>
          </p:cNvSpPr>
          <p:nvPr>
            <p:ph type="subTitle" idx="1"/>
          </p:nvPr>
        </p:nvSpPr>
        <p:spPr/>
        <p:txBody>
          <a:bodyPr/>
          <a:lstStyle/>
          <a:p>
            <a:r>
              <a:rPr lang="en-GB"/>
              <a:t>teachfirst.org.uk</a:t>
            </a:r>
          </a:p>
        </p:txBody>
      </p:sp>
    </p:spTree>
    <p:extLst>
      <p:ext uri="{BB962C8B-B14F-4D97-AF65-F5344CB8AC3E}">
        <p14:creationId xmlns:p14="http://schemas.microsoft.com/office/powerpoint/2010/main" val="12525021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55DFB-E758-4F9A-8F5B-962168FC3C51}"/>
              </a:ext>
            </a:extLst>
          </p:cNvPr>
          <p:cNvSpPr>
            <a:spLocks noGrp="1"/>
          </p:cNvSpPr>
          <p:nvPr>
            <p:ph type="title"/>
          </p:nvPr>
        </p:nvSpPr>
        <p:spPr/>
        <p:txBody>
          <a:bodyPr/>
          <a:lstStyle/>
          <a:p>
            <a:r>
              <a:rPr lang="en-US">
                <a:latin typeface="Constantia"/>
              </a:rPr>
              <a:t>References</a:t>
            </a:r>
            <a:endParaRPr lang="en-US"/>
          </a:p>
        </p:txBody>
      </p:sp>
      <p:sp>
        <p:nvSpPr>
          <p:cNvPr id="3" name="Content Placeholder 2">
            <a:extLst>
              <a:ext uri="{FF2B5EF4-FFF2-40B4-BE49-F238E27FC236}">
                <a16:creationId xmlns:a16="http://schemas.microsoft.com/office/drawing/2014/main" id="{EC965471-F09F-4779-8421-19637121FBA5}"/>
              </a:ext>
            </a:extLst>
          </p:cNvPr>
          <p:cNvSpPr>
            <a:spLocks noGrp="1"/>
          </p:cNvSpPr>
          <p:nvPr>
            <p:ph idx="1"/>
          </p:nvPr>
        </p:nvSpPr>
        <p:spPr>
          <a:xfrm>
            <a:off x="635001" y="2019301"/>
            <a:ext cx="10646410" cy="3752850"/>
          </a:xfrm>
        </p:spPr>
        <p:txBody>
          <a:bodyPr vert="horz" lIns="0" tIns="0" rIns="0" bIns="0" rtlCol="0" anchor="t">
            <a:normAutofit fontScale="47500" lnSpcReduction="20000"/>
          </a:bodyPr>
          <a:lstStyle/>
          <a:p>
            <a:pPr>
              <a:lnSpc>
                <a:spcPct val="120000"/>
              </a:lnSpc>
            </a:pPr>
            <a:r>
              <a:rPr lang="en-GB">
                <a:latin typeface="+mj-lt"/>
              </a:rPr>
              <a:t>Coe, R., </a:t>
            </a:r>
            <a:r>
              <a:rPr lang="en-GB" err="1">
                <a:latin typeface="+mj-lt"/>
              </a:rPr>
              <a:t>Aloisi</a:t>
            </a:r>
            <a:r>
              <a:rPr lang="en-GB">
                <a:latin typeface="+mj-lt"/>
              </a:rPr>
              <a:t>, C., Higgins, S. &amp; Major, L. E. (2014) </a:t>
            </a:r>
            <a:r>
              <a:rPr lang="en-GB" i="1">
                <a:latin typeface="+mj-lt"/>
              </a:rPr>
              <a:t>What Makes Great Teaching? Review of the Underpinning Research</a:t>
            </a:r>
            <a:r>
              <a:rPr lang="en-GB">
                <a:latin typeface="+mj-lt"/>
              </a:rPr>
              <a:t>. Durham University. Available at: </a:t>
            </a:r>
            <a:r>
              <a:rPr lang="en-GB">
                <a:latin typeface="+mj-lt"/>
                <a:hlinkClick r:id="rId3">
                  <a:extLst>
                    <a:ext uri="{A12FA001-AC4F-418D-AE19-62706E023703}">
                      <ahyp:hlinkClr xmlns:ahyp="http://schemas.microsoft.com/office/drawing/2018/hyperlinkcolor" val="tx"/>
                    </a:ext>
                  </a:extLst>
                </a:hlinkClick>
              </a:rPr>
              <a:t>http://bit.ly/2OvmvKO</a:t>
            </a:r>
            <a:endParaRPr lang="en-GB">
              <a:latin typeface="+mj-lt"/>
            </a:endParaRPr>
          </a:p>
          <a:p>
            <a:pPr>
              <a:lnSpc>
                <a:spcPct val="120000"/>
              </a:lnSpc>
            </a:pPr>
            <a:r>
              <a:rPr lang="en-GB" sz="3200" b="0" i="0">
                <a:effectLst/>
                <a:latin typeface="+mj-lt"/>
              </a:rPr>
              <a:t>Sealy, C. (2019) </a:t>
            </a:r>
            <a:r>
              <a:rPr lang="en-GB" sz="3200" b="0">
                <a:effectLst/>
                <a:latin typeface="+mj-lt"/>
              </a:rPr>
              <a:t>The Best Way to Help Children Remember Things? Not “Memorable Experiences”. Excerpt from </a:t>
            </a:r>
            <a:r>
              <a:rPr lang="en-GB" sz="3200" b="0" i="1">
                <a:effectLst/>
                <a:latin typeface="+mj-lt"/>
              </a:rPr>
              <a:t>The </a:t>
            </a:r>
            <a:r>
              <a:rPr lang="en-GB" sz="3200" b="0" i="1" err="1">
                <a:effectLst/>
                <a:latin typeface="+mj-lt"/>
              </a:rPr>
              <a:t>ResearchEd</a:t>
            </a:r>
            <a:r>
              <a:rPr lang="en-GB" sz="3200" b="0" i="1">
                <a:effectLst/>
                <a:latin typeface="+mj-lt"/>
              </a:rPr>
              <a:t> Guide to Education Myths - Education Next : Education Next</a:t>
            </a:r>
            <a:r>
              <a:rPr lang="en-GB" sz="3200" b="0" i="0">
                <a:effectLst/>
                <a:latin typeface="+mj-lt"/>
              </a:rPr>
              <a:t>, </a:t>
            </a:r>
            <a:r>
              <a:rPr lang="en-GB" sz="3200" b="0" i="1">
                <a:effectLst/>
                <a:latin typeface="+mj-lt"/>
              </a:rPr>
              <a:t>Education Next</a:t>
            </a:r>
            <a:r>
              <a:rPr lang="en-GB" sz="3200" b="0" i="0">
                <a:effectLst/>
                <a:latin typeface="+mj-lt"/>
              </a:rPr>
              <a:t>. Available at: https://www.educationnext.org/best-way-to-help-children-remember-things-not-memorable-experiences-excerpt/ </a:t>
            </a:r>
          </a:p>
          <a:p>
            <a:pPr>
              <a:lnSpc>
                <a:spcPct val="120000"/>
              </a:lnSpc>
            </a:pPr>
            <a:r>
              <a:rPr lang="en-GB" b="0" i="0" err="1">
                <a:effectLst/>
              </a:rPr>
              <a:t>Tharby</a:t>
            </a:r>
            <a:r>
              <a:rPr lang="en-GB" b="0" i="0">
                <a:effectLst/>
              </a:rPr>
              <a:t>, A. (2018)</a:t>
            </a:r>
            <a:r>
              <a:rPr lang="en-GB"/>
              <a:t> </a:t>
            </a:r>
            <a:r>
              <a:rPr lang="en-GB" b="0" i="1">
                <a:effectLst/>
              </a:rPr>
              <a:t>How to Explain Absolutely Anything to Absolutely Anyone: The Art and Science of Teacher Explanation.</a:t>
            </a:r>
            <a:r>
              <a:rPr lang="en-GB" i="1"/>
              <a:t> </a:t>
            </a:r>
            <a:r>
              <a:rPr lang="en-GB" b="0" i="0">
                <a:effectLst/>
              </a:rPr>
              <a:t>Crown House Publishing Ltd.</a:t>
            </a:r>
            <a:endParaRPr lang="en-US">
              <a:latin typeface="+mj-lt"/>
              <a:cs typeface="Calibri"/>
            </a:endParaRPr>
          </a:p>
          <a:p>
            <a:pPr>
              <a:lnSpc>
                <a:spcPct val="120000"/>
              </a:lnSpc>
            </a:pPr>
            <a:r>
              <a:rPr lang="en-GB">
                <a:latin typeface="+mj-lt"/>
              </a:rPr>
              <a:t>Willingham, D. T. (2009) </a:t>
            </a:r>
            <a:r>
              <a:rPr lang="en-GB" i="1">
                <a:latin typeface="+mj-lt"/>
              </a:rPr>
              <a:t>Why Don’t Students Like School? </a:t>
            </a:r>
            <a:r>
              <a:rPr lang="en-GB">
                <a:latin typeface="+mj-lt"/>
              </a:rPr>
              <a:t>San Francisco, CA: </a:t>
            </a:r>
            <a:r>
              <a:rPr lang="en-GB" err="1">
                <a:latin typeface="+mj-lt"/>
              </a:rPr>
              <a:t>JosseyBass</a:t>
            </a:r>
            <a:r>
              <a:rPr lang="en-GB">
                <a:latin typeface="+mj-lt"/>
              </a:rPr>
              <a:t>.</a:t>
            </a:r>
          </a:p>
          <a:p>
            <a:pPr>
              <a:lnSpc>
                <a:spcPct val="120000"/>
              </a:lnSpc>
            </a:pPr>
            <a:r>
              <a:rPr lang="en-GB" b="0">
                <a:latin typeface="+mj-lt"/>
              </a:rPr>
              <a:t>Willingham, D. T (2008). What Will Improve a Student’s Memory? </a:t>
            </a:r>
            <a:r>
              <a:rPr lang="en-GB" b="0" i="1">
                <a:latin typeface="+mj-lt"/>
              </a:rPr>
              <a:t>American Educator</a:t>
            </a:r>
            <a:r>
              <a:rPr lang="en-GB" b="0">
                <a:latin typeface="+mj-lt"/>
              </a:rPr>
              <a:t>, Winter 2008-2009. Available at: </a:t>
            </a:r>
            <a:r>
              <a:rPr lang="en-GB" b="0">
                <a:latin typeface="+mj-lt"/>
                <a:hlinkClick r:id="rId4">
                  <a:extLst>
                    <a:ext uri="{A12FA001-AC4F-418D-AE19-62706E023703}">
                      <ahyp:hlinkClr xmlns:ahyp="http://schemas.microsoft.com/office/drawing/2018/hyperlinkcolor" val="tx"/>
                    </a:ext>
                  </a:extLst>
                </a:hlinkClick>
              </a:rPr>
              <a:t>https://www.aft.org/sites/default/files/periodicals/willingham_0.pdf</a:t>
            </a:r>
            <a:endParaRPr lang="en-GB" b="0">
              <a:latin typeface="+mj-lt"/>
            </a:endParaRPr>
          </a:p>
          <a:p>
            <a:pPr>
              <a:lnSpc>
                <a:spcPct val="120000"/>
              </a:lnSpc>
            </a:pPr>
            <a:r>
              <a:rPr lang="en-GB" b="0">
                <a:latin typeface="+mj-lt"/>
              </a:rPr>
              <a:t>Willingham, D. T (2004). The privileged status of stories. American Educator, Summer 2004. Available at: https://www.aft.org/periodical/american-educator/summer-2004/ask-cognitive-scientist</a:t>
            </a:r>
            <a:endParaRPr lang="en-GB">
              <a:latin typeface="+mj-lt"/>
            </a:endParaRPr>
          </a:p>
          <a:p>
            <a:endParaRPr lang="en-GB" b="0"/>
          </a:p>
          <a:p>
            <a:pPr marL="0" indent="0">
              <a:buNone/>
            </a:pPr>
            <a:endParaRPr lang="en-US">
              <a:ea typeface="+mn-lt"/>
              <a:cs typeface="+mn-lt"/>
            </a:endParaRPr>
          </a:p>
        </p:txBody>
      </p:sp>
      <p:sp>
        <p:nvSpPr>
          <p:cNvPr id="4" name="Slide Number Placeholder 3">
            <a:extLst>
              <a:ext uri="{FF2B5EF4-FFF2-40B4-BE49-F238E27FC236}">
                <a16:creationId xmlns:a16="http://schemas.microsoft.com/office/drawing/2014/main" id="{5D5BFE84-5E0E-4848-8D95-36B9DCBEA721}"/>
              </a:ext>
            </a:extLst>
          </p:cNvPr>
          <p:cNvSpPr>
            <a:spLocks noGrp="1"/>
          </p:cNvSpPr>
          <p:nvPr>
            <p:ph type="sldNum" sz="quarter" idx="12"/>
          </p:nvPr>
        </p:nvSpPr>
        <p:spPr/>
        <p:txBody>
          <a:bodyPr/>
          <a:lstStyle/>
          <a:p>
            <a:fld id="{6B6EFD66-0F65-0C43-B4F5-A9CE99357F25}" type="slidenum">
              <a:rPr lang="en-GB" smtClean="0"/>
              <a:pPr/>
              <a:t>26</a:t>
            </a:fld>
            <a:endParaRPr lang="en-GB"/>
          </a:p>
        </p:txBody>
      </p:sp>
    </p:spTree>
    <p:extLst>
      <p:ext uri="{BB962C8B-B14F-4D97-AF65-F5344CB8AC3E}">
        <p14:creationId xmlns:p14="http://schemas.microsoft.com/office/powerpoint/2010/main" val="749671018"/>
      </p:ext>
    </p:extLst>
  </p:cSld>
  <p:clrMapOvr>
    <a:masterClrMapping/>
  </p:clrMapOvr>
</p:sld>
</file>

<file path=ppt/theme/theme1.xml><?xml version="1.0" encoding="utf-8"?>
<a:theme xmlns:a="http://schemas.openxmlformats.org/drawingml/2006/main" name="Teach First">
  <a:themeElements>
    <a:clrScheme name="Custom 2">
      <a:dk1>
        <a:srgbClr val="000000"/>
      </a:dk1>
      <a:lt1>
        <a:srgbClr val="FFFFFF"/>
      </a:lt1>
      <a:dk2>
        <a:srgbClr val="766C67"/>
      </a:dk2>
      <a:lt2>
        <a:srgbClr val="D8D3D3"/>
      </a:lt2>
      <a:accent1>
        <a:srgbClr val="3663F0"/>
      </a:accent1>
      <a:accent2>
        <a:srgbClr val="FAC832"/>
      </a:accent2>
      <a:accent3>
        <a:srgbClr val="3663F0"/>
      </a:accent3>
      <a:accent4>
        <a:srgbClr val="FAC832"/>
      </a:accent4>
      <a:accent5>
        <a:srgbClr val="3663F0"/>
      </a:accent5>
      <a:accent6>
        <a:srgbClr val="FAC832"/>
      </a:accent6>
      <a:hlink>
        <a:srgbClr val="3663F0"/>
      </a:hlink>
      <a:folHlink>
        <a:srgbClr val="86A1F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eachFirst_Template_v2-2" id="{5F7362E4-DA68-3549-A811-E88F9261DFFA}" vid="{7F233E9B-2770-AA49-88F5-1979A68D71D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order0 xmlns="bfde3989-6808-4797-9fdf-8feca9ffea0b">1</order0>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820B25B8D0BF34EBE4241AA980FFDB1" ma:contentTypeVersion="7" ma:contentTypeDescription="Create a new document." ma:contentTypeScope="" ma:versionID="a62c011e6766a778b6eb64bb6c5eaeb0">
  <xsd:schema xmlns:xsd="http://www.w3.org/2001/XMLSchema" xmlns:xs="http://www.w3.org/2001/XMLSchema" xmlns:p="http://schemas.microsoft.com/office/2006/metadata/properties" xmlns:ns2="bfde3989-6808-4797-9fdf-8feca9ffea0b" targetNamespace="http://schemas.microsoft.com/office/2006/metadata/properties" ma:root="true" ma:fieldsID="6a4b42effc98c66c9e0aa5fd0da6740e" ns2:_="">
    <xsd:import namespace="bfde3989-6808-4797-9fdf-8feca9ffea0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order0"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de3989-6808-4797-9fdf-8feca9ffea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order0" ma:index="12" nillable="true" ma:displayName="order" ma:default="1" ma:format="Dropdown" ma:internalName="order0" ma:percentage="FALSE">
      <xsd:simpleType>
        <xsd:restriction base="dms:Number"/>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B214C3A-E1FA-4385-9340-5A6756257EE8}">
  <ds:schemaRefs>
    <ds:schemaRef ds:uri="http://schemas.microsoft.com/sharepoint/v3/contenttype/forms"/>
  </ds:schemaRefs>
</ds:datastoreItem>
</file>

<file path=customXml/itemProps2.xml><?xml version="1.0" encoding="utf-8"?>
<ds:datastoreItem xmlns:ds="http://schemas.openxmlformats.org/officeDocument/2006/customXml" ds:itemID="{6498A398-C0C8-4A80-A515-60FB887F5356}">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e912450e-f376-402d-b4c2-d34e29040007"/>
    <ds:schemaRef ds:uri="2f56af25-8bef-4b9d-bb8a-65b55f634804"/>
    <ds:schemaRef ds:uri="http://www.w3.org/XML/1998/namespace"/>
    <ds:schemaRef ds:uri="http://purl.org/dc/dcmitype/"/>
  </ds:schemaRefs>
</ds:datastoreItem>
</file>

<file path=customXml/itemProps3.xml><?xml version="1.0" encoding="utf-8"?>
<ds:datastoreItem xmlns:ds="http://schemas.openxmlformats.org/officeDocument/2006/customXml" ds:itemID="{29C508F7-0129-4BF0-B899-ABB5F0EA47EB}"/>
</file>

<file path=docProps/app.xml><?xml version="1.0" encoding="utf-8"?>
<Properties xmlns="http://schemas.openxmlformats.org/officeDocument/2006/extended-properties" xmlns:vt="http://schemas.openxmlformats.org/officeDocument/2006/docPropsVTypes">
  <Template/>
  <TotalTime>0</TotalTime>
  <Words>9797</Words>
  <Application>Microsoft Office PowerPoint</Application>
  <PresentationFormat>Widescreen</PresentationFormat>
  <Paragraphs>712</Paragraphs>
  <Slides>26</Slides>
  <Notes>26</Notes>
  <HiddenSlides>2</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26</vt:i4>
      </vt:variant>
    </vt:vector>
  </HeadingPairs>
  <TitlesOfParts>
    <vt:vector size="36" baseType="lpstr">
      <vt:lpstr>Arial</vt:lpstr>
      <vt:lpstr>Arial</vt:lpstr>
      <vt:lpstr>Arial,Sans-Serif</vt:lpstr>
      <vt:lpstr>Barlow</vt:lpstr>
      <vt:lpstr>Calibri</vt:lpstr>
      <vt:lpstr>Constantia</vt:lpstr>
      <vt:lpstr>Courier New</vt:lpstr>
      <vt:lpstr>Muli</vt:lpstr>
      <vt:lpstr>Segoe UI</vt:lpstr>
      <vt:lpstr>Teach First</vt:lpstr>
      <vt:lpstr>Notes to the facilitator</vt:lpstr>
      <vt:lpstr>Overview of the seminar</vt:lpstr>
      <vt:lpstr>How do you remember complex and/or new information?   What techniques or strategies do you use?  </vt:lpstr>
      <vt:lpstr>Using meaningful and memorable explanations</vt:lpstr>
      <vt:lpstr>Seminar objectives</vt:lpstr>
      <vt:lpstr>PowerPoint Presentation</vt:lpstr>
      <vt:lpstr>What are pupils really learning?</vt:lpstr>
      <vt:lpstr>Linking to prior knowledge</vt:lpstr>
      <vt:lpstr>Making explanations memorable</vt:lpstr>
      <vt:lpstr>Using analogies</vt:lpstr>
      <vt:lpstr>Abstract concepts</vt:lpstr>
      <vt:lpstr>PowerPoint Presentation</vt:lpstr>
      <vt:lpstr>PowerPoint Presentation</vt:lpstr>
      <vt:lpstr>Using the analogy </vt:lpstr>
      <vt:lpstr>Breakout activity</vt:lpstr>
      <vt:lpstr>Using mnemonics</vt:lpstr>
      <vt:lpstr>Types of mnemonics</vt:lpstr>
      <vt:lpstr>When to use mnemonics?</vt:lpstr>
      <vt:lpstr>PowerPoint Presentation</vt:lpstr>
      <vt:lpstr>Selecting effective mnemonics</vt:lpstr>
      <vt:lpstr>Application of the mnemonic</vt:lpstr>
      <vt:lpstr>Breakout activity</vt:lpstr>
      <vt:lpstr>Reflection</vt:lpstr>
      <vt:lpstr>Networks and resources</vt:lpstr>
      <vt:lpstr>Thank you.</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Template guidance</dc:title>
  <dc:creator>Rebecca Goodwin</dc:creator>
  <cp:lastModifiedBy>Natalie Davys</cp:lastModifiedBy>
  <cp:revision>1</cp:revision>
  <dcterms:created xsi:type="dcterms:W3CDTF">2019-05-30T10:07:33Z</dcterms:created>
  <dcterms:modified xsi:type="dcterms:W3CDTF">2022-04-22T11:19:24Z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ensitivity">
    <vt:lpwstr>14;#Confidential (Limited External)|22f8b025-4979-457c-a6df-b9a35929e887</vt:lpwstr>
  </property>
  <property fmtid="{D5CDD505-2E9C-101B-9397-08002B2CF9AE}" pid="3" name="ContentTypeId">
    <vt:lpwstr>0x0101009820B25B8D0BF34EBE4241AA980FFDB1</vt:lpwstr>
  </property>
  <property fmtid="{D5CDD505-2E9C-101B-9397-08002B2CF9AE}" pid="4" name="Financial_x0020_Year">
    <vt:lpwstr/>
  </property>
  <property fmtid="{D5CDD505-2E9C-101B-9397-08002B2CF9AE}" pid="5" name="Local_x0020_Area">
    <vt:lpwstr/>
  </property>
  <property fmtid="{D5CDD505-2E9C-101B-9397-08002B2CF9AE}" pid="6" name="Strategic_x0020_Priority">
    <vt:lpwstr/>
  </property>
  <property fmtid="{D5CDD505-2E9C-101B-9397-08002B2CF9AE}" pid="7" name="Audience">
    <vt:lpwstr/>
  </property>
  <property fmtid="{D5CDD505-2E9C-101B-9397-08002B2CF9AE}" pid="8" name="Cohort">
    <vt:lpwstr/>
  </property>
  <property fmtid="{D5CDD505-2E9C-101B-9397-08002B2CF9AE}" pid="9" name="Division_x002d_Department">
    <vt:lpwstr/>
  </property>
  <property fmtid="{D5CDD505-2E9C-101B-9397-08002B2CF9AE}" pid="10" name="Strategic Priority">
    <vt:lpwstr/>
  </property>
  <property fmtid="{D5CDD505-2E9C-101B-9397-08002B2CF9AE}" pid="11" name="Financial Year">
    <vt:lpwstr/>
  </property>
  <property fmtid="{D5CDD505-2E9C-101B-9397-08002B2CF9AE}" pid="12" name="Division-Department">
    <vt:lpwstr/>
  </property>
  <property fmtid="{D5CDD505-2E9C-101B-9397-08002B2CF9AE}" pid="13" name="Local Area">
    <vt:lpwstr/>
  </property>
</Properties>
</file>