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8"/>
  </p:notesMasterIdLst>
  <p:sldIdLst>
    <p:sldId id="257" r:id="rId5"/>
    <p:sldId id="258" r:id="rId6"/>
    <p:sldId id="259" r:id="rId7"/>
  </p:sldIdLst>
  <p:sldSz cx="6858000" cy="9906000" type="A4"/>
  <p:notesSz cx="6745288" cy="98821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32254"/>
    <a:srgbClr val="CC99FF"/>
    <a:srgbClr val="33CC33"/>
    <a:srgbClr val="009900"/>
    <a:srgbClr val="CCFF99"/>
    <a:srgbClr val="FFFF99"/>
    <a:srgbClr val="FFAB1B"/>
    <a:srgbClr val="FFFF66"/>
    <a:srgbClr val="FFB21C"/>
    <a:srgbClr val="3663F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A454748-4C05-769C-6030-13C7F5ED69E9}" v="298" dt="2023-01-19T14:58:11.20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44" d="100"/>
          <a:sy n="44" d="100"/>
        </p:scale>
        <p:origin x="2448"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22958" cy="49582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20769" y="0"/>
            <a:ext cx="2922958" cy="495826"/>
          </a:xfrm>
          <a:prstGeom prst="rect">
            <a:avLst/>
          </a:prstGeom>
        </p:spPr>
        <p:txBody>
          <a:bodyPr vert="horz" lIns="91440" tIns="45720" rIns="91440" bIns="45720" rtlCol="0"/>
          <a:lstStyle>
            <a:lvl1pPr algn="r">
              <a:defRPr sz="1200"/>
            </a:lvl1pPr>
          </a:lstStyle>
          <a:p>
            <a:fld id="{C9A4B00F-4B9F-4A34-BCF3-CE3B6E2A7E68}" type="datetimeFigureOut">
              <a:rPr lang="en-GB" smtClean="0"/>
              <a:t>19/01/2023</a:t>
            </a:fld>
            <a:endParaRPr lang="en-GB"/>
          </a:p>
        </p:txBody>
      </p:sp>
      <p:sp>
        <p:nvSpPr>
          <p:cNvPr id="4" name="Slide Image Placeholder 3"/>
          <p:cNvSpPr>
            <a:spLocks noGrp="1" noRot="1" noChangeAspect="1"/>
          </p:cNvSpPr>
          <p:nvPr>
            <p:ph type="sldImg" idx="2"/>
          </p:nvPr>
        </p:nvSpPr>
        <p:spPr>
          <a:xfrm>
            <a:off x="2219325" y="1235075"/>
            <a:ext cx="2306638" cy="3335338"/>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4529" y="4755803"/>
            <a:ext cx="5396230" cy="3891112"/>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386364"/>
            <a:ext cx="2922958" cy="49582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20769" y="9386364"/>
            <a:ext cx="2922958" cy="495825"/>
          </a:xfrm>
          <a:prstGeom prst="rect">
            <a:avLst/>
          </a:prstGeom>
        </p:spPr>
        <p:txBody>
          <a:bodyPr vert="horz" lIns="91440" tIns="45720" rIns="91440" bIns="45720" rtlCol="0" anchor="b"/>
          <a:lstStyle>
            <a:lvl1pPr algn="r">
              <a:defRPr sz="1200"/>
            </a:lvl1pPr>
          </a:lstStyle>
          <a:p>
            <a:fld id="{9BADB5B5-F954-44EF-8726-07455D3E8C93}" type="slidenum">
              <a:rPr lang="en-GB" smtClean="0"/>
              <a:t>‹#›</a:t>
            </a:fld>
            <a:endParaRPr lang="en-GB"/>
          </a:p>
        </p:txBody>
      </p:sp>
    </p:spTree>
    <p:extLst>
      <p:ext uri="{BB962C8B-B14F-4D97-AF65-F5344CB8AC3E}">
        <p14:creationId xmlns:p14="http://schemas.microsoft.com/office/powerpoint/2010/main" val="41895336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BADB5B5-F954-44EF-8726-07455D3E8C93}" type="slidenum">
              <a:rPr lang="en-GB" smtClean="0"/>
              <a:t>1</a:t>
            </a:fld>
            <a:endParaRPr lang="en-GB"/>
          </a:p>
        </p:txBody>
      </p:sp>
    </p:spTree>
    <p:extLst>
      <p:ext uri="{BB962C8B-B14F-4D97-AF65-F5344CB8AC3E}">
        <p14:creationId xmlns:p14="http://schemas.microsoft.com/office/powerpoint/2010/main" val="5535899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BADB5B5-F954-44EF-8726-07455D3E8C93}" type="slidenum">
              <a:rPr lang="en-GB" smtClean="0"/>
              <a:t>2</a:t>
            </a:fld>
            <a:endParaRPr lang="en-GB"/>
          </a:p>
        </p:txBody>
      </p:sp>
    </p:spTree>
    <p:extLst>
      <p:ext uri="{BB962C8B-B14F-4D97-AF65-F5344CB8AC3E}">
        <p14:creationId xmlns:p14="http://schemas.microsoft.com/office/powerpoint/2010/main" val="29336567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BADB5B5-F954-44EF-8726-07455D3E8C93}" type="slidenum">
              <a:rPr lang="en-GB" smtClean="0"/>
              <a:t>3</a:t>
            </a:fld>
            <a:endParaRPr lang="en-GB"/>
          </a:p>
        </p:txBody>
      </p:sp>
    </p:spTree>
    <p:extLst>
      <p:ext uri="{BB962C8B-B14F-4D97-AF65-F5344CB8AC3E}">
        <p14:creationId xmlns:p14="http://schemas.microsoft.com/office/powerpoint/2010/main" val="17370875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53BADC27-88BD-4EC2-A127-C9442C2D30E0}" type="datetimeFigureOut">
              <a:rPr lang="en-GB" smtClean="0"/>
              <a:t>19/01/2023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1918038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BADC27-88BD-4EC2-A127-C9442C2D30E0}" type="datetimeFigureOut">
              <a:rPr lang="en-GB" smtClean="0"/>
              <a:t>19/01/2023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4462221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3BADC27-88BD-4EC2-A127-C9442C2D30E0}" type="datetimeFigureOut">
              <a:rPr lang="en-GB" smtClean="0"/>
              <a:t>19/01/2023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16394732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3BADC27-88BD-4EC2-A127-C9442C2D30E0}" type="datetimeFigureOut">
              <a:rPr lang="en-GB" smtClean="0"/>
              <a:t>19/01/2023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3594216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3BADC27-88BD-4EC2-A127-C9442C2D30E0}" type="datetimeFigureOut">
              <a:rPr lang="en-GB" smtClean="0"/>
              <a:t>19/01/2023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4584806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3BADC27-88BD-4EC2-A127-C9442C2D30E0}" type="datetimeFigureOut">
              <a:rPr lang="en-GB" smtClean="0"/>
              <a:t>19/01/2023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35671266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BADC27-88BD-4EC2-A127-C9442C2D30E0}" type="datetimeFigureOut">
              <a:rPr lang="en-GB" smtClean="0"/>
              <a:t>19/01/2023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535855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53BADC27-88BD-4EC2-A127-C9442C2D30E0}" type="datetimeFigureOut">
              <a:rPr lang="en-GB" smtClean="0"/>
              <a:t>19/01/2023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600761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53BADC27-88BD-4EC2-A127-C9442C2D30E0}" type="datetimeFigureOut">
              <a:rPr lang="en-GB" smtClean="0"/>
              <a:t>19/01/2023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34832677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BADC27-88BD-4EC2-A127-C9442C2D30E0}" type="datetimeFigureOut">
              <a:rPr lang="en-GB" smtClean="0"/>
              <a:t>19/01/2023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0257717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BADC27-88BD-4EC2-A127-C9442C2D30E0}" type="datetimeFigureOut">
              <a:rPr lang="en-GB" smtClean="0"/>
              <a:t>19/01/2023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42586533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53BADC27-88BD-4EC2-A127-C9442C2D30E0}" type="datetimeFigureOut">
              <a:rPr lang="en-GB" smtClean="0"/>
              <a:t>19/01/2023</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79F070B6-91DB-497F-930A-1C56EDE88C7D}" type="slidenum">
              <a:rPr lang="en-GB" smtClean="0"/>
              <a:t>‹#›</a:t>
            </a:fld>
            <a:endParaRPr lang="en-GB"/>
          </a:p>
        </p:txBody>
      </p:sp>
    </p:spTree>
    <p:extLst>
      <p:ext uri="{BB962C8B-B14F-4D97-AF65-F5344CB8AC3E}">
        <p14:creationId xmlns:p14="http://schemas.microsoft.com/office/powerpoint/2010/main" val="20988168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jpeg"/><Relationship Id="rId7" Type="http://schemas.openxmlformats.org/officeDocument/2006/relationships/image" Target="../media/image4.png"/><Relationship Id="rId12"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hyperlink" Target="https://us05web.zoom.us/j/81960542199?pwd=a2ozUERJTkJzODllcWNEbmlmNE1xQT09" TargetMode="External"/><Relationship Id="rId11" Type="http://schemas.openxmlformats.org/officeDocument/2006/relationships/image" Target="../media/image7.png"/><Relationship Id="rId5" Type="http://schemas.openxmlformats.org/officeDocument/2006/relationships/image" Target="../media/image3.png"/><Relationship Id="rId10" Type="http://schemas.openxmlformats.org/officeDocument/2006/relationships/hyperlink" Target="https://youtu.be/V2W7sBvxvr0" TargetMode="External"/><Relationship Id="rId4" Type="http://schemas.openxmlformats.org/officeDocument/2006/relationships/image" Target="../media/image2.jpeg"/><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8" Type="http://schemas.openxmlformats.org/officeDocument/2006/relationships/hyperlink" Target="https://us06web.zoom.us/j/88926740017?pwd=T3dzMmxEMVFYbHJ0TlhJbklHZHhnZz09" TargetMode="External"/><Relationship Id="rId13" Type="http://schemas.openxmlformats.org/officeDocument/2006/relationships/hyperlink" Target="https://teams.microsoft.com/l/meetup-join/19%3ameeting_MzllOTJjMjUtMjE1My00MWY2LWFlMTMtMGZlZjAzNDY4NzYx%40thread.v2/0?context=%7b%22Tid%22%3a%22de7c2ad7-5358-4031-b75a-7cacad210f93%22%2c%22Oid%22%3a%22e658b42d-966d-4f51-9b5e-f9c1e1c049f3%22%7d" TargetMode="External"/><Relationship Id="rId3" Type="http://schemas.openxmlformats.org/officeDocument/2006/relationships/image" Target="../media/image1.jpeg"/><Relationship Id="rId7" Type="http://schemas.openxmlformats.org/officeDocument/2006/relationships/image" Target="../media/image9.png"/><Relationship Id="rId12" Type="http://schemas.openxmlformats.org/officeDocument/2006/relationships/hyperlink" Target="https://us06web.zoom.us/j/89922782968?pwd=eFEva3lyanExakI3cFZPZmMwYldudz09" TargetMode="External"/><Relationship Id="rId2" Type="http://schemas.openxmlformats.org/officeDocument/2006/relationships/notesSlide" Target="../notesSlides/notesSlide2.xml"/><Relationship Id="rId16" Type="http://schemas.openxmlformats.org/officeDocument/2006/relationships/hyperlink" Target="https://sjb-surrey-sch-uk.zoom.us/j/91515002080" TargetMode="External"/><Relationship Id="rId1" Type="http://schemas.openxmlformats.org/officeDocument/2006/relationships/slideLayout" Target="../slideLayouts/slideLayout7.xml"/><Relationship Id="rId6" Type="http://schemas.openxmlformats.org/officeDocument/2006/relationships/hyperlink" Target="mailto:s.hunter@xaviercet.org.uk" TargetMode="External"/><Relationship Id="rId11" Type="http://schemas.openxmlformats.org/officeDocument/2006/relationships/hyperlink" Target="https://us05web.zoom.us/j/4125494989?pwd=aEF6RENMRlN3VHFES1NreUxwbFJQZz09" TargetMode="External"/><Relationship Id="rId5" Type="http://schemas.openxmlformats.org/officeDocument/2006/relationships/image" Target="../media/image3.png"/><Relationship Id="rId15" Type="http://schemas.openxmlformats.org/officeDocument/2006/relationships/hyperlink" Target="https://us06web.zoom.us/j/87563799338?pwd=MTVHeUtUbEhCN0RRbUJ1b0lyVHpiQT09" TargetMode="External"/><Relationship Id="rId10" Type="http://schemas.openxmlformats.org/officeDocument/2006/relationships/image" Target="../media/image10.png"/><Relationship Id="rId4" Type="http://schemas.openxmlformats.org/officeDocument/2006/relationships/image" Target="../media/image2.jpeg"/><Relationship Id="rId9" Type="http://schemas.openxmlformats.org/officeDocument/2006/relationships/hyperlink" Target="https://docs.google.com/forms/d/1oVkuwK7GOjHAUmmxDChLmVgoNWKBPx1kQVxnpX7EQbQ/edit" TargetMode="External"/><Relationship Id="rId14" Type="http://schemas.openxmlformats.org/officeDocument/2006/relationships/hyperlink" Target="https://us02web.zoom.us/j/87146457122?pwd=SlBNV09PQ1VSM1pROVJqSmM4SVZpUT09"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hyperlink" Target="mailto:tseinfo@xaviercet.org.uk" TargetMode="External"/><Relationship Id="rId5" Type="http://schemas.openxmlformats.org/officeDocument/2006/relationships/image" Target="../media/image3.png"/><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331763" y="122029"/>
            <a:ext cx="1334862" cy="339956"/>
            <a:chOff x="2817336" y="90208"/>
            <a:chExt cx="3982873" cy="1010599"/>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46222" y="100161"/>
              <a:ext cx="2153987" cy="736036"/>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17336" y="90208"/>
              <a:ext cx="1760893" cy="1010599"/>
            </a:xfrm>
            <a:prstGeom prst="rect">
              <a:avLst/>
            </a:prstGeom>
          </p:spPr>
        </p:pic>
      </p:grpSp>
      <p:sp>
        <p:nvSpPr>
          <p:cNvPr id="20" name="Rounded Rectangle 19"/>
          <p:cNvSpPr/>
          <p:nvPr/>
        </p:nvSpPr>
        <p:spPr>
          <a:xfrm rot="10800000" flipV="1">
            <a:off x="1981188" y="470688"/>
            <a:ext cx="4685437" cy="722170"/>
          </a:xfrm>
          <a:prstGeom prst="roundRect">
            <a:avLst/>
          </a:prstGeom>
          <a:solidFill>
            <a:srgbClr val="FFFFFF"/>
          </a:solidFill>
          <a:ln>
            <a:solidFill>
              <a:srgbClr val="FBA91A"/>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rgbClr val="002060"/>
                </a:solidFill>
              </a:rPr>
              <a:t>ECT Week 17 bulletin </a:t>
            </a:r>
          </a:p>
          <a:p>
            <a:pPr algn="ctr"/>
            <a:r>
              <a:rPr lang="en-GB" sz="1100" dirty="0">
                <a:solidFill>
                  <a:srgbClr val="002060"/>
                </a:solidFill>
              </a:rPr>
              <a:t>w/b Monday  23rd January 2023</a:t>
            </a:r>
          </a:p>
          <a:p>
            <a:pPr algn="ctr"/>
            <a:r>
              <a:rPr lang="en-GB" sz="1100" b="1" dirty="0">
                <a:solidFill>
                  <a:srgbClr val="002060"/>
                </a:solidFill>
              </a:rPr>
              <a:t>ECF focus of the week:</a:t>
            </a:r>
          </a:p>
          <a:p>
            <a:pPr algn="ctr"/>
            <a:r>
              <a:rPr lang="en-GB" sz="1100" i="1" dirty="0">
                <a:solidFill>
                  <a:srgbClr val="002060"/>
                </a:solidFill>
              </a:rPr>
              <a:t>Planning guided practice to build pupil independence</a:t>
            </a:r>
          </a:p>
        </p:txBody>
      </p:sp>
      <p:pic>
        <p:nvPicPr>
          <p:cNvPr id="22" name="Picture 21">
            <a:extLst>
              <a:ext uri="{FF2B5EF4-FFF2-40B4-BE49-F238E27FC236}">
                <a16:creationId xmlns:a16="http://schemas.microsoft.com/office/drawing/2014/main" id="{07B9D75C-43CA-4B59-B270-A63FC13710C6}"/>
              </a:ext>
            </a:extLst>
          </p:cNvPr>
          <p:cNvPicPr>
            <a:picLocks noChangeAspect="1"/>
          </p:cNvPicPr>
          <p:nvPr/>
        </p:nvPicPr>
        <p:blipFill>
          <a:blip r:embed="rId5"/>
          <a:stretch>
            <a:fillRect/>
          </a:stretch>
        </p:blipFill>
        <p:spPr>
          <a:xfrm>
            <a:off x="127196" y="106818"/>
            <a:ext cx="1918172" cy="1086040"/>
          </a:xfrm>
          <a:prstGeom prst="rect">
            <a:avLst/>
          </a:prstGeom>
        </p:spPr>
      </p:pic>
      <p:sp>
        <p:nvSpPr>
          <p:cNvPr id="25" name="Rounded Rectangle 20">
            <a:extLst>
              <a:ext uri="{FF2B5EF4-FFF2-40B4-BE49-F238E27FC236}">
                <a16:creationId xmlns:a16="http://schemas.microsoft.com/office/drawing/2014/main" id="{CE043836-EA50-4838-9650-EE0E66B9E62A}"/>
              </a:ext>
            </a:extLst>
          </p:cNvPr>
          <p:cNvSpPr/>
          <p:nvPr/>
        </p:nvSpPr>
        <p:spPr>
          <a:xfrm>
            <a:off x="1008883" y="1354110"/>
            <a:ext cx="5721920" cy="3072747"/>
          </a:xfrm>
          <a:prstGeom prst="roundRect">
            <a:avLst>
              <a:gd name="adj" fmla="val 10435"/>
            </a:avLst>
          </a:prstGeom>
          <a:solidFill>
            <a:schemeClr val="bg1"/>
          </a:solidFill>
          <a:ln>
            <a:solidFill>
              <a:srgbClr val="478D73"/>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478D73"/>
                </a:solidFill>
              </a:rPr>
              <a:t>A message from the team:</a:t>
            </a:r>
          </a:p>
          <a:p>
            <a:pPr marL="171450" indent="-171450" algn="just">
              <a:buFont typeface="Arial" panose="020B0604020202020204" pitchFamily="34" charset="0"/>
              <a:buChar char="•"/>
            </a:pPr>
            <a:r>
              <a:rPr lang="en-GB" sz="1050" dirty="0">
                <a:solidFill>
                  <a:srgbClr val="002060"/>
                </a:solidFill>
              </a:rPr>
              <a:t>Welcome to Week 17!  May we extend a particularly warm </a:t>
            </a:r>
            <a:r>
              <a:rPr lang="en-GB" sz="1050" b="1" dirty="0">
                <a:solidFill>
                  <a:srgbClr val="002060"/>
                </a:solidFill>
              </a:rPr>
              <a:t>welcom</a:t>
            </a:r>
            <a:r>
              <a:rPr lang="en-GB" sz="1050" dirty="0">
                <a:solidFill>
                  <a:srgbClr val="002060"/>
                </a:solidFill>
              </a:rPr>
              <a:t>e to those ECTs and mentors who have joined the programme in January. </a:t>
            </a:r>
          </a:p>
          <a:p>
            <a:pPr marL="171450" indent="-171450" algn="just">
              <a:buFont typeface="Arial" panose="020B0604020202020204" pitchFamily="34" charset="0"/>
              <a:buChar char="•"/>
            </a:pPr>
            <a:r>
              <a:rPr lang="en-GB" sz="1050" dirty="0">
                <a:solidFill>
                  <a:srgbClr val="002060"/>
                </a:solidFill>
                <a:cs typeface="Calibri"/>
              </a:rPr>
              <a:t>We hope that you enjoyed your face-to-face seminars in Week 16.  Please do ensure that you have completed the relevant </a:t>
            </a:r>
            <a:r>
              <a:rPr lang="en-GB" sz="1050" b="1" dirty="0">
                <a:solidFill>
                  <a:srgbClr val="002060"/>
                </a:solidFill>
                <a:cs typeface="Calibri"/>
              </a:rPr>
              <a:t>evaluation</a:t>
            </a:r>
            <a:r>
              <a:rPr lang="en-GB" sz="1050" dirty="0">
                <a:solidFill>
                  <a:srgbClr val="002060"/>
                </a:solidFill>
                <a:cs typeface="Calibri"/>
              </a:rPr>
              <a:t>, via the QR code supplied, as otherwise your attendance at the training will not be recorded.  Many thanks.</a:t>
            </a:r>
          </a:p>
          <a:p>
            <a:pPr marL="171450" indent="-171450" algn="just">
              <a:buFont typeface="Arial" panose="020B0604020202020204" pitchFamily="34" charset="0"/>
              <a:buChar char="•"/>
            </a:pPr>
            <a:r>
              <a:rPr lang="en-GB" sz="1050" dirty="0">
                <a:solidFill>
                  <a:srgbClr val="002060"/>
                </a:solidFill>
                <a:cs typeface="Calibri"/>
              </a:rPr>
              <a:t>On </a:t>
            </a:r>
            <a:r>
              <a:rPr lang="en-GB" sz="1050" b="1" dirty="0">
                <a:solidFill>
                  <a:srgbClr val="002060"/>
                </a:solidFill>
                <a:cs typeface="Calibri"/>
              </a:rPr>
              <a:t>Thursday 26</a:t>
            </a:r>
            <a:r>
              <a:rPr lang="en-GB" sz="1050" b="1" baseline="30000" dirty="0">
                <a:solidFill>
                  <a:srgbClr val="002060"/>
                </a:solidFill>
                <a:cs typeface="Calibri"/>
              </a:rPr>
              <a:t>th</a:t>
            </a:r>
            <a:r>
              <a:rPr lang="en-GB" sz="1050" b="1" dirty="0">
                <a:solidFill>
                  <a:srgbClr val="002060"/>
                </a:solidFill>
                <a:cs typeface="Calibri"/>
              </a:rPr>
              <a:t> January from 4.00-4.30 p.m., </a:t>
            </a:r>
            <a:r>
              <a:rPr lang="en-GB" sz="1050" dirty="0">
                <a:solidFill>
                  <a:srgbClr val="002060"/>
                </a:solidFill>
                <a:cs typeface="Calibri"/>
              </a:rPr>
              <a:t>Helen Pearman, from West Hill School, will be holding an </a:t>
            </a:r>
            <a:r>
              <a:rPr lang="en-GB" sz="1050" b="1" dirty="0">
                <a:solidFill>
                  <a:srgbClr val="002060"/>
                </a:solidFill>
                <a:cs typeface="Calibri"/>
              </a:rPr>
              <a:t>optional drop-in session</a:t>
            </a:r>
            <a:r>
              <a:rPr lang="en-GB" sz="1050" dirty="0">
                <a:solidFill>
                  <a:srgbClr val="002060"/>
                </a:solidFill>
                <a:cs typeface="Calibri"/>
              </a:rPr>
              <a:t> for all ECTs (both ECT1s and ECT2s) who need help with </a:t>
            </a:r>
            <a:r>
              <a:rPr lang="en-GB" sz="1050" b="1" dirty="0">
                <a:solidFill>
                  <a:srgbClr val="002060"/>
                </a:solidFill>
                <a:cs typeface="Calibri"/>
              </a:rPr>
              <a:t>behaviour management</a:t>
            </a:r>
            <a:r>
              <a:rPr lang="en-GB" sz="1050" dirty="0">
                <a:solidFill>
                  <a:srgbClr val="002060"/>
                </a:solidFill>
                <a:cs typeface="Calibri"/>
              </a:rPr>
              <a:t>, particularly in terms of managing the behaviour of pupils </a:t>
            </a:r>
            <a:r>
              <a:rPr lang="en-GB" sz="1050" b="1" dirty="0">
                <a:solidFill>
                  <a:srgbClr val="002060"/>
                </a:solidFill>
                <a:cs typeface="Calibri"/>
              </a:rPr>
              <a:t>with SEND</a:t>
            </a:r>
            <a:r>
              <a:rPr lang="en-GB" sz="1050" dirty="0">
                <a:solidFill>
                  <a:srgbClr val="002060"/>
                </a:solidFill>
                <a:cs typeface="Calibri"/>
              </a:rPr>
              <a:t>.  Pupils’ behaviour can, at times, stretch us to our limits.  This is a wonderful opportunity for any of you to get expert advice about an individual pupil, or managing general classroom behaviour.  The Zoom login details for the session are as follows:</a:t>
            </a:r>
          </a:p>
          <a:p>
            <a:pPr algn="just"/>
            <a:r>
              <a:rPr lang="en-GB" sz="1050" dirty="0">
                <a:solidFill>
                  <a:srgbClr val="002060"/>
                </a:solidFill>
                <a:cs typeface="Calibri"/>
              </a:rPr>
              <a:t>	Meeting ID: 819 6054 2199</a:t>
            </a:r>
          </a:p>
          <a:p>
            <a:pPr algn="just"/>
            <a:r>
              <a:rPr lang="en-GB" sz="1050" dirty="0">
                <a:solidFill>
                  <a:srgbClr val="002060"/>
                </a:solidFill>
                <a:cs typeface="Calibri"/>
              </a:rPr>
              <a:t>	Passcode: JDjq5V</a:t>
            </a:r>
          </a:p>
          <a:p>
            <a:pPr algn="ctr"/>
            <a:r>
              <a:rPr lang="en-GB" sz="1050" u="sng" dirty="0">
                <a:hlinkClick r:id="rId6"/>
              </a:rPr>
              <a:t>https://us05web.zoom.us/j/81960542199?pwd=a2ozUERJTkJzODllcWNEbmlmNE1xQT09</a:t>
            </a:r>
            <a:endParaRPr lang="en-GB" sz="1050" dirty="0"/>
          </a:p>
          <a:p>
            <a:pPr marL="171450" indent="-171450">
              <a:buFont typeface="Arial" panose="020B0604020202020204" pitchFamily="34" charset="0"/>
              <a:buChar char="•"/>
            </a:pPr>
            <a:r>
              <a:rPr lang="en-GB" sz="1050" dirty="0">
                <a:solidFill>
                  <a:srgbClr val="002060"/>
                </a:solidFill>
                <a:cs typeface="Calibri"/>
              </a:rPr>
              <a:t>May we also draw your attention to the </a:t>
            </a:r>
            <a:r>
              <a:rPr lang="en-GB" sz="1050" b="1" dirty="0">
                <a:solidFill>
                  <a:srgbClr val="002060"/>
                </a:solidFill>
                <a:cs typeface="Calibri"/>
              </a:rPr>
              <a:t>focus groups</a:t>
            </a:r>
            <a:r>
              <a:rPr lang="en-GB" sz="1050" dirty="0">
                <a:solidFill>
                  <a:srgbClr val="002060"/>
                </a:solidFill>
                <a:cs typeface="Calibri"/>
              </a:rPr>
              <a:t> which will be taking place in Week 18.  Teach First and Xavier would love to hear from you about your of the ECF programme so far.   Full details are overleaf.</a:t>
            </a:r>
          </a:p>
          <a:p>
            <a:endParaRPr lang="en-GB" dirty="0"/>
          </a:p>
          <a:p>
            <a:r>
              <a:rPr lang="en-GB" dirty="0"/>
              <a:t>Meeting ID: 819 6054 2199</a:t>
            </a:r>
          </a:p>
          <a:p>
            <a:r>
              <a:rPr lang="en-GB" dirty="0"/>
              <a:t>Passcode: JDjq5V</a:t>
            </a:r>
          </a:p>
          <a:p>
            <a:pPr marL="171450" indent="-171450" algn="just">
              <a:buFont typeface="Arial" panose="020B0604020202020204" pitchFamily="34" charset="0"/>
              <a:buChar char="•"/>
            </a:pPr>
            <a:endParaRPr lang="en-GB" sz="1050" dirty="0">
              <a:solidFill>
                <a:srgbClr val="002060"/>
              </a:solidFill>
              <a:cs typeface="Calibri"/>
            </a:endParaRPr>
          </a:p>
          <a:p>
            <a:pPr algn="just">
              <a:spcAft>
                <a:spcPts val="400"/>
              </a:spcAft>
            </a:pPr>
            <a:br>
              <a:rPr lang="en-GB" sz="1050" dirty="0">
                <a:latin typeface="Calibri" panose="020F0502020204030204" pitchFamily="34" charset="0"/>
                <a:ea typeface="Calibri" panose="020F0502020204030204" pitchFamily="34" charset="0"/>
                <a:cs typeface="Calibri" panose="020F0502020204030204" pitchFamily="34" charset="0"/>
              </a:rPr>
            </a:br>
            <a:endParaRPr lang="en-GB" sz="1050" dirty="0">
              <a:solidFill>
                <a:srgbClr val="002060"/>
              </a:solidFill>
            </a:endParaRPr>
          </a:p>
        </p:txBody>
      </p:sp>
      <p:grpSp>
        <p:nvGrpSpPr>
          <p:cNvPr id="61" name="Group 60"/>
          <p:cNvGrpSpPr/>
          <p:nvPr/>
        </p:nvGrpSpPr>
        <p:grpSpPr>
          <a:xfrm>
            <a:off x="125219" y="1345592"/>
            <a:ext cx="804972" cy="994457"/>
            <a:chOff x="9677339" y="3546418"/>
            <a:chExt cx="2224100" cy="2747637"/>
          </a:xfrm>
        </p:grpSpPr>
        <p:grpSp>
          <p:nvGrpSpPr>
            <p:cNvPr id="62" name="Group 61"/>
            <p:cNvGrpSpPr/>
            <p:nvPr/>
          </p:nvGrpSpPr>
          <p:grpSpPr>
            <a:xfrm>
              <a:off x="9677339" y="3546418"/>
              <a:ext cx="2224100" cy="2747637"/>
              <a:chOff x="9677339" y="3546418"/>
              <a:chExt cx="2224100" cy="2747637"/>
            </a:xfrm>
          </p:grpSpPr>
          <p:sp>
            <p:nvSpPr>
              <p:cNvPr id="64" name="Oval 63">
                <a:extLst>
                  <a:ext uri="{FF2B5EF4-FFF2-40B4-BE49-F238E27FC236}">
                    <a16:creationId xmlns:a16="http://schemas.microsoft.com/office/drawing/2014/main" id="{89089E19-7267-4442-8293-8CDF23B1321A}"/>
                  </a:ext>
                </a:extLst>
              </p:cNvPr>
              <p:cNvSpPr/>
              <p:nvPr/>
            </p:nvSpPr>
            <p:spPr>
              <a:xfrm>
                <a:off x="9677339" y="3546418"/>
                <a:ext cx="2214629" cy="2214629"/>
              </a:xfrm>
              <a:prstGeom prst="ellipse">
                <a:avLst/>
              </a:prstGeom>
              <a:solidFill>
                <a:srgbClr val="478D73"/>
              </a:solidFill>
              <a:ln>
                <a:solidFill>
                  <a:srgbClr val="478D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65" name="Rounded Rectangle 1">
                <a:extLst>
                  <a:ext uri="{FF2B5EF4-FFF2-40B4-BE49-F238E27FC236}">
                    <a16:creationId xmlns:a16="http://schemas.microsoft.com/office/drawing/2014/main" id="{1274FA95-A06A-4088-BF12-5D67502A3C21}"/>
                  </a:ext>
                </a:extLst>
              </p:cNvPr>
              <p:cNvSpPr/>
              <p:nvPr/>
            </p:nvSpPr>
            <p:spPr>
              <a:xfrm>
                <a:off x="9686810" y="5824772"/>
                <a:ext cx="2214629" cy="469283"/>
              </a:xfrm>
              <a:prstGeom prst="roundRect">
                <a:avLst/>
              </a:prstGeom>
              <a:solidFill>
                <a:srgbClr val="478D73"/>
              </a:solidFill>
              <a:ln>
                <a:solidFill>
                  <a:srgbClr val="478D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a:latin typeface="Gill Sans MT Condensed" panose="020B0506020104020203" pitchFamily="34" charset="0"/>
                  </a:rPr>
                  <a:t>From the team</a:t>
                </a:r>
              </a:p>
            </p:txBody>
          </p:sp>
        </p:grpSp>
        <p:pic>
          <p:nvPicPr>
            <p:cNvPr id="63" name="Picture 4" descr="like Icon 1123638">
              <a:extLst>
                <a:ext uri="{FF2B5EF4-FFF2-40B4-BE49-F238E27FC236}">
                  <a16:creationId xmlns:a16="http://schemas.microsoft.com/office/drawing/2014/main" id="{84554E97-026D-4006-96E1-99731DCB3D3C}"/>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921432" y="3781039"/>
              <a:ext cx="1745385" cy="1745385"/>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71" name="Group 70"/>
          <p:cNvGrpSpPr/>
          <p:nvPr/>
        </p:nvGrpSpPr>
        <p:grpSpPr>
          <a:xfrm>
            <a:off x="187954" y="4562688"/>
            <a:ext cx="803170" cy="992230"/>
            <a:chOff x="290560" y="563947"/>
            <a:chExt cx="2224100" cy="2747637"/>
          </a:xfrm>
        </p:grpSpPr>
        <p:sp>
          <p:nvSpPr>
            <p:cNvPr id="72" name="Oval 71"/>
            <p:cNvSpPr/>
            <p:nvPr/>
          </p:nvSpPr>
          <p:spPr>
            <a:xfrm>
              <a:off x="290560" y="563947"/>
              <a:ext cx="2214629" cy="2214629"/>
            </a:xfrm>
            <a:prstGeom prst="ellipse">
              <a:avLst/>
            </a:prstGeom>
            <a:solidFill>
              <a:srgbClr val="D51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50"/>
            </a:p>
          </p:txBody>
        </p:sp>
        <p:pic>
          <p:nvPicPr>
            <p:cNvPr id="73" name="Picture 2" descr="study Icon 2025000"/>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24217" y="798376"/>
              <a:ext cx="1745766" cy="1745766"/>
            </a:xfrm>
            <a:prstGeom prst="rect">
              <a:avLst/>
            </a:prstGeom>
            <a:noFill/>
            <a:extLst>
              <a:ext uri="{909E8E84-426E-40DD-AFC4-6F175D3DCCD1}">
                <a14:hiddenFill xmlns:a14="http://schemas.microsoft.com/office/drawing/2010/main">
                  <a:solidFill>
                    <a:srgbClr val="FFFFFF"/>
                  </a:solidFill>
                </a14:hiddenFill>
              </a:ext>
            </a:extLst>
          </p:spPr>
        </p:pic>
        <p:sp>
          <p:nvSpPr>
            <p:cNvPr id="74" name="Rounded Rectangle 73"/>
            <p:cNvSpPr/>
            <p:nvPr/>
          </p:nvSpPr>
          <p:spPr>
            <a:xfrm>
              <a:off x="300031" y="2842301"/>
              <a:ext cx="2214629" cy="469283"/>
            </a:xfrm>
            <a:prstGeom prst="roundRect">
              <a:avLst/>
            </a:prstGeom>
            <a:solidFill>
              <a:srgbClr val="D51F3D"/>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850" dirty="0">
                  <a:latin typeface="Gill Sans MT Condensed"/>
                </a:rPr>
                <a:t>Self-Directed Study</a:t>
              </a:r>
            </a:p>
          </p:txBody>
        </p:sp>
      </p:grpSp>
      <p:sp>
        <p:nvSpPr>
          <p:cNvPr id="75" name="Rounded Rectangle 20">
            <a:extLst>
              <a:ext uri="{FF2B5EF4-FFF2-40B4-BE49-F238E27FC236}">
                <a16:creationId xmlns:a16="http://schemas.microsoft.com/office/drawing/2014/main" id="{CE043836-EA50-4838-9650-EE0E66B9E62A}"/>
              </a:ext>
            </a:extLst>
          </p:cNvPr>
          <p:cNvSpPr/>
          <p:nvPr/>
        </p:nvSpPr>
        <p:spPr>
          <a:xfrm>
            <a:off x="1048416" y="4603827"/>
            <a:ext cx="5721920" cy="1394956"/>
          </a:xfrm>
          <a:prstGeom prst="roundRect">
            <a:avLst>
              <a:gd name="adj" fmla="val 10435"/>
            </a:avLst>
          </a:prstGeom>
          <a:solidFill>
            <a:schemeClr val="bg1"/>
          </a:solidFill>
          <a:ln>
            <a:solidFill>
              <a:srgbClr val="D51F3D"/>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D51F3D"/>
                </a:solidFill>
              </a:rPr>
              <a:t>ECTs’ self directed study: Module 3: Guided practice</a:t>
            </a:r>
          </a:p>
          <a:p>
            <a:pPr marL="171450" indent="-171450" algn="just">
              <a:buFont typeface="Arial" panose="020B0604020202020204" pitchFamily="34" charset="0"/>
              <a:buChar char="•"/>
            </a:pPr>
            <a:r>
              <a:rPr lang="en-GB" sz="1050" dirty="0">
                <a:solidFill>
                  <a:srgbClr val="002060"/>
                </a:solidFill>
              </a:rPr>
              <a:t>In Week 17, please complete the Module 3 section entitled </a:t>
            </a:r>
            <a:r>
              <a:rPr lang="en-GB" sz="1050" b="1" i="1" dirty="0">
                <a:solidFill>
                  <a:srgbClr val="002060"/>
                </a:solidFill>
              </a:rPr>
              <a:t>Guided Practice, </a:t>
            </a:r>
            <a:r>
              <a:rPr lang="en-GB" sz="1050" dirty="0">
                <a:solidFill>
                  <a:srgbClr val="002060"/>
                </a:solidFill>
              </a:rPr>
              <a:t>which</a:t>
            </a:r>
            <a:r>
              <a:rPr lang="en-GB" sz="1050" b="1" i="1" dirty="0">
                <a:solidFill>
                  <a:srgbClr val="002060"/>
                </a:solidFill>
              </a:rPr>
              <a:t> </a:t>
            </a:r>
            <a:r>
              <a:rPr lang="en-GB" sz="1050" dirty="0">
                <a:solidFill>
                  <a:srgbClr val="002060"/>
                </a:solidFill>
              </a:rPr>
              <a:t>will take a maximum of 65 minutes to complete. </a:t>
            </a:r>
          </a:p>
          <a:p>
            <a:pPr marL="171450" indent="-171450" algn="just">
              <a:buFont typeface="Arial" panose="020B0604020202020204" pitchFamily="34" charset="0"/>
              <a:buChar char="•"/>
            </a:pPr>
            <a:r>
              <a:rPr lang="en-GB" sz="1050" dirty="0">
                <a:solidFill>
                  <a:srgbClr val="002060"/>
                </a:solidFill>
              </a:rPr>
              <a:t>The online study session introduces you to the research around guided practice and shares examples of it in action within the classroom.  It is vital that you plan to include enough guided practice before moving on to independent work.  A common mistake is to provide a short episode of guided practice and assume pupils are ready to begin independent practice when they are not.  </a:t>
            </a:r>
          </a:p>
        </p:txBody>
      </p:sp>
      <p:sp>
        <p:nvSpPr>
          <p:cNvPr id="6" name="Rectangle 5">
            <a:extLst>
              <a:ext uri="{FF2B5EF4-FFF2-40B4-BE49-F238E27FC236}">
                <a16:creationId xmlns:a16="http://schemas.microsoft.com/office/drawing/2014/main" id="{FE82B984-5A13-46CC-8725-48CC825A6C11}"/>
              </a:ext>
            </a:extLst>
          </p:cNvPr>
          <p:cNvSpPr/>
          <p:nvPr/>
        </p:nvSpPr>
        <p:spPr>
          <a:xfrm>
            <a:off x="3307813" y="4768334"/>
            <a:ext cx="242374" cy="369332"/>
          </a:xfrm>
          <a:prstGeom prst="rect">
            <a:avLst/>
          </a:prstGeom>
        </p:spPr>
        <p:txBody>
          <a:bodyPr wrap="none">
            <a:spAutoFit/>
          </a:bodyPr>
          <a:lstStyle/>
          <a:p>
            <a:r>
              <a:rPr lang="en-GB">
                <a:solidFill>
                  <a:srgbClr val="000000"/>
                </a:solidFill>
                <a:latin typeface="Times New Roman" panose="02020603050405020304" pitchFamily="18" charset="0"/>
              </a:rPr>
              <a:t> </a:t>
            </a:r>
            <a:endParaRPr lang="en-GB"/>
          </a:p>
        </p:txBody>
      </p:sp>
      <p:sp>
        <p:nvSpPr>
          <p:cNvPr id="21" name="Rounded Rectangle 20">
            <a:extLst>
              <a:ext uri="{FF2B5EF4-FFF2-40B4-BE49-F238E27FC236}">
                <a16:creationId xmlns:a16="http://schemas.microsoft.com/office/drawing/2014/main" id="{11E191F3-E33E-419D-B08D-2297D1E6EC8C}"/>
              </a:ext>
            </a:extLst>
          </p:cNvPr>
          <p:cNvSpPr/>
          <p:nvPr/>
        </p:nvSpPr>
        <p:spPr>
          <a:xfrm>
            <a:off x="991124" y="6175753"/>
            <a:ext cx="5739679" cy="809960"/>
          </a:xfrm>
          <a:prstGeom prst="roundRect">
            <a:avLst>
              <a:gd name="adj" fmla="val 10435"/>
            </a:avLst>
          </a:prstGeom>
          <a:solidFill>
            <a:schemeClr val="bg1"/>
          </a:solidFill>
          <a:ln>
            <a:solidFill>
              <a:srgbClr val="FFAB1B"/>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FFAB1B"/>
                </a:solidFill>
              </a:rPr>
              <a:t>Mentor interaction</a:t>
            </a:r>
          </a:p>
          <a:p>
            <a:pPr marL="171450" indent="-171450" algn="just">
              <a:spcAft>
                <a:spcPts val="400"/>
              </a:spcAft>
              <a:buFont typeface="Arial" panose="020B0604020202020204" pitchFamily="34" charset="0"/>
              <a:buChar char="•"/>
            </a:pPr>
            <a:r>
              <a:rPr lang="en-GB" sz="1050" dirty="0">
                <a:solidFill>
                  <a:srgbClr val="002060"/>
                </a:solidFill>
              </a:rPr>
              <a:t>In Week 17 you will have your usual </a:t>
            </a:r>
            <a:r>
              <a:rPr lang="en-GB" sz="1050" b="1" dirty="0">
                <a:solidFill>
                  <a:srgbClr val="002060"/>
                </a:solidFill>
              </a:rPr>
              <a:t>weekly meeting</a:t>
            </a:r>
            <a:r>
              <a:rPr lang="en-GB" sz="1050" dirty="0">
                <a:solidFill>
                  <a:srgbClr val="002060"/>
                </a:solidFill>
              </a:rPr>
              <a:t> with your mentor.  There is no observation this week.  Rather, you will hold a </a:t>
            </a:r>
            <a:r>
              <a:rPr lang="en-GB" sz="1050" b="1" dirty="0">
                <a:solidFill>
                  <a:srgbClr val="002060"/>
                </a:solidFill>
              </a:rPr>
              <a:t>professional discussion </a:t>
            </a:r>
            <a:r>
              <a:rPr lang="en-GB" sz="1050" dirty="0">
                <a:solidFill>
                  <a:srgbClr val="002060"/>
                </a:solidFill>
              </a:rPr>
              <a:t>with your mentor, focusing on guided practice.  </a:t>
            </a:r>
            <a:endParaRPr lang="en-GB" sz="1050" b="1" dirty="0">
              <a:solidFill>
                <a:srgbClr val="002060"/>
              </a:solidFill>
            </a:endParaRPr>
          </a:p>
        </p:txBody>
      </p:sp>
      <p:grpSp>
        <p:nvGrpSpPr>
          <p:cNvPr id="23" name="Group 22">
            <a:extLst>
              <a:ext uri="{FF2B5EF4-FFF2-40B4-BE49-F238E27FC236}">
                <a16:creationId xmlns:a16="http://schemas.microsoft.com/office/drawing/2014/main" id="{F5FF47FA-2BC8-4811-AEDC-CC3CCFE00AB0}"/>
              </a:ext>
            </a:extLst>
          </p:cNvPr>
          <p:cNvGrpSpPr/>
          <p:nvPr/>
        </p:nvGrpSpPr>
        <p:grpSpPr>
          <a:xfrm>
            <a:off x="102950" y="6106337"/>
            <a:ext cx="799381" cy="985489"/>
            <a:chOff x="5048571" y="563945"/>
            <a:chExt cx="2340854" cy="2757312"/>
          </a:xfrm>
        </p:grpSpPr>
        <p:sp>
          <p:nvSpPr>
            <p:cNvPr id="24" name="Oval 23">
              <a:extLst>
                <a:ext uri="{FF2B5EF4-FFF2-40B4-BE49-F238E27FC236}">
                  <a16:creationId xmlns:a16="http://schemas.microsoft.com/office/drawing/2014/main" id="{96CCD22B-980F-4D0B-8191-818ECB078A71}"/>
                </a:ext>
              </a:extLst>
            </p:cNvPr>
            <p:cNvSpPr/>
            <p:nvPr/>
          </p:nvSpPr>
          <p:spPr>
            <a:xfrm>
              <a:off x="5048571" y="563945"/>
              <a:ext cx="2214629" cy="2214629"/>
            </a:xfrm>
            <a:prstGeom prst="ellipse">
              <a:avLst/>
            </a:prstGeom>
            <a:solidFill>
              <a:srgbClr val="FFAB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p>
          </p:txBody>
        </p:sp>
        <p:pic>
          <p:nvPicPr>
            <p:cNvPr id="26" name="Picture 6" descr="mentoring Icon 2514129">
              <a:extLst>
                <a:ext uri="{FF2B5EF4-FFF2-40B4-BE49-F238E27FC236}">
                  <a16:creationId xmlns:a16="http://schemas.microsoft.com/office/drawing/2014/main" id="{7C901FF5-50F0-49EF-AB7B-964C618DA051}"/>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446604" y="873420"/>
              <a:ext cx="1551126" cy="1551126"/>
            </a:xfrm>
            <a:prstGeom prst="rect">
              <a:avLst/>
            </a:prstGeom>
            <a:noFill/>
            <a:extLst>
              <a:ext uri="{909E8E84-426E-40DD-AFC4-6F175D3DCCD1}">
                <a14:hiddenFill xmlns:a14="http://schemas.microsoft.com/office/drawing/2010/main">
                  <a:solidFill>
                    <a:srgbClr val="FFFFFF"/>
                  </a:solidFill>
                </a14:hiddenFill>
              </a:ext>
            </a:extLst>
          </p:spPr>
        </p:pic>
        <p:sp>
          <p:nvSpPr>
            <p:cNvPr id="27" name="Rounded Rectangle 78">
              <a:extLst>
                <a:ext uri="{FF2B5EF4-FFF2-40B4-BE49-F238E27FC236}">
                  <a16:creationId xmlns:a16="http://schemas.microsoft.com/office/drawing/2014/main" id="{C41765B9-874A-4029-A33B-4983535D69C5}"/>
                </a:ext>
              </a:extLst>
            </p:cNvPr>
            <p:cNvSpPr/>
            <p:nvPr/>
          </p:nvSpPr>
          <p:spPr>
            <a:xfrm>
              <a:off x="5058044" y="2843953"/>
              <a:ext cx="2331381" cy="477304"/>
            </a:xfrm>
            <a:prstGeom prst="roundRect">
              <a:avLst/>
            </a:prstGeom>
            <a:solidFill>
              <a:srgbClr val="FFAB1B"/>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000" dirty="0">
                  <a:latin typeface="Gill Sans MT Condensed"/>
                </a:rPr>
                <a:t>Your mentor</a:t>
              </a:r>
            </a:p>
          </p:txBody>
        </p:sp>
      </p:grpSp>
      <p:sp>
        <p:nvSpPr>
          <p:cNvPr id="28" name="Rounded Rectangle 20">
            <a:extLst>
              <a:ext uri="{FF2B5EF4-FFF2-40B4-BE49-F238E27FC236}">
                <a16:creationId xmlns:a16="http://schemas.microsoft.com/office/drawing/2014/main" id="{DD6CF046-03D6-4BE3-A29D-440F4D0548E5}"/>
              </a:ext>
            </a:extLst>
          </p:cNvPr>
          <p:cNvSpPr/>
          <p:nvPr/>
        </p:nvSpPr>
        <p:spPr>
          <a:xfrm>
            <a:off x="954454" y="7162683"/>
            <a:ext cx="5732035" cy="2476494"/>
          </a:xfrm>
          <a:prstGeom prst="roundRect">
            <a:avLst>
              <a:gd name="adj" fmla="val 10435"/>
            </a:avLst>
          </a:prstGeom>
          <a:solidFill>
            <a:srgbClr val="FFFF99"/>
          </a:solidFill>
          <a:ln>
            <a:solidFill>
              <a:srgbClr val="FFAB1B"/>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FFAB1B"/>
                </a:solidFill>
              </a:rPr>
              <a:t>Message to your mentor</a:t>
            </a:r>
          </a:p>
          <a:p>
            <a:pPr marL="171450" indent="-171450" algn="just">
              <a:buFont typeface="Arial" panose="020B0604020202020204" pitchFamily="34" charset="0"/>
              <a:buChar char="•"/>
            </a:pPr>
            <a:r>
              <a:rPr lang="en-GB" sz="1050" dirty="0">
                <a:solidFill>
                  <a:srgbClr val="002060"/>
                </a:solidFill>
              </a:rPr>
              <a:t>In Week 17, your ECT will be focusing on </a:t>
            </a:r>
            <a:r>
              <a:rPr lang="en-GB" sz="1050" b="1" dirty="0">
                <a:solidFill>
                  <a:srgbClr val="002060"/>
                </a:solidFill>
              </a:rPr>
              <a:t>planning guided practice to build pupil independence. </a:t>
            </a:r>
            <a:r>
              <a:rPr lang="en-GB" sz="1050" dirty="0">
                <a:solidFill>
                  <a:srgbClr val="002060"/>
                </a:solidFill>
              </a:rPr>
              <a:t>Please see </a:t>
            </a:r>
            <a:r>
              <a:rPr lang="en-GB" sz="1050" b="1" dirty="0">
                <a:solidFill>
                  <a:srgbClr val="002060"/>
                </a:solidFill>
              </a:rPr>
              <a:t>page 48</a:t>
            </a:r>
            <a:r>
              <a:rPr lang="en-GB" sz="1050" dirty="0">
                <a:solidFill>
                  <a:srgbClr val="002060"/>
                </a:solidFill>
              </a:rPr>
              <a:t> of your mentor handbook for a full explanation.</a:t>
            </a:r>
            <a:endParaRPr lang="en-GB" sz="1050" dirty="0">
              <a:solidFill>
                <a:srgbClr val="002060"/>
              </a:solidFill>
              <a:cs typeface="Calibri"/>
            </a:endParaRPr>
          </a:p>
          <a:p>
            <a:pPr marL="171450" indent="-171450" algn="just">
              <a:buFont typeface="Arial" panose="020B0604020202020204" pitchFamily="34" charset="0"/>
              <a:buChar char="•"/>
            </a:pPr>
            <a:r>
              <a:rPr lang="en-GB" sz="1050" dirty="0">
                <a:solidFill>
                  <a:srgbClr val="002060"/>
                </a:solidFill>
              </a:rPr>
              <a:t>In Week 17 there is no observation.  Rather you will hold a </a:t>
            </a:r>
            <a:r>
              <a:rPr lang="en-GB" sz="1050" b="1" dirty="0">
                <a:solidFill>
                  <a:srgbClr val="002060"/>
                </a:solidFill>
              </a:rPr>
              <a:t>professional discussion </a:t>
            </a:r>
            <a:r>
              <a:rPr lang="en-GB" sz="1050" dirty="0">
                <a:solidFill>
                  <a:srgbClr val="002060"/>
                </a:solidFill>
              </a:rPr>
              <a:t>with your ECT on the topic of guided practice.  Please click on the following video link: </a:t>
            </a:r>
            <a:r>
              <a:rPr lang="en-GB" sz="1050" dirty="0">
                <a:solidFill>
                  <a:srgbClr val="002060"/>
                </a:solidFill>
                <a:hlinkClick r:id="rId10"/>
              </a:rPr>
              <a:t>Link</a:t>
            </a:r>
            <a:endParaRPr lang="en-GB" sz="1050" dirty="0">
              <a:solidFill>
                <a:srgbClr val="002060"/>
              </a:solidFill>
              <a:ea typeface="Calibri"/>
              <a:cs typeface="Calibri"/>
            </a:endParaRPr>
          </a:p>
          <a:p>
            <a:pPr marL="171450" indent="-171450" algn="just">
              <a:buFont typeface="Arial" panose="020B0604020202020204" pitchFamily="34" charset="0"/>
              <a:buChar char="•"/>
            </a:pPr>
            <a:r>
              <a:rPr lang="en-GB" sz="1050" dirty="0">
                <a:solidFill>
                  <a:srgbClr val="002060"/>
                </a:solidFill>
              </a:rPr>
              <a:t>During the discussion you may wish to use the following </a:t>
            </a:r>
            <a:r>
              <a:rPr lang="en-GB" sz="1050" b="1" dirty="0">
                <a:solidFill>
                  <a:srgbClr val="002060"/>
                </a:solidFill>
              </a:rPr>
              <a:t>prompts</a:t>
            </a:r>
            <a:r>
              <a:rPr lang="en-GB" sz="1050" dirty="0">
                <a:solidFill>
                  <a:srgbClr val="002060"/>
                </a:solidFill>
              </a:rPr>
              <a:t>:</a:t>
            </a:r>
            <a:endParaRPr lang="en-GB"/>
          </a:p>
          <a:p>
            <a:pPr marL="628650" lvl="1" indent="-171450" algn="just">
              <a:buFont typeface="Arial" panose="020B0604020202020204" pitchFamily="34" charset="0"/>
              <a:buChar char="•"/>
            </a:pPr>
            <a:r>
              <a:rPr lang="en-GB" sz="1050" dirty="0">
                <a:solidFill>
                  <a:srgbClr val="002060"/>
                </a:solidFill>
              </a:rPr>
              <a:t>How successful should pupils be during practice and why?</a:t>
            </a:r>
          </a:p>
          <a:p>
            <a:pPr marL="628650" lvl="1" indent="-171450" algn="just">
              <a:buFont typeface="Arial" panose="020B0604020202020204" pitchFamily="34" charset="0"/>
              <a:buChar char="•"/>
            </a:pPr>
            <a:r>
              <a:rPr lang="en-GB" sz="1050" dirty="0">
                <a:solidFill>
                  <a:srgbClr val="002060"/>
                </a:solidFill>
              </a:rPr>
              <a:t>How can you be sure pupils are being successful during guided practice?  What might you do if many pupils are not?</a:t>
            </a:r>
          </a:p>
          <a:p>
            <a:pPr marL="628650" lvl="1" indent="-171450" algn="just">
              <a:buFont typeface="Arial" panose="020B0604020202020204" pitchFamily="34" charset="0"/>
              <a:buChar char="•"/>
            </a:pPr>
            <a:r>
              <a:rPr lang="en-GB" sz="1050" dirty="0">
                <a:solidFill>
                  <a:srgbClr val="002060"/>
                </a:solidFill>
              </a:rPr>
              <a:t>How can you develop writing in your subject or phase?</a:t>
            </a:r>
          </a:p>
          <a:p>
            <a:pPr marL="628650" lvl="1" indent="-171450" algn="just">
              <a:buFont typeface="Arial" panose="020B0604020202020204" pitchFamily="34" charset="0"/>
              <a:buChar char="•"/>
            </a:pPr>
            <a:r>
              <a:rPr lang="en-GB" sz="1050" dirty="0">
                <a:solidFill>
                  <a:srgbClr val="002060"/>
                </a:solidFill>
              </a:rPr>
              <a:t>How can you expose potential pitfalls during guided practice?</a:t>
            </a:r>
            <a:endParaRPr lang="en-GB" sz="1050" dirty="0">
              <a:solidFill>
                <a:srgbClr val="002060"/>
              </a:solidFill>
              <a:ea typeface="Calibri"/>
              <a:cs typeface="Calibri"/>
            </a:endParaRPr>
          </a:p>
          <a:p>
            <a:pPr marL="171450" indent="-171450" algn="just">
              <a:buFont typeface="Arial" panose="020B0604020202020204" pitchFamily="34" charset="0"/>
              <a:buChar char="•"/>
            </a:pPr>
            <a:r>
              <a:rPr lang="en-GB" sz="1050" dirty="0">
                <a:solidFill>
                  <a:srgbClr val="002060"/>
                </a:solidFill>
              </a:rPr>
              <a:t>Please do ensure that you attend the </a:t>
            </a:r>
            <a:r>
              <a:rPr lang="en-GB" sz="1050" b="1" dirty="0">
                <a:solidFill>
                  <a:srgbClr val="002060"/>
                </a:solidFill>
              </a:rPr>
              <a:t>online mentor training</a:t>
            </a:r>
            <a:r>
              <a:rPr lang="en-GB" sz="1050" dirty="0">
                <a:solidFill>
                  <a:srgbClr val="002060"/>
                </a:solidFill>
              </a:rPr>
              <a:t> in Week 17.  You are welcome to attend any of the identical 6 sessions on offer, so please just choose the one that best fits with your timetable.  Login links and details can be found overleaf.</a:t>
            </a:r>
            <a:endParaRPr lang="en-GB" sz="1050" dirty="0">
              <a:solidFill>
                <a:srgbClr val="002060"/>
              </a:solidFill>
              <a:highlight>
                <a:srgbClr val="FFFF00"/>
              </a:highlight>
              <a:cs typeface="Calibri"/>
            </a:endParaRPr>
          </a:p>
          <a:p>
            <a:pPr marL="171450" indent="-171450" algn="just">
              <a:buFont typeface="Arial" panose="020B0604020202020204" pitchFamily="34" charset="0"/>
              <a:buChar char="•"/>
            </a:pPr>
            <a:endParaRPr lang="pt-BR" sz="1050" dirty="0">
              <a:solidFill>
                <a:srgbClr val="002060"/>
              </a:solidFill>
            </a:endParaRPr>
          </a:p>
          <a:p>
            <a:pPr algn="just"/>
            <a:endParaRPr lang="en-GB" sz="1050" b="1" dirty="0">
              <a:solidFill>
                <a:srgbClr val="FFAB1B"/>
              </a:solidFill>
              <a:cs typeface="Calibri"/>
            </a:endParaRPr>
          </a:p>
        </p:txBody>
      </p:sp>
      <p:pic>
        <p:nvPicPr>
          <p:cNvPr id="29" name="Picture 28" descr="A picture containing text, clipart&#10;&#10;Description automatically generated">
            <a:extLst>
              <a:ext uri="{FF2B5EF4-FFF2-40B4-BE49-F238E27FC236}">
                <a16:creationId xmlns:a16="http://schemas.microsoft.com/office/drawing/2014/main" id="{64B71495-EA61-4E41-B8C4-D239195A9D96}"/>
              </a:ext>
            </a:extLst>
          </p:cNvPr>
          <p:cNvPicPr>
            <a:picLocks noChangeAspect="1"/>
          </p:cNvPicPr>
          <p:nvPr/>
        </p:nvPicPr>
        <p:blipFill>
          <a:blip r:embed="rId11"/>
          <a:stretch>
            <a:fillRect/>
          </a:stretch>
        </p:blipFill>
        <p:spPr>
          <a:xfrm>
            <a:off x="123423" y="7162683"/>
            <a:ext cx="758439" cy="969092"/>
          </a:xfrm>
          <a:prstGeom prst="rect">
            <a:avLst/>
          </a:prstGeom>
        </p:spPr>
      </p:pic>
      <p:pic>
        <p:nvPicPr>
          <p:cNvPr id="30" name="Picture 29">
            <a:extLst>
              <a:ext uri="{FF2B5EF4-FFF2-40B4-BE49-F238E27FC236}">
                <a16:creationId xmlns:a16="http://schemas.microsoft.com/office/drawing/2014/main" id="{FCC9A73D-A48B-49D9-BED6-C128DA9F51E6}"/>
              </a:ext>
            </a:extLst>
          </p:cNvPr>
          <p:cNvPicPr>
            <a:picLocks noChangeAspect="1"/>
          </p:cNvPicPr>
          <p:nvPr/>
        </p:nvPicPr>
        <p:blipFill>
          <a:blip r:embed="rId12"/>
          <a:stretch>
            <a:fillRect/>
          </a:stretch>
        </p:blipFill>
        <p:spPr>
          <a:xfrm flipV="1">
            <a:off x="235968" y="7226833"/>
            <a:ext cx="533347" cy="539208"/>
          </a:xfrm>
          <a:prstGeom prst="rect">
            <a:avLst/>
          </a:prstGeom>
        </p:spPr>
      </p:pic>
    </p:spTree>
    <p:extLst>
      <p:ext uri="{BB962C8B-B14F-4D97-AF65-F5344CB8AC3E}">
        <p14:creationId xmlns:p14="http://schemas.microsoft.com/office/powerpoint/2010/main" val="10566867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331763" y="122029"/>
            <a:ext cx="1334862" cy="339956"/>
            <a:chOff x="2817336" y="90208"/>
            <a:chExt cx="3982873" cy="1010599"/>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46222" y="100161"/>
              <a:ext cx="2153987" cy="736036"/>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17336" y="90208"/>
              <a:ext cx="1760893" cy="1010599"/>
            </a:xfrm>
            <a:prstGeom prst="rect">
              <a:avLst/>
            </a:prstGeom>
          </p:spPr>
        </p:pic>
      </p:grpSp>
      <p:sp>
        <p:nvSpPr>
          <p:cNvPr id="20" name="Rounded Rectangle 19"/>
          <p:cNvSpPr/>
          <p:nvPr/>
        </p:nvSpPr>
        <p:spPr>
          <a:xfrm rot="10800000" flipV="1">
            <a:off x="2045365" y="479403"/>
            <a:ext cx="4571454" cy="722170"/>
          </a:xfrm>
          <a:prstGeom prst="roundRect">
            <a:avLst/>
          </a:prstGeom>
          <a:solidFill>
            <a:srgbClr val="FFFFFF"/>
          </a:solidFill>
          <a:ln>
            <a:solidFill>
              <a:srgbClr val="FBA91A"/>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rgbClr val="002060"/>
                </a:solidFill>
              </a:rPr>
              <a:t>ECT Week 17 bulletin </a:t>
            </a:r>
          </a:p>
          <a:p>
            <a:pPr algn="ctr"/>
            <a:r>
              <a:rPr lang="en-GB" sz="1100" dirty="0">
                <a:solidFill>
                  <a:srgbClr val="002060"/>
                </a:solidFill>
              </a:rPr>
              <a:t>w/b Monday  23rd January 2023</a:t>
            </a:r>
          </a:p>
          <a:p>
            <a:pPr algn="ctr"/>
            <a:r>
              <a:rPr lang="en-GB" sz="1100" b="1" dirty="0">
                <a:solidFill>
                  <a:srgbClr val="002060"/>
                </a:solidFill>
              </a:rPr>
              <a:t>ECF focus of the week:</a:t>
            </a:r>
          </a:p>
          <a:p>
            <a:pPr algn="ctr"/>
            <a:r>
              <a:rPr lang="en-GB" sz="1100" i="1" dirty="0">
                <a:solidFill>
                  <a:srgbClr val="002060"/>
                </a:solidFill>
              </a:rPr>
              <a:t>Planning guided practice to build pupil independence</a:t>
            </a:r>
          </a:p>
        </p:txBody>
      </p:sp>
      <p:pic>
        <p:nvPicPr>
          <p:cNvPr id="22" name="Picture 21">
            <a:extLst>
              <a:ext uri="{FF2B5EF4-FFF2-40B4-BE49-F238E27FC236}">
                <a16:creationId xmlns:a16="http://schemas.microsoft.com/office/drawing/2014/main" id="{07B9D75C-43CA-4B59-B270-A63FC13710C6}"/>
              </a:ext>
            </a:extLst>
          </p:cNvPr>
          <p:cNvPicPr>
            <a:picLocks noChangeAspect="1"/>
          </p:cNvPicPr>
          <p:nvPr/>
        </p:nvPicPr>
        <p:blipFill>
          <a:blip r:embed="rId5"/>
          <a:stretch>
            <a:fillRect/>
          </a:stretch>
        </p:blipFill>
        <p:spPr>
          <a:xfrm>
            <a:off x="127196" y="106818"/>
            <a:ext cx="1918172" cy="1086040"/>
          </a:xfrm>
          <a:prstGeom prst="rect">
            <a:avLst/>
          </a:prstGeom>
        </p:spPr>
      </p:pic>
      <p:sp>
        <p:nvSpPr>
          <p:cNvPr id="6" name="Rectangle 5">
            <a:extLst>
              <a:ext uri="{FF2B5EF4-FFF2-40B4-BE49-F238E27FC236}">
                <a16:creationId xmlns:a16="http://schemas.microsoft.com/office/drawing/2014/main" id="{FE82B984-5A13-46CC-8725-48CC825A6C11}"/>
              </a:ext>
            </a:extLst>
          </p:cNvPr>
          <p:cNvSpPr/>
          <p:nvPr/>
        </p:nvSpPr>
        <p:spPr>
          <a:xfrm>
            <a:off x="3307813" y="4768334"/>
            <a:ext cx="242374" cy="369332"/>
          </a:xfrm>
          <a:prstGeom prst="rect">
            <a:avLst/>
          </a:prstGeom>
        </p:spPr>
        <p:txBody>
          <a:bodyPr wrap="none">
            <a:spAutoFit/>
          </a:bodyPr>
          <a:lstStyle/>
          <a:p>
            <a:r>
              <a:rPr lang="en-GB">
                <a:solidFill>
                  <a:srgbClr val="000000"/>
                </a:solidFill>
                <a:latin typeface="Times New Roman" panose="02020603050405020304" pitchFamily="18" charset="0"/>
              </a:rPr>
              <a:t> </a:t>
            </a:r>
            <a:endParaRPr lang="en-GB"/>
          </a:p>
        </p:txBody>
      </p:sp>
      <p:sp>
        <p:nvSpPr>
          <p:cNvPr id="9" name="Rectangle 8">
            <a:extLst>
              <a:ext uri="{FF2B5EF4-FFF2-40B4-BE49-F238E27FC236}">
                <a16:creationId xmlns:a16="http://schemas.microsoft.com/office/drawing/2014/main" id="{911B1C9B-15E2-4AB1-BD1C-07EB9AD83EAD}"/>
              </a:ext>
            </a:extLst>
          </p:cNvPr>
          <p:cNvSpPr/>
          <p:nvPr/>
        </p:nvSpPr>
        <p:spPr>
          <a:xfrm>
            <a:off x="3307813" y="4768334"/>
            <a:ext cx="242374" cy="369332"/>
          </a:xfrm>
          <a:prstGeom prst="rect">
            <a:avLst/>
          </a:prstGeom>
        </p:spPr>
        <p:txBody>
          <a:bodyPr wrap="none">
            <a:spAutoFit/>
          </a:bodyPr>
          <a:lstStyle/>
          <a:p>
            <a:r>
              <a:rPr lang="en-GB">
                <a:solidFill>
                  <a:srgbClr val="000000"/>
                </a:solidFill>
                <a:latin typeface="Times New Roman" panose="02020603050405020304" pitchFamily="18" charset="0"/>
              </a:rPr>
              <a:t> </a:t>
            </a:r>
            <a:endParaRPr lang="en-GB"/>
          </a:p>
        </p:txBody>
      </p:sp>
      <p:sp>
        <p:nvSpPr>
          <p:cNvPr id="16" name="Rounded Rectangle 20">
            <a:extLst>
              <a:ext uri="{FF2B5EF4-FFF2-40B4-BE49-F238E27FC236}">
                <a16:creationId xmlns:a16="http://schemas.microsoft.com/office/drawing/2014/main" id="{56A3D3C0-15F5-435B-86C5-19F2FA956F7E}"/>
              </a:ext>
            </a:extLst>
          </p:cNvPr>
          <p:cNvSpPr/>
          <p:nvPr/>
        </p:nvSpPr>
        <p:spPr>
          <a:xfrm>
            <a:off x="1170449" y="4525919"/>
            <a:ext cx="5449051" cy="2228650"/>
          </a:xfrm>
          <a:prstGeom prst="roundRect">
            <a:avLst>
              <a:gd name="adj" fmla="val 10435"/>
            </a:avLst>
          </a:prstGeom>
          <a:solidFill>
            <a:srgbClr val="CCFF99"/>
          </a:solidFill>
          <a:ln>
            <a:solidFill>
              <a:srgbClr val="00990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33CC33"/>
                </a:solidFill>
              </a:rPr>
              <a:t>Message to your induction tutor</a:t>
            </a:r>
          </a:p>
          <a:p>
            <a:pPr marL="171450" indent="-171450" algn="just">
              <a:buFont typeface="Arial"/>
              <a:buChar char="•"/>
            </a:pPr>
            <a:r>
              <a:rPr lang="en-GB" sz="1050" dirty="0">
                <a:solidFill>
                  <a:srgbClr val="132254"/>
                </a:solidFill>
                <a:cs typeface="Calibri"/>
              </a:rPr>
              <a:t>If you are a new Induction Tutor this term, please get in touch with Sophie Hunter (email below) so that we can organise your induction: a member of the team will be pleased to visit you to talk you through all things ECF and the expectations of your new role. </a:t>
            </a:r>
          </a:p>
          <a:p>
            <a:pPr marL="171450" indent="-171450" algn="just">
              <a:buFont typeface="Arial"/>
              <a:buChar char="•"/>
            </a:pPr>
            <a:r>
              <a:rPr lang="en-GB" sz="1050" dirty="0">
                <a:solidFill>
                  <a:srgbClr val="132254"/>
                </a:solidFill>
                <a:cs typeface="Calibri"/>
              </a:rPr>
              <a:t>As it's nearly the end of January, have you dropped in and seen how your ECTs are getting on in the classroom this term? Any concerns, please let us know.  In our experience, the  earlier that struggling ECTs are picked up and given additional support, the more successful the outcome.  We are visiting schools every week to ensure our ECTs and schools are well supported.  If you think a supportive visit would be helpful, please contact Sophie on </a:t>
            </a:r>
            <a:r>
              <a:rPr lang="en-GB" sz="1050" dirty="0">
                <a:solidFill>
                  <a:srgbClr val="132254"/>
                </a:solidFill>
                <a:cs typeface="Calibri"/>
                <a:hlinkClick r:id="rId6"/>
              </a:rPr>
              <a:t>s.hunter@xaviercet.org.uk</a:t>
            </a:r>
            <a:r>
              <a:rPr lang="en-GB" sz="1050" dirty="0">
                <a:solidFill>
                  <a:srgbClr val="132254"/>
                </a:solidFill>
                <a:cs typeface="Calibri"/>
              </a:rPr>
              <a:t>. </a:t>
            </a:r>
            <a:endParaRPr lang="en-GB" dirty="0"/>
          </a:p>
          <a:p>
            <a:pPr marL="171450" indent="-171450" algn="just">
              <a:buFont typeface="Arial"/>
              <a:buChar char="•"/>
            </a:pPr>
            <a:r>
              <a:rPr lang="en-GB" sz="1050" dirty="0">
                <a:solidFill>
                  <a:srgbClr val="132254"/>
                </a:solidFill>
                <a:cs typeface="Calibri"/>
              </a:rPr>
              <a:t>Only 36 end-of-autumn-term reports are still yet to be completed, out of 800+. A huge thank you to you all!  If you still have progress reviews/assessments to complete from last term, please do get in touch if you would like support.  We are here to help. </a:t>
            </a:r>
            <a:endParaRPr lang="en-GB" dirty="0">
              <a:cs typeface="Calibri" panose="020F0502020204030204"/>
            </a:endParaRPr>
          </a:p>
          <a:p>
            <a:pPr marL="171450" indent="-171450" algn="just">
              <a:buFont typeface="Arial"/>
              <a:buChar char="•"/>
            </a:pPr>
            <a:endParaRPr lang="en-GB" sz="1050" b="1" dirty="0">
              <a:solidFill>
                <a:srgbClr val="132254"/>
              </a:solidFill>
              <a:cs typeface="Calibri"/>
            </a:endParaRPr>
          </a:p>
          <a:p>
            <a:pPr marL="171450" indent="-171450" algn="just">
              <a:buFont typeface="Arial"/>
              <a:buChar char="•"/>
            </a:pPr>
            <a:endParaRPr lang="en-GB" sz="1050" b="1" dirty="0">
              <a:solidFill>
                <a:srgbClr val="132254"/>
              </a:solidFill>
              <a:cs typeface="Calibri"/>
            </a:endParaRPr>
          </a:p>
          <a:p>
            <a:pPr algn="just">
              <a:spcAft>
                <a:spcPts val="400"/>
              </a:spcAft>
            </a:pPr>
            <a:endParaRPr lang="en-GB" sz="1050" dirty="0">
              <a:solidFill>
                <a:srgbClr val="002060"/>
              </a:solidFill>
              <a:cs typeface="Calibri" panose="020F0502020204030204"/>
            </a:endParaRPr>
          </a:p>
          <a:p>
            <a:pPr marL="171450" indent="-171450" algn="just">
              <a:spcAft>
                <a:spcPts val="400"/>
              </a:spcAft>
              <a:buFont typeface="Arial" panose="020B0604020202020204" pitchFamily="34" charset="0"/>
              <a:buChar char="•"/>
            </a:pPr>
            <a:endParaRPr lang="en-GB" sz="1050" dirty="0">
              <a:solidFill>
                <a:srgbClr val="002060"/>
              </a:solidFill>
              <a:cs typeface="Calibri" panose="020F0502020204030204"/>
            </a:endParaRPr>
          </a:p>
          <a:p>
            <a:pPr marL="171450" indent="-171450" algn="just">
              <a:spcAft>
                <a:spcPts val="400"/>
              </a:spcAft>
              <a:buFont typeface="Arial" panose="020B0604020202020204" pitchFamily="34" charset="0"/>
              <a:buChar char="•"/>
            </a:pPr>
            <a:endParaRPr lang="en-GB" sz="1050" dirty="0">
              <a:solidFill>
                <a:srgbClr val="002060"/>
              </a:solidFill>
              <a:cs typeface="Calibri" panose="020F0502020204030204"/>
            </a:endParaRPr>
          </a:p>
        </p:txBody>
      </p:sp>
      <p:grpSp>
        <p:nvGrpSpPr>
          <p:cNvPr id="17" name="Group 16">
            <a:extLst>
              <a:ext uri="{FF2B5EF4-FFF2-40B4-BE49-F238E27FC236}">
                <a16:creationId xmlns:a16="http://schemas.microsoft.com/office/drawing/2014/main" id="{6205AE9D-D59F-4DCB-A839-BBD42ECA9997}"/>
              </a:ext>
            </a:extLst>
          </p:cNvPr>
          <p:cNvGrpSpPr/>
          <p:nvPr/>
        </p:nvGrpSpPr>
        <p:grpSpPr>
          <a:xfrm>
            <a:off x="124973" y="4527749"/>
            <a:ext cx="967018" cy="1011274"/>
            <a:chOff x="116108" y="5055904"/>
            <a:chExt cx="2677821" cy="2868583"/>
          </a:xfrm>
        </p:grpSpPr>
        <p:sp>
          <p:nvSpPr>
            <p:cNvPr id="18" name="Oval 17">
              <a:extLst>
                <a:ext uri="{FF2B5EF4-FFF2-40B4-BE49-F238E27FC236}">
                  <a16:creationId xmlns:a16="http://schemas.microsoft.com/office/drawing/2014/main" id="{A843938B-FCA7-4046-B33C-29CCA4E25A02}"/>
                </a:ext>
              </a:extLst>
            </p:cNvPr>
            <p:cNvSpPr/>
            <p:nvPr/>
          </p:nvSpPr>
          <p:spPr>
            <a:xfrm>
              <a:off x="320912" y="5055904"/>
              <a:ext cx="2214630" cy="2214629"/>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50"/>
            </a:p>
          </p:txBody>
        </p:sp>
        <p:sp>
          <p:nvSpPr>
            <p:cNvPr id="28" name="Rounded Rectangle 73">
              <a:extLst>
                <a:ext uri="{FF2B5EF4-FFF2-40B4-BE49-F238E27FC236}">
                  <a16:creationId xmlns:a16="http://schemas.microsoft.com/office/drawing/2014/main" id="{D05A1FE7-0C7E-47CE-AC74-3952337A1EBD}"/>
                </a:ext>
              </a:extLst>
            </p:cNvPr>
            <p:cNvSpPr/>
            <p:nvPr/>
          </p:nvSpPr>
          <p:spPr>
            <a:xfrm>
              <a:off x="116108" y="7281406"/>
              <a:ext cx="2677821" cy="643081"/>
            </a:xfrm>
            <a:prstGeom prst="round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000" dirty="0">
                  <a:latin typeface="Gill Sans MT Condensed"/>
                </a:rPr>
                <a:t>Induction tutors</a:t>
              </a:r>
            </a:p>
          </p:txBody>
        </p:sp>
      </p:grpSp>
      <p:pic>
        <p:nvPicPr>
          <p:cNvPr id="29" name="Picture 12" descr="lesson Icon 2812537">
            <a:extLst>
              <a:ext uri="{FF2B5EF4-FFF2-40B4-BE49-F238E27FC236}">
                <a16:creationId xmlns:a16="http://schemas.microsoft.com/office/drawing/2014/main" id="{9B5228F4-6035-42E0-BC53-6AFAADBC6B41}"/>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93601" y="4663480"/>
            <a:ext cx="515892" cy="515892"/>
          </a:xfrm>
          <a:prstGeom prst="rect">
            <a:avLst/>
          </a:prstGeom>
          <a:noFill/>
          <a:extLst>
            <a:ext uri="{909E8E84-426E-40DD-AFC4-6F175D3DCCD1}">
              <a14:hiddenFill xmlns:a14="http://schemas.microsoft.com/office/drawing/2010/main">
                <a:solidFill>
                  <a:srgbClr val="FFFFFF"/>
                </a:solidFill>
              </a14:hiddenFill>
            </a:ext>
          </a:extLst>
        </p:spPr>
      </p:pic>
      <p:sp>
        <p:nvSpPr>
          <p:cNvPr id="30" name="Rectangle: Rounded Corners 29">
            <a:extLst>
              <a:ext uri="{FF2B5EF4-FFF2-40B4-BE49-F238E27FC236}">
                <a16:creationId xmlns:a16="http://schemas.microsoft.com/office/drawing/2014/main" id="{A26EC00A-8EBA-4454-AA8D-D37AFCF11D33}"/>
              </a:ext>
            </a:extLst>
          </p:cNvPr>
          <p:cNvSpPr/>
          <p:nvPr/>
        </p:nvSpPr>
        <p:spPr>
          <a:xfrm>
            <a:off x="1167296" y="6898858"/>
            <a:ext cx="5473038" cy="2765466"/>
          </a:xfrm>
          <a:prstGeom prst="roundRect">
            <a:avLst/>
          </a:prstGeom>
          <a:solidFill>
            <a:srgbClr val="CC99FF"/>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endParaRPr lang="en-US" sz="1050" b="1" dirty="0">
              <a:solidFill>
                <a:schemeClr val="tx2"/>
              </a:solidFill>
              <a:cs typeface="Calibri"/>
            </a:endParaRPr>
          </a:p>
          <a:p>
            <a:r>
              <a:rPr lang="en-US" sz="1050" b="1" dirty="0">
                <a:solidFill>
                  <a:schemeClr val="tx2"/>
                </a:solidFill>
                <a:cs typeface="Calibri"/>
              </a:rPr>
              <a:t>ECTS, MENTORS AND INDUCTION TUTORS - HAVE YOUR SAY!</a:t>
            </a:r>
            <a:endParaRPr lang="en-US" dirty="0">
              <a:solidFill>
                <a:schemeClr val="tx2"/>
              </a:solidFill>
            </a:endParaRPr>
          </a:p>
          <a:p>
            <a:r>
              <a:rPr lang="en-US" sz="1050" b="1" dirty="0">
                <a:solidFill>
                  <a:schemeClr val="tx2"/>
                </a:solidFill>
                <a:cs typeface="Calibri"/>
              </a:rPr>
              <a:t>Focus groups – Monday 30th January – 4.00-5.00 p.m. </a:t>
            </a:r>
          </a:p>
          <a:p>
            <a:r>
              <a:rPr lang="en-US" sz="1050" dirty="0">
                <a:solidFill>
                  <a:schemeClr val="tx2"/>
                </a:solidFill>
                <a:ea typeface="+mn-lt"/>
                <a:cs typeface="+mn-lt"/>
              </a:rPr>
              <a:t>As ECTs and mentors, you are uniquely placed to be able to comment on the content, </a:t>
            </a:r>
            <a:r>
              <a:rPr lang="en-US" sz="1050" dirty="0" err="1">
                <a:solidFill>
                  <a:schemeClr val="tx2"/>
                </a:solidFill>
                <a:ea typeface="+mn-lt"/>
                <a:cs typeface="+mn-lt"/>
              </a:rPr>
              <a:t>organisation</a:t>
            </a:r>
            <a:r>
              <a:rPr lang="en-US" sz="1050" dirty="0">
                <a:solidFill>
                  <a:schemeClr val="tx2"/>
                </a:solidFill>
                <a:ea typeface="+mn-lt"/>
                <a:cs typeface="+mn-lt"/>
              </a:rPr>
              <a:t> and impact of the Early Career Framework in its current format.  </a:t>
            </a:r>
            <a:r>
              <a:rPr lang="en-US" sz="1050" b="1" dirty="0">
                <a:solidFill>
                  <a:schemeClr val="tx2"/>
                </a:solidFill>
                <a:ea typeface="+mn-lt"/>
                <a:cs typeface="+mn-lt"/>
              </a:rPr>
              <a:t>Your feedback is vital to the future success of the ECF</a:t>
            </a:r>
            <a:r>
              <a:rPr lang="en-US" sz="1050" dirty="0">
                <a:solidFill>
                  <a:schemeClr val="tx2"/>
                </a:solidFill>
                <a:ea typeface="+mn-lt"/>
                <a:cs typeface="+mn-lt"/>
              </a:rPr>
              <a:t>, both locally and nationally.  We therefore want to hear from you!  </a:t>
            </a:r>
            <a:r>
              <a:rPr lang="en-US" sz="1050" dirty="0">
                <a:solidFill>
                  <a:schemeClr val="tx2"/>
                </a:solidFill>
                <a:cs typeface="Calibri"/>
              </a:rPr>
              <a:t>Please do come along to the focus groups being held on </a:t>
            </a:r>
            <a:r>
              <a:rPr lang="en-US" sz="1050" b="1" dirty="0">
                <a:solidFill>
                  <a:schemeClr val="tx2"/>
                </a:solidFill>
                <a:cs typeface="Calibri"/>
              </a:rPr>
              <a:t>Monday 30</a:t>
            </a:r>
            <a:r>
              <a:rPr lang="en-US" sz="1050" b="1" baseline="30000" dirty="0">
                <a:solidFill>
                  <a:schemeClr val="tx2"/>
                </a:solidFill>
                <a:cs typeface="Calibri"/>
              </a:rPr>
              <a:t>th</a:t>
            </a:r>
            <a:r>
              <a:rPr lang="en-US" sz="1050" b="1" dirty="0">
                <a:solidFill>
                  <a:schemeClr val="tx2"/>
                </a:solidFill>
                <a:cs typeface="Calibri"/>
              </a:rPr>
              <a:t> January, </a:t>
            </a:r>
            <a:r>
              <a:rPr lang="en-US" sz="1050" dirty="0">
                <a:solidFill>
                  <a:schemeClr val="tx2"/>
                </a:solidFill>
                <a:cs typeface="Calibri"/>
              </a:rPr>
              <a:t>either in person or join us online!  The focus groups will take place from 4.00-5.00 p.m.   Two separate sessions will be held – one online, and the other face-to-face.  Details are as follows:</a:t>
            </a:r>
            <a:endParaRPr lang="en-US" sz="1050" dirty="0">
              <a:solidFill>
                <a:schemeClr val="tx2"/>
              </a:solidFill>
              <a:ea typeface="Calibri"/>
              <a:cs typeface="Calibri"/>
            </a:endParaRPr>
          </a:p>
          <a:p>
            <a:r>
              <a:rPr lang="en-US" sz="1050" b="1" u="sng" dirty="0">
                <a:solidFill>
                  <a:schemeClr val="tx2"/>
                </a:solidFill>
                <a:cs typeface="Calibri"/>
              </a:rPr>
              <a:t>ONLINE</a:t>
            </a:r>
            <a:endParaRPr lang="en-US" sz="1050" b="1" dirty="0">
              <a:solidFill>
                <a:schemeClr val="tx2"/>
              </a:solidFill>
              <a:cs typeface="Calibri"/>
            </a:endParaRPr>
          </a:p>
          <a:p>
            <a:r>
              <a:rPr lang="en-US" sz="1050" dirty="0">
                <a:solidFill>
                  <a:schemeClr val="tx2"/>
                </a:solidFill>
                <a:cs typeface="Calibri"/>
              </a:rPr>
              <a:t>The online Zoom session will be attended by Teach First.  Login details are as follows:</a:t>
            </a:r>
          </a:p>
          <a:p>
            <a:r>
              <a:rPr lang="en-US" sz="1050" dirty="0">
                <a:solidFill>
                  <a:schemeClr val="tx2"/>
                </a:solidFill>
                <a:cs typeface="Calibri"/>
                <a:hlinkClick r:id="rId8">
                  <a:extLst>
                    <a:ext uri="{A12FA001-AC4F-418D-AE19-62706E023703}">
                      <ahyp:hlinkClr xmlns:ahyp="http://schemas.microsoft.com/office/drawing/2018/hyperlinkcolor" val="tx"/>
                    </a:ext>
                  </a:extLst>
                </a:hlinkClick>
              </a:rPr>
              <a:t>Focus group link</a:t>
            </a:r>
            <a:endParaRPr lang="en-US" sz="1050" dirty="0">
              <a:solidFill>
                <a:schemeClr val="tx2"/>
              </a:solidFill>
              <a:cs typeface="Calibri"/>
            </a:endParaRPr>
          </a:p>
          <a:p>
            <a:r>
              <a:rPr lang="en-US" sz="1050" b="1" u="sng" dirty="0">
                <a:solidFill>
                  <a:schemeClr val="tx2"/>
                </a:solidFill>
                <a:cs typeface="Calibri"/>
              </a:rPr>
              <a:t>FACE-TO-FACE</a:t>
            </a:r>
          </a:p>
          <a:p>
            <a:r>
              <a:rPr lang="en-US" sz="1050" dirty="0">
                <a:solidFill>
                  <a:schemeClr val="tx2"/>
                </a:solidFill>
                <a:cs typeface="Calibri"/>
              </a:rPr>
              <a:t>The face-to-face focus group will take place at </a:t>
            </a:r>
            <a:r>
              <a:rPr lang="en-US" sz="1050" b="1" dirty="0">
                <a:solidFill>
                  <a:schemeClr val="tx2"/>
                </a:solidFill>
                <a:cs typeface="Calibri"/>
              </a:rPr>
              <a:t>Holy Trinity School </a:t>
            </a:r>
            <a:r>
              <a:rPr lang="en-US" sz="1050" dirty="0">
                <a:solidFill>
                  <a:schemeClr val="tx2"/>
                </a:solidFill>
                <a:cs typeface="Calibri"/>
              </a:rPr>
              <a:t>in Crawley.</a:t>
            </a:r>
          </a:p>
          <a:p>
            <a:r>
              <a:rPr lang="en-US" sz="1050" dirty="0">
                <a:solidFill>
                  <a:schemeClr val="tx2"/>
                </a:solidFill>
                <a:cs typeface="Calibri"/>
              </a:rPr>
              <a:t>Please can you follow the link below to register your attendance:</a:t>
            </a:r>
          </a:p>
          <a:p>
            <a:r>
              <a:rPr lang="en-US" sz="1050" dirty="0">
                <a:solidFill>
                  <a:schemeClr val="tx2"/>
                </a:solidFill>
                <a:cs typeface="Calibri"/>
                <a:hlinkClick r:id="rId9">
                  <a:extLst>
                    <a:ext uri="{A12FA001-AC4F-418D-AE19-62706E023703}">
                      <ahyp:hlinkClr xmlns:ahyp="http://schemas.microsoft.com/office/drawing/2018/hyperlinkcolor" val="tx"/>
                    </a:ext>
                  </a:extLst>
                </a:hlinkClick>
              </a:rPr>
              <a:t>Focus group attendance</a:t>
            </a:r>
            <a:endParaRPr lang="en-US" sz="1050" dirty="0">
              <a:solidFill>
                <a:schemeClr val="tx2"/>
              </a:solidFill>
              <a:cs typeface="Calibri"/>
            </a:endParaRPr>
          </a:p>
          <a:p>
            <a:endParaRPr lang="en-US" sz="1050" dirty="0">
              <a:solidFill>
                <a:schemeClr val="tx2"/>
              </a:solidFill>
              <a:cs typeface="Calibri"/>
            </a:endParaRPr>
          </a:p>
        </p:txBody>
      </p:sp>
      <p:sp>
        <p:nvSpPr>
          <p:cNvPr id="31" name="Flowchart: Connector 30">
            <a:extLst>
              <a:ext uri="{FF2B5EF4-FFF2-40B4-BE49-F238E27FC236}">
                <a16:creationId xmlns:a16="http://schemas.microsoft.com/office/drawing/2014/main" id="{DD5FF103-514E-41F9-851E-BD8A2842415C}"/>
              </a:ext>
            </a:extLst>
          </p:cNvPr>
          <p:cNvSpPr/>
          <p:nvPr/>
        </p:nvSpPr>
        <p:spPr>
          <a:xfrm>
            <a:off x="217864" y="6900171"/>
            <a:ext cx="863133" cy="877662"/>
          </a:xfrm>
          <a:prstGeom prst="flowChartConnector">
            <a:avLst/>
          </a:prstGeom>
          <a:solidFill>
            <a:srgbClr val="CC99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2" name="Picture 20">
            <a:extLst>
              <a:ext uri="{FF2B5EF4-FFF2-40B4-BE49-F238E27FC236}">
                <a16:creationId xmlns:a16="http://schemas.microsoft.com/office/drawing/2014/main" id="{5AF409E3-A2EC-453A-9E3C-696C06F6A524}"/>
              </a:ext>
            </a:extLst>
          </p:cNvPr>
          <p:cNvPicPr>
            <a:picLocks noChangeAspect="1"/>
          </p:cNvPicPr>
          <p:nvPr/>
        </p:nvPicPr>
        <p:blipFill>
          <a:blip r:embed="rId10"/>
          <a:stretch>
            <a:fillRect/>
          </a:stretch>
        </p:blipFill>
        <p:spPr>
          <a:xfrm>
            <a:off x="388991" y="7082799"/>
            <a:ext cx="520877" cy="542390"/>
          </a:xfrm>
          <a:prstGeom prst="rect">
            <a:avLst/>
          </a:prstGeom>
        </p:spPr>
      </p:pic>
      <p:sp>
        <p:nvSpPr>
          <p:cNvPr id="33" name="Minus Sign 32">
            <a:extLst>
              <a:ext uri="{FF2B5EF4-FFF2-40B4-BE49-F238E27FC236}">
                <a16:creationId xmlns:a16="http://schemas.microsoft.com/office/drawing/2014/main" id="{71DBBBE8-506D-4006-99E2-1BAE1BB347E5}"/>
              </a:ext>
            </a:extLst>
          </p:cNvPr>
          <p:cNvSpPr/>
          <p:nvPr/>
        </p:nvSpPr>
        <p:spPr>
          <a:xfrm>
            <a:off x="-2678" y="7472797"/>
            <a:ext cx="1263315" cy="862954"/>
          </a:xfrm>
          <a:prstGeom prst="mathMinus">
            <a:avLst/>
          </a:prstGeom>
          <a:solidFill>
            <a:srgbClr val="CC99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b="1">
                <a:solidFill>
                  <a:schemeClr val="bg1"/>
                </a:solidFill>
                <a:cs typeface="Calibri"/>
              </a:rPr>
              <a:t>Focus Groups</a:t>
            </a:r>
          </a:p>
        </p:txBody>
      </p:sp>
      <p:graphicFrame>
        <p:nvGraphicFramePr>
          <p:cNvPr id="11" name="Table 10">
            <a:extLst>
              <a:ext uri="{FF2B5EF4-FFF2-40B4-BE49-F238E27FC236}">
                <a16:creationId xmlns:a16="http://schemas.microsoft.com/office/drawing/2014/main" id="{2DA9813F-A2F2-0105-F872-152F6AF51DD0}"/>
              </a:ext>
            </a:extLst>
          </p:cNvPr>
          <p:cNvGraphicFramePr>
            <a:graphicFrameLocks noGrp="1"/>
          </p:cNvGraphicFramePr>
          <p:nvPr>
            <p:extLst>
              <p:ext uri="{D42A27DB-BD31-4B8C-83A1-F6EECF244321}">
                <p14:modId xmlns:p14="http://schemas.microsoft.com/office/powerpoint/2010/main" val="1677962160"/>
              </p:ext>
            </p:extLst>
          </p:nvPr>
        </p:nvGraphicFramePr>
        <p:xfrm>
          <a:off x="470833" y="1269959"/>
          <a:ext cx="6128363" cy="3141962"/>
        </p:xfrm>
        <a:graphic>
          <a:graphicData uri="http://schemas.openxmlformats.org/drawingml/2006/table">
            <a:tbl>
              <a:tblPr firstRow="1" firstCol="1" bandRow="1">
                <a:tableStyleId>{5C22544A-7EE6-4342-B048-85BDC9FD1C3A}</a:tableStyleId>
              </a:tblPr>
              <a:tblGrid>
                <a:gridCol w="1525847">
                  <a:extLst>
                    <a:ext uri="{9D8B030D-6E8A-4147-A177-3AD203B41FA5}">
                      <a16:colId xmlns:a16="http://schemas.microsoft.com/office/drawing/2014/main" val="2913304678"/>
                    </a:ext>
                  </a:extLst>
                </a:gridCol>
                <a:gridCol w="2212965">
                  <a:extLst>
                    <a:ext uri="{9D8B030D-6E8A-4147-A177-3AD203B41FA5}">
                      <a16:colId xmlns:a16="http://schemas.microsoft.com/office/drawing/2014/main" val="953448641"/>
                    </a:ext>
                  </a:extLst>
                </a:gridCol>
                <a:gridCol w="2389551">
                  <a:extLst>
                    <a:ext uri="{9D8B030D-6E8A-4147-A177-3AD203B41FA5}">
                      <a16:colId xmlns:a16="http://schemas.microsoft.com/office/drawing/2014/main" val="2744565474"/>
                    </a:ext>
                  </a:extLst>
                </a:gridCol>
              </a:tblGrid>
              <a:tr h="248645">
                <a:tc>
                  <a:txBody>
                    <a:bodyPr/>
                    <a:lstStyle/>
                    <a:p>
                      <a:pPr algn="l"/>
                      <a:r>
                        <a:rPr lang="en-US" sz="1050" dirty="0">
                          <a:effectLst/>
                        </a:rPr>
                        <a:t>Mentor training date​</a:t>
                      </a:r>
                    </a:p>
                  </a:txBody>
                  <a:tcPr marL="0" marR="0" marT="0" marB="0">
                    <a:lnL w="0">
                      <a:noFill/>
                    </a:lnL>
                    <a:lnR w="0">
                      <a:noFill/>
                    </a:lnR>
                    <a:lnT w="0">
                      <a:noFill/>
                    </a:lnT>
                    <a:lnB w="0">
                      <a:noFill/>
                    </a:lnB>
                  </a:tcPr>
                </a:tc>
                <a:tc>
                  <a:txBody>
                    <a:bodyPr/>
                    <a:lstStyle/>
                    <a:p>
                      <a:pPr algn="l"/>
                      <a:r>
                        <a:rPr lang="en-US" sz="1050" dirty="0">
                          <a:effectLst/>
                        </a:rPr>
                        <a:t>Delivery partner​</a:t>
                      </a:r>
                    </a:p>
                  </a:txBody>
                  <a:tcPr marL="0" marR="0" marT="0" marB="0">
                    <a:lnL w="0">
                      <a:noFill/>
                    </a:lnL>
                    <a:lnR w="0">
                      <a:noFill/>
                    </a:lnR>
                    <a:lnT w="0">
                      <a:noFill/>
                    </a:lnT>
                    <a:lnB w="0">
                      <a:noFill/>
                    </a:lnB>
                  </a:tcPr>
                </a:tc>
                <a:tc>
                  <a:txBody>
                    <a:bodyPr/>
                    <a:lstStyle/>
                    <a:p>
                      <a:pPr algn="l"/>
                      <a:r>
                        <a:rPr lang="en-US" sz="1050" dirty="0">
                          <a:effectLst/>
                        </a:rPr>
                        <a:t>Zoom link​</a:t>
                      </a:r>
                    </a:p>
                  </a:txBody>
                  <a:tcPr marL="0" marR="0" marT="0" marB="0">
                    <a:lnL w="0">
                      <a:noFill/>
                    </a:lnL>
                    <a:lnR w="0">
                      <a:noFill/>
                    </a:lnR>
                    <a:lnT w="0">
                      <a:noFill/>
                    </a:lnT>
                    <a:lnB w="0">
                      <a:noFill/>
                    </a:lnB>
                  </a:tcPr>
                </a:tc>
                <a:extLst>
                  <a:ext uri="{0D108BD9-81ED-4DB2-BD59-A6C34878D82A}">
                    <a16:rowId xmlns:a16="http://schemas.microsoft.com/office/drawing/2014/main" val="136899076"/>
                  </a:ext>
                </a:extLst>
              </a:tr>
              <a:tr h="449929">
                <a:tc>
                  <a:txBody>
                    <a:bodyPr/>
                    <a:lstStyle/>
                    <a:p>
                      <a:pPr algn="l"/>
                      <a:r>
                        <a:rPr lang="en-US" sz="1050" dirty="0">
                          <a:effectLst/>
                        </a:rPr>
                        <a:t>Monday  23</a:t>
                      </a:r>
                      <a:r>
                        <a:rPr lang="en-US" sz="1050" baseline="30000" dirty="0">
                          <a:effectLst/>
                        </a:rPr>
                        <a:t>rd</a:t>
                      </a:r>
                      <a:r>
                        <a:rPr lang="en-US" sz="1050" dirty="0">
                          <a:effectLst/>
                        </a:rPr>
                        <a:t> January  </a:t>
                      </a:r>
                      <a:endParaRPr lang="en-US" dirty="0"/>
                    </a:p>
                    <a:p>
                      <a:pPr lvl="0" algn="l">
                        <a:buNone/>
                      </a:pPr>
                      <a:r>
                        <a:rPr lang="en-US" sz="1050" dirty="0">
                          <a:effectLst/>
                        </a:rPr>
                        <a:t>4-5pm​</a:t>
                      </a:r>
                      <a:endParaRPr lang="en-US" dirty="0"/>
                    </a:p>
                  </a:txBody>
                  <a:tcPr marL="0" marR="0" marT="0" marB="0">
                    <a:lnL w="0">
                      <a:noFill/>
                    </a:lnL>
                    <a:lnR w="0">
                      <a:noFill/>
                    </a:lnR>
                    <a:lnT w="0">
                      <a:noFill/>
                    </a:lnT>
                    <a:lnB w="0">
                      <a:noFill/>
                    </a:lnB>
                  </a:tcPr>
                </a:tc>
                <a:tc>
                  <a:txBody>
                    <a:bodyPr/>
                    <a:lstStyle/>
                    <a:p>
                      <a:pPr algn="l"/>
                      <a:r>
                        <a:rPr lang="en-US" sz="1050" dirty="0">
                          <a:effectLst/>
                        </a:rPr>
                        <a:t>Reigate Secondary School ​</a:t>
                      </a:r>
                    </a:p>
                  </a:txBody>
                  <a:tcPr marL="0" marR="0" marT="0" marB="0">
                    <a:lnL w="0">
                      <a:noFill/>
                    </a:lnL>
                    <a:lnR w="0">
                      <a:noFill/>
                    </a:lnR>
                    <a:lnT w="0">
                      <a:noFill/>
                    </a:lnT>
                    <a:lnB w="0">
                      <a:noFill/>
                    </a:lnB>
                  </a:tcPr>
                </a:tc>
                <a:tc>
                  <a:txBody>
                    <a:bodyPr/>
                    <a:lstStyle/>
                    <a:p>
                      <a:pPr algn="l"/>
                      <a:r>
                        <a:rPr lang="en-US" sz="1050" dirty="0">
                          <a:effectLst/>
                          <a:hlinkClick r:id="rId11"/>
                        </a:rPr>
                        <a:t>Link</a:t>
                      </a:r>
                      <a:endParaRPr lang="en-US" sz="1050" dirty="0">
                        <a:effectLst/>
                      </a:endParaRPr>
                    </a:p>
                    <a:p>
                      <a:pPr algn="l"/>
                      <a:r>
                        <a:rPr lang="en-US" sz="1050" dirty="0">
                          <a:effectLst/>
                        </a:rPr>
                        <a:t>Meeting ID: 412 549 498</a:t>
                      </a:r>
                    </a:p>
                    <a:p>
                      <a:pPr algn="l"/>
                      <a:r>
                        <a:rPr lang="en-US" sz="1050" dirty="0">
                          <a:effectLst/>
                        </a:rPr>
                        <a:t>Passcode: jzyak6</a:t>
                      </a:r>
                    </a:p>
                  </a:txBody>
                  <a:tcPr marL="0" marR="0" marT="0" marB="0">
                    <a:lnL w="0">
                      <a:noFill/>
                    </a:lnL>
                    <a:lnR w="0">
                      <a:noFill/>
                    </a:lnR>
                    <a:lnT w="0">
                      <a:noFill/>
                    </a:lnT>
                    <a:lnB w="0">
                      <a:noFill/>
                    </a:lnB>
                  </a:tcPr>
                </a:tc>
                <a:extLst>
                  <a:ext uri="{0D108BD9-81ED-4DB2-BD59-A6C34878D82A}">
                    <a16:rowId xmlns:a16="http://schemas.microsoft.com/office/drawing/2014/main" val="3272431426"/>
                  </a:ext>
                </a:extLst>
              </a:tr>
              <a:tr h="449929">
                <a:tc>
                  <a:txBody>
                    <a:bodyPr/>
                    <a:lstStyle/>
                    <a:p>
                      <a:pPr algn="l"/>
                      <a:r>
                        <a:rPr lang="en-US" sz="1050" dirty="0">
                          <a:effectLst/>
                        </a:rPr>
                        <a:t>Tuesday 24th January</a:t>
                      </a:r>
                    </a:p>
                    <a:p>
                      <a:pPr algn="l"/>
                      <a:r>
                        <a:rPr lang="en-US" sz="1050" dirty="0">
                          <a:effectLst/>
                        </a:rPr>
                        <a:t>4-5pm​</a:t>
                      </a:r>
                    </a:p>
                  </a:txBody>
                  <a:tcPr marL="0" marR="0" marT="0" marB="0">
                    <a:lnL w="0">
                      <a:noFill/>
                    </a:lnL>
                    <a:lnR w="0">
                      <a:noFill/>
                    </a:lnR>
                    <a:lnT w="0">
                      <a:noFill/>
                    </a:lnT>
                    <a:lnB w="0">
                      <a:noFill/>
                    </a:lnB>
                  </a:tcPr>
                </a:tc>
                <a:tc>
                  <a:txBody>
                    <a:bodyPr/>
                    <a:lstStyle/>
                    <a:p>
                      <a:pPr algn="l"/>
                      <a:r>
                        <a:rPr lang="en-US" sz="1050" dirty="0">
                          <a:effectLst/>
                        </a:rPr>
                        <a:t>St Mary’s Primary School​</a:t>
                      </a:r>
                    </a:p>
                  </a:txBody>
                  <a:tcPr marL="0" marR="0" marT="0" marB="0">
                    <a:lnL w="0">
                      <a:noFill/>
                    </a:lnL>
                    <a:lnR w="0">
                      <a:noFill/>
                    </a:lnR>
                    <a:lnT w="0">
                      <a:noFill/>
                    </a:lnT>
                    <a:lnB w="0">
                      <a:noFill/>
                    </a:lnB>
                  </a:tcPr>
                </a:tc>
                <a:tc>
                  <a:txBody>
                    <a:bodyPr/>
                    <a:lstStyle/>
                    <a:p>
                      <a:pPr algn="l"/>
                      <a:r>
                        <a:rPr lang="en-US" sz="1050" dirty="0">
                          <a:effectLst/>
                          <a:hlinkClick r:id="rId12"/>
                        </a:rPr>
                        <a:t>Link</a:t>
                      </a:r>
                      <a:endParaRPr lang="en-US" sz="1050" dirty="0">
                        <a:effectLst/>
                      </a:endParaRPr>
                    </a:p>
                    <a:p>
                      <a:pPr algn="l"/>
                      <a:r>
                        <a:rPr lang="en-US" sz="1050" dirty="0">
                          <a:effectLst/>
                        </a:rPr>
                        <a:t>Meeting ID: 899 2278 2968</a:t>
                      </a:r>
                    </a:p>
                    <a:p>
                      <a:pPr algn="l"/>
                      <a:r>
                        <a:rPr lang="en-US" sz="1050" dirty="0">
                          <a:effectLst/>
                        </a:rPr>
                        <a:t>Passcode: 030218</a:t>
                      </a:r>
                    </a:p>
                  </a:txBody>
                  <a:tcPr marL="0" marR="0" marT="0" marB="0">
                    <a:lnL w="0">
                      <a:noFill/>
                    </a:lnL>
                    <a:lnR w="0">
                      <a:noFill/>
                    </a:lnR>
                    <a:lnT w="0">
                      <a:noFill/>
                    </a:lnT>
                    <a:lnB w="0">
                      <a:noFill/>
                    </a:lnB>
                  </a:tcPr>
                </a:tc>
                <a:extLst>
                  <a:ext uri="{0D108BD9-81ED-4DB2-BD59-A6C34878D82A}">
                    <a16:rowId xmlns:a16="http://schemas.microsoft.com/office/drawing/2014/main" val="897831490"/>
                  </a:ext>
                </a:extLst>
              </a:tr>
              <a:tr h="449929">
                <a:tc>
                  <a:txBody>
                    <a:bodyPr/>
                    <a:lstStyle/>
                    <a:p>
                      <a:pPr algn="l"/>
                      <a:r>
                        <a:rPr lang="en-US" sz="1050" dirty="0">
                          <a:effectLst/>
                        </a:rPr>
                        <a:t>Wednesday 25th January</a:t>
                      </a:r>
                    </a:p>
                    <a:p>
                      <a:pPr algn="l"/>
                      <a:r>
                        <a:rPr lang="en-US" sz="1050" dirty="0">
                          <a:effectLst/>
                        </a:rPr>
                        <a:t>4-5pm​</a:t>
                      </a:r>
                    </a:p>
                  </a:txBody>
                  <a:tcPr marL="0" marR="0" marT="0" marB="0">
                    <a:lnL w="0">
                      <a:noFill/>
                    </a:lnL>
                    <a:lnR w="0">
                      <a:noFill/>
                    </a:lnR>
                    <a:lnT w="0">
                      <a:noFill/>
                    </a:lnT>
                    <a:lnB w="0">
                      <a:noFill/>
                    </a:lnB>
                  </a:tcPr>
                </a:tc>
                <a:tc>
                  <a:txBody>
                    <a:bodyPr/>
                    <a:lstStyle/>
                    <a:p>
                      <a:pPr algn="l"/>
                      <a:r>
                        <a:rPr lang="en-US" sz="1050" dirty="0" err="1">
                          <a:effectLst/>
                        </a:rPr>
                        <a:t>Esher</a:t>
                      </a:r>
                      <a:r>
                        <a:rPr lang="en-US" sz="1050" dirty="0">
                          <a:effectLst/>
                        </a:rPr>
                        <a:t> C of E High School​</a:t>
                      </a:r>
                    </a:p>
                  </a:txBody>
                  <a:tcPr marL="0" marR="0" marT="0" marB="0">
                    <a:lnL w="0">
                      <a:noFill/>
                    </a:lnL>
                    <a:lnR w="0">
                      <a:noFill/>
                    </a:lnR>
                    <a:lnT w="0">
                      <a:noFill/>
                    </a:lnT>
                    <a:lnB w="0">
                      <a:noFill/>
                    </a:lnB>
                  </a:tcPr>
                </a:tc>
                <a:tc>
                  <a:txBody>
                    <a:bodyPr/>
                    <a:lstStyle/>
                    <a:p>
                      <a:pPr algn="l"/>
                      <a:r>
                        <a:rPr lang="en-US" sz="1050" dirty="0">
                          <a:effectLst/>
                          <a:hlinkClick r:id="rId13"/>
                        </a:rPr>
                        <a:t>Link</a:t>
                      </a:r>
                      <a:endParaRPr lang="en-US" sz="1050" dirty="0">
                        <a:effectLst/>
                      </a:endParaRPr>
                    </a:p>
                    <a:p>
                      <a:pPr algn="l"/>
                      <a:r>
                        <a:rPr lang="en-US" sz="1050" dirty="0">
                          <a:effectLst/>
                        </a:rPr>
                        <a:t>Meeting ID: 320 826 011 939 ​</a:t>
                      </a:r>
                    </a:p>
                    <a:p>
                      <a:pPr algn="l"/>
                      <a:r>
                        <a:rPr lang="en-US" sz="1050" dirty="0">
                          <a:effectLst/>
                        </a:rPr>
                        <a:t>Passcode: </a:t>
                      </a:r>
                      <a:r>
                        <a:rPr lang="en-US" sz="1050" dirty="0" err="1">
                          <a:effectLst/>
                        </a:rPr>
                        <a:t>qbmcVt</a:t>
                      </a:r>
                      <a:r>
                        <a:rPr lang="en-US" sz="1050" dirty="0">
                          <a:effectLst/>
                        </a:rPr>
                        <a:t> ​</a:t>
                      </a:r>
                    </a:p>
                  </a:txBody>
                  <a:tcPr marL="0" marR="0" marT="0" marB="0">
                    <a:lnL w="0">
                      <a:noFill/>
                    </a:lnL>
                    <a:lnR w="0">
                      <a:noFill/>
                    </a:lnR>
                    <a:lnT w="0">
                      <a:noFill/>
                    </a:lnT>
                    <a:lnB w="0">
                      <a:noFill/>
                    </a:lnB>
                  </a:tcPr>
                </a:tc>
                <a:extLst>
                  <a:ext uri="{0D108BD9-81ED-4DB2-BD59-A6C34878D82A}">
                    <a16:rowId xmlns:a16="http://schemas.microsoft.com/office/drawing/2014/main" val="4211693837"/>
                  </a:ext>
                </a:extLst>
              </a:tr>
              <a:tr h="449929">
                <a:tc>
                  <a:txBody>
                    <a:bodyPr/>
                    <a:lstStyle/>
                    <a:p>
                      <a:pPr algn="l"/>
                      <a:r>
                        <a:rPr lang="en-US" sz="1050" dirty="0">
                          <a:effectLst/>
                        </a:rPr>
                        <a:t>Monday 30th January</a:t>
                      </a:r>
                    </a:p>
                    <a:p>
                      <a:pPr algn="l"/>
                      <a:r>
                        <a:rPr lang="en-US" sz="1050" dirty="0">
                          <a:effectLst/>
                        </a:rPr>
                        <a:t>4-5pm​</a:t>
                      </a:r>
                    </a:p>
                  </a:txBody>
                  <a:tcPr marL="0" marR="0" marT="0" marB="0">
                    <a:lnL w="0">
                      <a:noFill/>
                    </a:lnL>
                    <a:lnR w="0">
                      <a:noFill/>
                    </a:lnR>
                    <a:lnT w="0">
                      <a:noFill/>
                    </a:lnT>
                    <a:lnB w="0">
                      <a:noFill/>
                    </a:lnB>
                  </a:tcPr>
                </a:tc>
                <a:tc>
                  <a:txBody>
                    <a:bodyPr/>
                    <a:lstStyle/>
                    <a:p>
                      <a:pPr algn="l"/>
                      <a:r>
                        <a:rPr lang="en-US" sz="1050" dirty="0">
                          <a:effectLst/>
                        </a:rPr>
                        <a:t>New Haw Community  Primary School​</a:t>
                      </a:r>
                    </a:p>
                  </a:txBody>
                  <a:tcPr marL="0" marR="0" marT="0" marB="0">
                    <a:lnL w="0">
                      <a:noFill/>
                    </a:lnL>
                    <a:lnR w="0">
                      <a:noFill/>
                    </a:lnR>
                    <a:lnT w="0">
                      <a:noFill/>
                    </a:lnT>
                    <a:lnB w="0">
                      <a:noFill/>
                    </a:lnB>
                  </a:tcPr>
                </a:tc>
                <a:tc>
                  <a:txBody>
                    <a:bodyPr/>
                    <a:lstStyle/>
                    <a:p>
                      <a:pPr algn="l"/>
                      <a:r>
                        <a:rPr lang="en-US" sz="1050" dirty="0">
                          <a:effectLst/>
                          <a:hlinkClick r:id="rId14"/>
                        </a:rPr>
                        <a:t>Link</a:t>
                      </a:r>
                      <a:endParaRPr lang="en-US" sz="1050" dirty="0">
                        <a:effectLst/>
                      </a:endParaRPr>
                    </a:p>
                    <a:p>
                      <a:pPr algn="l"/>
                      <a:r>
                        <a:rPr lang="en-US" sz="1050" dirty="0">
                          <a:effectLst/>
                        </a:rPr>
                        <a:t>Meeting ID: 871 4645 7122</a:t>
                      </a:r>
                    </a:p>
                    <a:p>
                      <a:pPr algn="l"/>
                      <a:r>
                        <a:rPr lang="en-US" sz="1050" dirty="0">
                          <a:effectLst/>
                        </a:rPr>
                        <a:t>Passcode: Hd9K2Y</a:t>
                      </a:r>
                    </a:p>
                  </a:txBody>
                  <a:tcPr marL="0" marR="0" marT="0" marB="0">
                    <a:lnL w="0">
                      <a:noFill/>
                    </a:lnL>
                    <a:lnR w="0">
                      <a:noFill/>
                    </a:lnR>
                    <a:lnT w="0">
                      <a:noFill/>
                    </a:lnT>
                    <a:lnB w="0">
                      <a:noFill/>
                    </a:lnB>
                  </a:tcPr>
                </a:tc>
                <a:extLst>
                  <a:ext uri="{0D108BD9-81ED-4DB2-BD59-A6C34878D82A}">
                    <a16:rowId xmlns:a16="http://schemas.microsoft.com/office/drawing/2014/main" val="1067574008"/>
                  </a:ext>
                </a:extLst>
              </a:tr>
              <a:tr h="493017">
                <a:tc>
                  <a:txBody>
                    <a:bodyPr/>
                    <a:lstStyle/>
                    <a:p>
                      <a:pPr algn="l"/>
                      <a:r>
                        <a:rPr lang="en-US" sz="1050" dirty="0">
                          <a:effectLst/>
                        </a:rPr>
                        <a:t>Thursday 26th January</a:t>
                      </a:r>
                    </a:p>
                    <a:p>
                      <a:pPr algn="l"/>
                      <a:r>
                        <a:rPr lang="en-US" sz="1050" dirty="0">
                          <a:effectLst/>
                        </a:rPr>
                        <a:t>4-5pm​</a:t>
                      </a:r>
                    </a:p>
                  </a:txBody>
                  <a:tcPr marL="0" marR="0" marT="0" marB="0">
                    <a:lnL w="0">
                      <a:noFill/>
                    </a:lnL>
                    <a:lnR w="0">
                      <a:noFill/>
                    </a:lnR>
                    <a:lnT w="0">
                      <a:noFill/>
                    </a:lnT>
                    <a:lnB w="0">
                      <a:noFill/>
                    </a:lnB>
                  </a:tcPr>
                </a:tc>
                <a:tc>
                  <a:txBody>
                    <a:bodyPr/>
                    <a:lstStyle/>
                    <a:p>
                      <a:pPr algn="l"/>
                      <a:r>
                        <a:rPr lang="en-US" sz="1050" dirty="0">
                          <a:effectLst/>
                        </a:rPr>
                        <a:t>St Polycarp’s Catholic Primary​</a:t>
                      </a:r>
                    </a:p>
                  </a:txBody>
                  <a:tcPr marL="0" marR="0" marT="0" marB="0">
                    <a:lnL w="0">
                      <a:noFill/>
                    </a:lnL>
                    <a:lnR w="0">
                      <a:noFill/>
                    </a:lnR>
                    <a:lnT w="0">
                      <a:noFill/>
                    </a:lnT>
                    <a:lnB w="0">
                      <a:noFill/>
                    </a:lnB>
                  </a:tcPr>
                </a:tc>
                <a:tc>
                  <a:txBody>
                    <a:bodyPr/>
                    <a:lstStyle/>
                    <a:p>
                      <a:pPr algn="l"/>
                      <a:r>
                        <a:rPr lang="en-US" sz="1050" dirty="0">
                          <a:effectLst/>
                        </a:rPr>
                        <a:t> </a:t>
                      </a:r>
                      <a:r>
                        <a:rPr lang="en-US" sz="1050" dirty="0">
                          <a:effectLst/>
                          <a:hlinkClick r:id="rId15"/>
                        </a:rPr>
                        <a:t>Link</a:t>
                      </a:r>
                      <a:endParaRPr lang="en-US" sz="1050" dirty="0">
                        <a:effectLst/>
                      </a:endParaRPr>
                    </a:p>
                    <a:p>
                      <a:pPr algn="l"/>
                      <a:r>
                        <a:rPr lang="en-US" sz="1050" dirty="0">
                          <a:effectLst/>
                        </a:rPr>
                        <a:t>Meeting ID: 875 6379 9338</a:t>
                      </a:r>
                      <a:br>
                        <a:rPr lang="en-US" sz="1050" dirty="0">
                          <a:effectLst/>
                        </a:rPr>
                      </a:br>
                      <a:r>
                        <a:rPr lang="en-US" sz="1050" dirty="0">
                          <a:effectLst/>
                        </a:rPr>
                        <a:t>Passcode: 977906​</a:t>
                      </a:r>
                    </a:p>
                  </a:txBody>
                  <a:tcPr marL="0" marR="0" marT="0" marB="0">
                    <a:lnL w="0">
                      <a:noFill/>
                    </a:lnL>
                    <a:lnR w="0">
                      <a:noFill/>
                    </a:lnR>
                    <a:lnT w="0">
                      <a:noFill/>
                    </a:lnT>
                    <a:lnB w="0">
                      <a:noFill/>
                    </a:lnB>
                  </a:tcPr>
                </a:tc>
                <a:extLst>
                  <a:ext uri="{0D108BD9-81ED-4DB2-BD59-A6C34878D82A}">
                    <a16:rowId xmlns:a16="http://schemas.microsoft.com/office/drawing/2014/main" val="701148483"/>
                  </a:ext>
                </a:extLst>
              </a:tr>
              <a:tr h="444009">
                <a:tc>
                  <a:txBody>
                    <a:bodyPr/>
                    <a:lstStyle/>
                    <a:p>
                      <a:pPr algn="l"/>
                      <a:r>
                        <a:rPr lang="en-US" sz="1050" dirty="0">
                          <a:effectLst/>
                        </a:rPr>
                        <a:t>Tuesday 24</a:t>
                      </a:r>
                      <a:r>
                        <a:rPr lang="en-US" sz="1050" baseline="30000" dirty="0">
                          <a:effectLst/>
                        </a:rPr>
                        <a:t>th</a:t>
                      </a:r>
                      <a:r>
                        <a:rPr lang="en-US" sz="1050" dirty="0">
                          <a:effectLst/>
                        </a:rPr>
                        <a:t> January</a:t>
                      </a:r>
                    </a:p>
                    <a:p>
                      <a:pPr algn="l"/>
                      <a:r>
                        <a:rPr lang="en-US" sz="1050" dirty="0">
                          <a:effectLst/>
                        </a:rPr>
                        <a:t>4-5pm​</a:t>
                      </a:r>
                    </a:p>
                  </a:txBody>
                  <a:tcPr marL="0" marR="0" marT="0" marB="0">
                    <a:lnL w="0">
                      <a:noFill/>
                    </a:lnL>
                    <a:lnR w="0">
                      <a:noFill/>
                    </a:lnR>
                    <a:lnT w="0">
                      <a:noFill/>
                    </a:lnT>
                    <a:lnB w="0">
                      <a:noFill/>
                    </a:lnB>
                  </a:tcPr>
                </a:tc>
                <a:tc>
                  <a:txBody>
                    <a:bodyPr/>
                    <a:lstStyle/>
                    <a:p>
                      <a:pPr algn="l"/>
                      <a:r>
                        <a:rPr lang="en-US" sz="1050" dirty="0">
                          <a:effectLst/>
                        </a:rPr>
                        <a:t>St John the Baptist Secondary school​</a:t>
                      </a:r>
                    </a:p>
                  </a:txBody>
                  <a:tcPr marL="0" marR="0" marT="0" marB="0">
                    <a:lnL w="0">
                      <a:noFill/>
                    </a:lnL>
                    <a:lnR w="0">
                      <a:noFill/>
                    </a:lnR>
                    <a:lnT w="0">
                      <a:noFill/>
                    </a:lnT>
                    <a:lnB w="0">
                      <a:noFill/>
                    </a:lnB>
                  </a:tcPr>
                </a:tc>
                <a:tc>
                  <a:txBody>
                    <a:bodyPr/>
                    <a:lstStyle/>
                    <a:p>
                      <a:pPr algn="l"/>
                      <a:r>
                        <a:rPr lang="en-US" sz="1050" dirty="0">
                          <a:effectLst/>
                        </a:rPr>
                        <a:t> </a:t>
                      </a:r>
                      <a:r>
                        <a:rPr lang="en-US" sz="1050" dirty="0">
                          <a:effectLst/>
                          <a:hlinkClick r:id="rId16"/>
                        </a:rPr>
                        <a:t>Link</a:t>
                      </a:r>
                      <a:endParaRPr lang="en-US" sz="1050" dirty="0">
                        <a:effectLst/>
                      </a:endParaRPr>
                    </a:p>
                    <a:p>
                      <a:pPr algn="l"/>
                      <a:r>
                        <a:rPr lang="en-US" sz="1050" dirty="0">
                          <a:effectLst/>
                        </a:rPr>
                        <a:t>Meeting ID: 915 1500 2080 ​</a:t>
                      </a:r>
                    </a:p>
                    <a:p>
                      <a:pPr algn="l"/>
                      <a:r>
                        <a:rPr lang="en-US" sz="1050" dirty="0">
                          <a:effectLst/>
                        </a:rPr>
                        <a:t>Passcode: 390984 ​</a:t>
                      </a:r>
                    </a:p>
                  </a:txBody>
                  <a:tcPr marL="0" marR="0" marT="0" marB="0">
                    <a:lnL w="0">
                      <a:noFill/>
                    </a:lnL>
                    <a:lnR w="0">
                      <a:noFill/>
                    </a:lnR>
                    <a:lnT w="0">
                      <a:noFill/>
                    </a:lnT>
                    <a:lnB w="0">
                      <a:noFill/>
                    </a:lnB>
                  </a:tcPr>
                </a:tc>
                <a:extLst>
                  <a:ext uri="{0D108BD9-81ED-4DB2-BD59-A6C34878D82A}">
                    <a16:rowId xmlns:a16="http://schemas.microsoft.com/office/drawing/2014/main" val="2209248474"/>
                  </a:ext>
                </a:extLst>
              </a:tr>
            </a:tbl>
          </a:graphicData>
        </a:graphic>
      </p:graphicFrame>
    </p:spTree>
    <p:extLst>
      <p:ext uri="{BB962C8B-B14F-4D97-AF65-F5344CB8AC3E}">
        <p14:creationId xmlns:p14="http://schemas.microsoft.com/office/powerpoint/2010/main" val="42646986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331763" y="122029"/>
            <a:ext cx="1334862" cy="339956"/>
            <a:chOff x="2817336" y="90208"/>
            <a:chExt cx="3982873" cy="1010599"/>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46222" y="100161"/>
              <a:ext cx="2153987" cy="736036"/>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17336" y="90208"/>
              <a:ext cx="1760893" cy="1010599"/>
            </a:xfrm>
            <a:prstGeom prst="rect">
              <a:avLst/>
            </a:prstGeom>
          </p:spPr>
        </p:pic>
      </p:grpSp>
      <p:sp>
        <p:nvSpPr>
          <p:cNvPr id="20" name="Rounded Rectangle 19"/>
          <p:cNvSpPr/>
          <p:nvPr/>
        </p:nvSpPr>
        <p:spPr>
          <a:xfrm rot="10800000" flipV="1">
            <a:off x="2045365" y="479403"/>
            <a:ext cx="4571454" cy="722170"/>
          </a:xfrm>
          <a:prstGeom prst="roundRect">
            <a:avLst/>
          </a:prstGeom>
          <a:solidFill>
            <a:srgbClr val="FFFFFF"/>
          </a:solidFill>
          <a:ln>
            <a:solidFill>
              <a:srgbClr val="FBA91A"/>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rgbClr val="002060"/>
                </a:solidFill>
              </a:rPr>
              <a:t>ECT Week 17 bulletin </a:t>
            </a:r>
          </a:p>
          <a:p>
            <a:pPr algn="ctr"/>
            <a:r>
              <a:rPr lang="en-GB" sz="1100" dirty="0">
                <a:solidFill>
                  <a:srgbClr val="002060"/>
                </a:solidFill>
              </a:rPr>
              <a:t>w/b Monday  23rd January 2023</a:t>
            </a:r>
          </a:p>
          <a:p>
            <a:pPr algn="ctr"/>
            <a:r>
              <a:rPr lang="en-GB" sz="1100" b="1" dirty="0">
                <a:solidFill>
                  <a:srgbClr val="002060"/>
                </a:solidFill>
              </a:rPr>
              <a:t>ECF focus of the week:</a:t>
            </a:r>
          </a:p>
          <a:p>
            <a:pPr algn="ctr"/>
            <a:r>
              <a:rPr lang="en-GB" sz="1100" i="1" dirty="0">
                <a:solidFill>
                  <a:srgbClr val="002060"/>
                </a:solidFill>
              </a:rPr>
              <a:t>Planning guided practice to build pupil independence</a:t>
            </a:r>
          </a:p>
        </p:txBody>
      </p:sp>
      <p:pic>
        <p:nvPicPr>
          <p:cNvPr id="22" name="Picture 21">
            <a:extLst>
              <a:ext uri="{FF2B5EF4-FFF2-40B4-BE49-F238E27FC236}">
                <a16:creationId xmlns:a16="http://schemas.microsoft.com/office/drawing/2014/main" id="{07B9D75C-43CA-4B59-B270-A63FC13710C6}"/>
              </a:ext>
            </a:extLst>
          </p:cNvPr>
          <p:cNvPicPr>
            <a:picLocks noChangeAspect="1"/>
          </p:cNvPicPr>
          <p:nvPr/>
        </p:nvPicPr>
        <p:blipFill>
          <a:blip r:embed="rId5"/>
          <a:stretch>
            <a:fillRect/>
          </a:stretch>
        </p:blipFill>
        <p:spPr>
          <a:xfrm>
            <a:off x="127196" y="106818"/>
            <a:ext cx="1918172" cy="1086040"/>
          </a:xfrm>
          <a:prstGeom prst="rect">
            <a:avLst/>
          </a:prstGeom>
        </p:spPr>
      </p:pic>
      <p:sp>
        <p:nvSpPr>
          <p:cNvPr id="6" name="Rectangle 5">
            <a:extLst>
              <a:ext uri="{FF2B5EF4-FFF2-40B4-BE49-F238E27FC236}">
                <a16:creationId xmlns:a16="http://schemas.microsoft.com/office/drawing/2014/main" id="{FE82B984-5A13-46CC-8725-48CC825A6C11}"/>
              </a:ext>
            </a:extLst>
          </p:cNvPr>
          <p:cNvSpPr/>
          <p:nvPr/>
        </p:nvSpPr>
        <p:spPr>
          <a:xfrm>
            <a:off x="3307813" y="4768334"/>
            <a:ext cx="242374" cy="369332"/>
          </a:xfrm>
          <a:prstGeom prst="rect">
            <a:avLst/>
          </a:prstGeom>
        </p:spPr>
        <p:txBody>
          <a:bodyPr wrap="none">
            <a:spAutoFit/>
          </a:bodyPr>
          <a:lstStyle/>
          <a:p>
            <a:r>
              <a:rPr lang="en-GB">
                <a:solidFill>
                  <a:srgbClr val="000000"/>
                </a:solidFill>
                <a:latin typeface="Times New Roman" panose="02020603050405020304" pitchFamily="18" charset="0"/>
              </a:rPr>
              <a:t> </a:t>
            </a:r>
            <a:endParaRPr lang="en-GB"/>
          </a:p>
        </p:txBody>
      </p:sp>
      <p:sp>
        <p:nvSpPr>
          <p:cNvPr id="9" name="Rectangle 8">
            <a:extLst>
              <a:ext uri="{FF2B5EF4-FFF2-40B4-BE49-F238E27FC236}">
                <a16:creationId xmlns:a16="http://schemas.microsoft.com/office/drawing/2014/main" id="{911B1C9B-15E2-4AB1-BD1C-07EB9AD83EAD}"/>
              </a:ext>
            </a:extLst>
          </p:cNvPr>
          <p:cNvSpPr/>
          <p:nvPr/>
        </p:nvSpPr>
        <p:spPr>
          <a:xfrm>
            <a:off x="3307813" y="4768334"/>
            <a:ext cx="242374" cy="369332"/>
          </a:xfrm>
          <a:prstGeom prst="rect">
            <a:avLst/>
          </a:prstGeom>
        </p:spPr>
        <p:txBody>
          <a:bodyPr wrap="none">
            <a:spAutoFit/>
          </a:bodyPr>
          <a:lstStyle/>
          <a:p>
            <a:r>
              <a:rPr lang="en-GB">
                <a:solidFill>
                  <a:srgbClr val="000000"/>
                </a:solidFill>
                <a:latin typeface="Times New Roman" panose="02020603050405020304" pitchFamily="18" charset="0"/>
              </a:rPr>
              <a:t> </a:t>
            </a:r>
            <a:endParaRPr lang="en-GB"/>
          </a:p>
        </p:txBody>
      </p:sp>
      <p:sp>
        <p:nvSpPr>
          <p:cNvPr id="4" name="TextBox 3">
            <a:extLst>
              <a:ext uri="{FF2B5EF4-FFF2-40B4-BE49-F238E27FC236}">
                <a16:creationId xmlns:a16="http://schemas.microsoft.com/office/drawing/2014/main" id="{2805F57F-643B-468D-BB8D-ED310408D367}"/>
              </a:ext>
            </a:extLst>
          </p:cNvPr>
          <p:cNvSpPr txBox="1"/>
          <p:nvPr/>
        </p:nvSpPr>
        <p:spPr>
          <a:xfrm>
            <a:off x="596366" y="1359335"/>
            <a:ext cx="5907641" cy="5940088"/>
          </a:xfrm>
          <a:prstGeom prst="rect">
            <a:avLst/>
          </a:prstGeom>
          <a:ln>
            <a:prstDash val="lgDash"/>
          </a:ln>
        </p:spPr>
        <p:style>
          <a:lnRef idx="2">
            <a:schemeClr val="dk1"/>
          </a:lnRef>
          <a:fillRef idx="1">
            <a:schemeClr val="lt1"/>
          </a:fillRef>
          <a:effectRef idx="0">
            <a:schemeClr val="dk1"/>
          </a:effectRef>
          <a:fontRef idx="minor">
            <a:schemeClr val="dk1"/>
          </a:fontRef>
        </p:style>
        <p:txBody>
          <a:bodyPr wrap="square" rtlCol="0">
            <a:spAutoFit/>
          </a:bodyPr>
          <a:lstStyle/>
          <a:p>
            <a:endParaRPr lang="en-GB"/>
          </a:p>
          <a:p>
            <a:endParaRPr lang="en-GB"/>
          </a:p>
          <a:p>
            <a:endParaRPr lang="en-GB"/>
          </a:p>
          <a:p>
            <a:endParaRPr lang="en-GB"/>
          </a:p>
          <a:p>
            <a:endParaRPr lang="en-GB"/>
          </a:p>
          <a:p>
            <a:endParaRPr lang="en-GB"/>
          </a:p>
          <a:p>
            <a:r>
              <a:rPr lang="en-GB" sz="1600"/>
              <a:t>At Xavier Teach South East, we want to attract the very best candidates into the teaching profession.  </a:t>
            </a:r>
            <a:r>
              <a:rPr lang="en-GB" sz="1600" b="1"/>
              <a:t>Do you know anyone who you feel would make a great teacher?</a:t>
            </a:r>
            <a:r>
              <a:rPr lang="en-GB" sz="1600"/>
              <a:t> We would love to train them!</a:t>
            </a:r>
          </a:p>
          <a:p>
            <a:endParaRPr lang="en-GB" sz="1600"/>
          </a:p>
          <a:p>
            <a:r>
              <a:rPr lang="en-GB" sz="1600"/>
              <a:t>Until the end of March 2023, Xavier Teach South East will pay you </a:t>
            </a:r>
            <a:r>
              <a:rPr lang="en-GB" sz="1600" b="1">
                <a:solidFill>
                  <a:srgbClr val="FF0000"/>
                </a:solidFill>
              </a:rPr>
              <a:t>£100 (in gift vouchers) for every trainee </a:t>
            </a:r>
            <a:r>
              <a:rPr lang="en-GB" sz="1600"/>
              <a:t>you recommend, who is successfully recruited onto the ITT programme.  There is no maximum amount, so the more people you help to recruit, the more gift vouchers you receive!  </a:t>
            </a:r>
          </a:p>
          <a:p>
            <a:endParaRPr lang="en-GB" sz="1600"/>
          </a:p>
          <a:p>
            <a:r>
              <a:rPr lang="en-GB" sz="1600"/>
              <a:t>To secure your £100 per trainee, you just need you ask whoever you put forward to name you at interview.</a:t>
            </a:r>
          </a:p>
          <a:p>
            <a:r>
              <a:rPr lang="en-GB" sz="1600"/>
              <a:t> </a:t>
            </a:r>
          </a:p>
          <a:p>
            <a:r>
              <a:rPr lang="en-GB" sz="1600"/>
              <a:t>Here's to attracting some fantastic candidates and championing our great profession!  Please signpost your prospective candidates to </a:t>
            </a:r>
            <a:r>
              <a:rPr lang="en-GB" sz="1600">
                <a:hlinkClick r:id="rId6"/>
              </a:rPr>
              <a:t>tseinfo@xaviercet.org.uk</a:t>
            </a:r>
            <a:r>
              <a:rPr lang="en-GB" sz="1600"/>
              <a:t>. </a:t>
            </a:r>
          </a:p>
          <a:p>
            <a:endParaRPr lang="en-GB" sz="1600"/>
          </a:p>
        </p:txBody>
      </p:sp>
      <p:sp>
        <p:nvSpPr>
          <p:cNvPr id="7" name="Rectangle 6">
            <a:extLst>
              <a:ext uri="{FF2B5EF4-FFF2-40B4-BE49-F238E27FC236}">
                <a16:creationId xmlns:a16="http://schemas.microsoft.com/office/drawing/2014/main" id="{792C536F-F01C-419E-B4DD-50A8F5FBDFB4}"/>
              </a:ext>
            </a:extLst>
          </p:cNvPr>
          <p:cNvSpPr/>
          <p:nvPr/>
        </p:nvSpPr>
        <p:spPr>
          <a:xfrm>
            <a:off x="763553" y="1554196"/>
            <a:ext cx="5573265" cy="1439080"/>
          </a:xfrm>
          <a:prstGeom prst="rect">
            <a:avLst/>
          </a:prstGeom>
          <a:noFill/>
        </p:spPr>
        <p:txBody>
          <a:bodyPr wrap="none" lIns="91440" tIns="45720" rIns="91440" bIns="45720" numCol="1" anchor="t">
            <a:prstTxWarp prst="textDeflateInflate">
              <a:avLst/>
            </a:prstTxWarp>
            <a:spAutoFit/>
          </a:bodyPr>
          <a:lstStyle/>
          <a:p>
            <a:pPr algn="ctr"/>
            <a:r>
              <a:rPr lang="en-US" sz="5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Are your </a:t>
            </a:r>
            <a:r>
              <a:rPr lang="en-US" sz="5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January</a:t>
            </a:r>
            <a:r>
              <a:rPr lang="en-US" sz="5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 finances depleted?</a:t>
            </a:r>
          </a:p>
          <a:p>
            <a:pPr algn="ctr"/>
            <a:r>
              <a:rPr lang="en-US" sz="5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Would £100+ help?</a:t>
            </a:r>
            <a:endParaRPr lang="en-US" sz="5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Tree>
    <p:extLst>
      <p:ext uri="{BB962C8B-B14F-4D97-AF65-F5344CB8AC3E}">
        <p14:creationId xmlns:p14="http://schemas.microsoft.com/office/powerpoint/2010/main" val="17691382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345A187EB7F1A84A890E3DBE6722B9A2" ma:contentTypeVersion="14" ma:contentTypeDescription="Create a new document." ma:contentTypeScope="" ma:versionID="54ce3d9e6ec901af5a0508e74bd325f2">
  <xsd:schema xmlns:xsd="http://www.w3.org/2001/XMLSchema" xmlns:xs="http://www.w3.org/2001/XMLSchema" xmlns:p="http://schemas.microsoft.com/office/2006/metadata/properties" xmlns:ns3="1a4f690a-3c21-47b9-b626-ddb63adf0775" xmlns:ns4="bb72b056-a597-4370-8ff5-977ebef110a8" targetNamespace="http://schemas.microsoft.com/office/2006/metadata/properties" ma:root="true" ma:fieldsID="16f267172ad2970bd5598b6a5e44b510" ns3:_="" ns4:_="">
    <xsd:import namespace="1a4f690a-3c21-47b9-b626-ddb63adf0775"/>
    <xsd:import namespace="bb72b056-a597-4370-8ff5-977ebef110a8"/>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AutoTags" minOccurs="0"/>
                <xsd:element ref="ns3:MediaServiceOCR" minOccurs="0"/>
                <xsd:element ref="ns3:MediaServiceGenerationTime" minOccurs="0"/>
                <xsd:element ref="ns3:MediaServiceEventHashCode" minOccurs="0"/>
                <xsd:element ref="ns4:SharedWithUsers" minOccurs="0"/>
                <xsd:element ref="ns4:SharedWithDetails" minOccurs="0"/>
                <xsd:element ref="ns4:SharingHintHash" minOccurs="0"/>
                <xsd:element ref="ns3:MediaServiceDateTaken" minOccurs="0"/>
                <xsd:element ref="ns3:MediaLengthInSecond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a4f690a-3c21-47b9-b626-ddb63adf077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9" nillable="true" ma:displayName="MediaServiceDateTaken" ma:hidden="true" ma:internalName="MediaServiceDateTake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Location" ma:index="21"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b72b056-a597-4370-8ff5-977ebef110a8"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SharingHintHash" ma:index="18"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2A09931-75FB-4F27-905A-4216465D4FC3}">
  <ds:schemaRefs>
    <ds:schemaRef ds:uri="http://schemas.microsoft.com/office/2006/documentManagement/types"/>
    <ds:schemaRef ds:uri="http://purl.org/dc/dcmitype/"/>
    <ds:schemaRef ds:uri="http://purl.org/dc/terms/"/>
    <ds:schemaRef ds:uri="1a4f690a-3c21-47b9-b626-ddb63adf0775"/>
    <ds:schemaRef ds:uri="http://schemas.microsoft.com/office/infopath/2007/PartnerControls"/>
    <ds:schemaRef ds:uri="http://purl.org/dc/elements/1.1/"/>
    <ds:schemaRef ds:uri="http://www.w3.org/XML/1998/namespace"/>
    <ds:schemaRef ds:uri="http://schemas.openxmlformats.org/package/2006/metadata/core-properties"/>
    <ds:schemaRef ds:uri="bb72b056-a597-4370-8ff5-977ebef110a8"/>
    <ds:schemaRef ds:uri="http://schemas.microsoft.com/office/2006/metadata/properties"/>
  </ds:schemaRefs>
</ds:datastoreItem>
</file>

<file path=customXml/itemProps2.xml><?xml version="1.0" encoding="utf-8"?>
<ds:datastoreItem xmlns:ds="http://schemas.openxmlformats.org/officeDocument/2006/customXml" ds:itemID="{F5A581F0-4552-4638-8DE6-99C8E274418A}">
  <ds:schemaRefs>
    <ds:schemaRef ds:uri="http://schemas.microsoft.com/sharepoint/v3/contenttype/forms"/>
  </ds:schemaRefs>
</ds:datastoreItem>
</file>

<file path=customXml/itemProps3.xml><?xml version="1.0" encoding="utf-8"?>
<ds:datastoreItem xmlns:ds="http://schemas.openxmlformats.org/officeDocument/2006/customXml" ds:itemID="{3581A666-B5D5-49E9-B3B5-54A40C3B436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a4f690a-3c21-47b9-b626-ddb63adf0775"/>
    <ds:schemaRef ds:uri="bb72b056-a597-4370-8ff5-977ebef110a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73</TotalTime>
  <Words>1435</Words>
  <Application>Microsoft Office PowerPoint</Application>
  <PresentationFormat>A4 Paper (210x297 mm)</PresentationFormat>
  <Paragraphs>123</Paragraphs>
  <Slides>3</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vt:i4>
      </vt:variant>
    </vt:vector>
  </HeadingPairs>
  <TitlesOfParts>
    <vt:vector size="9" baseType="lpstr">
      <vt:lpstr>Arial</vt:lpstr>
      <vt:lpstr>Calibri</vt:lpstr>
      <vt:lpstr>Calibri Light</vt:lpstr>
      <vt:lpstr>Gill Sans MT Condensed</vt:lpstr>
      <vt:lpstr>Times New Roman</vt:lpstr>
      <vt:lpstr>Office Theme</vt:lpstr>
      <vt:lpstr>PowerPoint Presentation</vt:lpstr>
      <vt:lpstr>PowerPoint Presentation</vt:lpstr>
      <vt:lpstr>PowerPoint Presentation</vt:lpstr>
    </vt:vector>
  </TitlesOfParts>
  <Company>Epsom and Ewell High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MersonL</dc:creator>
  <cp:lastModifiedBy>Jan Keating</cp:lastModifiedBy>
  <cp:revision>225</cp:revision>
  <cp:lastPrinted>2023-01-19T15:48:25Z</cp:lastPrinted>
  <dcterms:created xsi:type="dcterms:W3CDTF">2021-06-21T08:59:27Z</dcterms:created>
  <dcterms:modified xsi:type="dcterms:W3CDTF">2023-01-19T16:24:40Z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0x010100345A187EB7F1A84A890E3DBE6722B9A2</vt:lpwstr>
  </property>
  <property fmtid="{D5CDD505-2E9C-101B-9397-08002B2CF9AE}" pid="3" name="MediaServiceImageTags">
    <vt:lpwstr/>
  </property>
</Properties>
</file>