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9"/>
  </p:notesMasterIdLst>
  <p:sldIdLst>
    <p:sldId id="257" r:id="rId5"/>
    <p:sldId id="258" r:id="rId6"/>
    <p:sldId id="259" r:id="rId7"/>
    <p:sldId id="260" r:id="rId8"/>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6699FF"/>
    <a:srgbClr val="6666FF"/>
    <a:srgbClr val="33CC33"/>
    <a:srgbClr val="009900"/>
    <a:srgbClr val="CCFF99"/>
    <a:srgbClr val="FFFF99"/>
    <a:srgbClr val="FFAB1B"/>
    <a:srgbClr val="FFFF66"/>
    <a:srgbClr val="1322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7204D4-F3AD-1154-5CD8-DC54F57B353D}" v="2" dt="2023-01-09T12:43:48.447"/>
    <p1510:client id="{1D0B6DA1-2228-8669-406C-85BF578E8D86}" v="72" dt="2023-01-09T13:00:35.6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 McGregor" userId="S::k.mcgregor@xaviercet.org.uk::9081d5c0-f1d2-47c5-8094-d251e0f8781c" providerId="AD" clId="Web-{1D0B6DA1-2228-8669-406C-85BF578E8D86}"/>
    <pc:docChg chg="modSld">
      <pc:chgData name="K McGregor" userId="S::k.mcgregor@xaviercet.org.uk::9081d5c0-f1d2-47c5-8094-d251e0f8781c" providerId="AD" clId="Web-{1D0B6DA1-2228-8669-406C-85BF578E8D86}" dt="2023-01-09T13:00:35.695" v="72" actId="20577"/>
      <pc:docMkLst>
        <pc:docMk/>
      </pc:docMkLst>
      <pc:sldChg chg="modSp">
        <pc:chgData name="K McGregor" userId="S::k.mcgregor@xaviercet.org.uk::9081d5c0-f1d2-47c5-8094-d251e0f8781c" providerId="AD" clId="Web-{1D0B6DA1-2228-8669-406C-85BF578E8D86}" dt="2023-01-09T13:00:35.695" v="72" actId="20577"/>
        <pc:sldMkLst>
          <pc:docMk/>
          <pc:sldMk cId="3253347779" sldId="259"/>
        </pc:sldMkLst>
        <pc:spChg chg="mod">
          <ac:chgData name="K McGregor" userId="S::k.mcgregor@xaviercet.org.uk::9081d5c0-f1d2-47c5-8094-d251e0f8781c" providerId="AD" clId="Web-{1D0B6DA1-2228-8669-406C-85BF578E8D86}" dt="2023-01-09T13:00:35.695" v="72" actId="20577"/>
          <ac:spMkLst>
            <pc:docMk/>
            <pc:sldMk cId="3253347779" sldId="259"/>
            <ac:spMk id="17" creationId="{2C0FB428-72AB-438C-AA7A-E1DBFEE591EA}"/>
          </ac:spMkLst>
        </pc:spChg>
      </pc:sldChg>
    </pc:docChg>
  </pc:docChgLst>
  <pc:docChgLst>
    <pc:chgData name="J Keating" userId="S::j.keating@xaviercet.org.uk::808df2ce-9829-445b-ae67-ae255666b6da" providerId="AD" clId="Web-{147204D4-F3AD-1154-5CD8-DC54F57B353D}"/>
    <pc:docChg chg="modSld">
      <pc:chgData name="J Keating" userId="S::j.keating@xaviercet.org.uk::808df2ce-9829-445b-ae67-ae255666b6da" providerId="AD" clId="Web-{147204D4-F3AD-1154-5CD8-DC54F57B353D}" dt="2023-01-09T12:43:42.760" v="0" actId="20577"/>
      <pc:docMkLst>
        <pc:docMk/>
      </pc:docMkLst>
      <pc:sldChg chg="modSp">
        <pc:chgData name="J Keating" userId="S::j.keating@xaviercet.org.uk::808df2ce-9829-445b-ae67-ae255666b6da" providerId="AD" clId="Web-{147204D4-F3AD-1154-5CD8-DC54F57B353D}" dt="2023-01-09T12:43:42.760" v="0" actId="20577"/>
        <pc:sldMkLst>
          <pc:docMk/>
          <pc:sldMk cId="1056686704" sldId="257"/>
        </pc:sldMkLst>
        <pc:spChg chg="mod">
          <ac:chgData name="J Keating" userId="S::j.keating@xaviercet.org.uk::808df2ce-9829-445b-ae67-ae255666b6da" providerId="AD" clId="Web-{147204D4-F3AD-1154-5CD8-DC54F57B353D}" dt="2023-01-09T12:43:42.760" v="0" actId="20577"/>
          <ac:spMkLst>
            <pc:docMk/>
            <pc:sldMk cId="1056686704" sldId="257"/>
            <ac:spMk id="75" creationId="{CE043836-EA50-4838-9650-EE0E66B9E62A}"/>
          </ac:spMkLst>
        </pc:spChg>
      </pc:sldChg>
    </pc:docChg>
  </pc:docChgLst>
  <pc:docChgLst>
    <pc:chgData name="Jan Keating" userId="808df2ce-9829-445b-ae67-ae255666b6da" providerId="ADAL" clId="{0506D39C-A5DD-4B09-B7B8-A69697563ADA}"/>
    <pc:docChg chg="undo custSel addSld modSld">
      <pc:chgData name="Jan Keating" userId="808df2ce-9829-445b-ae67-ae255666b6da" providerId="ADAL" clId="{0506D39C-A5DD-4B09-B7B8-A69697563ADA}" dt="2023-01-09T12:41:54.925" v="3726" actId="20577"/>
      <pc:docMkLst>
        <pc:docMk/>
      </pc:docMkLst>
      <pc:sldChg chg="addSp delSp modSp">
        <pc:chgData name="Jan Keating" userId="808df2ce-9829-445b-ae67-ae255666b6da" providerId="ADAL" clId="{0506D39C-A5DD-4B09-B7B8-A69697563ADA}" dt="2023-01-09T12:41:54.925" v="3726" actId="20577"/>
        <pc:sldMkLst>
          <pc:docMk/>
          <pc:sldMk cId="1056686704" sldId="257"/>
        </pc:sldMkLst>
        <pc:spChg chg="mod">
          <ac:chgData name="Jan Keating" userId="808df2ce-9829-445b-ae67-ae255666b6da" providerId="ADAL" clId="{0506D39C-A5DD-4B09-B7B8-A69697563ADA}" dt="2023-01-09T12:41:54.925" v="3726" actId="20577"/>
          <ac:spMkLst>
            <pc:docMk/>
            <pc:sldMk cId="1056686704" sldId="257"/>
            <ac:spMk id="25" creationId="{CE043836-EA50-4838-9650-EE0E66B9E62A}"/>
          </ac:spMkLst>
        </pc:spChg>
        <pc:spChg chg="del">
          <ac:chgData name="Jan Keating" userId="808df2ce-9829-445b-ae67-ae255666b6da" providerId="ADAL" clId="{0506D39C-A5DD-4B09-B7B8-A69697563ADA}" dt="2022-12-08T11:19:50.503" v="16"/>
          <ac:spMkLst>
            <pc:docMk/>
            <pc:sldMk cId="1056686704" sldId="257"/>
            <ac:spMk id="34" creationId="{BA686F27-EEDA-49CB-971B-0F7A8ABA5166}"/>
          </ac:spMkLst>
        </pc:spChg>
        <pc:spChg chg="mod">
          <ac:chgData name="Jan Keating" userId="808df2ce-9829-445b-ae67-ae255666b6da" providerId="ADAL" clId="{0506D39C-A5DD-4B09-B7B8-A69697563ADA}" dt="2023-01-09T12:39:29.531" v="3577" actId="1076"/>
          <ac:spMkLst>
            <pc:docMk/>
            <pc:sldMk cId="1056686704" sldId="257"/>
            <ac:spMk id="75" creationId="{CE043836-EA50-4838-9650-EE0E66B9E62A}"/>
          </ac:spMkLst>
        </pc:spChg>
        <pc:spChg chg="del">
          <ac:chgData name="Jan Keating" userId="808df2ce-9829-445b-ae67-ae255666b6da" providerId="ADAL" clId="{0506D39C-A5DD-4B09-B7B8-A69697563ADA}" dt="2022-12-08T11:19:30.077" v="10"/>
          <ac:spMkLst>
            <pc:docMk/>
            <pc:sldMk cId="1056686704" sldId="257"/>
            <ac:spMk id="80" creationId="{CE043836-EA50-4838-9650-EE0E66B9E62A}"/>
          </ac:spMkLst>
        </pc:spChg>
        <pc:grpChg chg="del">
          <ac:chgData name="Jan Keating" userId="808df2ce-9829-445b-ae67-ae255666b6da" providerId="ADAL" clId="{0506D39C-A5DD-4B09-B7B8-A69697563ADA}" dt="2022-12-08T11:20:04.151" v="19"/>
          <ac:grpSpMkLst>
            <pc:docMk/>
            <pc:sldMk cId="1056686704" sldId="257"/>
            <ac:grpSpMk id="30" creationId="{4C51B5C1-D84D-4995-9523-41155FC039B8}"/>
          </ac:grpSpMkLst>
        </pc:grpChg>
        <pc:grpChg chg="mod">
          <ac:chgData name="Jan Keating" userId="808df2ce-9829-445b-ae67-ae255666b6da" providerId="ADAL" clId="{0506D39C-A5DD-4B09-B7B8-A69697563ADA}" dt="2023-01-09T12:35:58.209" v="3498" actId="1076"/>
          <ac:grpSpMkLst>
            <pc:docMk/>
            <pc:sldMk cId="1056686704" sldId="257"/>
            <ac:grpSpMk id="61" creationId="{00000000-0000-0000-0000-000000000000}"/>
          </ac:grpSpMkLst>
        </pc:grpChg>
        <pc:grpChg chg="mod">
          <ac:chgData name="Jan Keating" userId="808df2ce-9829-445b-ae67-ae255666b6da" providerId="ADAL" clId="{0506D39C-A5DD-4B09-B7B8-A69697563ADA}" dt="2023-01-09T12:39:32.828" v="3578" actId="1076"/>
          <ac:grpSpMkLst>
            <pc:docMk/>
            <pc:sldMk cId="1056686704" sldId="257"/>
            <ac:grpSpMk id="71" creationId="{00000000-0000-0000-0000-000000000000}"/>
          </ac:grpSpMkLst>
        </pc:grpChg>
        <pc:grpChg chg="del">
          <ac:chgData name="Jan Keating" userId="808df2ce-9829-445b-ae67-ae255666b6da" providerId="ADAL" clId="{0506D39C-A5DD-4B09-B7B8-A69697563ADA}" dt="2022-12-08T11:19:39.591" v="13"/>
          <ac:grpSpMkLst>
            <pc:docMk/>
            <pc:sldMk cId="1056686704" sldId="257"/>
            <ac:grpSpMk id="76" creationId="{00000000-0000-0000-0000-000000000000}"/>
          </ac:grpSpMkLst>
        </pc:grpChg>
        <pc:picChg chg="add del mod">
          <ac:chgData name="Jan Keating" userId="808df2ce-9829-445b-ae67-ae255666b6da" providerId="ADAL" clId="{0506D39C-A5DD-4B09-B7B8-A69697563ADA}" dt="2022-12-08T11:22:15.982" v="60" actId="478"/>
          <ac:picMkLst>
            <pc:docMk/>
            <pc:sldMk cId="1056686704" sldId="257"/>
            <ac:picMk id="4" creationId="{2E83F490-56C9-4AF8-B2D9-82A8FC091D1F}"/>
          </ac:picMkLst>
        </pc:picChg>
      </pc:sldChg>
      <pc:sldChg chg="addSp delSp modSp">
        <pc:chgData name="Jan Keating" userId="808df2ce-9829-445b-ae67-ae255666b6da" providerId="ADAL" clId="{0506D39C-A5DD-4B09-B7B8-A69697563ADA}" dt="2022-12-19T13:57:22.607" v="3390" actId="20577"/>
        <pc:sldMkLst>
          <pc:docMk/>
          <pc:sldMk cId="4264698637" sldId="258"/>
        </pc:sldMkLst>
        <pc:spChg chg="add mod">
          <ac:chgData name="Jan Keating" userId="808df2ce-9829-445b-ae67-ae255666b6da" providerId="ADAL" clId="{0506D39C-A5DD-4B09-B7B8-A69697563ADA}" dt="2022-12-19T13:56:32.243" v="3378" actId="1076"/>
          <ac:spMkLst>
            <pc:docMk/>
            <pc:sldMk cId="4264698637" sldId="258"/>
            <ac:spMk id="17" creationId="{FD8FD3E0-B8C3-4DCF-8039-1AEA2311DAF3}"/>
          </ac:spMkLst>
        </pc:spChg>
        <pc:spChg chg="add mod">
          <ac:chgData name="Jan Keating" userId="808df2ce-9829-445b-ae67-ae255666b6da" providerId="ADAL" clId="{0506D39C-A5DD-4B09-B7B8-A69697563ADA}" dt="2022-12-19T13:56:25.880" v="3376" actId="1076"/>
          <ac:spMkLst>
            <pc:docMk/>
            <pc:sldMk cId="4264698637" sldId="258"/>
            <ac:spMk id="24" creationId="{193441FD-C645-4AFD-8133-F26547564A29}"/>
          </ac:spMkLst>
        </pc:spChg>
        <pc:spChg chg="del mod">
          <ac:chgData name="Jan Keating" userId="808df2ce-9829-445b-ae67-ae255666b6da" providerId="ADAL" clId="{0506D39C-A5DD-4B09-B7B8-A69697563ADA}" dt="2022-12-08T11:30:36.593" v="158" actId="478"/>
          <ac:spMkLst>
            <pc:docMk/>
            <pc:sldMk cId="4264698637" sldId="258"/>
            <ac:spMk id="26" creationId="{6559EF39-8D5E-4173-8137-44EBC5E5D75E}"/>
          </ac:spMkLst>
        </pc:spChg>
        <pc:spChg chg="del mod">
          <ac:chgData name="Jan Keating" userId="808df2ce-9829-445b-ae67-ae255666b6da" providerId="ADAL" clId="{0506D39C-A5DD-4B09-B7B8-A69697563ADA}" dt="2022-12-08T11:17:04.974" v="3" actId="478"/>
          <ac:spMkLst>
            <pc:docMk/>
            <pc:sldMk cId="4264698637" sldId="258"/>
            <ac:spMk id="28" creationId="{B9325ABE-8788-4CDF-99F0-9D50AA3D8E9C}"/>
          </ac:spMkLst>
        </pc:spChg>
        <pc:spChg chg="del">
          <ac:chgData name="Jan Keating" userId="808df2ce-9829-445b-ae67-ae255666b6da" providerId="ADAL" clId="{0506D39C-A5DD-4B09-B7B8-A69697563ADA}" dt="2022-12-08T11:17:02.704" v="1" actId="478"/>
          <ac:spMkLst>
            <pc:docMk/>
            <pc:sldMk cId="4264698637" sldId="258"/>
            <ac:spMk id="29" creationId="{01488165-51A5-48FF-869A-83B3ACD49965}"/>
          </ac:spMkLst>
        </pc:spChg>
        <pc:spChg chg="add del mod">
          <ac:chgData name="Jan Keating" userId="808df2ce-9829-445b-ae67-ae255666b6da" providerId="ADAL" clId="{0506D39C-A5DD-4B09-B7B8-A69697563ADA}" dt="2022-12-08T12:24:46.990" v="1888"/>
          <ac:spMkLst>
            <pc:docMk/>
            <pc:sldMk cId="4264698637" sldId="258"/>
            <ac:spMk id="36" creationId="{C003A755-2C00-47AB-9A37-5D68F627424C}"/>
          </ac:spMkLst>
        </pc:spChg>
        <pc:spChg chg="add mod">
          <ac:chgData name="Jan Keating" userId="808df2ce-9829-445b-ae67-ae255666b6da" providerId="ADAL" clId="{0506D39C-A5DD-4B09-B7B8-A69697563ADA}" dt="2022-12-19T13:57:22.607" v="3390" actId="20577"/>
          <ac:spMkLst>
            <pc:docMk/>
            <pc:sldMk cId="4264698637" sldId="258"/>
            <ac:spMk id="39" creationId="{02FB0CB5-8BD3-4013-A9CC-60831D5CF95E}"/>
          </ac:spMkLst>
        </pc:spChg>
        <pc:grpChg chg="add mod">
          <ac:chgData name="Jan Keating" userId="808df2ce-9829-445b-ae67-ae255666b6da" providerId="ADAL" clId="{0506D39C-A5DD-4B09-B7B8-A69697563ADA}" dt="2022-12-19T13:56:35.539" v="3379" actId="1076"/>
          <ac:grpSpMkLst>
            <pc:docMk/>
            <pc:sldMk cId="4264698637" sldId="258"/>
            <ac:grpSpMk id="18" creationId="{F8F04304-44D6-4E94-B558-AA60A2C904D3}"/>
          </ac:grpSpMkLst>
        </pc:grpChg>
        <pc:grpChg chg="add mod">
          <ac:chgData name="Jan Keating" userId="808df2ce-9829-445b-ae67-ae255666b6da" providerId="ADAL" clId="{0506D39C-A5DD-4B09-B7B8-A69697563ADA}" dt="2022-12-19T13:56:29.275" v="3377" actId="1076"/>
          <ac:grpSpMkLst>
            <pc:docMk/>
            <pc:sldMk cId="4264698637" sldId="258"/>
            <ac:grpSpMk id="25" creationId="{CCE3853B-2A46-4827-94C3-60F9954F7321}"/>
          </ac:grpSpMkLst>
        </pc:grpChg>
        <pc:picChg chg="del mod">
          <ac:chgData name="Jan Keating" userId="808df2ce-9829-445b-ae67-ae255666b6da" providerId="ADAL" clId="{0506D39C-A5DD-4B09-B7B8-A69697563ADA}" dt="2022-12-08T11:30:38.862" v="159" actId="478"/>
          <ac:picMkLst>
            <pc:docMk/>
            <pc:sldMk cId="4264698637" sldId="258"/>
            <ac:picMk id="11" creationId="{C8A4F67E-BCBC-411E-B73A-26D1D3B667F6}"/>
          </ac:picMkLst>
        </pc:picChg>
        <pc:picChg chg="del">
          <ac:chgData name="Jan Keating" userId="808df2ce-9829-445b-ae67-ae255666b6da" providerId="ADAL" clId="{0506D39C-A5DD-4B09-B7B8-A69697563ADA}" dt="2022-12-08T11:17:06.732" v="5" actId="478"/>
          <ac:picMkLst>
            <pc:docMk/>
            <pc:sldMk cId="4264698637" sldId="258"/>
            <ac:picMk id="30" creationId="{3D258BCB-ADA1-415D-9F98-09D68D152AC7}"/>
          </ac:picMkLst>
        </pc:picChg>
        <pc:picChg chg="del">
          <ac:chgData name="Jan Keating" userId="808df2ce-9829-445b-ae67-ae255666b6da" providerId="ADAL" clId="{0506D39C-A5DD-4B09-B7B8-A69697563ADA}" dt="2022-12-08T11:17:05.962" v="4" actId="478"/>
          <ac:picMkLst>
            <pc:docMk/>
            <pc:sldMk cId="4264698637" sldId="258"/>
            <ac:picMk id="31" creationId="{31AD9CAC-AE54-4DE1-9195-6C2D317B6B58}"/>
          </ac:picMkLst>
        </pc:picChg>
        <pc:picChg chg="del">
          <ac:chgData name="Jan Keating" userId="808df2ce-9829-445b-ae67-ae255666b6da" providerId="ADAL" clId="{0506D39C-A5DD-4B09-B7B8-A69697563ADA}" dt="2022-12-08T11:17:08.422" v="7" actId="478"/>
          <ac:picMkLst>
            <pc:docMk/>
            <pc:sldMk cId="4264698637" sldId="258"/>
            <ac:picMk id="32" creationId="{5A876D96-17EF-484D-84E2-52487D66DC70}"/>
          </ac:picMkLst>
        </pc:picChg>
        <pc:picChg chg="del">
          <ac:chgData name="Jan Keating" userId="808df2ce-9829-445b-ae67-ae255666b6da" providerId="ADAL" clId="{0506D39C-A5DD-4B09-B7B8-A69697563ADA}" dt="2022-12-08T11:17:07.721" v="6" actId="478"/>
          <ac:picMkLst>
            <pc:docMk/>
            <pc:sldMk cId="4264698637" sldId="258"/>
            <ac:picMk id="33" creationId="{32FD4498-AC0E-4182-B774-DAD0571C93FA}"/>
          </ac:picMkLst>
        </pc:picChg>
        <pc:picChg chg="add del mod">
          <ac:chgData name="Jan Keating" userId="808df2ce-9829-445b-ae67-ae255666b6da" providerId="ADAL" clId="{0506D39C-A5DD-4B09-B7B8-A69697563ADA}" dt="2022-12-08T12:25:30.682" v="1895"/>
          <ac:picMkLst>
            <pc:docMk/>
            <pc:sldMk cId="4264698637" sldId="258"/>
            <ac:picMk id="37" creationId="{FC45ECEC-63E4-42A7-B6A0-31481ECE4731}"/>
          </ac:picMkLst>
        </pc:picChg>
        <pc:picChg chg="add del mod">
          <ac:chgData name="Jan Keating" userId="808df2ce-9829-445b-ae67-ae255666b6da" providerId="ADAL" clId="{0506D39C-A5DD-4B09-B7B8-A69697563ADA}" dt="2022-12-08T12:25:39.431" v="1897"/>
          <ac:picMkLst>
            <pc:docMk/>
            <pc:sldMk cId="4264698637" sldId="258"/>
            <ac:picMk id="38" creationId="{75902131-0C75-4975-A34D-A07AB2020AB2}"/>
          </ac:picMkLst>
        </pc:picChg>
        <pc:picChg chg="add mod">
          <ac:chgData name="Jan Keating" userId="808df2ce-9829-445b-ae67-ae255666b6da" providerId="ADAL" clId="{0506D39C-A5DD-4B09-B7B8-A69697563ADA}" dt="2022-12-19T13:56:43.932" v="3381" actId="1076"/>
          <ac:picMkLst>
            <pc:docMk/>
            <pc:sldMk cId="4264698637" sldId="258"/>
            <ac:picMk id="40" creationId="{044CA5FC-C11A-4B15-8282-36759E17427A}"/>
          </ac:picMkLst>
        </pc:picChg>
      </pc:sldChg>
      <pc:sldChg chg="addSp delSp modSp add">
        <pc:chgData name="Jan Keating" userId="808df2ce-9829-445b-ae67-ae255666b6da" providerId="ADAL" clId="{0506D39C-A5DD-4B09-B7B8-A69697563ADA}" dt="2022-12-19T13:57:45.430" v="3418" actId="20577"/>
        <pc:sldMkLst>
          <pc:docMk/>
          <pc:sldMk cId="3253347779" sldId="259"/>
        </pc:sldMkLst>
        <pc:spChg chg="add mod">
          <ac:chgData name="Jan Keating" userId="808df2ce-9829-445b-ae67-ae255666b6da" providerId="ADAL" clId="{0506D39C-A5DD-4B09-B7B8-A69697563ADA}" dt="2022-12-19T13:57:45.430" v="3418" actId="20577"/>
          <ac:spMkLst>
            <pc:docMk/>
            <pc:sldMk cId="3253347779" sldId="259"/>
            <ac:spMk id="17" creationId="{2C0FB428-72AB-438C-AA7A-E1DBFEE591EA}"/>
          </ac:spMkLst>
        </pc:spChg>
        <pc:spChg chg="del mod">
          <ac:chgData name="Jan Keating" userId="808df2ce-9829-445b-ae67-ae255666b6da" providerId="ADAL" clId="{0506D39C-A5DD-4B09-B7B8-A69697563ADA}" dt="2022-12-08T12:24:36.177" v="1884"/>
          <ac:spMkLst>
            <pc:docMk/>
            <pc:sldMk cId="3253347779" sldId="259"/>
            <ac:spMk id="26" creationId="{6559EF39-8D5E-4173-8137-44EBC5E5D75E}"/>
          </ac:spMkLst>
        </pc:spChg>
        <pc:spChg chg="del">
          <ac:chgData name="Jan Keating" userId="808df2ce-9829-445b-ae67-ae255666b6da" providerId="ADAL" clId="{0506D39C-A5DD-4B09-B7B8-A69697563ADA}" dt="2022-12-08T11:30:48.632" v="160"/>
          <ac:spMkLst>
            <pc:docMk/>
            <pc:sldMk cId="3253347779" sldId="259"/>
            <ac:spMk id="28" creationId="{B9325ABE-8788-4CDF-99F0-9D50AA3D8E9C}"/>
          </ac:spMkLst>
        </pc:spChg>
        <pc:spChg chg="mod">
          <ac:chgData name="Jan Keating" userId="808df2ce-9829-445b-ae67-ae255666b6da" providerId="ADAL" clId="{0506D39C-A5DD-4B09-B7B8-A69697563ADA}" dt="2022-12-08T12:37:20.967" v="2982" actId="1076"/>
          <ac:spMkLst>
            <pc:docMk/>
            <pc:sldMk cId="3253347779" sldId="259"/>
            <ac:spMk id="29" creationId="{01488165-51A5-48FF-869A-83B3ACD49965}"/>
          </ac:spMkLst>
        </pc:spChg>
        <pc:picChg chg="del mod">
          <ac:chgData name="Jan Keating" userId="808df2ce-9829-445b-ae67-ae255666b6da" providerId="ADAL" clId="{0506D39C-A5DD-4B09-B7B8-A69697563ADA}" dt="2022-12-08T12:24:41.621" v="1886"/>
          <ac:picMkLst>
            <pc:docMk/>
            <pc:sldMk cId="3253347779" sldId="259"/>
            <ac:picMk id="11" creationId="{C8A4F67E-BCBC-411E-B73A-26D1D3B667F6}"/>
          </ac:picMkLst>
        </pc:picChg>
        <pc:picChg chg="add mod">
          <ac:chgData name="Jan Keating" userId="808df2ce-9829-445b-ae67-ae255666b6da" providerId="ADAL" clId="{0506D39C-A5DD-4B09-B7B8-A69697563ADA}" dt="2022-12-08T12:37:34.483" v="2987" actId="1076"/>
          <ac:picMkLst>
            <pc:docMk/>
            <pc:sldMk cId="3253347779" sldId="259"/>
            <ac:picMk id="18" creationId="{39821C7A-7C33-4798-96CC-947281CCE910}"/>
          </ac:picMkLst>
        </pc:picChg>
        <pc:picChg chg="add mod">
          <ac:chgData name="Jan Keating" userId="808df2ce-9829-445b-ae67-ae255666b6da" providerId="ADAL" clId="{0506D39C-A5DD-4B09-B7B8-A69697563ADA}" dt="2022-12-08T12:37:36.811" v="2988" actId="1076"/>
          <ac:picMkLst>
            <pc:docMk/>
            <pc:sldMk cId="3253347779" sldId="259"/>
            <ac:picMk id="19" creationId="{99661219-BED4-4408-BBFA-F2641BE559D1}"/>
          </ac:picMkLst>
        </pc:picChg>
        <pc:picChg chg="del">
          <ac:chgData name="Jan Keating" userId="808df2ce-9829-445b-ae67-ae255666b6da" providerId="ADAL" clId="{0506D39C-A5DD-4B09-B7B8-A69697563ADA}" dt="2022-12-08T11:31:00.899" v="163"/>
          <ac:picMkLst>
            <pc:docMk/>
            <pc:sldMk cId="3253347779" sldId="259"/>
            <ac:picMk id="30" creationId="{3D258BCB-ADA1-415D-9F98-09D68D152AC7}"/>
          </ac:picMkLst>
        </pc:picChg>
        <pc:picChg chg="del">
          <ac:chgData name="Jan Keating" userId="808df2ce-9829-445b-ae67-ae255666b6da" providerId="ADAL" clId="{0506D39C-A5DD-4B09-B7B8-A69697563ADA}" dt="2022-12-08T11:31:15.285" v="166"/>
          <ac:picMkLst>
            <pc:docMk/>
            <pc:sldMk cId="3253347779" sldId="259"/>
            <ac:picMk id="31" creationId="{31AD9CAC-AE54-4DE1-9195-6C2D317B6B58}"/>
          </ac:picMkLst>
        </pc:picChg>
        <pc:picChg chg="mod">
          <ac:chgData name="Jan Keating" userId="808df2ce-9829-445b-ae67-ae255666b6da" providerId="ADAL" clId="{0506D39C-A5DD-4B09-B7B8-A69697563ADA}" dt="2022-12-08T12:37:27.571" v="2985" actId="1076"/>
          <ac:picMkLst>
            <pc:docMk/>
            <pc:sldMk cId="3253347779" sldId="259"/>
            <ac:picMk id="32" creationId="{5A876D96-17EF-484D-84E2-52487D66DC70}"/>
          </ac:picMkLst>
        </pc:picChg>
        <pc:picChg chg="mod">
          <ac:chgData name="Jan Keating" userId="808df2ce-9829-445b-ae67-ae255666b6da" providerId="ADAL" clId="{0506D39C-A5DD-4B09-B7B8-A69697563ADA}" dt="2022-12-08T12:37:29.569" v="2986" actId="1076"/>
          <ac:picMkLst>
            <pc:docMk/>
            <pc:sldMk cId="3253347779" sldId="259"/>
            <ac:picMk id="33" creationId="{32FD4498-AC0E-4182-B774-DAD0571C93FA}"/>
          </ac:picMkLst>
        </pc:picChg>
      </pc:sldChg>
      <pc:sldChg chg="addSp delSp modSp add">
        <pc:chgData name="Jan Keating" userId="808df2ce-9829-445b-ae67-ae255666b6da" providerId="ADAL" clId="{0506D39C-A5DD-4B09-B7B8-A69697563ADA}" dt="2022-12-19T13:59:46.815" v="3431" actId="20577"/>
        <pc:sldMkLst>
          <pc:docMk/>
          <pc:sldMk cId="736645756" sldId="260"/>
        </pc:sldMkLst>
        <pc:spChg chg="add mod">
          <ac:chgData name="Jan Keating" userId="808df2ce-9829-445b-ae67-ae255666b6da" providerId="ADAL" clId="{0506D39C-A5DD-4B09-B7B8-A69697563ADA}" dt="2022-12-19T13:59:46.815" v="3431" actId="20577"/>
          <ac:spMkLst>
            <pc:docMk/>
            <pc:sldMk cId="736645756" sldId="260"/>
            <ac:spMk id="15" creationId="{2805F57F-643B-468D-BB8D-ED310408D367}"/>
          </ac:spMkLst>
        </pc:spChg>
        <pc:spChg chg="add mod">
          <ac:chgData name="Jan Keating" userId="808df2ce-9829-445b-ae67-ae255666b6da" providerId="ADAL" clId="{0506D39C-A5DD-4B09-B7B8-A69697563ADA}" dt="2022-12-19T13:59:38.455" v="3430" actId="1076"/>
          <ac:spMkLst>
            <pc:docMk/>
            <pc:sldMk cId="736645756" sldId="260"/>
            <ac:spMk id="16" creationId="{A9DB7AB4-FC2B-478E-A1C9-B15FD8458D63}"/>
          </ac:spMkLst>
        </pc:spChg>
        <pc:spChg chg="del mod">
          <ac:chgData name="Jan Keating" userId="808df2ce-9829-445b-ae67-ae255666b6da" providerId="ADAL" clId="{0506D39C-A5DD-4B09-B7B8-A69697563ADA}" dt="2022-12-19T13:58:48.890" v="3422" actId="478"/>
          <ac:spMkLst>
            <pc:docMk/>
            <pc:sldMk cId="736645756" sldId="260"/>
            <ac:spMk id="17" creationId="{2C0FB428-72AB-438C-AA7A-E1DBFEE591EA}"/>
          </ac:spMkLst>
        </pc:spChg>
        <pc:spChg chg="del">
          <ac:chgData name="Jan Keating" userId="808df2ce-9829-445b-ae67-ae255666b6da" providerId="ADAL" clId="{0506D39C-A5DD-4B09-B7B8-A69697563ADA}" dt="2022-12-19T13:58:51.686" v="3425" actId="478"/>
          <ac:spMkLst>
            <pc:docMk/>
            <pc:sldMk cId="736645756" sldId="260"/>
            <ac:spMk id="29" creationId="{01488165-51A5-48FF-869A-83B3ACD49965}"/>
          </ac:spMkLst>
        </pc:spChg>
        <pc:picChg chg="del">
          <ac:chgData name="Jan Keating" userId="808df2ce-9829-445b-ae67-ae255666b6da" providerId="ADAL" clId="{0506D39C-A5DD-4B09-B7B8-A69697563ADA}" dt="2022-12-19T13:58:50.614" v="3424" actId="478"/>
          <ac:picMkLst>
            <pc:docMk/>
            <pc:sldMk cId="736645756" sldId="260"/>
            <ac:picMk id="18" creationId="{39821C7A-7C33-4798-96CC-947281CCE910}"/>
          </ac:picMkLst>
        </pc:picChg>
        <pc:picChg chg="del">
          <ac:chgData name="Jan Keating" userId="808df2ce-9829-445b-ae67-ae255666b6da" providerId="ADAL" clId="{0506D39C-A5DD-4B09-B7B8-A69697563ADA}" dt="2022-12-19T13:58:49.836" v="3423" actId="478"/>
          <ac:picMkLst>
            <pc:docMk/>
            <pc:sldMk cId="736645756" sldId="260"/>
            <ac:picMk id="19" creationId="{99661219-BED4-4408-BBFA-F2641BE559D1}"/>
          </ac:picMkLst>
        </pc:picChg>
        <pc:picChg chg="del">
          <ac:chgData name="Jan Keating" userId="808df2ce-9829-445b-ae67-ae255666b6da" providerId="ADAL" clId="{0506D39C-A5DD-4B09-B7B8-A69697563ADA}" dt="2022-12-19T13:58:53.437" v="3427" actId="478"/>
          <ac:picMkLst>
            <pc:docMk/>
            <pc:sldMk cId="736645756" sldId="260"/>
            <ac:picMk id="32" creationId="{5A876D96-17EF-484D-84E2-52487D66DC70}"/>
          </ac:picMkLst>
        </pc:picChg>
        <pc:picChg chg="del">
          <ac:chgData name="Jan Keating" userId="808df2ce-9829-445b-ae67-ae255666b6da" providerId="ADAL" clId="{0506D39C-A5DD-4B09-B7B8-A69697563ADA}" dt="2022-12-19T13:58:52.644" v="3426" actId="478"/>
          <ac:picMkLst>
            <pc:docMk/>
            <pc:sldMk cId="736645756" sldId="260"/>
            <ac:picMk id="33" creationId="{32FD4498-AC0E-4182-B774-DAD0571C93F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09/01/2023</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3</a:t>
            </a:fld>
            <a:endParaRPr lang="en-GB"/>
          </a:p>
        </p:txBody>
      </p:sp>
    </p:spTree>
    <p:extLst>
      <p:ext uri="{BB962C8B-B14F-4D97-AF65-F5344CB8AC3E}">
        <p14:creationId xmlns:p14="http://schemas.microsoft.com/office/powerpoint/2010/main" val="616886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4</a:t>
            </a:fld>
            <a:endParaRPr lang="en-GB"/>
          </a:p>
        </p:txBody>
      </p:sp>
    </p:spTree>
    <p:extLst>
      <p:ext uri="{BB962C8B-B14F-4D97-AF65-F5344CB8AC3E}">
        <p14:creationId xmlns:p14="http://schemas.microsoft.com/office/powerpoint/2010/main" val="1268093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09/01/2023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09/01/2023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09/01/2023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09/01/2023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09/01/2023</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jpeg"/><Relationship Id="rId7" Type="http://schemas.openxmlformats.org/officeDocument/2006/relationships/hyperlink" Target="https://teachfirst.eu.qualtrics.com/jfe/form/SV_eyQqaEsizR9b0Vg?utm_source=sfmc&amp;utm_medium=email&amp;utm_campaign=ecf_newsletter_deliverypartners_040123&amp;utm_term=https%3a%2f%2fteachfirst.eu.qualtrics.com%2fjfe%2fform%2fSV_eyQqaEsizR9b0Vg&amp;utm_id=112902"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linkprotect.cudasvc.com/url?a=https%3a%2f%2fclick.noreply-teachfirst.org.uk%2f%3fqs%3d7e2feefbfc12ca2ee418db47daa0a278219ffca4fdd4df30bc95a78ea253b61cef52897efdd20313a04f1aa20c20ed2f90896fd39661386e&amp;c=E,1,pnVlqqzkyQ9zPu41qKMV_2f0FNPeQ-V8OTCk2fmOVG0WTUYIxtwy0fXEX-Hhdl7A4oj5q864HrUrCOqku-nCdgVKlU0L5j3eBpjIK2N-JpMC6ScSyQ,,&amp;typo=1" TargetMode="External"/><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hyperlink" Target="mailto:TeachingSchoolHub@xaviercet.org.uk"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9.png"/><Relationship Id="rId12" Type="http://schemas.openxmlformats.org/officeDocument/2006/relationships/hyperlink" Target="https://us06web.zoom.us/j/85425104320?pwd=WjNaNk9TWTZ1SDhZZE9rR2x6a0xrQT09"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mailto:s.hunter@xaviercet.org.uk" TargetMode="External"/><Relationship Id="rId11" Type="http://schemas.openxmlformats.org/officeDocument/2006/relationships/hyperlink" Target="https://us06web.zoom.us/j/84419481177?pwd=NnlVSkl6YWthSml0RnVrZDZOUHFCQT09" TargetMode="External"/><Relationship Id="rId5" Type="http://schemas.openxmlformats.org/officeDocument/2006/relationships/image" Target="../media/image3.png"/><Relationship Id="rId10" Type="http://schemas.openxmlformats.org/officeDocument/2006/relationships/hyperlink" Target="NULL" TargetMode="External"/><Relationship Id="rId4" Type="http://schemas.openxmlformats.org/officeDocument/2006/relationships/image" Target="../media/image2.jpeg"/><Relationship Id="rId9" Type="http://schemas.openxmlformats.org/officeDocument/2006/relationships/hyperlink" Target="mailto:K.mcgregor@xaviercet.org.uk" TargetMode="External"/><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hyperlink" Target="mailto:tseinfo@xaviercet.org.uk" TargetMode="Externa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1981188" y="470688"/>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chemeClr val="accent5">
                    <a:lumMod val="50000"/>
                  </a:schemeClr>
                </a:solidFill>
              </a:rPr>
              <a:t>Year 2 ECT Development Cycle 3 bulletin</a:t>
            </a:r>
          </a:p>
          <a:p>
            <a:pPr algn="ctr"/>
            <a:r>
              <a:rPr lang="en-GB" sz="1100" b="1">
                <a:solidFill>
                  <a:schemeClr val="accent5">
                    <a:lumMod val="50000"/>
                  </a:schemeClr>
                </a:solidFill>
                <a:cs typeface="Calibri"/>
              </a:rPr>
              <a:t>USING MEANINGFUL AND MEMORABLE EXPLANATIONS </a:t>
            </a:r>
          </a:p>
          <a:p>
            <a:pPr algn="ctr"/>
            <a:r>
              <a:rPr lang="en-GB" sz="1100">
                <a:solidFill>
                  <a:schemeClr val="accent5">
                    <a:lumMod val="50000"/>
                  </a:schemeClr>
                </a:solidFill>
              </a:rPr>
              <a:t>w/b Monday 9</a:t>
            </a:r>
            <a:r>
              <a:rPr lang="en-GB" sz="1100" baseline="30000">
                <a:solidFill>
                  <a:schemeClr val="accent5">
                    <a:lumMod val="50000"/>
                  </a:schemeClr>
                </a:solidFill>
              </a:rPr>
              <a:t>th</a:t>
            </a:r>
            <a:r>
              <a:rPr lang="en-GB" sz="1100">
                <a:solidFill>
                  <a:schemeClr val="accent5">
                    <a:lumMod val="50000"/>
                  </a:schemeClr>
                </a:solidFill>
              </a:rPr>
              <a:t> January 2023</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992919" y="1290573"/>
            <a:ext cx="5670934" cy="5727172"/>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478D73"/>
                </a:solidFill>
              </a:rPr>
              <a:t>A message from the team:</a:t>
            </a:r>
          </a:p>
          <a:p>
            <a:pPr algn="just"/>
            <a:endParaRPr lang="en-GB" sz="1050" b="1">
              <a:solidFill>
                <a:srgbClr val="478D73"/>
              </a:solidFill>
            </a:endParaRPr>
          </a:p>
          <a:p>
            <a:pPr marL="171450" indent="-171450" algn="just">
              <a:buFont typeface="Arial" panose="020B0604020202020204" pitchFamily="34" charset="0"/>
              <a:buChar char="•"/>
            </a:pPr>
            <a:r>
              <a:rPr lang="en-GB" sz="1050">
                <a:solidFill>
                  <a:schemeClr val="accent5">
                    <a:lumMod val="75000"/>
                  </a:schemeClr>
                </a:solidFill>
              </a:rPr>
              <a:t>First and foremost, may we take this opportunity to wish you all a very happy and healthy New Year!  We hope you have had a good holiday and are feeling refreshed and ready for the spring term.</a:t>
            </a:r>
          </a:p>
          <a:p>
            <a:pPr marL="171450" indent="-171450" algn="just">
              <a:buFont typeface="Arial" panose="020B0604020202020204" pitchFamily="34" charset="0"/>
              <a:buChar char="•"/>
            </a:pPr>
            <a:endParaRPr lang="en-GB" sz="1050">
              <a:solidFill>
                <a:schemeClr val="accent5">
                  <a:lumMod val="75000"/>
                </a:schemeClr>
              </a:solidFill>
            </a:endParaRPr>
          </a:p>
          <a:p>
            <a:pPr marL="171450" indent="-171450" algn="just">
              <a:buFont typeface="Arial" panose="020B0604020202020204" pitchFamily="34" charset="0"/>
              <a:buChar char="•"/>
            </a:pPr>
            <a:r>
              <a:rPr lang="en-GB" sz="1050" b="1">
                <a:solidFill>
                  <a:schemeClr val="accent5">
                    <a:lumMod val="75000"/>
                  </a:schemeClr>
                </a:solidFill>
              </a:rPr>
              <a:t>Development Cycle 3, </a:t>
            </a:r>
            <a:r>
              <a:rPr lang="en-GB" sz="1050">
                <a:solidFill>
                  <a:schemeClr val="accent5">
                    <a:lumMod val="75000"/>
                  </a:schemeClr>
                </a:solidFill>
              </a:rPr>
              <a:t>which focuses on </a:t>
            </a:r>
            <a:r>
              <a:rPr lang="en-GB" sz="1050" b="1">
                <a:solidFill>
                  <a:schemeClr val="accent5">
                    <a:lumMod val="75000"/>
                  </a:schemeClr>
                </a:solidFill>
              </a:rPr>
              <a:t>using meaningful and memorable explanations,  </a:t>
            </a:r>
            <a:r>
              <a:rPr lang="en-GB" sz="1050">
                <a:solidFill>
                  <a:schemeClr val="accent5">
                    <a:lumMod val="75000"/>
                  </a:schemeClr>
                </a:solidFill>
              </a:rPr>
              <a:t>begins on </a:t>
            </a:r>
            <a:r>
              <a:rPr lang="en-GB" sz="1050" b="1">
                <a:solidFill>
                  <a:schemeClr val="accent5">
                    <a:lumMod val="75000"/>
                  </a:schemeClr>
                </a:solidFill>
              </a:rPr>
              <a:t>Monday 9</a:t>
            </a:r>
            <a:r>
              <a:rPr lang="en-GB" sz="1050" b="1" baseline="30000">
                <a:solidFill>
                  <a:schemeClr val="accent5">
                    <a:lumMod val="75000"/>
                  </a:schemeClr>
                </a:solidFill>
              </a:rPr>
              <a:t>th</a:t>
            </a:r>
            <a:r>
              <a:rPr lang="en-GB" sz="1050" b="1">
                <a:solidFill>
                  <a:schemeClr val="accent5">
                    <a:lumMod val="75000"/>
                  </a:schemeClr>
                </a:solidFill>
              </a:rPr>
              <a:t> January 2023.   </a:t>
            </a:r>
            <a:r>
              <a:rPr lang="en-GB" sz="1050">
                <a:solidFill>
                  <a:schemeClr val="accent5">
                    <a:lumMod val="75000"/>
                  </a:schemeClr>
                </a:solidFill>
              </a:rPr>
              <a:t>Please find attached to this bulletin Teach First’s overview documents for ECTs, mentors and induction leads.  Development Cycle 3 builds on the following modules and sessions from your Year 1 study:</a:t>
            </a:r>
          </a:p>
          <a:p>
            <a:pPr marL="628650" lvl="1" indent="-171450" algn="just">
              <a:buFont typeface="Arial" panose="020B0604020202020204" pitchFamily="34" charset="0"/>
              <a:buChar char="•"/>
            </a:pPr>
            <a:r>
              <a:rPr lang="en-GB" sz="1050">
                <a:solidFill>
                  <a:schemeClr val="accent5">
                    <a:lumMod val="75000"/>
                  </a:schemeClr>
                </a:solidFill>
              </a:rPr>
              <a:t>Module 2 – session 2: Considering how to introduce </a:t>
            </a:r>
            <a:r>
              <a:rPr lang="en-GB" sz="1050">
                <a:solidFill>
                  <a:schemeClr val="accent5">
                    <a:lumMod val="50000"/>
                  </a:schemeClr>
                </a:solidFill>
              </a:rPr>
              <a:t>new knowledge to pupils </a:t>
            </a:r>
          </a:p>
          <a:p>
            <a:pPr marL="628650" lvl="1" indent="-171450" algn="just">
              <a:buFont typeface="Arial" panose="020B0604020202020204" pitchFamily="34" charset="0"/>
              <a:buChar char="•"/>
            </a:pPr>
            <a:r>
              <a:rPr lang="en-GB" sz="1050">
                <a:solidFill>
                  <a:schemeClr val="accent5">
                    <a:lumMod val="75000"/>
                  </a:schemeClr>
                </a:solidFill>
              </a:rPr>
              <a:t>Module 3 – session 2: Explanations and modelling </a:t>
            </a:r>
          </a:p>
          <a:p>
            <a:pPr algn="just"/>
            <a:endParaRPr lang="en-GB" sz="1050">
              <a:solidFill>
                <a:schemeClr val="accent5">
                  <a:lumMod val="50000"/>
                </a:schemeClr>
              </a:solidFill>
            </a:endParaRPr>
          </a:p>
          <a:p>
            <a:pPr marL="171450" indent="-171450">
              <a:spcAft>
                <a:spcPts val="0"/>
              </a:spcAft>
              <a:buFont typeface="Arial" panose="020B0604020202020204" pitchFamily="34" charset="0"/>
              <a:buChar char="•"/>
            </a:pPr>
            <a:r>
              <a:rPr lang="en-GB" sz="1050" b="1">
                <a:solidFill>
                  <a:schemeClr val="accent5">
                    <a:lumMod val="75000"/>
                  </a:schemeClr>
                </a:solidFill>
                <a:latin typeface="Calibri" panose="020F0502020204030204" pitchFamily="34" charset="0"/>
                <a:ea typeface="Times New Roman" panose="02020603050405020304" pitchFamily="18" charset="0"/>
                <a:cs typeface="Calibri" panose="020F0502020204030204"/>
              </a:rPr>
              <a:t>Teach First </a:t>
            </a:r>
            <a:r>
              <a:rPr lang="en-GB" sz="1050" b="1">
                <a:solidFill>
                  <a:schemeClr val="accent5">
                    <a:lumMod val="75000"/>
                  </a:schemeClr>
                </a:solidFill>
                <a:latin typeface="Calibri" panose="020F0502020204030204" pitchFamily="34" charset="0"/>
                <a:ea typeface="Times New Roman" panose="02020603050405020304" pitchFamily="18" charset="0"/>
                <a:cs typeface="Calibri" panose="020F0502020204030204" pitchFamily="34" charset="0"/>
              </a:rPr>
              <a:t>Early Career Teacher Winter Survey:  </a:t>
            </a:r>
            <a:r>
              <a:rPr lang="en-GB" sz="105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Teach First are keen to hear from you!  </a:t>
            </a:r>
          </a:p>
          <a:p>
            <a:pPr marL="171450" indent="-171450">
              <a:spcAft>
                <a:spcPts val="0"/>
              </a:spcAft>
              <a:buFont typeface="Arial" panose="020B0604020202020204" pitchFamily="34" charset="0"/>
              <a:buChar char="•"/>
            </a:pPr>
            <a:endParaRPr lang="en-GB" sz="105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endParaRPr>
          </a:p>
          <a:p>
            <a:pPr lvl="1"/>
            <a:r>
              <a:rPr lang="en-GB" sz="1050">
                <a:solidFill>
                  <a:srgbClr val="FF0000"/>
                </a:solidFill>
                <a:latin typeface="Calibri" panose="020F0502020204030204" pitchFamily="34" charset="0"/>
                <a:ea typeface="Calibri" panose="020F0502020204030204" pitchFamily="34" charset="0"/>
                <a:cs typeface="Calibri" panose="020F0502020204030204" pitchFamily="34" charset="0"/>
              </a:rPr>
              <a:t>September 2021 starters: </a:t>
            </a:r>
            <a:r>
              <a:rPr lang="en-GB" sz="105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Teach First’s ECT Winter Survey is now available on Brightspace for all ECTs who started in September 2021.  The survey should be completed directly in Brightspace, as part of Development Cycle 3.   Please note that ECTs will need to complete the survey (or opt out) in order to access the rest of the content for this Development Cycle.  </a:t>
            </a:r>
            <a:r>
              <a:rPr lang="en-GB" sz="1050" b="1">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Please be aware this only applies to September 2021 starters</a:t>
            </a:r>
            <a:r>
              <a:rPr lang="en-GB" sz="105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  Teach First has created a guide as to how to access the survey and release the rest of the content for the module.  By completing the survey, you will be automatically entered into a draw to win one of two £50 Amazon vouchers.</a:t>
            </a:r>
            <a:endParaRPr lang="en-GB" sz="1050">
              <a:solidFill>
                <a:schemeClr val="accent5">
                  <a:lumMod val="50000"/>
                </a:schemeClr>
              </a:solidFill>
            </a:endParaRPr>
          </a:p>
          <a:p>
            <a:pPr algn="ctr"/>
            <a:br>
              <a:rPr lang="en-GB" sz="1050">
                <a:solidFill>
                  <a:srgbClr val="000000"/>
                </a:solidFill>
                <a:latin typeface="Calibri" panose="020F0502020204030204" pitchFamily="34" charset="0"/>
                <a:ea typeface="Calibri" panose="020F0502020204030204" pitchFamily="34" charset="0"/>
              </a:rPr>
            </a:br>
            <a:r>
              <a:rPr lang="en-GB" sz="1050" u="sng">
                <a:solidFill>
                  <a:srgbClr val="3764F0"/>
                </a:solidFill>
                <a:latin typeface="Calibri" panose="020F0502020204030204" pitchFamily="34" charset="0"/>
                <a:ea typeface="Calibri" panose="020F0502020204030204" pitchFamily="34" charset="0"/>
                <a:hlinkClick r:id="rId6">
                  <a:extLst>
                    <a:ext uri="{A12FA001-AC4F-418D-AE19-62706E023703}">
                      <ahyp:hlinkClr xmlns:ahyp="http://schemas.microsoft.com/office/drawing/2018/hyperlinkcolor" val="tx"/>
                    </a:ext>
                  </a:extLst>
                </a:hlinkClick>
              </a:rPr>
              <a:t>How to Access and Submit the Survey on Brightspace - 2021 Cohort</a:t>
            </a:r>
            <a:br>
              <a:rPr lang="en-GB" sz="1050">
                <a:solidFill>
                  <a:srgbClr val="000000"/>
                </a:solidFill>
                <a:latin typeface="Calibri" panose="020F0502020204030204" pitchFamily="34" charset="0"/>
                <a:ea typeface="Calibri" panose="020F0502020204030204" pitchFamily="34" charset="0"/>
              </a:rPr>
            </a:br>
            <a:endParaRPr lang="en-GB" sz="1050">
              <a:solidFill>
                <a:srgbClr val="000000"/>
              </a:solidFill>
              <a:latin typeface="Calibri" panose="020F0502020204030204" pitchFamily="34" charset="0"/>
              <a:ea typeface="Calibri" panose="020F0502020204030204" pitchFamily="34" charset="0"/>
            </a:endParaRPr>
          </a:p>
          <a:p>
            <a:pPr lvl="1"/>
            <a:r>
              <a:rPr lang="en-GB" sz="1050">
                <a:solidFill>
                  <a:srgbClr val="FF0000"/>
                </a:solidFill>
                <a:latin typeface="Calibri" panose="020F0502020204030204" pitchFamily="34" charset="0"/>
                <a:ea typeface="Calibri" panose="020F0502020204030204" pitchFamily="34" charset="0"/>
              </a:rPr>
              <a:t>January 2022 starters: </a:t>
            </a:r>
            <a:r>
              <a:rPr lang="en-GB" sz="1050">
                <a:solidFill>
                  <a:schemeClr val="accent5">
                    <a:lumMod val="50000"/>
                  </a:schemeClr>
                </a:solidFill>
                <a:latin typeface="Calibri" panose="020F0502020204030204" pitchFamily="34" charset="0"/>
                <a:ea typeface="Calibri" panose="020F0502020204030204" pitchFamily="34" charset="0"/>
              </a:rPr>
              <a:t>Teach First are also conducting a short survey only aimed at ECTs who started the programme in January 2022 (Cohort 1 - January Starters). The Year 1 Endpoint Survey is a chance for you to let Teach First know how satisfied you are with the first year of the Early Career Framework, and to share any thoughts you have on your experience this far.  If you started in January 2022, please click on the following link and complete the survey: </a:t>
            </a:r>
            <a:r>
              <a:rPr lang="fr-FR" sz="1050" err="1">
                <a:hlinkClick r:id="rId7"/>
              </a:rPr>
              <a:t>Qualtrics</a:t>
            </a:r>
            <a:r>
              <a:rPr lang="fr-FR" sz="1050">
                <a:hlinkClick r:id="rId7"/>
              </a:rPr>
              <a:t> Survey | </a:t>
            </a:r>
            <a:r>
              <a:rPr lang="fr-FR" sz="1050" err="1">
                <a:hlinkClick r:id="rId7"/>
              </a:rPr>
              <a:t>Qualtrics</a:t>
            </a:r>
            <a:r>
              <a:rPr lang="fr-FR" sz="1050">
                <a:hlinkClick r:id="rId7"/>
              </a:rPr>
              <a:t> </a:t>
            </a:r>
            <a:r>
              <a:rPr lang="fr-FR" sz="1050" err="1">
                <a:hlinkClick r:id="rId7"/>
              </a:rPr>
              <a:t>Experience</a:t>
            </a:r>
            <a:r>
              <a:rPr lang="fr-FR" sz="1050">
                <a:hlinkClick r:id="rId7"/>
              </a:rPr>
              <a:t> Management</a:t>
            </a:r>
            <a:br>
              <a:rPr lang="en-GB" sz="1050">
                <a:solidFill>
                  <a:schemeClr val="accent5">
                    <a:lumMod val="50000"/>
                  </a:schemeClr>
                </a:solidFill>
                <a:latin typeface="Calibri" panose="020F0502020204030204" pitchFamily="34" charset="0"/>
                <a:ea typeface="Calibri" panose="020F0502020204030204" pitchFamily="34" charset="0"/>
              </a:rPr>
            </a:br>
            <a:endParaRPr lang="en-GB" sz="1050">
              <a:solidFill>
                <a:schemeClr val="accent5">
                  <a:lumMod val="50000"/>
                </a:schemeClr>
              </a:solidFill>
            </a:endParaRPr>
          </a:p>
          <a:p>
            <a:pPr marL="171450" indent="-171450" algn="just">
              <a:buFont typeface="Arial" panose="020B0604020202020204" pitchFamily="34" charset="0"/>
              <a:buChar char="•"/>
            </a:pPr>
            <a:endParaRPr lang="en-GB" sz="1050">
              <a:solidFill>
                <a:schemeClr val="accent5">
                  <a:lumMod val="50000"/>
                </a:schemeClr>
              </a:solidFill>
            </a:endParaRPr>
          </a:p>
          <a:p>
            <a:pPr algn="just"/>
            <a:r>
              <a:rPr lang="en-GB" sz="1050">
                <a:solidFill>
                  <a:schemeClr val="accent5">
                    <a:lumMod val="50000"/>
                  </a:schemeClr>
                </a:solidFill>
              </a:rPr>
              <a:t>  </a:t>
            </a:r>
          </a:p>
        </p:txBody>
      </p:sp>
      <p:grpSp>
        <p:nvGrpSpPr>
          <p:cNvPr id="61" name="Group 60"/>
          <p:cNvGrpSpPr/>
          <p:nvPr/>
        </p:nvGrpSpPr>
        <p:grpSpPr>
          <a:xfrm>
            <a:off x="121974" y="1273812"/>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30616" y="7234282"/>
            <a:ext cx="803170" cy="992230"/>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Self 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056450" y="7234282"/>
            <a:ext cx="5670934" cy="2433236"/>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r>
              <a:rPr lang="en-GB" sz="1050" b="1">
                <a:solidFill>
                  <a:srgbClr val="D51F3D"/>
                </a:solidFill>
              </a:rPr>
              <a:t>ECTs’ self-directed study: Development Cycle 3: Planning meaningful and memorable explanations:</a:t>
            </a:r>
          </a:p>
          <a:p>
            <a:endParaRPr lang="en-GB" sz="1050" b="1">
              <a:solidFill>
                <a:srgbClr val="D51F3D"/>
              </a:solidFill>
            </a:endParaRPr>
          </a:p>
          <a:p>
            <a:pPr marL="171450" indent="-171450">
              <a:buFont typeface="Arial" panose="020B0604020202020204" pitchFamily="34" charset="0"/>
              <a:buChar char="•"/>
            </a:pPr>
            <a:r>
              <a:rPr lang="en-GB" sz="1050">
                <a:solidFill>
                  <a:schemeClr val="accent5">
                    <a:lumMod val="75000"/>
                  </a:schemeClr>
                </a:solidFill>
                <a:latin typeface="Barlow"/>
              </a:rPr>
              <a:t>When planning meaningful and memorable explanations, it can be tempting to focus on developing fun activities that you think will engage pupils. However, this can sometimes distract pupils from the key learning that you want them to remember. Therefore, the focus for your third development cycle will be on how to plan explanations that help pupils pay attention to, and remember, the information you want them to learn. </a:t>
            </a:r>
          </a:p>
          <a:p>
            <a:endParaRPr lang="en-GB" sz="1050">
              <a:solidFill>
                <a:schemeClr val="accent5">
                  <a:lumMod val="75000"/>
                </a:schemeClr>
              </a:solidFill>
              <a:latin typeface="Barlow"/>
            </a:endParaRPr>
          </a:p>
          <a:p>
            <a:pPr marL="171450" indent="-171450">
              <a:buFont typeface="Arial" panose="020B0604020202020204" pitchFamily="34" charset="0"/>
              <a:buChar char="•"/>
            </a:pPr>
            <a:r>
              <a:rPr lang="en-GB" sz="1050">
                <a:solidFill>
                  <a:schemeClr val="accent5">
                    <a:lumMod val="75000"/>
                  </a:schemeClr>
                </a:solidFill>
                <a:latin typeface="Barlow"/>
              </a:rPr>
              <a:t>Just </a:t>
            </a:r>
            <a:r>
              <a:rPr lang="en-GB" sz="1050">
                <a:solidFill>
                  <a:schemeClr val="accent5">
                    <a:lumMod val="75000"/>
                  </a:schemeClr>
                </a:solidFill>
              </a:rPr>
              <a:t>as you did for Development Cycles 1 and 2, you will start your Development Cycle 3 journey by completing Unit 1 on </a:t>
            </a:r>
            <a:r>
              <a:rPr lang="en-GB" sz="1050" b="1">
                <a:solidFill>
                  <a:schemeClr val="accent5">
                    <a:lumMod val="75000"/>
                  </a:schemeClr>
                </a:solidFill>
              </a:rPr>
              <a:t>Brightspace</a:t>
            </a:r>
            <a:r>
              <a:rPr lang="en-GB" sz="1050">
                <a:solidFill>
                  <a:schemeClr val="accent5">
                    <a:lumMod val="75000"/>
                  </a:schemeClr>
                </a:solidFill>
              </a:rPr>
              <a:t>.  This provides a full overview of each stage of the Development Cycle, a retrieval quiz and further guidance.  Following the retrieval quiz, you should identify an area of your practice, in consultation with your mentor, on which to focus for the remainder of the term.</a:t>
            </a: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Tree>
    <p:extLst>
      <p:ext uri="{BB962C8B-B14F-4D97-AF65-F5344CB8AC3E}">
        <p14:creationId xmlns:p14="http://schemas.microsoft.com/office/powerpoint/2010/main" val="1056686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4" y="479403"/>
            <a:ext cx="452607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chemeClr val="accent5">
                    <a:lumMod val="50000"/>
                  </a:schemeClr>
                </a:solidFill>
              </a:rPr>
              <a:t>Year 2 ECT Development Cycle 3 bulletin (continued)</a:t>
            </a:r>
          </a:p>
          <a:p>
            <a:pPr algn="ctr"/>
            <a:r>
              <a:rPr lang="en-GB" sz="1100" b="1">
                <a:solidFill>
                  <a:schemeClr val="accent5">
                    <a:lumMod val="50000"/>
                  </a:schemeClr>
                </a:solidFill>
                <a:cs typeface="Calibri"/>
              </a:rPr>
              <a:t>USING MEANINGFUL AND MEMORABLE EXPLANATIONS </a:t>
            </a:r>
          </a:p>
          <a:p>
            <a:pPr algn="ctr"/>
            <a:r>
              <a:rPr lang="en-GB" sz="1100">
                <a:solidFill>
                  <a:schemeClr val="accent5">
                    <a:lumMod val="50000"/>
                  </a:schemeClr>
                </a:solidFill>
              </a:rPr>
              <a:t>w/b Monday 9</a:t>
            </a:r>
            <a:r>
              <a:rPr lang="en-GB" sz="1100" baseline="30000">
                <a:solidFill>
                  <a:schemeClr val="accent5">
                    <a:lumMod val="50000"/>
                  </a:schemeClr>
                </a:solidFill>
              </a:rPr>
              <a:t>th</a:t>
            </a:r>
            <a:r>
              <a:rPr lang="en-GB" sz="1100">
                <a:solidFill>
                  <a:schemeClr val="accent5">
                    <a:lumMod val="50000"/>
                  </a:schemeClr>
                </a:solidFill>
              </a:rPr>
              <a:t> January 2023</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17" name="Rounded Rectangle 20">
            <a:extLst>
              <a:ext uri="{FF2B5EF4-FFF2-40B4-BE49-F238E27FC236}">
                <a16:creationId xmlns:a16="http://schemas.microsoft.com/office/drawing/2014/main" id="{FD8FD3E0-B8C3-4DCF-8039-1AEA2311DAF3}"/>
              </a:ext>
            </a:extLst>
          </p:cNvPr>
          <p:cNvSpPr/>
          <p:nvPr/>
        </p:nvSpPr>
        <p:spPr>
          <a:xfrm>
            <a:off x="1086282" y="3846314"/>
            <a:ext cx="5535416" cy="1345831"/>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FFAB1B"/>
                </a:solidFill>
              </a:rPr>
              <a:t>Mentor interaction:</a:t>
            </a:r>
          </a:p>
          <a:p>
            <a:pPr algn="just"/>
            <a:endParaRPr lang="en-GB" sz="1050" b="1">
              <a:solidFill>
                <a:srgbClr val="FFAB1B"/>
              </a:solidFill>
            </a:endParaRPr>
          </a:p>
          <a:p>
            <a:pPr marL="171450" indent="-171450">
              <a:spcAft>
                <a:spcPts val="400"/>
              </a:spcAft>
              <a:buFont typeface="Arial" panose="020B0604020202020204" pitchFamily="34" charset="0"/>
              <a:buChar char="•"/>
            </a:pPr>
            <a:r>
              <a:rPr lang="en-GB" sz="1050">
                <a:solidFill>
                  <a:schemeClr val="accent5">
                    <a:lumMod val="75000"/>
                  </a:schemeClr>
                </a:solidFill>
                <a:latin typeface="Barlow"/>
              </a:rPr>
              <a:t>As was the case with </a:t>
            </a:r>
            <a:r>
              <a:rPr lang="en-GB" sz="1050">
                <a:solidFill>
                  <a:schemeClr val="accent5">
                    <a:lumMod val="75000"/>
                  </a:schemeClr>
                </a:solidFill>
              </a:rPr>
              <a:t>Development Cycles 1 and 2, you will continue to meet at least once per fortnight with your mentor.  Initially you will decide with them your area of focus for the half-term.  You will then observe and/or hold a discussion with an expert colleague, which will focus on your chosen area of development, and then meet with your mentor again to discuss and break down the approach taken by the expert colleague. </a:t>
            </a:r>
            <a:endParaRPr lang="en-GB" sz="1050">
              <a:solidFill>
                <a:srgbClr val="002060"/>
              </a:solidFill>
            </a:endParaRPr>
          </a:p>
        </p:txBody>
      </p:sp>
      <p:grpSp>
        <p:nvGrpSpPr>
          <p:cNvPr id="18" name="Group 17">
            <a:extLst>
              <a:ext uri="{FF2B5EF4-FFF2-40B4-BE49-F238E27FC236}">
                <a16:creationId xmlns:a16="http://schemas.microsoft.com/office/drawing/2014/main" id="{F8F04304-44D6-4E94-B558-AA60A2C904D3}"/>
              </a:ext>
            </a:extLst>
          </p:cNvPr>
          <p:cNvGrpSpPr/>
          <p:nvPr/>
        </p:nvGrpSpPr>
        <p:grpSpPr>
          <a:xfrm>
            <a:off x="140261" y="3846314"/>
            <a:ext cx="799381" cy="985489"/>
            <a:chOff x="5048571" y="563945"/>
            <a:chExt cx="2340854" cy="2757312"/>
          </a:xfrm>
        </p:grpSpPr>
        <p:sp>
          <p:nvSpPr>
            <p:cNvPr id="19" name="Oval 18">
              <a:extLst>
                <a:ext uri="{FF2B5EF4-FFF2-40B4-BE49-F238E27FC236}">
                  <a16:creationId xmlns:a16="http://schemas.microsoft.com/office/drawing/2014/main" id="{B1A2BD69-8374-4B2B-A1AC-3C10032422F3}"/>
                </a:ext>
              </a:extLst>
            </p:cNvPr>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21" name="Picture 6" descr="mentoring Icon 2514129">
              <a:extLst>
                <a:ext uri="{FF2B5EF4-FFF2-40B4-BE49-F238E27FC236}">
                  <a16:creationId xmlns:a16="http://schemas.microsoft.com/office/drawing/2014/main" id="{E2A353B3-C135-47AA-8A1F-9B08ABAD9FE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23" name="Rounded Rectangle 78">
              <a:extLst>
                <a:ext uri="{FF2B5EF4-FFF2-40B4-BE49-F238E27FC236}">
                  <a16:creationId xmlns:a16="http://schemas.microsoft.com/office/drawing/2014/main" id="{9E34FC03-9639-41A6-88AE-B5E07B556A11}"/>
                </a:ext>
              </a:extLst>
            </p:cNvPr>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sp>
        <p:nvSpPr>
          <p:cNvPr id="24" name="Rounded Rectangle 20">
            <a:extLst>
              <a:ext uri="{FF2B5EF4-FFF2-40B4-BE49-F238E27FC236}">
                <a16:creationId xmlns:a16="http://schemas.microsoft.com/office/drawing/2014/main" id="{193441FD-C645-4AFD-8133-F26547564A29}"/>
              </a:ext>
            </a:extLst>
          </p:cNvPr>
          <p:cNvSpPr/>
          <p:nvPr/>
        </p:nvSpPr>
        <p:spPr>
          <a:xfrm>
            <a:off x="1066929" y="1292641"/>
            <a:ext cx="5535416" cy="2412633"/>
          </a:xfrm>
          <a:prstGeom prst="roundRect">
            <a:avLst>
              <a:gd name="adj" fmla="val 10435"/>
            </a:avLst>
          </a:prstGeom>
          <a:solidFill>
            <a:schemeClr val="bg1"/>
          </a:solidFill>
          <a:ln>
            <a:solidFill>
              <a:srgbClr val="6666F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6699FF"/>
                </a:solidFill>
              </a:rPr>
              <a:t>ECT Development Cycle seminars:</a:t>
            </a:r>
          </a:p>
          <a:p>
            <a:pPr algn="just"/>
            <a:endParaRPr lang="en-GB" sz="1050">
              <a:solidFill>
                <a:schemeClr val="accent5">
                  <a:lumMod val="50000"/>
                </a:schemeClr>
              </a:solidFill>
            </a:endParaRPr>
          </a:p>
          <a:p>
            <a:pPr marL="171450" indent="-171450">
              <a:buFont typeface="Arial" panose="020B0604020202020204" pitchFamily="34" charset="0"/>
              <a:buChar char="•"/>
            </a:pPr>
            <a:r>
              <a:rPr lang="en-GB" sz="1050">
                <a:solidFill>
                  <a:schemeClr val="accent5">
                    <a:lumMod val="75000"/>
                  </a:schemeClr>
                </a:solidFill>
              </a:rPr>
              <a:t>The focus of your Development Cycle 3 seminar is </a:t>
            </a:r>
            <a:r>
              <a:rPr lang="en-GB" sz="1050" b="1">
                <a:solidFill>
                  <a:schemeClr val="accent5">
                    <a:lumMod val="75000"/>
                  </a:schemeClr>
                </a:solidFill>
              </a:rPr>
              <a:t>using meaningful and memorable explanations.</a:t>
            </a:r>
          </a:p>
          <a:p>
            <a:endParaRPr lang="en-GB" sz="1050" b="1">
              <a:solidFill>
                <a:schemeClr val="accent5">
                  <a:lumMod val="75000"/>
                </a:schemeClr>
              </a:solidFill>
            </a:endParaRPr>
          </a:p>
          <a:p>
            <a:pPr marL="171450" indent="-171450">
              <a:buFont typeface="Arial" panose="020B0604020202020204" pitchFamily="34" charset="0"/>
              <a:buChar char="•"/>
            </a:pPr>
            <a:r>
              <a:rPr lang="en-GB" sz="1050">
                <a:solidFill>
                  <a:schemeClr val="accent5">
                    <a:lumMod val="75000"/>
                  </a:schemeClr>
                </a:solidFill>
              </a:rPr>
              <a:t>Attached to this bulletin, please find the updated information for 2023 for both Primary and Secondary Year 2 seminars. Please double-check your seminar dates and times, as some seminars have been combined and/or moved from online to face-to-face.  </a:t>
            </a:r>
            <a:r>
              <a:rPr lang="en-GB" sz="1050">
                <a:solidFill>
                  <a:srgbClr val="002060"/>
                </a:solidFill>
                <a:cs typeface="Calibri" panose="020F0502020204030204"/>
              </a:rPr>
              <a:t>Attendance at seminars is both an entitlement and an expectation.  The dates are published far in advance to enable you to make arrangements to attend.  If, </a:t>
            </a:r>
            <a:r>
              <a:rPr lang="en-GB" sz="1050" u="sng">
                <a:solidFill>
                  <a:srgbClr val="002060"/>
                </a:solidFill>
                <a:cs typeface="Calibri" panose="020F0502020204030204"/>
              </a:rPr>
              <a:t>in exceptional circumstances</a:t>
            </a:r>
            <a:r>
              <a:rPr lang="en-GB" sz="1050">
                <a:solidFill>
                  <a:srgbClr val="002060"/>
                </a:solidFill>
                <a:cs typeface="Calibri" panose="020F0502020204030204"/>
              </a:rPr>
              <a:t>, you are unable to attend a seminar, please ensure you contact both the person delivering the seminar and the Xavier central team -  </a:t>
            </a:r>
            <a:r>
              <a:rPr lang="en-GB" sz="1050">
                <a:solidFill>
                  <a:srgbClr val="002060"/>
                </a:solidFill>
                <a:cs typeface="Calibri" panose="020F0502020204030204"/>
                <a:hlinkClick r:id="rId7"/>
              </a:rPr>
              <a:t>TeachingSchoolHub@xaviercet.org.uk</a:t>
            </a:r>
            <a:r>
              <a:rPr lang="en-GB" sz="1050">
                <a:solidFill>
                  <a:srgbClr val="002060"/>
                </a:solidFill>
                <a:cs typeface="Calibri" panose="020F0502020204030204"/>
              </a:rPr>
              <a:t>.  Seminar attendance is tracked through your completed evaluations.  If you do not complete the seminar evaluation, you will not be recorded as having attended.  </a:t>
            </a:r>
          </a:p>
          <a:p>
            <a:pPr marL="171450" indent="-171450" algn="just">
              <a:buFont typeface="Arial" panose="020B0604020202020204" pitchFamily="34" charset="0"/>
              <a:buChar char="•"/>
            </a:pPr>
            <a:endParaRPr lang="en-GB" sz="1050">
              <a:solidFill>
                <a:schemeClr val="accent5">
                  <a:lumMod val="75000"/>
                </a:schemeClr>
              </a:solidFill>
            </a:endParaRPr>
          </a:p>
        </p:txBody>
      </p:sp>
      <p:grpSp>
        <p:nvGrpSpPr>
          <p:cNvPr id="25" name="Group 24">
            <a:extLst>
              <a:ext uri="{FF2B5EF4-FFF2-40B4-BE49-F238E27FC236}">
                <a16:creationId xmlns:a16="http://schemas.microsoft.com/office/drawing/2014/main" id="{CCE3853B-2A46-4827-94C3-60F9954F7321}"/>
              </a:ext>
            </a:extLst>
          </p:cNvPr>
          <p:cNvGrpSpPr/>
          <p:nvPr/>
        </p:nvGrpSpPr>
        <p:grpSpPr>
          <a:xfrm>
            <a:off x="153203" y="1303467"/>
            <a:ext cx="802800" cy="993600"/>
            <a:chOff x="297203" y="3536739"/>
            <a:chExt cx="2224101" cy="2757313"/>
          </a:xfrm>
        </p:grpSpPr>
        <p:sp>
          <p:nvSpPr>
            <p:cNvPr id="27" name="Oval 26">
              <a:extLst>
                <a:ext uri="{FF2B5EF4-FFF2-40B4-BE49-F238E27FC236}">
                  <a16:creationId xmlns:a16="http://schemas.microsoft.com/office/drawing/2014/main" id="{65105BC9-4277-40E8-86E8-8EDD93CDD47A}"/>
                </a:ext>
              </a:extLst>
            </p:cNvPr>
            <p:cNvSpPr/>
            <p:nvPr/>
          </p:nvSpPr>
          <p:spPr>
            <a:xfrm>
              <a:off x="297203" y="3536739"/>
              <a:ext cx="2214629" cy="2214629"/>
            </a:xfrm>
            <a:prstGeom prst="ellipse">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10" descr="video mentoring Icon 3848569">
              <a:extLst>
                <a:ext uri="{FF2B5EF4-FFF2-40B4-BE49-F238E27FC236}">
                  <a16:creationId xmlns:a16="http://schemas.microsoft.com/office/drawing/2014/main" id="{F52468CB-477A-429B-B0C7-9A8B4F886A4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3987" y="3949044"/>
              <a:ext cx="1422552" cy="1422552"/>
            </a:xfrm>
            <a:prstGeom prst="rect">
              <a:avLst/>
            </a:prstGeom>
            <a:noFill/>
            <a:extLst>
              <a:ext uri="{909E8E84-426E-40DD-AFC4-6F175D3DCCD1}">
                <a14:hiddenFill xmlns:a14="http://schemas.microsoft.com/office/drawing/2010/main">
                  <a:solidFill>
                    <a:srgbClr val="FFFFFF"/>
                  </a:solidFill>
                </a14:hiddenFill>
              </a:ext>
            </a:extLst>
          </p:spPr>
        </p:pic>
        <p:sp>
          <p:nvSpPr>
            <p:cNvPr id="35" name="Rounded Rectangle 36">
              <a:extLst>
                <a:ext uri="{FF2B5EF4-FFF2-40B4-BE49-F238E27FC236}">
                  <a16:creationId xmlns:a16="http://schemas.microsoft.com/office/drawing/2014/main" id="{8D181A18-9963-452E-AC0A-3FB7E7442EED}"/>
                </a:ext>
              </a:extLst>
            </p:cNvPr>
            <p:cNvSpPr/>
            <p:nvPr/>
          </p:nvSpPr>
          <p:spPr>
            <a:xfrm>
              <a:off x="306675" y="5824769"/>
              <a:ext cx="2214629" cy="469283"/>
            </a:xfrm>
            <a:prstGeom prst="roundRect">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ECT Seminar</a:t>
              </a:r>
            </a:p>
          </p:txBody>
        </p:sp>
      </p:grpSp>
      <p:sp>
        <p:nvSpPr>
          <p:cNvPr id="39" name="Rounded Rectangle 20">
            <a:extLst>
              <a:ext uri="{FF2B5EF4-FFF2-40B4-BE49-F238E27FC236}">
                <a16:creationId xmlns:a16="http://schemas.microsoft.com/office/drawing/2014/main" id="{02FB0CB5-8BD3-4013-A9CC-60831D5CF95E}"/>
              </a:ext>
            </a:extLst>
          </p:cNvPr>
          <p:cNvSpPr/>
          <p:nvPr/>
        </p:nvSpPr>
        <p:spPr>
          <a:xfrm>
            <a:off x="1074252" y="5333184"/>
            <a:ext cx="5528093" cy="4268015"/>
          </a:xfrm>
          <a:prstGeom prst="roundRect">
            <a:avLst>
              <a:gd name="adj" fmla="val 10435"/>
            </a:avLst>
          </a:prstGeom>
          <a:solidFill>
            <a:schemeClr val="bg1"/>
          </a:solidFill>
          <a:ln>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7030A0"/>
                </a:solidFill>
              </a:rPr>
              <a:t>Additional CPD dates for next term:</a:t>
            </a:r>
          </a:p>
          <a:p>
            <a:pPr algn="just"/>
            <a:endParaRPr lang="en-GB" sz="1050" b="1">
              <a:solidFill>
                <a:srgbClr val="7030A0"/>
              </a:solidFill>
            </a:endParaRPr>
          </a:p>
          <a:p>
            <a:pPr marL="171450" indent="-171450" algn="just">
              <a:buFont typeface="Arial" panose="020B0604020202020204" pitchFamily="34" charset="0"/>
              <a:buChar char="•"/>
            </a:pPr>
            <a:r>
              <a:rPr lang="en-GB" sz="1050">
                <a:solidFill>
                  <a:schemeClr val="accent5">
                    <a:lumMod val="75000"/>
                  </a:schemeClr>
                </a:solidFill>
                <a:latin typeface="Barlow"/>
              </a:rPr>
              <a:t>We are delighted to inform you that we have arranged for two additional CPD sessions to take place in the coming weeks:</a:t>
            </a:r>
            <a:endParaRPr lang="en-GB" sz="1050">
              <a:solidFill>
                <a:srgbClr val="7030A0"/>
              </a:solidFill>
            </a:endParaRPr>
          </a:p>
          <a:p>
            <a:pPr algn="just"/>
            <a:endParaRPr lang="en-GB" sz="1050" b="1">
              <a:solidFill>
                <a:srgbClr val="7030A0"/>
              </a:solidFill>
            </a:endParaRPr>
          </a:p>
          <a:p>
            <a:pPr algn="just"/>
            <a:r>
              <a:rPr lang="en-GB" sz="1050" b="1" u="sng">
                <a:solidFill>
                  <a:schemeClr val="accent5">
                    <a:lumMod val="75000"/>
                  </a:schemeClr>
                </a:solidFill>
                <a:cs typeface="Calibri"/>
              </a:rPr>
              <a:t>Tuesday 28</a:t>
            </a:r>
            <a:r>
              <a:rPr lang="en-GB" sz="1050" b="1" u="sng" baseline="30000">
                <a:solidFill>
                  <a:schemeClr val="accent5">
                    <a:lumMod val="75000"/>
                  </a:schemeClr>
                </a:solidFill>
                <a:cs typeface="Calibri"/>
              </a:rPr>
              <a:t>th</a:t>
            </a:r>
            <a:r>
              <a:rPr lang="en-GB" sz="1050" b="1" u="sng">
                <a:solidFill>
                  <a:schemeClr val="accent5">
                    <a:lumMod val="75000"/>
                  </a:schemeClr>
                </a:solidFill>
                <a:cs typeface="Calibri"/>
              </a:rPr>
              <a:t> March 2023 </a:t>
            </a:r>
            <a:endParaRPr lang="en-GB" sz="1050" b="1">
              <a:solidFill>
                <a:schemeClr val="accent5">
                  <a:lumMod val="75000"/>
                </a:schemeClr>
              </a:solidFill>
              <a:cs typeface="Calibri"/>
            </a:endParaRPr>
          </a:p>
          <a:p>
            <a:pPr algn="just"/>
            <a:r>
              <a:rPr lang="en-GB" sz="1050" b="1" u="sng">
                <a:solidFill>
                  <a:schemeClr val="accent5">
                    <a:lumMod val="75000"/>
                  </a:schemeClr>
                </a:solidFill>
                <a:cs typeface="Calibri"/>
              </a:rPr>
              <a:t>The balance between teacher led and independent learning</a:t>
            </a:r>
          </a:p>
          <a:p>
            <a:pPr algn="just"/>
            <a:r>
              <a:rPr lang="en-GB" sz="1050">
                <a:solidFill>
                  <a:schemeClr val="accent1">
                    <a:lumMod val="50000"/>
                  </a:schemeClr>
                </a:solidFill>
                <a:cs typeface="Calibri"/>
              </a:rPr>
              <a:t>Guided and independent learning are both vital parts of the education process, and only by finding the right balance between the two can you help students move forward. Evidence shows that putting students at the centre of their learning increases development, intrinsic motivation and creativity.  This CPD will explore ways to provide high-quality experiences for students, striking the balance between teacher-led and independent learning. The session will be run by an outstanding teacher and will provide a number of take-aways for you to use in the classroom.</a:t>
            </a:r>
            <a:endParaRPr lang="en-GB" sz="1050">
              <a:solidFill>
                <a:schemeClr val="accent1">
                  <a:lumMod val="50000"/>
                </a:schemeClr>
              </a:solidFill>
              <a:ea typeface="+mn-lt"/>
              <a:cs typeface="+mn-lt"/>
            </a:endParaRPr>
          </a:p>
          <a:p>
            <a:pPr algn="just"/>
            <a:endParaRPr lang="en-GB" sz="1050" b="1">
              <a:solidFill>
                <a:schemeClr val="accent5">
                  <a:lumMod val="75000"/>
                </a:schemeClr>
              </a:solidFill>
              <a:highlight>
                <a:srgbClr val="FFFF00"/>
              </a:highlight>
              <a:cs typeface="Calibri"/>
            </a:endParaRPr>
          </a:p>
          <a:p>
            <a:pPr algn="just"/>
            <a:r>
              <a:rPr lang="en-GB" sz="1050" b="1" u="sng">
                <a:solidFill>
                  <a:schemeClr val="accent5">
                    <a:lumMod val="75000"/>
                  </a:schemeClr>
                </a:solidFill>
                <a:cs typeface="Calibri"/>
              </a:rPr>
              <a:t>Tuesday 18</a:t>
            </a:r>
            <a:r>
              <a:rPr lang="en-GB" sz="1050" b="1" u="sng" baseline="30000">
                <a:solidFill>
                  <a:schemeClr val="accent5">
                    <a:lumMod val="75000"/>
                  </a:schemeClr>
                </a:solidFill>
                <a:cs typeface="Calibri"/>
              </a:rPr>
              <a:t>th</a:t>
            </a:r>
            <a:r>
              <a:rPr lang="en-GB" sz="1050" b="1" u="sng">
                <a:solidFill>
                  <a:schemeClr val="accent5">
                    <a:lumMod val="75000"/>
                  </a:schemeClr>
                </a:solidFill>
                <a:cs typeface="Calibri"/>
              </a:rPr>
              <a:t> April 2023</a:t>
            </a:r>
          </a:p>
          <a:p>
            <a:pPr algn="just"/>
            <a:r>
              <a:rPr lang="en-GB" sz="1050" b="1" u="sng">
                <a:solidFill>
                  <a:schemeClr val="accent5">
                    <a:lumMod val="75000"/>
                  </a:schemeClr>
                </a:solidFill>
                <a:cs typeface="Calibri"/>
              </a:rPr>
              <a:t>Understanding Dyslexia in the classroom</a:t>
            </a:r>
          </a:p>
          <a:p>
            <a:r>
              <a:rPr lang="en-GB" sz="1050">
                <a:solidFill>
                  <a:schemeClr val="accent5">
                    <a:lumMod val="75000"/>
                  </a:schemeClr>
                </a:solidFill>
                <a:cs typeface="Calibri"/>
              </a:rPr>
              <a:t>This session will be led by Katrina Cochrane.  Katrina is one of the UK's leading experts on dyslexia and learning difficulties, with senior teaching and management experience gained at major dyslexia charities, such as Dyslexia Action and the British Dyslexia Association.  The author of several books and articles on dyslexia and the  founder of Positive Dyslexia, a provider of training and assessment for individuals and companies, Katrina is passionate about helping teachers know how best to identify and meet the needs of their dyslexic pupils.  Katrina is a warm and engaging presenter and we are confident that you will gain a great deal from attending the session.  (www.positivedyslexia.co.uk)</a:t>
            </a:r>
          </a:p>
        </p:txBody>
      </p:sp>
      <p:pic>
        <p:nvPicPr>
          <p:cNvPr id="40" name="Picture 39">
            <a:extLst>
              <a:ext uri="{FF2B5EF4-FFF2-40B4-BE49-F238E27FC236}">
                <a16:creationId xmlns:a16="http://schemas.microsoft.com/office/drawing/2014/main" id="{044CA5FC-C11A-4B15-8282-36759E17427A}"/>
              </a:ext>
            </a:extLst>
          </p:cNvPr>
          <p:cNvPicPr>
            <a:picLocks noChangeAspect="1"/>
          </p:cNvPicPr>
          <p:nvPr/>
        </p:nvPicPr>
        <p:blipFill>
          <a:blip r:embed="rId9"/>
          <a:stretch>
            <a:fillRect/>
          </a:stretch>
        </p:blipFill>
        <p:spPr>
          <a:xfrm>
            <a:off x="108180" y="5333185"/>
            <a:ext cx="865707" cy="1085182"/>
          </a:xfrm>
          <a:prstGeom prst="rect">
            <a:avLst/>
          </a:prstGeom>
        </p:spPr>
      </p:pic>
    </p:spTree>
    <p:extLst>
      <p:ext uri="{BB962C8B-B14F-4D97-AF65-F5344CB8AC3E}">
        <p14:creationId xmlns:p14="http://schemas.microsoft.com/office/powerpoint/2010/main" val="4264698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4" y="479403"/>
            <a:ext cx="452607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chemeClr val="accent5">
                    <a:lumMod val="50000"/>
                  </a:schemeClr>
                </a:solidFill>
              </a:rPr>
              <a:t>Year 2 ECT Development Cycle 3 bulletin (continued)</a:t>
            </a:r>
          </a:p>
          <a:p>
            <a:pPr algn="ctr"/>
            <a:r>
              <a:rPr lang="en-GB" sz="1100" b="1">
                <a:solidFill>
                  <a:schemeClr val="accent5">
                    <a:lumMod val="50000"/>
                  </a:schemeClr>
                </a:solidFill>
                <a:cs typeface="Calibri"/>
              </a:rPr>
              <a:t>USING MEANINGFUL AND MEMORABLE EXPLANATIONS </a:t>
            </a:r>
          </a:p>
          <a:p>
            <a:pPr algn="ctr"/>
            <a:r>
              <a:rPr lang="en-GB" sz="1100">
                <a:solidFill>
                  <a:schemeClr val="accent5">
                    <a:lumMod val="50000"/>
                  </a:schemeClr>
                </a:solidFill>
              </a:rPr>
              <a:t>w/b Monday 9</a:t>
            </a:r>
            <a:r>
              <a:rPr lang="en-GB" sz="1100" baseline="30000">
                <a:solidFill>
                  <a:schemeClr val="accent5">
                    <a:lumMod val="50000"/>
                  </a:schemeClr>
                </a:solidFill>
              </a:rPr>
              <a:t>th</a:t>
            </a:r>
            <a:r>
              <a:rPr lang="en-GB" sz="1100">
                <a:solidFill>
                  <a:schemeClr val="accent5">
                    <a:lumMod val="50000"/>
                  </a:schemeClr>
                </a:solidFill>
              </a:rPr>
              <a:t> January 2023</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29" name="Rounded Rectangle 20">
            <a:extLst>
              <a:ext uri="{FF2B5EF4-FFF2-40B4-BE49-F238E27FC236}">
                <a16:creationId xmlns:a16="http://schemas.microsoft.com/office/drawing/2014/main" id="{01488165-51A5-48FF-869A-83B3ACD49965}"/>
              </a:ext>
            </a:extLst>
          </p:cNvPr>
          <p:cNvSpPr/>
          <p:nvPr/>
        </p:nvSpPr>
        <p:spPr>
          <a:xfrm>
            <a:off x="1096319" y="4869270"/>
            <a:ext cx="5480141" cy="4316771"/>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GB" sz="1050" b="1">
                <a:solidFill>
                  <a:schemeClr val="accent6">
                    <a:lumMod val="50000"/>
                  </a:schemeClr>
                </a:solidFill>
              </a:rPr>
              <a:t>Message to your induction tutor:</a:t>
            </a:r>
          </a:p>
          <a:p>
            <a:pPr algn="just"/>
            <a:endParaRPr lang="en-GB" sz="1050" b="1">
              <a:solidFill>
                <a:schemeClr val="accent6">
                  <a:lumMod val="50000"/>
                </a:schemeClr>
              </a:solidFill>
              <a:ea typeface="+mn-lt"/>
              <a:cs typeface="+mn-lt"/>
            </a:endParaRPr>
          </a:p>
          <a:p>
            <a:pPr marL="171450" indent="-171450" algn="just">
              <a:spcAft>
                <a:spcPts val="400"/>
              </a:spcAft>
              <a:buFont typeface="Arial,Sans-Serif"/>
              <a:buChar char="•"/>
            </a:pPr>
            <a:r>
              <a:rPr lang="en-GB" sz="1050">
                <a:solidFill>
                  <a:srgbClr val="002060"/>
                </a:solidFill>
                <a:ea typeface="+mn-lt"/>
                <a:cs typeface="+mn-lt"/>
              </a:rPr>
              <a:t>Welcome back to 2023!  We hope that you had a lovely break and are feeling refreshed and ready for what we know will be another busy term.</a:t>
            </a:r>
            <a:endParaRPr lang="en-GB" sz="1050">
              <a:ea typeface="+mn-lt"/>
              <a:cs typeface="+mn-lt"/>
            </a:endParaRPr>
          </a:p>
          <a:p>
            <a:pPr marL="171450" indent="-171450" algn="just">
              <a:spcAft>
                <a:spcPts val="400"/>
              </a:spcAft>
              <a:buFont typeface="Arial,Sans-Serif"/>
              <a:buChar char="•"/>
            </a:pPr>
            <a:r>
              <a:rPr lang="en-GB" sz="1050" b="1">
                <a:solidFill>
                  <a:srgbClr val="002060"/>
                </a:solidFill>
                <a:cs typeface="Calibri"/>
              </a:rPr>
              <a:t>Progress Reports and Assessments: </a:t>
            </a:r>
            <a:r>
              <a:rPr lang="en-GB" sz="1050">
                <a:solidFill>
                  <a:srgbClr val="002060"/>
                </a:solidFill>
                <a:cs typeface="Calibri"/>
              </a:rPr>
              <a:t>Thank you for completing these so promptly. A few schools have been in contact with us to explain the exceptional circumstances for some of the reports being delayed. If you have any issues, please do let Sophie Hunter know as soon as possible </a:t>
            </a:r>
            <a:r>
              <a:rPr lang="en-GB" sz="1050">
                <a:solidFill>
                  <a:srgbClr val="002060"/>
                </a:solidFill>
                <a:cs typeface="Calibri"/>
                <a:hlinkClick r:id="rId6"/>
              </a:rPr>
              <a:t>s.hunter@xaviercet.org.uk</a:t>
            </a:r>
            <a:r>
              <a:rPr lang="en-GB" sz="1050">
                <a:solidFill>
                  <a:srgbClr val="002060"/>
                </a:solidFill>
                <a:cs typeface="Calibri"/>
              </a:rPr>
              <a:t> so that she can provide you with any support you might need.</a:t>
            </a:r>
            <a:endParaRPr lang="en-US" sz="1050">
              <a:ea typeface="+mn-lt"/>
              <a:cs typeface="+mn-lt"/>
            </a:endParaRPr>
          </a:p>
          <a:p>
            <a:pPr marL="171450" indent="-171450" algn="just">
              <a:spcAft>
                <a:spcPts val="400"/>
              </a:spcAft>
              <a:buFont typeface="Arial,Sans-Serif"/>
              <a:buChar char="•"/>
            </a:pPr>
            <a:r>
              <a:rPr lang="en-GB" sz="1050" b="1">
                <a:solidFill>
                  <a:srgbClr val="002060"/>
                </a:solidFill>
                <a:cs typeface="Calibri"/>
              </a:rPr>
              <a:t>Year 2 ECTs as mentors: </a:t>
            </a:r>
            <a:r>
              <a:rPr lang="en-GB" sz="1050">
                <a:solidFill>
                  <a:srgbClr val="002060"/>
                </a:solidFill>
                <a:cs typeface="Calibri"/>
              </a:rPr>
              <a:t>We are aware that some Year 2 ECTs are being used as ECT1 mentors. Although this is not recommended, we understand that mentor capacity is sometimes under pressure.  If a Year 2 ECT is mentoring an ECT1, it is essential that they are given additional time in which to carry out the role.  Please also ensure that you are regularly checking on their well-being, as their load will be particularly heavy at a time when they are still very much working on their own practice.</a:t>
            </a:r>
            <a:endParaRPr lang="en-US" sz="1050">
              <a:ea typeface="+mn-lt"/>
              <a:cs typeface="+mn-lt"/>
            </a:endParaRPr>
          </a:p>
          <a:p>
            <a:pPr marL="171450" indent="-171450" algn="just">
              <a:spcAft>
                <a:spcPts val="400"/>
              </a:spcAft>
              <a:buFont typeface="Arial,Sans-Serif"/>
              <a:buChar char="•"/>
            </a:pPr>
            <a:r>
              <a:rPr lang="en-GB" sz="1050" b="1">
                <a:solidFill>
                  <a:srgbClr val="002060"/>
                </a:solidFill>
                <a:ea typeface="+mn-lt"/>
                <a:cs typeface="+mn-lt"/>
              </a:rPr>
              <a:t>Attendance at ECF Seminars: </a:t>
            </a:r>
            <a:r>
              <a:rPr lang="en-GB" sz="1050">
                <a:solidFill>
                  <a:srgbClr val="002060"/>
                </a:solidFill>
                <a:ea typeface="+mn-lt"/>
                <a:cs typeface="+mn-lt"/>
              </a:rPr>
              <a:t>Please find attached to this bulletin an updated overview of the seminars taking place in 2022-23.  Please check that your ECTs and mentors are aware of these dates and that the necessary arrangements are in place within school to enable them to attend every session.  Dates are given well in advance so that schools can plan appropriately.  If, due to exceptional circumstances, an ECT cannot attend a seminar, please ensure that they notify the Xavier team as far in advance as possible.  Please also reinforce the message that sending apologies on the day of the seminar is not acceptable, unless someone is unexpectedly unwell or an emergency situation has arisen.  Many thanks for your support with this.</a:t>
            </a:r>
            <a:endParaRPr lang="en-GB"/>
          </a:p>
          <a:p>
            <a:pPr algn="just"/>
            <a:endParaRPr lang="en-GB">
              <a:solidFill>
                <a:srgbClr val="FFFFFF"/>
              </a:solidFill>
              <a:cs typeface="Calibri"/>
            </a:endParaRPr>
          </a:p>
          <a:p>
            <a:pPr marL="171450" indent="-171450" algn="just">
              <a:buFont typeface="Arial" panose="020B0604020202020204" pitchFamily="34" charset="0"/>
              <a:buChar char="•"/>
            </a:pPr>
            <a:endParaRPr lang="en-GB" sz="1050">
              <a:solidFill>
                <a:srgbClr val="002060"/>
              </a:solidFill>
              <a:cs typeface="Calibri"/>
            </a:endParaRPr>
          </a:p>
          <a:p>
            <a:pPr algn="just"/>
            <a:endParaRPr lang="en-GB" sz="1050">
              <a:solidFill>
                <a:srgbClr val="002060"/>
              </a:solidFill>
              <a:cs typeface="Calibri"/>
            </a:endParaRPr>
          </a:p>
        </p:txBody>
      </p:sp>
      <p:pic>
        <p:nvPicPr>
          <p:cNvPr id="32" name="Picture 31">
            <a:extLst>
              <a:ext uri="{FF2B5EF4-FFF2-40B4-BE49-F238E27FC236}">
                <a16:creationId xmlns:a16="http://schemas.microsoft.com/office/drawing/2014/main" id="{5A876D96-17EF-484D-84E2-52487D66DC70}"/>
              </a:ext>
            </a:extLst>
          </p:cNvPr>
          <p:cNvPicPr>
            <a:picLocks noChangeAspect="1"/>
          </p:cNvPicPr>
          <p:nvPr/>
        </p:nvPicPr>
        <p:blipFill>
          <a:blip r:embed="rId7"/>
          <a:stretch>
            <a:fillRect/>
          </a:stretch>
        </p:blipFill>
        <p:spPr>
          <a:xfrm>
            <a:off x="156723" y="4864047"/>
            <a:ext cx="804742" cy="1042506"/>
          </a:xfrm>
          <a:prstGeom prst="rect">
            <a:avLst/>
          </a:prstGeom>
        </p:spPr>
      </p:pic>
      <p:pic>
        <p:nvPicPr>
          <p:cNvPr id="33" name="Picture 32">
            <a:extLst>
              <a:ext uri="{FF2B5EF4-FFF2-40B4-BE49-F238E27FC236}">
                <a16:creationId xmlns:a16="http://schemas.microsoft.com/office/drawing/2014/main" id="{32FD4498-AC0E-4182-B774-DAD0571C93FA}"/>
              </a:ext>
            </a:extLst>
          </p:cNvPr>
          <p:cNvPicPr>
            <a:picLocks noChangeAspect="1"/>
          </p:cNvPicPr>
          <p:nvPr/>
        </p:nvPicPr>
        <p:blipFill>
          <a:blip r:embed="rId8"/>
          <a:stretch>
            <a:fillRect/>
          </a:stretch>
        </p:blipFill>
        <p:spPr>
          <a:xfrm>
            <a:off x="299991" y="4907244"/>
            <a:ext cx="518205" cy="518205"/>
          </a:xfrm>
          <a:prstGeom prst="rect">
            <a:avLst/>
          </a:prstGeom>
        </p:spPr>
      </p:pic>
      <p:sp>
        <p:nvSpPr>
          <p:cNvPr id="17" name="Rounded Rectangle 20">
            <a:extLst>
              <a:ext uri="{FF2B5EF4-FFF2-40B4-BE49-F238E27FC236}">
                <a16:creationId xmlns:a16="http://schemas.microsoft.com/office/drawing/2014/main" id="{2C0FB428-72AB-438C-AA7A-E1DBFEE591EA}"/>
              </a:ext>
            </a:extLst>
          </p:cNvPr>
          <p:cNvSpPr/>
          <p:nvPr/>
        </p:nvSpPr>
        <p:spPr>
          <a:xfrm>
            <a:off x="1034375" y="1316111"/>
            <a:ext cx="5532048" cy="3230209"/>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GB" sz="1050" b="1">
                <a:solidFill>
                  <a:srgbClr val="FFAB1B"/>
                </a:solidFill>
              </a:rPr>
              <a:t>Message to your mentor:</a:t>
            </a:r>
          </a:p>
          <a:p>
            <a:pPr algn="just"/>
            <a:endParaRPr lang="en-GB" sz="1050" b="1">
              <a:solidFill>
                <a:srgbClr val="FFAB1B"/>
              </a:solidFill>
              <a:cs typeface="Calibri"/>
            </a:endParaRPr>
          </a:p>
          <a:p>
            <a:pPr marL="171450" indent="-171450" algn="just">
              <a:buFont typeface="Arial"/>
              <a:buChar char="•"/>
            </a:pPr>
            <a:r>
              <a:rPr lang="en-GB" sz="1050">
                <a:solidFill>
                  <a:srgbClr val="002060"/>
                </a:solidFill>
                <a:cs typeface="Calibri"/>
              </a:rPr>
              <a:t>As you will know, Development Cycle 3 begins on Monday 9th January.  Please refer to Pages 32 to 34 in your </a:t>
            </a:r>
            <a:r>
              <a:rPr lang="en-GB" sz="1050" b="1">
                <a:solidFill>
                  <a:srgbClr val="002060"/>
                </a:solidFill>
                <a:cs typeface="Calibri"/>
              </a:rPr>
              <a:t>Year 2 Mentor Programme Guide</a:t>
            </a:r>
            <a:r>
              <a:rPr lang="en-GB" sz="1050">
                <a:solidFill>
                  <a:srgbClr val="002060"/>
                </a:solidFill>
                <a:cs typeface="Calibri"/>
              </a:rPr>
              <a:t>. If you have any questions or  concerns regarding Development Cycle 3 or about your role in general, please do not hesitate to contact Kay McGregor, who will be able to help you. </a:t>
            </a:r>
            <a:r>
              <a:rPr lang="en-GB" sz="1050">
                <a:solidFill>
                  <a:srgbClr val="002060"/>
                </a:solidFill>
                <a:cs typeface="Calibri"/>
                <a:hlinkClick r:id="rId9">
                  <a:extLst>
                    <a:ext uri="{A12FA001-AC4F-418D-AE19-62706E023703}">
                      <ahyp:hlinkClr xmlns:ahyp="http://schemas.microsoft.com/office/drawing/2018/hyperlinkcolor" val="tx"/>
                    </a:ext>
                  </a:extLst>
                </a:hlinkClick>
              </a:rPr>
              <a:t>K.mcgregor@xaviercet.org.uk. </a:t>
            </a:r>
          </a:p>
          <a:p>
            <a:pPr algn="just"/>
            <a:r>
              <a:rPr lang="en-GB" sz="1050">
                <a:solidFill>
                  <a:srgbClr val="002060"/>
                </a:solidFill>
                <a:cs typeface="Calibri"/>
              </a:rPr>
              <a:t>   Please note that  from now on any mentor changes need to be made directly on the DFE portal and these changes will now go from there through to Teach First .The mentor and ECT must be linked.  We still need to know about any changes so we can update our spreadsheet and the cohorts     </a:t>
            </a:r>
            <a:endParaRPr lang="en-GB" sz="1050">
              <a:solidFill>
                <a:srgbClr val="002060"/>
              </a:solidFill>
              <a:cs typeface="Calibri"/>
              <a:hlinkClick r:id="rId10" invalidUrl="http://">
                <a:extLst>
                  <a:ext uri="{A12FA001-AC4F-418D-AE19-62706E023703}">
                    <ahyp:hlinkClr xmlns:ahyp="http://schemas.microsoft.com/office/drawing/2018/hyperlinkcolor" val="tx"/>
                  </a:ext>
                </a:extLst>
              </a:hlinkClick>
            </a:endParaRPr>
          </a:p>
          <a:p>
            <a:pPr marL="171450" indent="-171450" algn="just">
              <a:buFont typeface="Arial"/>
              <a:buChar char="•"/>
            </a:pPr>
            <a:r>
              <a:rPr lang="en-GB" sz="1050">
                <a:solidFill>
                  <a:srgbClr val="002060"/>
                </a:solidFill>
                <a:cs typeface="Calibri"/>
              </a:rPr>
              <a:t>The next training sessions for Year 2 mentors (delivered by the Xavier ECT central team,) will take place over Zoom on </a:t>
            </a:r>
            <a:r>
              <a:rPr lang="en-GB" sz="1050" b="1">
                <a:solidFill>
                  <a:srgbClr val="002060"/>
                </a:solidFill>
                <a:cs typeface="Calibri"/>
              </a:rPr>
              <a:t>Tuesday 24</a:t>
            </a:r>
            <a:r>
              <a:rPr lang="en-GB" sz="1050" b="1" baseline="30000">
                <a:solidFill>
                  <a:srgbClr val="002060"/>
                </a:solidFill>
                <a:cs typeface="Calibri"/>
              </a:rPr>
              <a:t>th</a:t>
            </a:r>
            <a:r>
              <a:rPr lang="en-GB" sz="1050" b="1">
                <a:solidFill>
                  <a:srgbClr val="002060"/>
                </a:solidFill>
                <a:cs typeface="Calibri"/>
              </a:rPr>
              <a:t> January 2023 </a:t>
            </a:r>
            <a:r>
              <a:rPr lang="en-GB" sz="1050">
                <a:solidFill>
                  <a:srgbClr val="002060"/>
                </a:solidFill>
                <a:cs typeface="Calibri"/>
              </a:rPr>
              <a:t>and </a:t>
            </a:r>
            <a:r>
              <a:rPr lang="en-GB" sz="1050" b="1">
                <a:solidFill>
                  <a:srgbClr val="002060"/>
                </a:solidFill>
                <a:cs typeface="Calibri"/>
              </a:rPr>
              <a:t>Thursday 26</a:t>
            </a:r>
            <a:r>
              <a:rPr lang="en-GB" sz="1050" b="1" baseline="30000">
                <a:solidFill>
                  <a:srgbClr val="002060"/>
                </a:solidFill>
                <a:cs typeface="Calibri"/>
              </a:rPr>
              <a:t>th</a:t>
            </a:r>
            <a:r>
              <a:rPr lang="en-GB" sz="1050" b="1">
                <a:solidFill>
                  <a:srgbClr val="002060"/>
                </a:solidFill>
                <a:cs typeface="Calibri"/>
              </a:rPr>
              <a:t> January</a:t>
            </a:r>
            <a:r>
              <a:rPr lang="en-GB" sz="1050">
                <a:solidFill>
                  <a:srgbClr val="002060"/>
                </a:solidFill>
                <a:cs typeface="Calibri"/>
              </a:rPr>
              <a:t> </a:t>
            </a:r>
            <a:r>
              <a:rPr lang="en-GB" sz="1050" b="1">
                <a:solidFill>
                  <a:srgbClr val="002060"/>
                </a:solidFill>
                <a:cs typeface="Calibri"/>
              </a:rPr>
              <a:t>2023</a:t>
            </a:r>
            <a:r>
              <a:rPr lang="en-GB" sz="1050">
                <a:solidFill>
                  <a:srgbClr val="002060"/>
                </a:solidFill>
                <a:cs typeface="Calibri"/>
              </a:rPr>
              <a:t>.  These are identical sessions, so please choose the one that is most convenient for you.   </a:t>
            </a:r>
          </a:p>
          <a:p>
            <a:pPr algn="just"/>
            <a:endParaRPr lang="en-GB" sz="1050">
              <a:solidFill>
                <a:srgbClr val="002060"/>
              </a:solidFill>
              <a:cs typeface="Calibri"/>
            </a:endParaRPr>
          </a:p>
          <a:p>
            <a:pPr marL="628650" lvl="1" indent="-171450" algn="just">
              <a:buFont typeface="Arial"/>
              <a:buChar char="•"/>
            </a:pPr>
            <a:r>
              <a:rPr lang="en-GB" sz="1050">
                <a:solidFill>
                  <a:srgbClr val="002060"/>
                </a:solidFill>
                <a:highlight>
                  <a:srgbClr val="FFFF00"/>
                </a:highlight>
                <a:cs typeface="Calibri"/>
                <a:hlinkClick r:id="rId11"/>
              </a:rPr>
              <a:t>Tuesday 24th 3:45pm</a:t>
            </a:r>
            <a:endParaRPr lang="en-GB" sz="1050">
              <a:solidFill>
                <a:srgbClr val="002060"/>
              </a:solidFill>
              <a:highlight>
                <a:srgbClr val="FFFF00"/>
              </a:highlight>
              <a:cs typeface="Calibri"/>
            </a:endParaRPr>
          </a:p>
          <a:p>
            <a:pPr marL="628650" lvl="1" indent="-171450" algn="just">
              <a:buFont typeface="Arial"/>
              <a:buChar char="•"/>
            </a:pPr>
            <a:r>
              <a:rPr lang="en-GB" sz="1050">
                <a:solidFill>
                  <a:srgbClr val="002060"/>
                </a:solidFill>
                <a:highlight>
                  <a:srgbClr val="FFFF00"/>
                </a:highlight>
                <a:cs typeface="Calibri"/>
                <a:hlinkClick r:id="rId12"/>
              </a:rPr>
              <a:t>Thursday 26th 3:45pm</a:t>
            </a:r>
            <a:endParaRPr lang="en-GB" sz="1050">
              <a:solidFill>
                <a:srgbClr val="002060"/>
              </a:solidFill>
              <a:highlight>
                <a:srgbClr val="FFFF00"/>
              </a:highlight>
              <a:cs typeface="Calibri" panose="020F0502020204030204"/>
            </a:endParaRPr>
          </a:p>
          <a:p>
            <a:pPr marL="628650" lvl="1" indent="-171450" algn="just">
              <a:buFont typeface="Arial"/>
              <a:buChar char="•"/>
            </a:pPr>
            <a:endParaRPr lang="en-GB">
              <a:solidFill>
                <a:srgbClr val="FFFFFF"/>
              </a:solidFill>
              <a:cs typeface="Calibri" panose="020F0502020204030204"/>
            </a:endParaRPr>
          </a:p>
          <a:p>
            <a:pPr marL="171450" indent="-171450" algn="just">
              <a:buFont typeface="Arial"/>
              <a:buChar char="•"/>
            </a:pPr>
            <a:endParaRPr lang="en-GB">
              <a:cs typeface="Calibri" panose="020F0502020204030204"/>
            </a:endParaRPr>
          </a:p>
        </p:txBody>
      </p:sp>
      <p:pic>
        <p:nvPicPr>
          <p:cNvPr id="18" name="Picture 17">
            <a:extLst>
              <a:ext uri="{FF2B5EF4-FFF2-40B4-BE49-F238E27FC236}">
                <a16:creationId xmlns:a16="http://schemas.microsoft.com/office/drawing/2014/main" id="{39821C7A-7C33-4798-96CC-947281CCE910}"/>
              </a:ext>
            </a:extLst>
          </p:cNvPr>
          <p:cNvPicPr>
            <a:picLocks noChangeAspect="1"/>
          </p:cNvPicPr>
          <p:nvPr/>
        </p:nvPicPr>
        <p:blipFill>
          <a:blip r:embed="rId13"/>
          <a:stretch>
            <a:fillRect/>
          </a:stretch>
        </p:blipFill>
        <p:spPr>
          <a:xfrm>
            <a:off x="156723" y="1316111"/>
            <a:ext cx="798645" cy="1036410"/>
          </a:xfrm>
          <a:prstGeom prst="rect">
            <a:avLst/>
          </a:prstGeom>
        </p:spPr>
      </p:pic>
      <p:pic>
        <p:nvPicPr>
          <p:cNvPr id="19" name="Picture 18">
            <a:extLst>
              <a:ext uri="{FF2B5EF4-FFF2-40B4-BE49-F238E27FC236}">
                <a16:creationId xmlns:a16="http://schemas.microsoft.com/office/drawing/2014/main" id="{99661219-BED4-4408-BBFA-F2641BE559D1}"/>
              </a:ext>
            </a:extLst>
          </p:cNvPr>
          <p:cNvPicPr>
            <a:picLocks noChangeAspect="1"/>
          </p:cNvPicPr>
          <p:nvPr/>
        </p:nvPicPr>
        <p:blipFill>
          <a:blip r:embed="rId14"/>
          <a:stretch>
            <a:fillRect/>
          </a:stretch>
        </p:blipFill>
        <p:spPr>
          <a:xfrm>
            <a:off x="262165" y="1452446"/>
            <a:ext cx="554784" cy="560881"/>
          </a:xfrm>
          <a:prstGeom prst="rect">
            <a:avLst/>
          </a:prstGeom>
        </p:spPr>
      </p:pic>
    </p:spTree>
    <p:extLst>
      <p:ext uri="{BB962C8B-B14F-4D97-AF65-F5344CB8AC3E}">
        <p14:creationId xmlns:p14="http://schemas.microsoft.com/office/powerpoint/2010/main" val="3253347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4" y="479403"/>
            <a:ext cx="452607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a:solidFill>
                  <a:schemeClr val="accent5">
                    <a:lumMod val="50000"/>
                  </a:schemeClr>
                </a:solidFill>
              </a:rPr>
              <a:t>Year 2 ECT Development Cycle 3 bulletin (continued)</a:t>
            </a:r>
          </a:p>
          <a:p>
            <a:pPr algn="ctr"/>
            <a:r>
              <a:rPr lang="en-GB" sz="1100" b="1">
                <a:solidFill>
                  <a:schemeClr val="accent5">
                    <a:lumMod val="50000"/>
                  </a:schemeClr>
                </a:solidFill>
                <a:cs typeface="Calibri"/>
              </a:rPr>
              <a:t>USING MEANINGFUL AND MEMORABLE EXPLANATIONS </a:t>
            </a:r>
          </a:p>
          <a:p>
            <a:pPr algn="ctr"/>
            <a:r>
              <a:rPr lang="en-GB" sz="1100">
                <a:solidFill>
                  <a:schemeClr val="accent5">
                    <a:lumMod val="50000"/>
                  </a:schemeClr>
                </a:solidFill>
              </a:rPr>
              <a:t>w/b Monday 9</a:t>
            </a:r>
            <a:r>
              <a:rPr lang="en-GB" sz="1100" baseline="30000">
                <a:solidFill>
                  <a:schemeClr val="accent5">
                    <a:lumMod val="50000"/>
                  </a:schemeClr>
                </a:solidFill>
              </a:rPr>
              <a:t>th</a:t>
            </a:r>
            <a:r>
              <a:rPr lang="en-GB" sz="1100">
                <a:solidFill>
                  <a:schemeClr val="accent5">
                    <a:lumMod val="50000"/>
                  </a:schemeClr>
                </a:solidFill>
              </a:rPr>
              <a:t> January 2023</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15" name="TextBox 3">
            <a:extLst>
              <a:ext uri="{FF2B5EF4-FFF2-40B4-BE49-F238E27FC236}">
                <a16:creationId xmlns:a16="http://schemas.microsoft.com/office/drawing/2014/main" id="{2805F57F-643B-468D-BB8D-ED310408D367}"/>
              </a:ext>
            </a:extLst>
          </p:cNvPr>
          <p:cNvSpPr txBox="1"/>
          <p:nvPr/>
        </p:nvSpPr>
        <p:spPr>
          <a:xfrm>
            <a:off x="475180" y="1982956"/>
            <a:ext cx="5907641" cy="6186309"/>
          </a:xfrm>
          <a:prstGeom prst="rect">
            <a:avLst/>
          </a:prstGeom>
          <a:ln>
            <a:prstDash val="lgDash"/>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GB"/>
          </a:p>
          <a:p>
            <a:endParaRPr lang="en-GB"/>
          </a:p>
          <a:p>
            <a:endParaRPr lang="en-GB"/>
          </a:p>
          <a:p>
            <a:endParaRPr lang="en-GB"/>
          </a:p>
          <a:p>
            <a:endParaRPr lang="en-GB"/>
          </a:p>
          <a:p>
            <a:endParaRPr lang="en-GB"/>
          </a:p>
          <a:p>
            <a:endParaRPr lang="en-GB" sz="1600"/>
          </a:p>
          <a:p>
            <a:r>
              <a:rPr lang="en-GB" sz="1600"/>
              <a:t>At Xavier Teach South East, we want to attract the very best candidates into the teaching profession.  </a:t>
            </a:r>
            <a:r>
              <a:rPr lang="en-GB" sz="1600" b="1"/>
              <a:t>Do you know anyone who you feel would make a great teacher?</a:t>
            </a:r>
            <a:r>
              <a:rPr lang="en-GB" sz="1600"/>
              <a:t> We would love to train them!</a:t>
            </a:r>
          </a:p>
          <a:p>
            <a:endParaRPr lang="en-GB" sz="1600"/>
          </a:p>
          <a:p>
            <a:r>
              <a:rPr lang="en-GB" sz="1600"/>
              <a:t>Until the end of March 2023, Xavier Teach South East will pay you </a:t>
            </a:r>
            <a:r>
              <a:rPr lang="en-GB" sz="1600" b="1">
                <a:solidFill>
                  <a:srgbClr val="FF0000"/>
                </a:solidFill>
              </a:rPr>
              <a:t>£100 (in gift vouchers) for every trainee </a:t>
            </a:r>
            <a:r>
              <a:rPr lang="en-GB" sz="1600"/>
              <a:t>you recommend, who is successfully recruited onto the ITT programme.  There is no maximum amount, so the more people you help to recruit, the more gift vouchers you receive!  </a:t>
            </a:r>
          </a:p>
          <a:p>
            <a:endParaRPr lang="en-GB" sz="1600"/>
          </a:p>
          <a:p>
            <a:r>
              <a:rPr lang="en-GB" sz="1600"/>
              <a:t>To secure your £100 per trainee, you just need you ask whoever you put forward to name you at interview.</a:t>
            </a:r>
          </a:p>
          <a:p>
            <a:r>
              <a:rPr lang="en-GB" sz="1600"/>
              <a:t> </a:t>
            </a:r>
          </a:p>
          <a:p>
            <a:r>
              <a:rPr lang="en-GB" sz="1600"/>
              <a:t>Here's to attracting some fantastic candidates and championing our great profession!  Please signpost your prospective candidates to </a:t>
            </a:r>
            <a:r>
              <a:rPr lang="en-GB" sz="1600">
                <a:hlinkClick r:id="rId6"/>
              </a:rPr>
              <a:t>tseinfo@xaviercet.org.uk</a:t>
            </a:r>
            <a:r>
              <a:rPr lang="en-GB" sz="1600"/>
              <a:t>. </a:t>
            </a:r>
          </a:p>
          <a:p>
            <a:endParaRPr lang="en-GB" sz="1600"/>
          </a:p>
        </p:txBody>
      </p:sp>
      <p:sp>
        <p:nvSpPr>
          <p:cNvPr id="16" name="Rectangle 15">
            <a:extLst>
              <a:ext uri="{FF2B5EF4-FFF2-40B4-BE49-F238E27FC236}">
                <a16:creationId xmlns:a16="http://schemas.microsoft.com/office/drawing/2014/main" id="{A9DB7AB4-FC2B-478E-A1C9-B15FD8458D63}"/>
              </a:ext>
            </a:extLst>
          </p:cNvPr>
          <p:cNvSpPr/>
          <p:nvPr/>
        </p:nvSpPr>
        <p:spPr>
          <a:xfrm>
            <a:off x="763554" y="2214665"/>
            <a:ext cx="5573265" cy="1439080"/>
          </a:xfrm>
          <a:prstGeom prst="rect">
            <a:avLst/>
          </a:prstGeom>
          <a:noFill/>
        </p:spPr>
        <p:txBody>
          <a:bodyPr wrap="none" lIns="91440" tIns="45720" rIns="91440" bIns="45720">
            <a:prstTxWarp prst="textDeflateInflate">
              <a:avLst/>
            </a:prstTxWarp>
            <a:spAutoFit/>
          </a:bodyPr>
          <a:lstStyle/>
          <a:p>
            <a:pPr algn="ctr"/>
            <a:r>
              <a:rPr lang="en-US" sz="5400" b="1" cap="none" spc="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Are your post-Christmas finances depleted?</a:t>
            </a:r>
          </a:p>
          <a:p>
            <a:pPr algn="ctr"/>
            <a:r>
              <a:rPr lang="en-US" sz="5400" b="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Would £100+ help?</a:t>
            </a:r>
            <a:endParaRPr lang="en-US" sz="5400" b="1" cap="none" spc="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73664575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Props1.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2.xml><?xml version="1.0" encoding="utf-8"?>
<ds:datastoreItem xmlns:ds="http://schemas.openxmlformats.org/officeDocument/2006/customXml" ds:itemID="{199D7D68-2395-45F9-8C24-5F35A1027B23}">
  <ds:schemaRefs>
    <ds:schemaRef ds:uri="5570b803-3432-464f-a589-2527bf38808b"/>
    <ds:schemaRef ds:uri="b5455e59-a069-4759-a809-d7a87eb911bd"/>
    <ds:schemaRef ds:uri="cc79b2d4-f91a-4853-84e7-d134dd74edd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2A09931-75FB-4F27-905A-4216465D4FC3}">
  <ds:schemaRefs>
    <ds:schemaRef ds:uri="1a4f690a-3c21-47b9-b626-ddb63adf0775"/>
    <ds:schemaRef ds:uri="5570b803-3432-464f-a589-2527bf38808b"/>
    <ds:schemaRef ds:uri="bb72b056-a597-4370-8ff5-977ebef110a8"/>
    <ds:schemaRef ds:uri="cc79b2d4-f91a-4853-84e7-d134dd74edd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4</Slides>
  <Notes>4</Notes>
  <HiddenSlides>0</HiddenSlide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revision>1</cp:revision>
  <dcterms:created xsi:type="dcterms:W3CDTF">2021-06-21T08:59:27Z</dcterms:created>
  <dcterms:modified xsi:type="dcterms:W3CDTF">2023-01-09T13:01:09Z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