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60" r:id="rId5"/>
    <p:sldId id="258" r:id="rId6"/>
  </p:sldIdLst>
  <p:sldSz cx="6858000" cy="9906000" type="A4"/>
  <p:notesSz cx="674528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5D3080"/>
    <a:srgbClr val="ED6179"/>
    <a:srgbClr val="9900FF"/>
    <a:srgbClr val="990099"/>
    <a:srgbClr val="CC99FF"/>
    <a:srgbClr val="33CC33"/>
    <a:srgbClr val="009900"/>
    <a:srgbClr val="CCFF99"/>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59854B-DE7F-CB1D-263E-426737E4E333}" v="218" dt="2022-11-24T14:00:09.662"/>
    <p1510:client id="{BCECC81C-0B25-E22B-6747-60AA336A546E}" v="3" dt="2022-11-24T11:35:24.9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3" d="100"/>
          <a:sy n="73" d="100"/>
        </p:scale>
        <p:origin x="1818" y="-1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7BFD3BCD-8339-477D-94DC-D653965CBD52}"/>
    <pc:docChg chg="modSld">
      <pc:chgData name="Jan Keating" userId="808df2ce-9829-445b-ae67-ae255666b6da" providerId="ADAL" clId="{7BFD3BCD-8339-477D-94DC-D653965CBD52}" dt="2022-11-24T11:34:05.602" v="63" actId="1076"/>
      <pc:docMkLst>
        <pc:docMk/>
      </pc:docMkLst>
      <pc:sldChg chg="addSp modSp">
        <pc:chgData name="Jan Keating" userId="808df2ce-9829-445b-ae67-ae255666b6da" providerId="ADAL" clId="{7BFD3BCD-8339-477D-94DC-D653965CBD52}" dt="2022-11-24T11:34:05.602" v="63" actId="1076"/>
        <pc:sldMkLst>
          <pc:docMk/>
          <pc:sldMk cId="4264698637" sldId="258"/>
        </pc:sldMkLst>
        <pc:spChg chg="add mod">
          <ac:chgData name="Jan Keating" userId="808df2ce-9829-445b-ae67-ae255666b6da" providerId="ADAL" clId="{7BFD3BCD-8339-477D-94DC-D653965CBD52}" dt="2022-11-24T11:33:11.650" v="58" actId="6549"/>
          <ac:spMkLst>
            <pc:docMk/>
            <pc:sldMk cId="4264698637" sldId="258"/>
            <ac:spMk id="11" creationId="{5880ECB6-7041-48A1-A78F-9119C5C0407E}"/>
          </ac:spMkLst>
        </pc:spChg>
        <pc:spChg chg="mod">
          <ac:chgData name="Jan Keating" userId="808df2ce-9829-445b-ae67-ae255666b6da" providerId="ADAL" clId="{7BFD3BCD-8339-477D-94DC-D653965CBD52}" dt="2022-11-24T11:31:08.610" v="44" actId="1076"/>
          <ac:spMkLst>
            <pc:docMk/>
            <pc:sldMk cId="4264698637" sldId="258"/>
            <ac:spMk id="41" creationId="{A1AB0B8D-60A2-48BE-80C4-F164F85844C2}"/>
          </ac:spMkLst>
        </pc:spChg>
        <pc:grpChg chg="mod">
          <ac:chgData name="Jan Keating" userId="808df2ce-9829-445b-ae67-ae255666b6da" providerId="ADAL" clId="{7BFD3BCD-8339-477D-94DC-D653965CBD52}" dt="2022-11-24T11:31:16.400" v="45" actId="1076"/>
          <ac:grpSpMkLst>
            <pc:docMk/>
            <pc:sldMk cId="4264698637" sldId="258"/>
            <ac:grpSpMk id="45" creationId="{6417C560-8980-4166-AFA5-9EFF605EC2F4}"/>
          </ac:grpSpMkLst>
        </pc:grpChg>
        <pc:graphicFrameChg chg="mod modGraphic">
          <ac:chgData name="Jan Keating" userId="808df2ce-9829-445b-ae67-ae255666b6da" providerId="ADAL" clId="{7BFD3BCD-8339-477D-94DC-D653965CBD52}" dt="2022-11-24T11:34:05.602" v="63" actId="1076"/>
          <ac:graphicFrameMkLst>
            <pc:docMk/>
            <pc:sldMk cId="4264698637" sldId="258"/>
            <ac:graphicFrameMk id="21" creationId="{2A604201-BA27-4DAA-8A77-22AD1CFD13FB}"/>
          </ac:graphicFrameMkLst>
        </pc:graphicFrameChg>
        <pc:picChg chg="add mod">
          <ac:chgData name="Jan Keating" userId="808df2ce-9829-445b-ae67-ae255666b6da" providerId="ADAL" clId="{7BFD3BCD-8339-477D-94DC-D653965CBD52}" dt="2022-11-24T11:32:44.793" v="57" actId="1076"/>
          <ac:picMkLst>
            <pc:docMk/>
            <pc:sldMk cId="4264698637" sldId="258"/>
            <ac:picMk id="12" creationId="{865DB012-D4F0-45BF-8765-A7432ECD5468}"/>
          </ac:picMkLst>
        </pc:picChg>
        <pc:picChg chg="mod">
          <ac:chgData name="Jan Keating" userId="808df2ce-9829-445b-ae67-ae255666b6da" providerId="ADAL" clId="{7BFD3BCD-8339-477D-94DC-D653965CBD52}" dt="2022-11-24T11:31:32.444" v="50" actId="1076"/>
          <ac:picMkLst>
            <pc:docMk/>
            <pc:sldMk cId="4264698637" sldId="258"/>
            <ac:picMk id="49" creationId="{32CA72CC-A90E-48F0-8E3B-93B5F5FC2AE5}"/>
          </ac:picMkLst>
        </pc:picChg>
      </pc:sldChg>
      <pc:sldChg chg="modSp">
        <pc:chgData name="Jan Keating" userId="808df2ce-9829-445b-ae67-ae255666b6da" providerId="ADAL" clId="{7BFD3BCD-8339-477D-94DC-D653965CBD52}" dt="2022-11-24T11:33:32.513" v="61" actId="14100"/>
        <pc:sldMkLst>
          <pc:docMk/>
          <pc:sldMk cId="3477747591" sldId="260"/>
        </pc:sldMkLst>
        <pc:spChg chg="mod">
          <ac:chgData name="Jan Keating" userId="808df2ce-9829-445b-ae67-ae255666b6da" providerId="ADAL" clId="{7BFD3BCD-8339-477D-94DC-D653965CBD52}" dt="2022-11-24T11:30:43.472" v="41" actId="1076"/>
          <ac:spMkLst>
            <pc:docMk/>
            <pc:sldMk cId="3477747591" sldId="260"/>
            <ac:spMk id="23" creationId="{B17C2A06-6824-4D25-9546-29CEB9C6B4B9}"/>
          </ac:spMkLst>
        </pc:spChg>
        <pc:spChg chg="mod">
          <ac:chgData name="Jan Keating" userId="808df2ce-9829-445b-ae67-ae255666b6da" providerId="ADAL" clId="{7BFD3BCD-8339-477D-94DC-D653965CBD52}" dt="2022-11-24T11:33:32.513" v="61" actId="14100"/>
          <ac:spMkLst>
            <pc:docMk/>
            <pc:sldMk cId="3477747591" sldId="260"/>
            <ac:spMk id="25" creationId="{CE043836-EA50-4838-9650-EE0E66B9E62A}"/>
          </ac:spMkLst>
        </pc:spChg>
        <pc:spChg chg="mod">
          <ac:chgData name="Jan Keating" userId="808df2ce-9829-445b-ae67-ae255666b6da" providerId="ADAL" clId="{7BFD3BCD-8339-477D-94DC-D653965CBD52}" dt="2022-11-24T11:33:26.348" v="59" actId="14100"/>
          <ac:spMkLst>
            <pc:docMk/>
            <pc:sldMk cId="3477747591" sldId="260"/>
            <ac:spMk id="75" creationId="{CE043836-EA50-4838-9650-EE0E66B9E62A}"/>
          </ac:spMkLst>
        </pc:spChg>
        <pc:spChg chg="mod">
          <ac:chgData name="Jan Keating" userId="808df2ce-9829-445b-ae67-ae255666b6da" providerId="ADAL" clId="{7BFD3BCD-8339-477D-94DC-D653965CBD52}" dt="2022-11-24T11:29:00.953" v="4" actId="1076"/>
          <ac:spMkLst>
            <pc:docMk/>
            <pc:sldMk cId="3477747591" sldId="260"/>
            <ac:spMk id="80" creationId="{CE043836-EA50-4838-9650-EE0E66B9E62A}"/>
          </ac:spMkLst>
        </pc:spChg>
        <pc:grpChg chg="mod">
          <ac:chgData name="Jan Keating" userId="808df2ce-9829-445b-ae67-ae255666b6da" providerId="ADAL" clId="{7BFD3BCD-8339-477D-94DC-D653965CBD52}" dt="2022-11-24T11:33:29.944" v="60" actId="1076"/>
          <ac:grpSpMkLst>
            <pc:docMk/>
            <pc:sldMk cId="3477747591" sldId="260"/>
            <ac:grpSpMk id="71" creationId="{00000000-0000-0000-0000-000000000000}"/>
          </ac:grpSpMkLst>
        </pc:grpChg>
        <pc:grpChg chg="mod">
          <ac:chgData name="Jan Keating" userId="808df2ce-9829-445b-ae67-ae255666b6da" providerId="ADAL" clId="{7BFD3BCD-8339-477D-94DC-D653965CBD52}" dt="2022-11-24T11:29:05.429" v="5" actId="1076"/>
          <ac:grpSpMkLst>
            <pc:docMk/>
            <pc:sldMk cId="3477747591" sldId="260"/>
            <ac:grpSpMk id="76" creationId="{00000000-0000-0000-0000-000000000000}"/>
          </ac:grpSpMkLst>
        </pc:grpChg>
        <pc:picChg chg="mod">
          <ac:chgData name="Jan Keating" userId="808df2ce-9829-445b-ae67-ae255666b6da" providerId="ADAL" clId="{7BFD3BCD-8339-477D-94DC-D653965CBD52}" dt="2022-11-24T11:30:46.224" v="42" actId="1076"/>
          <ac:picMkLst>
            <pc:docMk/>
            <pc:sldMk cId="3477747591" sldId="260"/>
            <ac:picMk id="2" creationId="{AD80C6D2-0B2E-48A8-B934-0C5654360444}"/>
          </ac:picMkLst>
        </pc:picChg>
        <pc:picChg chg="mod">
          <ac:chgData name="Jan Keating" userId="808df2ce-9829-445b-ae67-ae255666b6da" providerId="ADAL" clId="{7BFD3BCD-8339-477D-94DC-D653965CBD52}" dt="2022-11-24T11:30:48.020" v="43" actId="1076"/>
          <ac:picMkLst>
            <pc:docMk/>
            <pc:sldMk cId="3477747591" sldId="260"/>
            <ac:picMk id="4" creationId="{9B13295A-B3CE-4181-8585-24B89FFC50FA}"/>
          </ac:picMkLst>
        </pc:picChg>
      </pc:sldChg>
    </pc:docChg>
  </pc:docChgLst>
  <pc:docChgLst>
    <pc:chgData name="J Keating" userId="S::j.keating@xaviercet.org.uk::808df2ce-9829-445b-ae67-ae255666b6da" providerId="AD" clId="Web-{BCECC81C-0B25-E22B-6747-60AA336A546E}"/>
    <pc:docChg chg="modSld">
      <pc:chgData name="J Keating" userId="S::j.keating@xaviercet.org.uk::808df2ce-9829-445b-ae67-ae255666b6da" providerId="AD" clId="Web-{BCECC81C-0B25-E22B-6747-60AA336A546E}" dt="2022-11-24T11:35:24.905" v="2" actId="1076"/>
      <pc:docMkLst>
        <pc:docMk/>
      </pc:docMkLst>
      <pc:sldChg chg="modSp">
        <pc:chgData name="J Keating" userId="S::j.keating@xaviercet.org.uk::808df2ce-9829-445b-ae67-ae255666b6da" providerId="AD" clId="Web-{BCECC81C-0B25-E22B-6747-60AA336A546E}" dt="2022-11-24T11:35:24.905" v="2" actId="1076"/>
        <pc:sldMkLst>
          <pc:docMk/>
          <pc:sldMk cId="4264698637" sldId="258"/>
        </pc:sldMkLst>
        <pc:spChg chg="mod">
          <ac:chgData name="J Keating" userId="S::j.keating@xaviercet.org.uk::808df2ce-9829-445b-ae67-ae255666b6da" providerId="AD" clId="Web-{BCECC81C-0B25-E22B-6747-60AA336A546E}" dt="2022-11-24T11:35:17.342" v="0" actId="1076"/>
          <ac:spMkLst>
            <pc:docMk/>
            <pc:sldMk cId="4264698637" sldId="258"/>
            <ac:spMk id="11" creationId="{5880ECB6-7041-48A1-A78F-9119C5C0407E}"/>
          </ac:spMkLst>
        </pc:spChg>
        <pc:spChg chg="mod">
          <ac:chgData name="J Keating" userId="S::j.keating@xaviercet.org.uk::808df2ce-9829-445b-ae67-ae255666b6da" providerId="AD" clId="Web-{BCECC81C-0B25-E22B-6747-60AA336A546E}" dt="2022-11-24T11:35:20.561" v="1" actId="14100"/>
          <ac:spMkLst>
            <pc:docMk/>
            <pc:sldMk cId="4264698637" sldId="258"/>
            <ac:spMk id="41" creationId="{A1AB0B8D-60A2-48BE-80C4-F164F85844C2}"/>
          </ac:spMkLst>
        </pc:spChg>
        <pc:picChg chg="mod">
          <ac:chgData name="J Keating" userId="S::j.keating@xaviercet.org.uk::808df2ce-9829-445b-ae67-ae255666b6da" providerId="AD" clId="Web-{BCECC81C-0B25-E22B-6747-60AA336A546E}" dt="2022-11-24T11:35:24.905" v="2" actId="1076"/>
          <ac:picMkLst>
            <pc:docMk/>
            <pc:sldMk cId="4264698637" sldId="258"/>
            <ac:picMk id="12" creationId="{865DB012-D4F0-45BF-8765-A7432ECD5468}"/>
          </ac:picMkLst>
        </pc:picChg>
      </pc:sldChg>
    </pc:docChg>
  </pc:docChgLst>
  <pc:docChgLst>
    <pc:chgData name="C Carr" userId="S::c.carr@xaviercet.org.uk::6e691739-8545-4740-b665-61a68a7ec40b" providerId="AD" clId="Web-{7559854B-DE7F-CB1D-263E-426737E4E333}"/>
    <pc:docChg chg="modSld">
      <pc:chgData name="C Carr" userId="S::c.carr@xaviercet.org.uk::6e691739-8545-4740-b665-61a68a7ec40b" providerId="AD" clId="Web-{7559854B-DE7F-CB1D-263E-426737E4E333}" dt="2022-11-24T14:00:09.662" v="216" actId="20577"/>
      <pc:docMkLst>
        <pc:docMk/>
      </pc:docMkLst>
      <pc:sldChg chg="modSp">
        <pc:chgData name="C Carr" userId="S::c.carr@xaviercet.org.uk::6e691739-8545-4740-b665-61a68a7ec40b" providerId="AD" clId="Web-{7559854B-DE7F-CB1D-263E-426737E4E333}" dt="2022-11-24T14:00:09.662" v="216" actId="20577"/>
        <pc:sldMkLst>
          <pc:docMk/>
          <pc:sldMk cId="4264698637" sldId="258"/>
        </pc:sldMkLst>
        <pc:spChg chg="mod">
          <ac:chgData name="C Carr" userId="S::c.carr@xaviercet.org.uk::6e691739-8545-4740-b665-61a68a7ec40b" providerId="AD" clId="Web-{7559854B-DE7F-CB1D-263E-426737E4E333}" dt="2022-11-24T14:00:09.662" v="216" actId="20577"/>
          <ac:spMkLst>
            <pc:docMk/>
            <pc:sldMk cId="4264698637" sldId="258"/>
            <ac:spMk id="11" creationId="{5880ECB6-7041-48A1-A78F-9119C5C0407E}"/>
          </ac:spMkLst>
        </pc:spChg>
        <pc:spChg chg="mod">
          <ac:chgData name="C Carr" userId="S::c.carr@xaviercet.org.uk::6e691739-8545-4740-b665-61a68a7ec40b" providerId="AD" clId="Web-{7559854B-DE7F-CB1D-263E-426737E4E333}" dt="2022-11-24T13:51:43.282" v="201" actId="20577"/>
          <ac:spMkLst>
            <pc:docMk/>
            <pc:sldMk cId="4264698637" sldId="258"/>
            <ac:spMk id="41" creationId="{A1AB0B8D-60A2-48BE-80C4-F164F85844C2}"/>
          </ac:spMkLst>
        </pc:spChg>
      </pc:sldChg>
      <pc:sldChg chg="modSp">
        <pc:chgData name="C Carr" userId="S::c.carr@xaviercet.org.uk::6e691739-8545-4740-b665-61a68a7ec40b" providerId="AD" clId="Web-{7559854B-DE7F-CB1D-263E-426737E4E333}" dt="2022-11-24T13:48:28.039" v="187" actId="20577"/>
        <pc:sldMkLst>
          <pc:docMk/>
          <pc:sldMk cId="3477747591" sldId="260"/>
        </pc:sldMkLst>
        <pc:spChg chg="mod">
          <ac:chgData name="C Carr" userId="S::c.carr@xaviercet.org.uk::6e691739-8545-4740-b665-61a68a7ec40b" providerId="AD" clId="Web-{7559854B-DE7F-CB1D-263E-426737E4E333}" dt="2022-11-24T13:48:28.039" v="187" actId="20577"/>
          <ac:spMkLst>
            <pc:docMk/>
            <pc:sldMk cId="3477747591" sldId="260"/>
            <ac:spMk id="23" creationId="{B17C2A06-6824-4D25-9546-29CEB9C6B4B9}"/>
          </ac:spMkLst>
        </pc:spChg>
        <pc:spChg chg="mod">
          <ac:chgData name="C Carr" userId="S::c.carr@xaviercet.org.uk::6e691739-8545-4740-b665-61a68a7ec40b" providerId="AD" clId="Web-{7559854B-DE7F-CB1D-263E-426737E4E333}" dt="2022-11-24T13:45:22.766" v="93" actId="14100"/>
          <ac:spMkLst>
            <pc:docMk/>
            <pc:sldMk cId="3477747591" sldId="260"/>
            <ac:spMk id="25" creationId="{CE043836-EA50-4838-9650-EE0E66B9E62A}"/>
          </ac:spMkLst>
        </pc:spChg>
        <pc:spChg chg="mod">
          <ac:chgData name="C Carr" userId="S::c.carr@xaviercet.org.uk::6e691739-8545-4740-b665-61a68a7ec40b" providerId="AD" clId="Web-{7559854B-DE7F-CB1D-263E-426737E4E333}" dt="2022-11-24T13:45:25.579" v="94" actId="1076"/>
          <ac:spMkLst>
            <pc:docMk/>
            <pc:sldMk cId="3477747591" sldId="260"/>
            <ac:spMk id="75" creationId="{CE043836-EA50-4838-9650-EE0E66B9E62A}"/>
          </ac:spMkLst>
        </pc:spChg>
        <pc:spChg chg="mod">
          <ac:chgData name="C Carr" userId="S::c.carr@xaviercet.org.uk::6e691739-8545-4740-b665-61a68a7ec40b" providerId="AD" clId="Web-{7559854B-DE7F-CB1D-263E-426737E4E333}" dt="2022-11-24T13:45:49.345" v="99" actId="14100"/>
          <ac:spMkLst>
            <pc:docMk/>
            <pc:sldMk cId="3477747591" sldId="260"/>
            <ac:spMk id="80" creationId="{CE043836-EA50-4838-9650-EE0E66B9E62A}"/>
          </ac:spMkLst>
        </pc:spChg>
        <pc:grpChg chg="mod">
          <ac:chgData name="C Carr" userId="S::c.carr@xaviercet.org.uk::6e691739-8545-4740-b665-61a68a7ec40b" providerId="AD" clId="Web-{7559854B-DE7F-CB1D-263E-426737E4E333}" dt="2022-11-24T13:45:39.689" v="97" actId="1076"/>
          <ac:grpSpMkLst>
            <pc:docMk/>
            <pc:sldMk cId="3477747591" sldId="260"/>
            <ac:grpSpMk id="71" creationId="{00000000-0000-0000-0000-000000000000}"/>
          </ac:grpSpMkLst>
        </pc:grpChg>
        <pc:grpChg chg="mod">
          <ac:chgData name="C Carr" userId="S::c.carr@xaviercet.org.uk::6e691739-8545-4740-b665-61a68a7ec40b" providerId="AD" clId="Web-{7559854B-DE7F-CB1D-263E-426737E4E333}" dt="2022-11-24T13:45:43.501" v="98" actId="1076"/>
          <ac:grpSpMkLst>
            <pc:docMk/>
            <pc:sldMk cId="3477747591" sldId="260"/>
            <ac:grpSpMk id="76" creationId="{00000000-0000-0000-0000-000000000000}"/>
          </ac:grpSpMkLst>
        </pc:grpChg>
        <pc:picChg chg="mod">
          <ac:chgData name="C Carr" userId="S::c.carr@xaviercet.org.uk::6e691739-8545-4740-b665-61a68a7ec40b" providerId="AD" clId="Web-{7559854B-DE7F-CB1D-263E-426737E4E333}" dt="2022-11-24T13:46:06.221" v="102" actId="1076"/>
          <ac:picMkLst>
            <pc:docMk/>
            <pc:sldMk cId="3477747591" sldId="260"/>
            <ac:picMk id="2" creationId="{AD80C6D2-0B2E-48A8-B934-0C5654360444}"/>
          </ac:picMkLst>
        </pc:picChg>
        <pc:picChg chg="mod">
          <ac:chgData name="C Carr" userId="S::c.carr@xaviercet.org.uk::6e691739-8545-4740-b665-61a68a7ec40b" providerId="AD" clId="Web-{7559854B-DE7F-CB1D-263E-426737E4E333}" dt="2022-11-24T13:46:10.910" v="103" actId="1076"/>
          <ac:picMkLst>
            <pc:docMk/>
            <pc:sldMk cId="3477747591" sldId="260"/>
            <ac:picMk id="4" creationId="{9B13295A-B3CE-4181-8585-24B89FFC50F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2958" cy="4958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20769" y="0"/>
            <a:ext cx="2922958" cy="495826"/>
          </a:xfrm>
          <a:prstGeom prst="rect">
            <a:avLst/>
          </a:prstGeom>
        </p:spPr>
        <p:txBody>
          <a:bodyPr vert="horz" lIns="91440" tIns="45720" rIns="91440" bIns="45720" rtlCol="0"/>
          <a:lstStyle>
            <a:lvl1pPr algn="r">
              <a:defRPr sz="1200"/>
            </a:lvl1pPr>
          </a:lstStyle>
          <a:p>
            <a:fld id="{C9A4B00F-4B9F-4A34-BCF3-CE3B6E2A7E68}" type="datetimeFigureOut">
              <a:rPr lang="en-GB" smtClean="0"/>
              <a:t>24/11/2022</a:t>
            </a:fld>
            <a:endParaRPr lang="en-GB"/>
          </a:p>
        </p:txBody>
      </p:sp>
      <p:sp>
        <p:nvSpPr>
          <p:cNvPr id="4" name="Slide Image Placeholder 3"/>
          <p:cNvSpPr>
            <a:spLocks noGrp="1" noRot="1" noChangeAspect="1"/>
          </p:cNvSpPr>
          <p:nvPr>
            <p:ph type="sldImg" idx="2"/>
          </p:nvPr>
        </p:nvSpPr>
        <p:spPr>
          <a:xfrm>
            <a:off x="2219325" y="1235075"/>
            <a:ext cx="2306638" cy="33353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529" y="4755803"/>
            <a:ext cx="5396230" cy="38911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86364"/>
            <a:ext cx="2922958" cy="4958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20769" y="9386364"/>
            <a:ext cx="2922958" cy="495825"/>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3206211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24/11/2022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24/11/2022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24/11/2022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24/11/2022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24/11/2022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24/11/2022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image" Target="../media/image3.png"/><Relationship Id="rId12"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www.eteach.com/job/administration-assistant-1286172" TargetMode="External"/><Relationship Id="rId11" Type="http://schemas.openxmlformats.org/officeDocument/2006/relationships/image" Target="../media/image6.png"/><Relationship Id="rId5" Type="http://schemas.openxmlformats.org/officeDocument/2006/relationships/hyperlink" Target="mailto:K.dutiot@xaviercet.org.uk" TargetMode="External"/><Relationship Id="rId10" Type="http://schemas.openxmlformats.org/officeDocument/2006/relationships/hyperlink" Target="https://www.youtube.com/watch?v=5XDYnTi3rKo" TargetMode="External"/><Relationship Id="rId4" Type="http://schemas.openxmlformats.org/officeDocument/2006/relationships/image" Target="../media/image2.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hyperlink" Target="https://sjb-surrey-sch-uk.zoom.us/j/91515002080" TargetMode="External"/><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us06web.zoom.us/j/84361657972?pwd=UWNySjZrdG5lbzV3VlRpYU92VXhYQT09" TargetMode="External"/><Relationship Id="rId5" Type="http://schemas.openxmlformats.org/officeDocument/2006/relationships/hyperlink" Target="mailto:S.hunter@xaviercet.org.uk" TargetMode="External"/><Relationship Id="rId4" Type="http://schemas.openxmlformats.org/officeDocument/2006/relationships/image" Target="../media/image2.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2797" y="54536"/>
            <a:ext cx="709568" cy="417832"/>
          </a:xfrm>
          <a:prstGeom prst="rect">
            <a:avLst/>
          </a:prstGeom>
        </p:spPr>
      </p:pic>
      <p:sp>
        <p:nvSpPr>
          <p:cNvPr id="20" name="Rounded Rectangle 19"/>
          <p:cNvSpPr/>
          <p:nvPr/>
        </p:nvSpPr>
        <p:spPr>
          <a:xfrm rot="10800000" flipV="1">
            <a:off x="1980153" y="548614"/>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11 bulletin </a:t>
            </a:r>
          </a:p>
          <a:p>
            <a:pPr algn="ctr"/>
            <a:r>
              <a:rPr lang="en-GB" sz="1100">
                <a:solidFill>
                  <a:srgbClr val="002060"/>
                </a:solidFill>
              </a:rPr>
              <a:t>w/b Monday 28th November 2022</a:t>
            </a:r>
          </a:p>
          <a:p>
            <a:pPr algn="ctr"/>
            <a:r>
              <a:rPr lang="en-GB" sz="1100" b="1">
                <a:solidFill>
                  <a:srgbClr val="002060"/>
                </a:solidFill>
              </a:rPr>
              <a:t>ECF focus of the week:</a:t>
            </a:r>
          </a:p>
          <a:p>
            <a:pPr algn="ctr"/>
            <a:r>
              <a:rPr lang="en-GB" sz="1100" i="1">
                <a:solidFill>
                  <a:srgbClr val="002060"/>
                </a:solidFill>
              </a:rPr>
              <a:t>Designing low-stakes retrieval quizzes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85327" y="1440297"/>
            <a:ext cx="5594662" cy="2623213"/>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buFont typeface="Arial"/>
              <a:buChar char="•"/>
            </a:pPr>
            <a:r>
              <a:rPr lang="en-GB" sz="1050" dirty="0">
                <a:solidFill>
                  <a:srgbClr val="002060"/>
                </a:solidFill>
                <a:cs typeface="Calibri" panose="020F0502020204030204"/>
              </a:rPr>
              <a:t>In Week 11 or Week 12 you will attend Module 2 Seminar 2, which is all about </a:t>
            </a:r>
            <a:r>
              <a:rPr lang="en-GB" sz="1050" b="1" i="1" dirty="0">
                <a:solidFill>
                  <a:srgbClr val="002060"/>
                </a:solidFill>
                <a:cs typeface="Calibri" panose="020F0502020204030204"/>
              </a:rPr>
              <a:t>building well-organised mental models.  </a:t>
            </a:r>
            <a:r>
              <a:rPr lang="en-GB" sz="1050" dirty="0">
                <a:solidFill>
                  <a:srgbClr val="002060"/>
                </a:solidFill>
                <a:cs typeface="Calibri" panose="020F0502020204030204"/>
              </a:rPr>
              <a:t>Seminar 2 builds on Seminar 1, for which your feedback was extremely positive, so we hope you will gain just as much from this second session.  As with Seminar 1, please do remember to complete the evaluation, so as to avoid being sent catch-up materials.</a:t>
            </a:r>
            <a:endParaRPr lang="en-GB" sz="1050" b="1" dirty="0">
              <a:solidFill>
                <a:srgbClr val="002060"/>
              </a:solidFill>
              <a:cs typeface="Calibri" panose="020F0502020204030204"/>
            </a:endParaRPr>
          </a:p>
          <a:p>
            <a:pPr marL="171450" indent="-171450">
              <a:buFont typeface="Arial"/>
              <a:buChar char="•"/>
            </a:pPr>
            <a:r>
              <a:rPr lang="en-GB" sz="1050" b="1" dirty="0">
                <a:solidFill>
                  <a:srgbClr val="002060"/>
                </a:solidFill>
                <a:cs typeface="Calibri" panose="020F0502020204030204"/>
              </a:rPr>
              <a:t>Attendance at training seminars </a:t>
            </a:r>
            <a:r>
              <a:rPr lang="en-GB" sz="1050" dirty="0">
                <a:solidFill>
                  <a:srgbClr val="002060"/>
                </a:solidFill>
                <a:cs typeface="Calibri" panose="020F0502020204030204"/>
              </a:rPr>
              <a:t>– A polite reminder that the ECF programme is your fully funded entitlement. Therefore, could we remind you that attendance at seminars is required unless there are unforeseeable circumstances. In this instant please contact Kate Du Toit at  </a:t>
            </a:r>
            <a:r>
              <a:rPr lang="en-GB" sz="1050" dirty="0">
                <a:solidFill>
                  <a:srgbClr val="002060"/>
                </a:solidFill>
                <a:cs typeface="Calibri" panose="020F0502020204030204"/>
                <a:hlinkClick r:id="rId5">
                  <a:extLst>
                    <a:ext uri="{A12FA001-AC4F-418D-AE19-62706E023703}">
                      <ahyp:hlinkClr xmlns:ahyp="http://schemas.microsoft.com/office/drawing/2018/hyperlinkcolor" val="tx"/>
                    </a:ext>
                  </a:extLst>
                </a:hlinkClick>
              </a:rPr>
              <a:t>K.</a:t>
            </a:r>
            <a:r>
              <a:rPr lang="en-GB" sz="1050" dirty="0">
                <a:solidFill>
                  <a:srgbClr val="002060"/>
                </a:solidFill>
                <a:cs typeface="Calibri" panose="020F0502020204030204"/>
                <a:hlinkClick r:id="rId5"/>
              </a:rPr>
              <a:t>dutoit</a:t>
            </a:r>
            <a:r>
              <a:rPr lang="en-GB" sz="1050" dirty="0">
                <a:solidFill>
                  <a:srgbClr val="002060"/>
                </a:solidFill>
                <a:cs typeface="Calibri" panose="020F0502020204030204"/>
                <a:hlinkClick r:id="rId5">
                  <a:extLst>
                    <a:ext uri="{A12FA001-AC4F-418D-AE19-62706E023703}">
                      <ahyp:hlinkClr xmlns:ahyp="http://schemas.microsoft.com/office/drawing/2018/hyperlinkcolor" val="tx"/>
                    </a:ext>
                  </a:extLst>
                </a:hlinkClick>
              </a:rPr>
              <a:t>@xaviercet.org.uk</a:t>
            </a:r>
            <a:r>
              <a:rPr lang="en-GB" sz="1050" dirty="0">
                <a:solidFill>
                  <a:srgbClr val="002060"/>
                </a:solidFill>
                <a:cs typeface="Calibri" panose="020F0502020204030204"/>
              </a:rPr>
              <a:t> who will be able to help arrange an alternative date for you to attend.</a:t>
            </a:r>
          </a:p>
          <a:p>
            <a:pPr marL="171450" indent="-171450">
              <a:buFont typeface="Arial"/>
              <a:buChar char="•"/>
            </a:pPr>
            <a:r>
              <a:rPr lang="en-GB" sz="1050" dirty="0">
                <a:solidFill>
                  <a:schemeClr val="accent5">
                    <a:lumMod val="50000"/>
                  </a:schemeClr>
                </a:solidFill>
              </a:rPr>
              <a:t>We are looking for an </a:t>
            </a:r>
            <a:r>
              <a:rPr lang="en-GB" sz="1050" b="1" dirty="0">
                <a:solidFill>
                  <a:srgbClr val="C00000"/>
                </a:solidFill>
              </a:rPr>
              <a:t>additional skilled administrator </a:t>
            </a:r>
            <a:r>
              <a:rPr lang="en-GB" sz="1050" dirty="0">
                <a:solidFill>
                  <a:schemeClr val="accent5">
                    <a:lumMod val="50000"/>
                  </a:schemeClr>
                </a:solidFill>
              </a:rPr>
              <a:t>to join the ECF Central Team here at Xavier.   If you know anyone who might be interested, please do give them the following link </a:t>
            </a:r>
            <a:r>
              <a:rPr lang="en-GB" sz="1050" dirty="0">
                <a:solidFill>
                  <a:schemeClr val="accent5">
                    <a:lumMod val="50000"/>
                  </a:schemeClr>
                </a:solidFill>
                <a:hlinkClick r:id="rId6"/>
              </a:rPr>
              <a:t>https://www.eteach.com/job/administration-assistant-1286172</a:t>
            </a:r>
            <a:r>
              <a:rPr lang="en-GB" sz="1050" dirty="0">
                <a:solidFill>
                  <a:schemeClr val="accent5">
                    <a:lumMod val="50000"/>
                  </a:schemeClr>
                </a:solidFill>
              </a:rPr>
              <a:t>.  The deadline for applications is Monday 28</a:t>
            </a:r>
            <a:r>
              <a:rPr lang="en-GB" sz="1050" baseline="30000" dirty="0">
                <a:solidFill>
                  <a:schemeClr val="accent5">
                    <a:lumMod val="50000"/>
                  </a:schemeClr>
                </a:solidFill>
              </a:rPr>
              <a:t>th</a:t>
            </a:r>
            <a:r>
              <a:rPr lang="en-GB" sz="1050" dirty="0">
                <a:solidFill>
                  <a:schemeClr val="accent5">
                    <a:lumMod val="50000"/>
                  </a:schemeClr>
                </a:solidFill>
              </a:rPr>
              <a:t> November.</a:t>
            </a:r>
          </a:p>
          <a:p>
            <a:pPr marL="171450" indent="-171450">
              <a:buFont typeface="Arial"/>
              <a:buChar char="•"/>
            </a:pPr>
            <a:endParaRPr lang="en-GB" sz="1050" dirty="0">
              <a:solidFill>
                <a:srgbClr val="002060"/>
              </a:solidFill>
              <a:cs typeface="Calibri" panose="020F0502020204030204"/>
            </a:endParaRPr>
          </a:p>
          <a:p>
            <a:endParaRPr lang="en-GB" sz="1050" b="1" dirty="0">
              <a:solidFill>
                <a:srgbClr val="002060"/>
              </a:solidFill>
              <a:highlight>
                <a:srgbClr val="FFFF00"/>
              </a:highlight>
              <a:cs typeface="Calibri" panose="020F0502020204030204"/>
            </a:endParaRPr>
          </a:p>
        </p:txBody>
      </p:sp>
      <p:grpSp>
        <p:nvGrpSpPr>
          <p:cNvPr id="61" name="Group 60"/>
          <p:cNvGrpSpPr/>
          <p:nvPr/>
        </p:nvGrpSpPr>
        <p:grpSpPr>
          <a:xfrm>
            <a:off x="127196" y="1678625"/>
            <a:ext cx="804972" cy="994456"/>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13058" y="4145339"/>
            <a:ext cx="803170" cy="992231"/>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850">
                  <a:latin typeface="Gill Sans MT Condensed"/>
                </a:rPr>
                <a:t>Self-Directed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23745" y="4220435"/>
            <a:ext cx="5599601" cy="854171"/>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 directed study: Module 2 – How do pupils learn?</a:t>
            </a:r>
          </a:p>
          <a:p>
            <a:pPr marL="171450" indent="-171450" algn="just">
              <a:buFont typeface="Arial" panose="020B0604020202020204" pitchFamily="34" charset="0"/>
              <a:buChar char="•"/>
            </a:pPr>
            <a:r>
              <a:rPr lang="en-GB" sz="1050" dirty="0">
                <a:solidFill>
                  <a:srgbClr val="002060"/>
                </a:solidFill>
              </a:rPr>
              <a:t>In Week 11 your task is to complete the Module 2 Brightspace session, entitled </a:t>
            </a:r>
            <a:r>
              <a:rPr lang="en-GB" sz="1050" b="1" i="1" dirty="0">
                <a:solidFill>
                  <a:srgbClr val="002060"/>
                </a:solidFill>
              </a:rPr>
              <a:t>Helping pupils to remember.  </a:t>
            </a:r>
          </a:p>
          <a:p>
            <a:pPr marL="171450" indent="-171450" algn="just">
              <a:buFont typeface="Arial" panose="020B0604020202020204" pitchFamily="34" charset="0"/>
              <a:buChar char="•"/>
            </a:pPr>
            <a:r>
              <a:rPr lang="en-GB" sz="1050" dirty="0">
                <a:solidFill>
                  <a:srgbClr val="002060"/>
                </a:solidFill>
              </a:rPr>
              <a:t>This will take a maximum of 80 minutes.</a:t>
            </a:r>
            <a:endParaRPr lang="en-GB" sz="1050" dirty="0">
              <a:solidFill>
                <a:srgbClr val="002060"/>
              </a:solidFill>
              <a:cs typeface="Calibri"/>
            </a:endParaRPr>
          </a:p>
        </p:txBody>
      </p:sp>
      <p:grpSp>
        <p:nvGrpSpPr>
          <p:cNvPr id="76" name="Group 75"/>
          <p:cNvGrpSpPr/>
          <p:nvPr/>
        </p:nvGrpSpPr>
        <p:grpSpPr>
          <a:xfrm>
            <a:off x="125768" y="5212368"/>
            <a:ext cx="806400"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1022838" y="5212368"/>
            <a:ext cx="5581425" cy="1522326"/>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a:t>
            </a:r>
            <a:r>
              <a:rPr lang="en-GB" sz="1050" b="1" dirty="0">
                <a:solidFill>
                  <a:srgbClr val="FFC000"/>
                </a:solidFill>
              </a:rPr>
              <a:t>ntor interaction</a:t>
            </a:r>
            <a:endParaRPr lang="en-GB" sz="1050" b="1" dirty="0">
              <a:solidFill>
                <a:srgbClr val="FFC000"/>
              </a:solidFill>
              <a:cs typeface="Calibri"/>
            </a:endParaRPr>
          </a:p>
          <a:p>
            <a:pPr marL="171450" indent="-171450" algn="just">
              <a:buFont typeface="Arial,Sans-Serif" panose="020B0604020202020204" pitchFamily="34" charset="0"/>
              <a:buChar char="•"/>
            </a:pPr>
            <a:r>
              <a:rPr lang="en-GB" sz="1050" dirty="0">
                <a:solidFill>
                  <a:srgbClr val="002060"/>
                </a:solidFill>
              </a:rPr>
              <a:t>In Week 11 you will have your usual </a:t>
            </a:r>
            <a:r>
              <a:rPr lang="en-GB" sz="1050" b="1" dirty="0">
                <a:solidFill>
                  <a:srgbClr val="002060"/>
                </a:solidFill>
              </a:rPr>
              <a:t>weekly meeting</a:t>
            </a:r>
            <a:r>
              <a:rPr lang="en-GB" sz="1050" dirty="0">
                <a:solidFill>
                  <a:srgbClr val="002060"/>
                </a:solidFill>
              </a:rPr>
              <a:t> with your mentor.  Please do not forget to keep a copy of your mentor meeting record either electronically or as a hard copy.</a:t>
            </a:r>
            <a:endParaRPr lang="en-GB" sz="1050" dirty="0">
              <a:solidFill>
                <a:srgbClr val="002060"/>
              </a:solidFill>
              <a:cs typeface="Calibri"/>
            </a:endParaRPr>
          </a:p>
          <a:p>
            <a:pPr marL="171450" indent="-171450" algn="just">
              <a:buFont typeface="Arial,Sans-Serif" panose="020B0604020202020204" pitchFamily="34" charset="0"/>
              <a:buChar char="•"/>
            </a:pPr>
            <a:r>
              <a:rPr lang="en-GB" sz="1050" dirty="0">
                <a:solidFill>
                  <a:srgbClr val="002060"/>
                </a:solidFill>
                <a:cs typeface="Calibri"/>
              </a:rPr>
              <a:t>In Week 11, there is </a:t>
            </a:r>
            <a:r>
              <a:rPr lang="en-GB" sz="1050" b="1" dirty="0">
                <a:solidFill>
                  <a:srgbClr val="002060"/>
                </a:solidFill>
                <a:cs typeface="Calibri"/>
              </a:rPr>
              <a:t>no observation</a:t>
            </a:r>
            <a:r>
              <a:rPr lang="en-GB" sz="1050" dirty="0">
                <a:solidFill>
                  <a:srgbClr val="002060"/>
                </a:solidFill>
                <a:cs typeface="Calibri"/>
              </a:rPr>
              <a:t>.  Rather, you will have a </a:t>
            </a:r>
            <a:r>
              <a:rPr lang="en-GB" sz="1050" b="1" dirty="0">
                <a:solidFill>
                  <a:srgbClr val="002060"/>
                </a:solidFill>
                <a:cs typeface="Calibri"/>
              </a:rPr>
              <a:t>professional discussion </a:t>
            </a:r>
            <a:r>
              <a:rPr lang="en-GB" sz="1050" dirty="0">
                <a:solidFill>
                  <a:srgbClr val="002060"/>
                </a:solidFill>
                <a:cs typeface="Calibri"/>
              </a:rPr>
              <a:t>with your mentor.  As part of your online study, you will be prompted to complete a retrieval quiz for an upcoming lesson.  Your interaction with your mentor will be based on a discussion around this retrieval quiz.  Your mentor will be interested in why you selected the specific questions for your quiz and what knowledge you are trying to have your pupils retrieve.  </a:t>
            </a:r>
            <a:endParaRPr lang="en-GB" sz="1050" dirty="0">
              <a:solidFill>
                <a:srgbClr val="002060"/>
              </a:solidFill>
              <a:ea typeface="Calibri"/>
              <a:cs typeface="Calibri"/>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227545"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3" name="Rounded Rectangle 20">
            <a:extLst>
              <a:ext uri="{FF2B5EF4-FFF2-40B4-BE49-F238E27FC236}">
                <a16:creationId xmlns:a16="http://schemas.microsoft.com/office/drawing/2014/main" id="{B17C2A06-6824-4D25-9546-29CEB9C6B4B9}"/>
              </a:ext>
            </a:extLst>
          </p:cNvPr>
          <p:cNvSpPr/>
          <p:nvPr/>
        </p:nvSpPr>
        <p:spPr>
          <a:xfrm>
            <a:off x="1022838" y="6910499"/>
            <a:ext cx="5584300" cy="2731912"/>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11, the focus of your interactions with your ECT will be to support them with </a:t>
            </a:r>
            <a:r>
              <a:rPr lang="en-GB" sz="1050" b="1" i="1" dirty="0">
                <a:solidFill>
                  <a:srgbClr val="002060"/>
                </a:solidFill>
              </a:rPr>
              <a:t>designing low-stakes retrieval quizzes. </a:t>
            </a:r>
            <a:r>
              <a:rPr lang="en-GB" sz="1050" b="1" dirty="0">
                <a:solidFill>
                  <a:srgbClr val="002060"/>
                </a:solidFill>
              </a:rPr>
              <a:t>  </a:t>
            </a:r>
            <a:r>
              <a:rPr lang="en-GB" sz="1050" dirty="0">
                <a:solidFill>
                  <a:srgbClr val="002060"/>
                </a:solidFill>
              </a:rPr>
              <a:t>Please refer to page 34 in your Year 1 Mentor Handbook.</a:t>
            </a:r>
            <a:r>
              <a:rPr lang="en-GB" sz="1050" dirty="0">
                <a:solidFill>
                  <a:srgbClr val="002060"/>
                </a:solidFill>
                <a:cs typeface="Calibri"/>
              </a:rPr>
              <a:t> </a:t>
            </a:r>
          </a:p>
          <a:p>
            <a:pPr marL="171450" indent="-171450" algn="just">
              <a:buFont typeface="Arial" panose="020B0604020202020204" pitchFamily="34" charset="0"/>
              <a:buChar char="•"/>
            </a:pPr>
            <a:r>
              <a:rPr lang="en-GB" sz="1050" dirty="0">
                <a:solidFill>
                  <a:srgbClr val="002060"/>
                </a:solidFill>
              </a:rPr>
              <a:t>This week you are requested to undertake a </a:t>
            </a:r>
            <a:r>
              <a:rPr lang="en-GB" sz="1050" b="1" dirty="0">
                <a:solidFill>
                  <a:srgbClr val="002060"/>
                </a:solidFill>
              </a:rPr>
              <a:t>professional discussion</a:t>
            </a:r>
            <a:r>
              <a:rPr lang="en-GB" sz="1050" dirty="0">
                <a:solidFill>
                  <a:srgbClr val="002060"/>
                </a:solidFill>
              </a:rPr>
              <a:t> with your ECT, rather than an observation (see handbook).  </a:t>
            </a:r>
            <a:endParaRPr lang="en-GB" sz="1050" dirty="0">
              <a:solidFill>
                <a:srgbClr val="002060"/>
              </a:solidFill>
              <a:cs typeface="Calibri"/>
            </a:endParaRPr>
          </a:p>
          <a:p>
            <a:pPr marL="171450" indent="-171450" algn="just">
              <a:buFont typeface="Arial" panose="020B0604020202020204" pitchFamily="34" charset="0"/>
              <a:buChar char="•"/>
            </a:pPr>
            <a:r>
              <a:rPr lang="en-GB" sz="1050" b="1" dirty="0">
                <a:solidFill>
                  <a:srgbClr val="002060"/>
                </a:solidFill>
                <a:ea typeface="+mn-lt"/>
                <a:cs typeface="+mn-lt"/>
              </a:rPr>
              <a:t>Familiarisation video (8min): </a:t>
            </a:r>
            <a:r>
              <a:rPr lang="en-GB" sz="1050" dirty="0">
                <a:solidFill>
                  <a:srgbClr val="002060"/>
                </a:solidFill>
                <a:ea typeface="+mn-lt"/>
                <a:cs typeface="+mn-lt"/>
              </a:rPr>
              <a:t>Please click on the following link to view a short overview of the Brightspace content your ECT will be studying this week focusing on, 'helping pupils to remember'   </a:t>
            </a:r>
            <a:r>
              <a:rPr lang="en-GB" sz="1050" dirty="0">
                <a:solidFill>
                  <a:srgbClr val="002060"/>
                </a:solidFill>
                <a:ea typeface="+mn-lt"/>
                <a:cs typeface="+mn-lt"/>
                <a:hlinkClick r:id="rId10"/>
              </a:rPr>
              <a:t>Week 11 link </a:t>
            </a:r>
            <a:endParaRPr lang="en-GB" sz="1050" dirty="0">
              <a:solidFill>
                <a:srgbClr val="002060"/>
              </a:solidFill>
              <a:highlight>
                <a:srgbClr val="FFFF00"/>
              </a:highlight>
              <a:cs typeface="Calibri"/>
            </a:endParaRPr>
          </a:p>
          <a:p>
            <a:pPr marL="171450" indent="-171450" algn="just">
              <a:buFont typeface="Arial" panose="020B0604020202020204" pitchFamily="34" charset="0"/>
              <a:buChar char="•"/>
            </a:pPr>
            <a:r>
              <a:rPr lang="en-GB" sz="1050" b="1" dirty="0">
                <a:solidFill>
                  <a:srgbClr val="002060"/>
                </a:solidFill>
                <a:ea typeface="+mn-lt"/>
                <a:cs typeface="+mn-lt"/>
              </a:rPr>
              <a:t>Mentor training</a:t>
            </a:r>
            <a:r>
              <a:rPr lang="en-GB" sz="1050" dirty="0">
                <a:solidFill>
                  <a:srgbClr val="002060"/>
                </a:solidFill>
                <a:ea typeface="+mn-lt"/>
                <a:cs typeface="+mn-lt"/>
              </a:rPr>
              <a:t>: Please use the link on the second page for the final online mentor training session for this term in case you have not been able to access the sessions this week.</a:t>
            </a:r>
          </a:p>
          <a:p>
            <a:pPr marL="171450" indent="-171450" algn="just">
              <a:buFont typeface="Arial" panose="020B0604020202020204" pitchFamily="34" charset="0"/>
              <a:buChar char="•"/>
            </a:pPr>
            <a:r>
              <a:rPr lang="en-GB" sz="1050" b="1" dirty="0">
                <a:solidFill>
                  <a:srgbClr val="002060"/>
                </a:solidFill>
                <a:cs typeface="Calibri"/>
              </a:rPr>
              <a:t>Progress review: </a:t>
            </a:r>
            <a:r>
              <a:rPr lang="en-GB" sz="1050" dirty="0">
                <a:solidFill>
                  <a:srgbClr val="002060"/>
                </a:solidFill>
                <a:cs typeface="Calibri"/>
              </a:rPr>
              <a:t>Please remind your ECT to complete </a:t>
            </a:r>
            <a:r>
              <a:rPr lang="en-GB" sz="1050" b="1" dirty="0">
                <a:solidFill>
                  <a:srgbClr val="002060"/>
                </a:solidFill>
                <a:cs typeface="Calibri"/>
              </a:rPr>
              <a:t>the self-reflection form</a:t>
            </a:r>
            <a:r>
              <a:rPr lang="en-GB" sz="1050" dirty="0">
                <a:solidFill>
                  <a:srgbClr val="002060"/>
                </a:solidFill>
                <a:cs typeface="Calibri"/>
              </a:rPr>
              <a:t> in preparation for their progress review which will be released by ECT Manager on November 25th.</a:t>
            </a:r>
            <a:endParaRPr lang="en-GB" sz="1050" dirty="0">
              <a:solidFill>
                <a:srgbClr val="002060"/>
              </a:solidFill>
              <a:ea typeface="Calibri"/>
              <a:cs typeface="Calibri"/>
            </a:endParaRPr>
          </a:p>
          <a:p>
            <a:pPr marL="171450" indent="-171450" algn="just">
              <a:buFont typeface="Arial" panose="020B0604020202020204" pitchFamily="34" charset="0"/>
              <a:buChar char="•"/>
            </a:pPr>
            <a:r>
              <a:rPr lang="en-GB" sz="1050" b="1" dirty="0">
                <a:solidFill>
                  <a:srgbClr val="002060"/>
                </a:solidFill>
                <a:cs typeface="Calibri"/>
              </a:rPr>
              <a:t>Mentor meeting records: </a:t>
            </a:r>
            <a:r>
              <a:rPr lang="en-GB" sz="1050" dirty="0">
                <a:solidFill>
                  <a:srgbClr val="002060"/>
                </a:solidFill>
                <a:cs typeface="Calibri"/>
              </a:rPr>
              <a:t>At the end of every mentor meeting it is important that a dated and accurate record is kept, either on file or electronically. Please also record any additional support you have offered your ECT.</a:t>
            </a:r>
          </a:p>
          <a:p>
            <a:pPr marL="171450" indent="-171450" algn="just">
              <a:buFont typeface="Arial" panose="020B0604020202020204" pitchFamily="34" charset="0"/>
              <a:buChar char="•"/>
            </a:pPr>
            <a:endParaRPr lang="en-GB" sz="1050" dirty="0">
              <a:solidFill>
                <a:srgbClr val="002060"/>
              </a:solidFill>
              <a:cs typeface="Calibri"/>
            </a:endParaRPr>
          </a:p>
        </p:txBody>
      </p:sp>
      <p:pic>
        <p:nvPicPr>
          <p:cNvPr id="2" name="Picture 1">
            <a:extLst>
              <a:ext uri="{FF2B5EF4-FFF2-40B4-BE49-F238E27FC236}">
                <a16:creationId xmlns:a16="http://schemas.microsoft.com/office/drawing/2014/main" id="{AD80C6D2-0B2E-48A8-B934-0C5654360444}"/>
              </a:ext>
            </a:extLst>
          </p:cNvPr>
          <p:cNvPicPr>
            <a:picLocks noChangeAspect="1"/>
          </p:cNvPicPr>
          <p:nvPr/>
        </p:nvPicPr>
        <p:blipFill>
          <a:blip r:embed="rId11"/>
          <a:stretch>
            <a:fillRect/>
          </a:stretch>
        </p:blipFill>
        <p:spPr>
          <a:xfrm>
            <a:off x="113272" y="6913504"/>
            <a:ext cx="798645" cy="1042506"/>
          </a:xfrm>
          <a:prstGeom prst="rect">
            <a:avLst/>
          </a:prstGeom>
        </p:spPr>
      </p:pic>
      <p:pic>
        <p:nvPicPr>
          <p:cNvPr id="4" name="Picture 3">
            <a:extLst>
              <a:ext uri="{FF2B5EF4-FFF2-40B4-BE49-F238E27FC236}">
                <a16:creationId xmlns:a16="http://schemas.microsoft.com/office/drawing/2014/main" id="{9B13295A-B3CE-4181-8585-24B89FFC50FA}"/>
              </a:ext>
            </a:extLst>
          </p:cNvPr>
          <p:cNvPicPr>
            <a:picLocks noChangeAspect="1"/>
          </p:cNvPicPr>
          <p:nvPr/>
        </p:nvPicPr>
        <p:blipFill>
          <a:blip r:embed="rId12"/>
          <a:stretch>
            <a:fillRect/>
          </a:stretch>
        </p:blipFill>
        <p:spPr>
          <a:xfrm>
            <a:off x="204806" y="6985732"/>
            <a:ext cx="560881" cy="631599"/>
          </a:xfrm>
          <a:prstGeom prst="rect">
            <a:avLst/>
          </a:prstGeom>
        </p:spPr>
      </p:pic>
    </p:spTree>
    <p:extLst>
      <p:ext uri="{BB962C8B-B14F-4D97-AF65-F5344CB8AC3E}">
        <p14:creationId xmlns:p14="http://schemas.microsoft.com/office/powerpoint/2010/main" val="3477747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7225" y="78068"/>
            <a:ext cx="700067" cy="405898"/>
          </a:xfrm>
          <a:prstGeom prst="rect">
            <a:avLst/>
          </a:prstGeom>
        </p:spPr>
      </p:pic>
      <p:sp>
        <p:nvSpPr>
          <p:cNvPr id="20" name="Rounded Rectangle 19"/>
          <p:cNvSpPr/>
          <p:nvPr/>
        </p:nvSpPr>
        <p:spPr>
          <a:xfrm rot="10800000" flipV="1">
            <a:off x="1802604" y="401403"/>
            <a:ext cx="4675186" cy="85204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11 bulletin (continued)</a:t>
            </a:r>
          </a:p>
          <a:p>
            <a:pPr algn="ctr"/>
            <a:r>
              <a:rPr lang="en-GB" sz="1100">
                <a:solidFill>
                  <a:srgbClr val="002060"/>
                </a:solidFill>
              </a:rPr>
              <a:t>w/b Monday 28th November 2022</a:t>
            </a:r>
          </a:p>
          <a:p>
            <a:pPr algn="ctr"/>
            <a:r>
              <a:rPr lang="en-GB" sz="1100" b="1">
                <a:solidFill>
                  <a:srgbClr val="002060"/>
                </a:solidFill>
              </a:rPr>
              <a:t>ECF focus of the week:</a:t>
            </a:r>
          </a:p>
          <a:p>
            <a:pPr algn="ctr"/>
            <a:r>
              <a:rPr lang="en-GB" sz="1100" i="1">
                <a:solidFill>
                  <a:srgbClr val="002060"/>
                </a:solidFill>
              </a:rPr>
              <a:t>Designing low-stakes retrieval quizzes</a:t>
            </a:r>
            <a:endParaRPr lang="en-GB" sz="1100" i="1">
              <a:solidFill>
                <a:srgbClr val="002060"/>
              </a:solidFill>
              <a:cs typeface="Calibri"/>
            </a:endParaRPr>
          </a:p>
          <a:p>
            <a:pPr algn="ctr"/>
            <a:endParaRPr lang="en-GB" sz="1100" b="1">
              <a:solidFill>
                <a:srgbClr val="002060"/>
              </a:solidFill>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502011" cy="852040"/>
          </a:xfrm>
          <a:prstGeom prst="rect">
            <a:avLst/>
          </a:prstGeom>
        </p:spPr>
      </p:pic>
      <p:sp>
        <p:nvSpPr>
          <p:cNvPr id="41" name="Rounded Rectangle 20">
            <a:extLst>
              <a:ext uri="{FF2B5EF4-FFF2-40B4-BE49-F238E27FC236}">
                <a16:creationId xmlns:a16="http://schemas.microsoft.com/office/drawing/2014/main" id="{A1AB0B8D-60A2-48BE-80C4-F164F85844C2}"/>
              </a:ext>
            </a:extLst>
          </p:cNvPr>
          <p:cNvSpPr/>
          <p:nvPr/>
        </p:nvSpPr>
        <p:spPr>
          <a:xfrm>
            <a:off x="995659" y="2420400"/>
            <a:ext cx="5658164" cy="3558342"/>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6">
                    <a:lumMod val="50000"/>
                  </a:schemeClr>
                </a:solidFill>
              </a:rPr>
              <a:t>Message to your induction tutor</a:t>
            </a:r>
            <a:endParaRPr lang="en-US" dirty="0">
              <a:solidFill>
                <a:schemeClr val="accent6">
                  <a:lumMod val="50000"/>
                </a:schemeClr>
              </a:solidFill>
            </a:endParaRPr>
          </a:p>
          <a:p>
            <a:pPr marL="171450" indent="-171450" algn="just">
              <a:buFont typeface="Arial"/>
              <a:buChar char="•"/>
            </a:pPr>
            <a:r>
              <a:rPr lang="en-GB" sz="1050" b="1" dirty="0">
                <a:solidFill>
                  <a:srgbClr val="002060"/>
                </a:solidFill>
                <a:cs typeface="Calibri"/>
              </a:rPr>
              <a:t>End-of-term Progress Reviews - </a:t>
            </a:r>
            <a:r>
              <a:rPr lang="en-GB" sz="1050" dirty="0">
                <a:solidFill>
                  <a:srgbClr val="002060"/>
                </a:solidFill>
                <a:cs typeface="Calibri"/>
              </a:rPr>
              <a:t>The Progress Review window will be open from </a:t>
            </a:r>
            <a:r>
              <a:rPr lang="en-GB" sz="1050" b="1" dirty="0">
                <a:solidFill>
                  <a:srgbClr val="002060"/>
                </a:solidFill>
                <a:cs typeface="Calibri"/>
              </a:rPr>
              <a:t>25th November.  </a:t>
            </a:r>
            <a:r>
              <a:rPr lang="en-GB" sz="1050" dirty="0">
                <a:solidFill>
                  <a:srgbClr val="002060"/>
                </a:solidFill>
                <a:cs typeface="Calibri"/>
              </a:rPr>
              <a:t>Tutors will receive an automated email from ECT Manager advising them that assessments are open for completion.  Please remember to choose 3 of the following Teachers' Standards to focus on - either 1, 3, 4 or 7.</a:t>
            </a:r>
            <a:endParaRPr lang="en-GB" dirty="0">
              <a:solidFill>
                <a:srgbClr val="002060"/>
              </a:solidFill>
              <a:cs typeface="Calibri" panose="020F0502020204030204"/>
            </a:endParaRPr>
          </a:p>
          <a:p>
            <a:pPr marL="171450" indent="-171450" algn="just">
              <a:buFont typeface="Arial"/>
              <a:buChar char="•"/>
            </a:pPr>
            <a:r>
              <a:rPr lang="en-GB" sz="1050" b="1" dirty="0">
                <a:solidFill>
                  <a:srgbClr val="002060"/>
                </a:solidFill>
                <a:cs typeface="Calibri"/>
              </a:rPr>
              <a:t>Part-time ECTs</a:t>
            </a:r>
            <a:r>
              <a:rPr lang="en-GB" sz="1050" dirty="0">
                <a:solidFill>
                  <a:srgbClr val="002060"/>
                </a:solidFill>
                <a:cs typeface="Calibri"/>
              </a:rPr>
              <a:t> – As you know, ECTs on part-time contracts have their first formal assessment when they have taught for the equivalent of one full-time year.  This means that some part-time ECTs will have their formal end-of-term-3 assessment part-way through this term.  Regardless of whether or not a formal assessment has taken place, part-time ECTs must also have a Progress Review at the end of the term.  If the Progress Review is scheduled to take place within 4 weeks of the formal assessment having been completed, and there has been no significant change in the ECT’s practice, in the Teachers’ Standards section of the Progress Review, tutors should just write </a:t>
            </a:r>
            <a:r>
              <a:rPr lang="en-GB" sz="1050" b="1" i="1" dirty="0">
                <a:solidFill>
                  <a:srgbClr val="002060"/>
                </a:solidFill>
                <a:cs typeface="Calibri"/>
              </a:rPr>
              <a:t>“Please see comments in the end-of-term-3 assessment, completed on __________</a:t>
            </a:r>
            <a:r>
              <a:rPr lang="en-GB" sz="1050" i="1" dirty="0">
                <a:solidFill>
                  <a:srgbClr val="002060"/>
                </a:solidFill>
                <a:cs typeface="Calibri"/>
              </a:rPr>
              <a:t>___.” </a:t>
            </a:r>
            <a:endParaRPr lang="en-GB" sz="1050" dirty="0">
              <a:solidFill>
                <a:srgbClr val="002060"/>
              </a:solidFill>
              <a:cs typeface="Calibri"/>
            </a:endParaRPr>
          </a:p>
          <a:p>
            <a:pPr marL="171450" indent="-171450" algn="just">
              <a:buFont typeface="Arial"/>
              <a:buChar char="•"/>
            </a:pPr>
            <a:r>
              <a:rPr lang="en-GB" sz="1050" b="1" dirty="0">
                <a:solidFill>
                  <a:srgbClr val="002060"/>
                </a:solidFill>
                <a:cs typeface="Calibri"/>
              </a:rPr>
              <a:t>ECTs leaving at the end of term – </a:t>
            </a:r>
            <a:r>
              <a:rPr lang="en-GB" sz="1050" dirty="0">
                <a:solidFill>
                  <a:srgbClr val="002060"/>
                </a:solidFill>
                <a:cs typeface="Calibri"/>
              </a:rPr>
              <a:t>If you have an ECT leaving at the end of term for any reason, please let Sophie Hunter know as she will need to change their Progress Review to an interim assessment. </a:t>
            </a:r>
            <a:r>
              <a:rPr lang="en-GB" sz="1050" b="1" dirty="0">
                <a:solidFill>
                  <a:srgbClr val="002060"/>
                </a:solidFill>
                <a:cs typeface="Calibri"/>
                <a:hlinkClick r:id="rId5"/>
              </a:rPr>
              <a:t>S.hunter@xaviercet.org.uk</a:t>
            </a:r>
            <a:r>
              <a:rPr lang="en-GB" sz="1050" b="1" dirty="0">
                <a:solidFill>
                  <a:srgbClr val="002060"/>
                </a:solidFill>
                <a:cs typeface="Calibri"/>
              </a:rPr>
              <a:t>.</a:t>
            </a:r>
          </a:p>
          <a:p>
            <a:pPr marL="171450" indent="-171450" algn="just">
              <a:buFont typeface="Arial,Sans-Serif"/>
              <a:buChar char="•"/>
            </a:pPr>
            <a:r>
              <a:rPr lang="en-GB" sz="1050" b="1" dirty="0">
                <a:solidFill>
                  <a:srgbClr val="002060"/>
                </a:solidFill>
                <a:cs typeface="Calibri"/>
              </a:rPr>
              <a:t>Induction Tutor Training  - </a:t>
            </a:r>
            <a:r>
              <a:rPr lang="en-GB" sz="1050" dirty="0">
                <a:solidFill>
                  <a:srgbClr val="002060"/>
                </a:solidFill>
                <a:cs typeface="Calibri"/>
              </a:rPr>
              <a:t>The training for this half term will be on Monday 5th December.  This will be a drop-in session led by Sophie Hunter from 3-4.30pm for you to join if you have any questions regarding the support or assessment of your ECTs. </a:t>
            </a:r>
            <a:r>
              <a:rPr lang="en-GB" sz="1050" b="1" dirty="0">
                <a:solidFill>
                  <a:srgbClr val="002060"/>
                </a:solidFill>
                <a:cs typeface="Calibri"/>
              </a:rPr>
              <a:t>Please  </a:t>
            </a:r>
            <a:r>
              <a:rPr lang="en-GB" sz="1050" b="1" dirty="0">
                <a:solidFill>
                  <a:srgbClr val="002060"/>
                </a:solidFill>
                <a:cs typeface="Calibri"/>
                <a:hlinkClick r:id="rId6"/>
              </a:rPr>
              <a:t>Click here </a:t>
            </a:r>
            <a:r>
              <a:rPr lang="en-GB" sz="1050" b="1" dirty="0">
                <a:solidFill>
                  <a:srgbClr val="002060"/>
                </a:solidFill>
                <a:cs typeface="Calibri"/>
              </a:rPr>
              <a:t>  to join.  </a:t>
            </a:r>
            <a:endParaRPr lang="en-GB" sz="1050" dirty="0">
              <a:ea typeface="+mn-lt"/>
              <a:cs typeface="+mn-lt"/>
            </a:endParaRPr>
          </a:p>
          <a:p>
            <a:pPr algn="just"/>
            <a:endParaRPr lang="en-GB" dirty="0">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marL="171450" indent="-171450" algn="just">
              <a:buFont typeface="Arial" panose="020B0604020202020204" pitchFamily="34" charset="0"/>
              <a:buChar char="•"/>
            </a:pPr>
            <a:endParaRPr lang="en-GB" dirty="0">
              <a:solidFill>
                <a:srgbClr val="FFFFFF"/>
              </a:solidFill>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algn="just"/>
            <a:endParaRPr lang="en-GB" sz="1050" dirty="0">
              <a:solidFill>
                <a:srgbClr val="002060"/>
              </a:solidFill>
              <a:cs typeface="Calibri"/>
            </a:endParaRPr>
          </a:p>
        </p:txBody>
      </p:sp>
      <p:grpSp>
        <p:nvGrpSpPr>
          <p:cNvPr id="45" name="Group 44">
            <a:extLst>
              <a:ext uri="{FF2B5EF4-FFF2-40B4-BE49-F238E27FC236}">
                <a16:creationId xmlns:a16="http://schemas.microsoft.com/office/drawing/2014/main" id="{6417C560-8980-4166-AFA5-9EFF605EC2F4}"/>
              </a:ext>
            </a:extLst>
          </p:cNvPr>
          <p:cNvGrpSpPr/>
          <p:nvPr/>
        </p:nvGrpSpPr>
        <p:grpSpPr>
          <a:xfrm>
            <a:off x="75031" y="2420400"/>
            <a:ext cx="803170" cy="992231"/>
            <a:chOff x="290560" y="563947"/>
            <a:chExt cx="2224100" cy="2747637"/>
          </a:xfrm>
        </p:grpSpPr>
        <p:sp>
          <p:nvSpPr>
            <p:cNvPr id="46" name="Oval 45">
              <a:extLst>
                <a:ext uri="{FF2B5EF4-FFF2-40B4-BE49-F238E27FC236}">
                  <a16:creationId xmlns:a16="http://schemas.microsoft.com/office/drawing/2014/main" id="{75C368A2-42F4-421E-929A-912663FAD7F6}"/>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4177" y="2555057"/>
            <a:ext cx="510422" cy="47527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Table 20">
            <a:extLst>
              <a:ext uri="{FF2B5EF4-FFF2-40B4-BE49-F238E27FC236}">
                <a16:creationId xmlns:a16="http://schemas.microsoft.com/office/drawing/2014/main" id="{2A604201-BA27-4DAA-8A77-22AD1CFD13FB}"/>
              </a:ext>
            </a:extLst>
          </p:cNvPr>
          <p:cNvGraphicFramePr>
            <a:graphicFrameLocks noGrp="1"/>
          </p:cNvGraphicFramePr>
          <p:nvPr>
            <p:extLst>
              <p:ext uri="{D42A27DB-BD31-4B8C-83A1-F6EECF244321}">
                <p14:modId xmlns:p14="http://schemas.microsoft.com/office/powerpoint/2010/main" val="2596049012"/>
              </p:ext>
            </p:extLst>
          </p:nvPr>
        </p:nvGraphicFramePr>
        <p:xfrm>
          <a:off x="990767" y="1619633"/>
          <a:ext cx="5663056" cy="587859"/>
        </p:xfrm>
        <a:graphic>
          <a:graphicData uri="http://schemas.openxmlformats.org/drawingml/2006/table">
            <a:tbl>
              <a:tblPr firstRow="1" firstCol="1" bandRow="1"/>
              <a:tblGrid>
                <a:gridCol w="1701140">
                  <a:extLst>
                    <a:ext uri="{9D8B030D-6E8A-4147-A177-3AD203B41FA5}">
                      <a16:colId xmlns:a16="http://schemas.microsoft.com/office/drawing/2014/main" val="1166997797"/>
                    </a:ext>
                  </a:extLst>
                </a:gridCol>
                <a:gridCol w="1919813">
                  <a:extLst>
                    <a:ext uri="{9D8B030D-6E8A-4147-A177-3AD203B41FA5}">
                      <a16:colId xmlns:a16="http://schemas.microsoft.com/office/drawing/2014/main" val="3716966678"/>
                    </a:ext>
                  </a:extLst>
                </a:gridCol>
                <a:gridCol w="2042103">
                  <a:extLst>
                    <a:ext uri="{9D8B030D-6E8A-4147-A177-3AD203B41FA5}">
                      <a16:colId xmlns:a16="http://schemas.microsoft.com/office/drawing/2014/main" val="1542448811"/>
                    </a:ext>
                  </a:extLst>
                </a:gridCol>
              </a:tblGrid>
              <a:tr h="176379">
                <a:tc>
                  <a:txBody>
                    <a:bodyPr/>
                    <a:lstStyle/>
                    <a:p>
                      <a:pPr>
                        <a:spcAft>
                          <a:spcPts val="0"/>
                        </a:spcAft>
                      </a:pPr>
                      <a:r>
                        <a:rPr lang="en-GB" sz="1050">
                          <a:solidFill>
                            <a:srgbClr val="002060"/>
                          </a:solidFill>
                          <a:effectLst/>
                          <a:latin typeface="Calibri"/>
                          <a:ea typeface="Calibri" panose="020F0502020204030204" pitchFamily="34" charset="0"/>
                          <a:cs typeface="Times New Roman"/>
                        </a:rPr>
                        <a:t>Mentor training date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spcAft>
                          <a:spcPts val="0"/>
                        </a:spcAft>
                      </a:pPr>
                      <a:r>
                        <a:rPr lang="en-GB" sz="1050">
                          <a:solidFill>
                            <a:srgbClr val="002060"/>
                          </a:solidFill>
                          <a:effectLst/>
                          <a:latin typeface="Calibri"/>
                          <a:ea typeface="Calibri" panose="020F0502020204030204" pitchFamily="34" charset="0"/>
                          <a:cs typeface="Times New Roman"/>
                        </a:rPr>
                        <a:t>Delivery partner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spcAft>
                          <a:spcPts val="0"/>
                        </a:spcAft>
                      </a:pPr>
                      <a:r>
                        <a:rPr lang="en-GB" sz="1050">
                          <a:solidFill>
                            <a:srgbClr val="002060"/>
                          </a:solidFill>
                          <a:effectLst/>
                          <a:latin typeface="Calibri"/>
                          <a:ea typeface="Calibri" panose="020F0502020204030204" pitchFamily="34" charset="0"/>
                          <a:cs typeface="Times New Roman"/>
                        </a:rPr>
                        <a:t>Zoom link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extLst>
                  <a:ext uri="{0D108BD9-81ED-4DB2-BD59-A6C34878D82A}">
                    <a16:rowId xmlns:a16="http://schemas.microsoft.com/office/drawing/2014/main" val="723284700"/>
                  </a:ext>
                </a:extLst>
              </a:tr>
              <a:tr h="352758">
                <a:tc>
                  <a:txBody>
                    <a:bodyPr/>
                    <a:lstStyle/>
                    <a:p>
                      <a:pPr>
                        <a:spcAft>
                          <a:spcPts val="0"/>
                        </a:spcAft>
                      </a:pPr>
                      <a:r>
                        <a:rPr lang="en-GB" sz="900">
                          <a:solidFill>
                            <a:srgbClr val="002060"/>
                          </a:solidFill>
                          <a:effectLst/>
                          <a:latin typeface="Calibri"/>
                          <a:ea typeface="Calibri" panose="020F0502020204030204" pitchFamily="34" charset="0"/>
                          <a:cs typeface="Times New Roman"/>
                        </a:rPr>
                        <a:t>Tuesday 29</a:t>
                      </a:r>
                      <a:r>
                        <a:rPr lang="en-GB" sz="900" baseline="30000">
                          <a:solidFill>
                            <a:srgbClr val="002060"/>
                          </a:solidFill>
                          <a:effectLst/>
                          <a:latin typeface="Calibri"/>
                          <a:ea typeface="Calibri" panose="020F0502020204030204" pitchFamily="34" charset="0"/>
                          <a:cs typeface="Times New Roman"/>
                        </a:rPr>
                        <a:t>th</a:t>
                      </a:r>
                      <a:r>
                        <a:rPr lang="en-GB" sz="900">
                          <a:solidFill>
                            <a:srgbClr val="002060"/>
                          </a:solidFill>
                          <a:effectLst/>
                          <a:latin typeface="Calibri"/>
                          <a:ea typeface="Calibri" panose="020F0502020204030204" pitchFamily="34" charset="0"/>
                          <a:cs typeface="Times New Roman"/>
                        </a:rPr>
                        <a:t> November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a:solidFill>
                            <a:srgbClr val="002060"/>
                          </a:solidFill>
                          <a:effectLst/>
                          <a:latin typeface="Calibri"/>
                          <a:ea typeface="Calibri" panose="020F0502020204030204" pitchFamily="34" charset="0"/>
                          <a:cs typeface="Times New Roman"/>
                        </a:rPr>
                        <a:t>St John the Baptist Secondary school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900" dirty="0">
                          <a:solidFill>
                            <a:srgbClr val="002060"/>
                          </a:solidFill>
                          <a:effectLst/>
                          <a:latin typeface="Calibri"/>
                          <a:ea typeface="Calibri" panose="020F0502020204030204" pitchFamily="34" charset="0"/>
                          <a:cs typeface="Times New Roman"/>
                        </a:rPr>
                        <a:t> </a:t>
                      </a:r>
                      <a:r>
                        <a:rPr lang="en-GB" sz="900" dirty="0">
                          <a:solidFill>
                            <a:srgbClr val="002060"/>
                          </a:solidFill>
                          <a:effectLst/>
                          <a:latin typeface="Calibri"/>
                          <a:ea typeface="Calibri" panose="020F0502020204030204" pitchFamily="34" charset="0"/>
                          <a:cs typeface="Times New Roman"/>
                          <a:hlinkClick r:id="rId8">
                            <a:extLst>
                              <a:ext uri="{A12FA001-AC4F-418D-AE19-62706E023703}">
                                <ahyp:hlinkClr xmlns:ahyp="http://schemas.microsoft.com/office/drawing/2018/hyperlinkcolor" val="tx"/>
                              </a:ext>
                            </a:extLst>
                          </a:hlinkClick>
                        </a:rPr>
                        <a:t>Zoom link</a:t>
                      </a:r>
                    </a:p>
                    <a:p>
                      <a:pPr lvl="0">
                        <a:spcAft>
                          <a:spcPts val="0"/>
                        </a:spcAft>
                        <a:buNone/>
                      </a:pPr>
                      <a:r>
                        <a:rPr lang="en-GB" sz="900" b="0" i="0" u="none" strike="noStrike" noProof="0" dirty="0">
                          <a:solidFill>
                            <a:srgbClr val="002060"/>
                          </a:solidFill>
                          <a:effectLst/>
                        </a:rPr>
                        <a:t>Meeting ID: 915 1500 2080 </a:t>
                      </a:r>
                    </a:p>
                    <a:p>
                      <a:pPr lvl="0">
                        <a:spcAft>
                          <a:spcPts val="0"/>
                        </a:spcAft>
                        <a:buNone/>
                      </a:pPr>
                      <a:r>
                        <a:rPr lang="en-GB" sz="900" b="0" i="0" u="none" strike="noStrike" noProof="0" dirty="0">
                          <a:solidFill>
                            <a:srgbClr val="002060"/>
                          </a:solidFill>
                          <a:effectLst/>
                        </a:rPr>
                        <a:t>Passcode: </a:t>
                      </a:r>
                      <a:r>
                        <a:rPr lang="en-GB" sz="900" b="0" i="0" u="none" strike="noStrike" noProof="0" dirty="0">
                          <a:solidFill>
                            <a:srgbClr val="002060"/>
                          </a:solidFill>
                          <a:effectLst/>
                          <a:latin typeface="Calibri"/>
                        </a:rPr>
                        <a:t>390984 </a:t>
                      </a:r>
                      <a:endParaRPr lang="en-GB" sz="900" b="0" i="0" u="none" strike="noStrike" noProof="0" dirty="0">
                        <a:solidFill>
                          <a:srgbClr val="002060"/>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8402659"/>
                  </a:ext>
                </a:extLst>
              </a:tr>
            </a:tbl>
          </a:graphicData>
        </a:graphic>
      </p:graphicFrame>
      <p:sp>
        <p:nvSpPr>
          <p:cNvPr id="11" name="Rounded Rectangle 20">
            <a:extLst>
              <a:ext uri="{FF2B5EF4-FFF2-40B4-BE49-F238E27FC236}">
                <a16:creationId xmlns:a16="http://schemas.microsoft.com/office/drawing/2014/main" id="{5880ECB6-7041-48A1-A78F-9119C5C0407E}"/>
              </a:ext>
            </a:extLst>
          </p:cNvPr>
          <p:cNvSpPr/>
          <p:nvPr/>
        </p:nvSpPr>
        <p:spPr>
          <a:xfrm>
            <a:off x="995661" y="6272104"/>
            <a:ext cx="5658336" cy="2254686"/>
          </a:xfrm>
          <a:prstGeom prst="roundRect">
            <a:avLst>
              <a:gd name="adj" fmla="val 10435"/>
            </a:avLst>
          </a:prstGeom>
          <a:solidFill>
            <a:schemeClr val="accent1">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chemeClr val="accent1">
                    <a:lumMod val="75000"/>
                  </a:schemeClr>
                </a:solidFill>
              </a:rPr>
              <a:t>Special educational needs and/or disabilities (SEND)</a:t>
            </a:r>
          </a:p>
          <a:p>
            <a:pPr marL="171450" indent="-171450" algn="just">
              <a:buFont typeface="Arial" panose="020B0604020202020204" pitchFamily="34" charset="0"/>
              <a:buChar char="•"/>
            </a:pPr>
            <a:r>
              <a:rPr lang="en-GB" sz="1050" dirty="0">
                <a:solidFill>
                  <a:srgbClr val="002060"/>
                </a:solidFill>
                <a:cs typeface="Calibri"/>
              </a:rPr>
              <a:t>We are very fortunate in being able to work with Helen Pearman, from West Hill School (SEND specialist provision).  We are working with Helen to create a SEND section on the secure area of our website, which we are confident will be very beneficial to all ECTs.  </a:t>
            </a:r>
          </a:p>
          <a:p>
            <a:pPr marL="171450" indent="-171450" algn="just">
              <a:buFont typeface="Arial" panose="020B0604020202020204" pitchFamily="34" charset="0"/>
              <a:buChar char="•"/>
            </a:pPr>
            <a:r>
              <a:rPr lang="en-GB" sz="1050" dirty="0">
                <a:solidFill>
                  <a:srgbClr val="002060"/>
                </a:solidFill>
                <a:cs typeface="Calibri"/>
              </a:rPr>
              <a:t>Helen has already met all ECTs working in specialist provision via a series of drop-in sessions.  The next session will focus on behaviour.  If you are in a mainstream setting and feel that the session would be of benefit to you, you are most welcome to attend.  The session will be in the new year, so please look out for further details if this is something of interest to you.  Please note that, should you choose to attend one of Helen’s fantastic sessions, these are to complement, not replace, your usual seminars.  </a:t>
            </a:r>
          </a:p>
          <a:p>
            <a:pPr marL="171450" indent="-171450" algn="just">
              <a:buFont typeface="Arial" panose="020B0604020202020204" pitchFamily="34" charset="0"/>
              <a:buChar char="•"/>
            </a:pPr>
            <a:r>
              <a:rPr lang="en-GB" sz="1050" dirty="0">
                <a:solidFill>
                  <a:srgbClr val="002060"/>
                </a:solidFill>
                <a:cs typeface="Calibri"/>
              </a:rPr>
              <a:t>Many thanks to Helen and the West Hill team, who add so much to our provision for ECTs.</a:t>
            </a:r>
          </a:p>
          <a:p>
            <a:pPr algn="just"/>
            <a:endParaRPr lang="en-GB" sz="1050" dirty="0">
              <a:solidFill>
                <a:srgbClr val="002060"/>
              </a:solidFill>
              <a:cs typeface="Calibri"/>
            </a:endParaRPr>
          </a:p>
        </p:txBody>
      </p:sp>
      <p:pic>
        <p:nvPicPr>
          <p:cNvPr id="12" name="Picture 11">
            <a:extLst>
              <a:ext uri="{FF2B5EF4-FFF2-40B4-BE49-F238E27FC236}">
                <a16:creationId xmlns:a16="http://schemas.microsoft.com/office/drawing/2014/main" id="{865DB012-D4F0-45BF-8765-A7432ECD546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904" y="6272104"/>
            <a:ext cx="884004" cy="1051660"/>
          </a:xfrm>
          <a:prstGeom prst="rect">
            <a:avLst/>
          </a:prstGeom>
        </p:spPr>
      </p:pic>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A09931-75FB-4F27-905A-4216465D4FC3}">
  <ds:schemaRefs>
    <ds:schemaRef ds:uri="http://purl.org/dc/dcmitype/"/>
    <ds:schemaRef ds:uri="http://www.w3.org/XML/1998/namespace"/>
    <ds:schemaRef ds:uri="http://purl.org/dc/terms/"/>
    <ds:schemaRef ds:uri="http://schemas.microsoft.com/office/2006/metadata/properties"/>
    <ds:schemaRef ds:uri="1a4f690a-3c21-47b9-b626-ddb63adf0775"/>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bb72b056-a597-4370-8ff5-977ebef110a8"/>
    <ds:schemaRef ds:uri="5570b803-3432-464f-a589-2527bf38808b"/>
    <ds:schemaRef ds:uri="cc79b2d4-f91a-4853-84e7-d134dd74eddd"/>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64BB9D93-47D3-4DFE-AAA0-64DA08CB13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70b803-3432-464f-a589-2527bf38808b"/>
    <ds:schemaRef ds:uri="b5455e59-a069-4759-a809-d7a87eb911bd"/>
    <ds:schemaRef ds:uri="cc79b2d4-f91a-4853-84e7-d134dd74ed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5</TotalTime>
  <Words>1182</Words>
  <Application>Microsoft Office PowerPoint</Application>
  <PresentationFormat>A4 Paper (210x297 mm)</PresentationFormat>
  <Paragraphs>53</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79</cp:revision>
  <cp:lastPrinted>2022-11-07T09:16:05Z</cp:lastPrinted>
  <dcterms:created xsi:type="dcterms:W3CDTF">2021-06-21T08:59:27Z</dcterms:created>
  <dcterms:modified xsi:type="dcterms:W3CDTF">2022-11-24T14:00:10Z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