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9"/>
  </p:notesMasterIdLst>
  <p:sldIdLst>
    <p:sldId id="320" r:id="rId5"/>
    <p:sldId id="542" r:id="rId6"/>
    <p:sldId id="380" r:id="rId7"/>
    <p:sldId id="256" r:id="rId8"/>
    <p:sldId id="446" r:id="rId9"/>
    <p:sldId id="846" r:id="rId10"/>
    <p:sldId id="539" r:id="rId11"/>
    <p:sldId id="849" r:id="rId12"/>
    <p:sldId id="850" r:id="rId13"/>
    <p:sldId id="502" r:id="rId14"/>
    <p:sldId id="452" r:id="rId15"/>
    <p:sldId id="851" r:id="rId16"/>
    <p:sldId id="852" r:id="rId17"/>
    <p:sldId id="858" r:id="rId18"/>
    <p:sldId id="859" r:id="rId19"/>
    <p:sldId id="860" r:id="rId20"/>
    <p:sldId id="553" r:id="rId21"/>
    <p:sldId id="848" r:id="rId22"/>
    <p:sldId id="854" r:id="rId23"/>
    <p:sldId id="546" r:id="rId24"/>
    <p:sldId id="512" r:id="rId25"/>
    <p:sldId id="861" r:id="rId26"/>
    <p:sldId id="287" r:id="rId27"/>
    <p:sldId id="340"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Notes for facilitators" id="{BF8021CC-0B9F-487C-B092-8B38CD6D4A5D}">
          <p14:sldIdLst>
            <p14:sldId id="320"/>
            <p14:sldId id="542"/>
          </p14:sldIdLst>
        </p14:section>
        <p14:section name="Opening of the seminar" id="{3333897D-995A-4450-B704-05833944A66F}">
          <p14:sldIdLst>
            <p14:sldId id="380"/>
            <p14:sldId id="256"/>
            <p14:sldId id="446"/>
            <p14:sldId id="846"/>
          </p14:sldIdLst>
        </p14:section>
        <p14:section name="Core content - a cohesive curriculum" id="{5C255B1A-5FCB-47DC-8D9E-BAB427629720}">
          <p14:sldIdLst>
            <p14:sldId id="539"/>
            <p14:sldId id="849"/>
            <p14:sldId id="850"/>
            <p14:sldId id="502"/>
            <p14:sldId id="452"/>
          </p14:sldIdLst>
        </p14:section>
        <p14:section name="Subject-sepcific foundational concepts" id="{1ABE6E8F-F9E2-4F5D-8CEC-F1A569C08281}">
          <p14:sldIdLst>
            <p14:sldId id="851"/>
          </p14:sldIdLst>
        </p14:section>
        <p14:section name="Subject-specific curriculum example" id="{72DF37B0-E8ED-4FEB-8706-E7AEE3470723}">
          <p14:sldIdLst>
            <p14:sldId id="852"/>
            <p14:sldId id="858"/>
            <p14:sldId id="859"/>
            <p14:sldId id="860"/>
            <p14:sldId id="553"/>
            <p14:sldId id="848"/>
          </p14:sldIdLst>
        </p14:section>
        <p14:section name="Practice" id="{722BD453-10BF-4B63-9923-F088EF0F502E}">
          <p14:sldIdLst>
            <p14:sldId id="854"/>
            <p14:sldId id="546"/>
            <p14:sldId id="512"/>
          </p14:sldIdLst>
        </p14:section>
        <p14:section name="Networks and close" id="{F8A705D3-0C30-4B1E-A5AB-45A7962C374A}">
          <p14:sldIdLst>
            <p14:sldId id="861"/>
            <p14:sldId id="287"/>
            <p14:sldId id="340"/>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6286101-3A44-2770-9C62-EE6A6D7A171E}" name="Natalie Davys" initials="ND" userId="S::NDavys@teachfirst.org.uk::8d64778f-730d-4de1-bb25-f1569dd4e4e2" providerId="AD"/>
  <p188:author id="{9DFADBF6-F99C-3E18-C2DF-E4696A93B6EE}" name="Ruth Bourne" initials="REB" userId="Ruth Bourne" providerId="None"/>
  <p188:author id="{AFD68CFD-9DF4-2A83-8C95-BF35C5CA1BAD}" name="Carys Taylor" initials="CT" userId="S::ctaylor@teachfirst.org.uk::118a463a-74fc-4c5a-a3b1-147b5e2387b7"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Phillipa Cordey" initials="PC" lastIdx="80" clrIdx="0"/>
  <p:cmAuthor id="2" name="Carys Taylor" initials="CT" lastIdx="130" clrIdx="1"/>
  <p:cmAuthor id="3" name="Rosie Clark" initials="RC" lastIdx="16" clrIdx="2">
    <p:extLst>
      <p:ext uri="{19B8F6BF-5375-455C-9EA6-DF929625EA0E}">
        <p15:presenceInfo xmlns:p15="http://schemas.microsoft.com/office/powerpoint/2012/main" userId="a70d2ca064594b84" providerId="Windows Live"/>
      </p:ext>
    </p:extLst>
  </p:cmAuthor>
  <p:cmAuthor id="4" name="Natalie Davys" initials="ND" lastIdx="24" clrIdx="3">
    <p:extLst>
      <p:ext uri="{19B8F6BF-5375-455C-9EA6-DF929625EA0E}">
        <p15:presenceInfo xmlns:p15="http://schemas.microsoft.com/office/powerpoint/2012/main" userId="S::NDavys@teachfirst.org.uk::8d64778f-730d-4de1-bb25-f1569dd4e4e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AC832"/>
    <a:srgbClr val="3663F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D0451B1-A7A2-0399-1231-A892F2CD20EF}" v="2" dt="2022-09-09T10:02:54.819"/>
    <p1510:client id="{F7130935-34F3-4589-8AC0-2DDA99737F5D}" v="1" dt="2022-06-22T07:27:03.18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3337" autoAdjust="0"/>
  </p:normalViewPr>
  <p:slideViewPr>
    <p:cSldViewPr snapToGrid="0">
      <p:cViewPr varScale="1">
        <p:scale>
          <a:sx n="67" d="100"/>
          <a:sy n="67" d="100"/>
        </p:scale>
        <p:origin x="2154" y="6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37"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commentAuthors" Target="commentAuthors.xml"/><Relationship Id="rId35"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rys Taylor" userId="S::ctaylor@teachfirst.org.uk::118a463a-74fc-4c5a-a3b1-147b5e2387b7" providerId="AD" clId="Web-{3DA0C731-2435-964B-AE4B-5EB414BC61E2}"/>
    <pc:docChg chg="modSld">
      <pc:chgData name="Carys Taylor" userId="S::ctaylor@teachfirst.org.uk::118a463a-74fc-4c5a-a3b1-147b5e2387b7" providerId="AD" clId="Web-{3DA0C731-2435-964B-AE4B-5EB414BC61E2}" dt="2022-05-05T11:24:52.542" v="1"/>
      <pc:docMkLst>
        <pc:docMk/>
      </pc:docMkLst>
      <pc:sldChg chg="modNotes">
        <pc:chgData name="Carys Taylor" userId="S::ctaylor@teachfirst.org.uk::118a463a-74fc-4c5a-a3b1-147b5e2387b7" providerId="AD" clId="Web-{3DA0C731-2435-964B-AE4B-5EB414BC61E2}" dt="2022-05-05T11:24:52.542" v="1"/>
        <pc:sldMkLst>
          <pc:docMk/>
          <pc:sldMk cId="2657328569" sldId="853"/>
        </pc:sldMkLst>
      </pc:sldChg>
    </pc:docChg>
  </pc:docChgLst>
  <pc:docChgLst>
    <pc:chgData name="Carys Taylor" userId="118a463a-74fc-4c5a-a3b1-147b5e2387b7" providerId="ADAL" clId="{F7130935-34F3-4589-8AC0-2DDA99737F5D}"/>
    <pc:docChg chg="custSel delSld modSld sldOrd addSection delSection modSection">
      <pc:chgData name="Carys Taylor" userId="118a463a-74fc-4c5a-a3b1-147b5e2387b7" providerId="ADAL" clId="{F7130935-34F3-4589-8AC0-2DDA99737F5D}" dt="2022-06-22T07:27:28.408" v="46" actId="2696"/>
      <pc:docMkLst>
        <pc:docMk/>
      </pc:docMkLst>
      <pc:sldChg chg="modSp mod">
        <pc:chgData name="Carys Taylor" userId="118a463a-74fc-4c5a-a3b1-147b5e2387b7" providerId="ADAL" clId="{F7130935-34F3-4589-8AC0-2DDA99737F5D}" dt="2022-06-22T07:25:48.289" v="22" actId="1036"/>
        <pc:sldMkLst>
          <pc:docMk/>
          <pc:sldMk cId="2918955057" sldId="320"/>
        </pc:sldMkLst>
        <pc:spChg chg="mod">
          <ac:chgData name="Carys Taylor" userId="118a463a-74fc-4c5a-a3b1-147b5e2387b7" providerId="ADAL" clId="{F7130935-34F3-4589-8AC0-2DDA99737F5D}" dt="2022-06-22T07:25:48.289" v="22" actId="1036"/>
          <ac:spMkLst>
            <pc:docMk/>
            <pc:sldMk cId="2918955057" sldId="320"/>
            <ac:spMk id="6" creationId="{73238E87-27C4-460E-A429-B5023ADA326D}"/>
          </ac:spMkLst>
        </pc:spChg>
      </pc:sldChg>
      <pc:sldChg chg="del">
        <pc:chgData name="Carys Taylor" userId="118a463a-74fc-4c5a-a3b1-147b5e2387b7" providerId="ADAL" clId="{F7130935-34F3-4589-8AC0-2DDA99737F5D}" dt="2022-06-22T07:27:19.341" v="44" actId="2696"/>
        <pc:sldMkLst>
          <pc:docMk/>
          <pc:sldMk cId="2224105683" sldId="449"/>
        </pc:sldMkLst>
      </pc:sldChg>
      <pc:sldChg chg="ord">
        <pc:chgData name="Carys Taylor" userId="118a463a-74fc-4c5a-a3b1-147b5e2387b7" providerId="ADAL" clId="{F7130935-34F3-4589-8AC0-2DDA99737F5D}" dt="2022-06-22T07:26:43.120" v="38"/>
        <pc:sldMkLst>
          <pc:docMk/>
          <pc:sldMk cId="3436954657" sldId="512"/>
        </pc:sldMkLst>
      </pc:sldChg>
      <pc:sldChg chg="modSp mod">
        <pc:chgData name="Carys Taylor" userId="118a463a-74fc-4c5a-a3b1-147b5e2387b7" providerId="ADAL" clId="{F7130935-34F3-4589-8AC0-2DDA99737F5D}" dt="2022-06-22T07:25:56.655" v="30" actId="20577"/>
        <pc:sldMkLst>
          <pc:docMk/>
          <pc:sldMk cId="1031425331" sldId="542"/>
        </pc:sldMkLst>
        <pc:graphicFrameChg chg="modGraphic">
          <ac:chgData name="Carys Taylor" userId="118a463a-74fc-4c5a-a3b1-147b5e2387b7" providerId="ADAL" clId="{F7130935-34F3-4589-8AC0-2DDA99737F5D}" dt="2022-06-22T07:25:56.655" v="30" actId="20577"/>
          <ac:graphicFrameMkLst>
            <pc:docMk/>
            <pc:sldMk cId="1031425331" sldId="542"/>
            <ac:graphicFrameMk id="5" creationId="{C897CE65-6713-4EFF-8BB6-EF1474CA5F8D}"/>
          </ac:graphicFrameMkLst>
        </pc:graphicFrameChg>
      </pc:sldChg>
      <pc:sldChg chg="del">
        <pc:chgData name="Carys Taylor" userId="118a463a-74fc-4c5a-a3b1-147b5e2387b7" providerId="ADAL" clId="{F7130935-34F3-4589-8AC0-2DDA99737F5D}" dt="2022-06-22T07:27:28.408" v="46" actId="2696"/>
        <pc:sldMkLst>
          <pc:docMk/>
          <pc:sldMk cId="2657328569" sldId="853"/>
        </pc:sldMkLst>
      </pc:sldChg>
      <pc:sldChg chg="modSp mod">
        <pc:chgData name="Carys Taylor" userId="118a463a-74fc-4c5a-a3b1-147b5e2387b7" providerId="ADAL" clId="{F7130935-34F3-4589-8AC0-2DDA99737F5D}" dt="2022-06-22T07:27:23.340" v="45" actId="1076"/>
        <pc:sldMkLst>
          <pc:docMk/>
          <pc:sldMk cId="3351830610" sldId="861"/>
        </pc:sldMkLst>
        <pc:spChg chg="mod">
          <ac:chgData name="Carys Taylor" userId="118a463a-74fc-4c5a-a3b1-147b5e2387b7" providerId="ADAL" clId="{F7130935-34F3-4589-8AC0-2DDA99737F5D}" dt="2022-06-22T07:27:23.340" v="45" actId="1076"/>
          <ac:spMkLst>
            <pc:docMk/>
            <pc:sldMk cId="3351830610" sldId="861"/>
            <ac:spMk id="7" creationId="{77FCBE27-A2FB-4FE1-8CDE-48567F4CE882}"/>
          </ac:spMkLst>
        </pc:spChg>
      </pc:sldChg>
    </pc:docChg>
  </pc:docChgLst>
  <pc:docChgLst>
    <pc:chgData name="Carys Taylor" userId="S::ctaylor@teachfirst.org.uk::118a463a-74fc-4c5a-a3b1-147b5e2387b7" providerId="AD" clId="Web-{CD0451B1-A7A2-0399-1231-A892F2CD20EF}"/>
    <pc:docChg chg="modSld">
      <pc:chgData name="Carys Taylor" userId="S::ctaylor@teachfirst.org.uk::118a463a-74fc-4c5a-a3b1-147b5e2387b7" providerId="AD" clId="Web-{CD0451B1-A7A2-0399-1231-A892F2CD20EF}" dt="2022-09-09T10:03:07.179" v="3"/>
      <pc:docMkLst>
        <pc:docMk/>
      </pc:docMkLst>
      <pc:sldChg chg="delSp modSp modNotes">
        <pc:chgData name="Carys Taylor" userId="S::ctaylor@teachfirst.org.uk::118a463a-74fc-4c5a-a3b1-147b5e2387b7" providerId="AD" clId="Web-{CD0451B1-A7A2-0399-1231-A892F2CD20EF}" dt="2022-09-09T10:03:07.179" v="3"/>
        <pc:sldMkLst>
          <pc:docMk/>
          <pc:sldMk cId="3351830610" sldId="861"/>
        </pc:sldMkLst>
        <pc:spChg chg="del mod">
          <ac:chgData name="Carys Taylor" userId="S::ctaylor@teachfirst.org.uk::118a463a-74fc-4c5a-a3b1-147b5e2387b7" providerId="AD" clId="Web-{CD0451B1-A7A2-0399-1231-A892F2CD20EF}" dt="2022-09-09T10:02:54.819" v="1"/>
          <ac:spMkLst>
            <pc:docMk/>
            <pc:sldMk cId="3351830610" sldId="861"/>
            <ac:spMk id="5" creationId="{4362353B-A475-4FCB-8387-9951C5F77B15}"/>
          </ac:spMkLst>
        </pc:spChg>
      </pc:sldChg>
    </pc:docChg>
  </pc:docChgLst>
  <pc:docChgLst>
    <pc:chgData name="Carys Taylor" userId="S::ctaylor@teachfirst.org.uk::118a463a-74fc-4c5a-a3b1-147b5e2387b7" providerId="AD" clId="Web-{6AF22BA2-3552-3B64-09F7-09ACE8D32B8A}"/>
    <pc:docChg chg="modSld">
      <pc:chgData name="Carys Taylor" userId="S::ctaylor@teachfirst.org.uk::118a463a-74fc-4c5a-a3b1-147b5e2387b7" providerId="AD" clId="Web-{6AF22BA2-3552-3B64-09F7-09ACE8D32B8A}" dt="2022-05-05T16:13:31.882" v="12"/>
      <pc:docMkLst>
        <pc:docMk/>
      </pc:docMkLst>
      <pc:sldChg chg="delAnim modAnim">
        <pc:chgData name="Carys Taylor" userId="S::ctaylor@teachfirst.org.uk::118a463a-74fc-4c5a-a3b1-147b5e2387b7" providerId="AD" clId="Web-{6AF22BA2-3552-3B64-09F7-09ACE8D32B8A}" dt="2022-05-05T16:11:36.286" v="1"/>
        <pc:sldMkLst>
          <pc:docMk/>
          <pc:sldMk cId="2221376449" sldId="256"/>
        </pc:sldMkLst>
      </pc:sldChg>
      <pc:sldChg chg="delAnim">
        <pc:chgData name="Carys Taylor" userId="S::ctaylor@teachfirst.org.uk::118a463a-74fc-4c5a-a3b1-147b5e2387b7" providerId="AD" clId="Web-{6AF22BA2-3552-3B64-09F7-09ACE8D32B8A}" dt="2022-05-05T16:13:31.882" v="12"/>
        <pc:sldMkLst>
          <pc:docMk/>
          <pc:sldMk cId="1041622572" sldId="546"/>
        </pc:sldMkLst>
      </pc:sldChg>
      <pc:sldChg chg="modNotes">
        <pc:chgData name="Carys Taylor" userId="S::ctaylor@teachfirst.org.uk::118a463a-74fc-4c5a-a3b1-147b5e2387b7" providerId="AD" clId="Web-{6AF22BA2-3552-3B64-09F7-09ACE8D32B8A}" dt="2022-05-05T16:13:24.553" v="10"/>
        <pc:sldMkLst>
          <pc:docMk/>
          <pc:sldMk cId="3718449325" sldId="848"/>
        </pc:sldMkLst>
      </pc:sldChg>
      <pc:sldChg chg="modNotes">
        <pc:chgData name="Carys Taylor" userId="S::ctaylor@teachfirst.org.uk::118a463a-74fc-4c5a-a3b1-147b5e2387b7" providerId="AD" clId="Web-{6AF22BA2-3552-3B64-09F7-09ACE8D32B8A}" dt="2022-05-05T16:12:01.192" v="5"/>
        <pc:sldMkLst>
          <pc:docMk/>
          <pc:sldMk cId="3618263887" sldId="851"/>
        </pc:sldMkLst>
      </pc:sldChg>
      <pc:sldChg chg="delAnim modAnim">
        <pc:chgData name="Carys Taylor" userId="S::ctaylor@teachfirst.org.uk::118a463a-74fc-4c5a-a3b1-147b5e2387b7" providerId="AD" clId="Web-{6AF22BA2-3552-3B64-09F7-09ACE8D32B8A}" dt="2022-05-05T16:12:05.974" v="6"/>
        <pc:sldMkLst>
          <pc:docMk/>
          <pc:sldMk cId="474489072" sldId="852"/>
        </pc:sldMkLst>
      </pc:sldChg>
      <pc:sldChg chg="delAnim">
        <pc:chgData name="Carys Taylor" userId="S::ctaylor@teachfirst.org.uk::118a463a-74fc-4c5a-a3b1-147b5e2387b7" providerId="AD" clId="Web-{6AF22BA2-3552-3B64-09F7-09ACE8D32B8A}" dt="2022-05-05T16:13:28.053" v="11"/>
        <pc:sldMkLst>
          <pc:docMk/>
          <pc:sldMk cId="2176033557" sldId="854"/>
        </pc:sldMkLst>
      </pc:sldChg>
      <pc:sldChg chg="modNotes">
        <pc:chgData name="Carys Taylor" userId="S::ctaylor@teachfirst.org.uk::118a463a-74fc-4c5a-a3b1-147b5e2387b7" providerId="AD" clId="Web-{6AF22BA2-3552-3B64-09F7-09ACE8D32B8A}" dt="2022-05-05T16:12:23.911" v="8"/>
        <pc:sldMkLst>
          <pc:docMk/>
          <pc:sldMk cId="4078236688" sldId="860"/>
        </pc:sldMkLst>
      </pc:sldChg>
    </pc:docChg>
  </pc:docChgLst>
  <pc:docChgLst>
    <pc:chgData name="Natalie Davys" userId="8d64778f-730d-4de1-bb25-f1569dd4e4e2" providerId="ADAL" clId="{AFECEBC0-AFC0-42E4-979D-15C8B7FDE187}"/>
    <pc:docChg chg="custSel modSld">
      <pc:chgData name="Natalie Davys" userId="8d64778f-730d-4de1-bb25-f1569dd4e4e2" providerId="ADAL" clId="{AFECEBC0-AFC0-42E4-979D-15C8B7FDE187}" dt="2022-05-06T14:52:29.606" v="15" actId="5793"/>
      <pc:docMkLst>
        <pc:docMk/>
      </pc:docMkLst>
      <pc:sldChg chg="modSp mod">
        <pc:chgData name="Natalie Davys" userId="8d64778f-730d-4de1-bb25-f1569dd4e4e2" providerId="ADAL" clId="{AFECEBC0-AFC0-42E4-979D-15C8B7FDE187}" dt="2022-05-06T14:52:29.606" v="15" actId="5793"/>
        <pc:sldMkLst>
          <pc:docMk/>
          <pc:sldMk cId="2918955057" sldId="320"/>
        </pc:sldMkLst>
        <pc:spChg chg="mod">
          <ac:chgData name="Natalie Davys" userId="8d64778f-730d-4de1-bb25-f1569dd4e4e2" providerId="ADAL" clId="{AFECEBC0-AFC0-42E4-979D-15C8B7FDE187}" dt="2022-05-06T14:52:29.606" v="15" actId="5793"/>
          <ac:spMkLst>
            <pc:docMk/>
            <pc:sldMk cId="2918955057" sldId="320"/>
            <ac:spMk id="6" creationId="{73238E87-27C4-460E-A429-B5023ADA326D}"/>
          </ac:spMkLst>
        </pc:spChg>
      </pc:sldChg>
    </pc:docChg>
  </pc:docChgLst>
  <pc:docChgLst>
    <pc:chgData name="Carys Taylor" userId="118a463a-74fc-4c5a-a3b1-147b5e2387b7" providerId="ADAL" clId="{69F19CEC-44A6-433A-9515-47D8AC6B99A9}"/>
    <pc:docChg chg="modSld">
      <pc:chgData name="Carys Taylor" userId="118a463a-74fc-4c5a-a3b1-147b5e2387b7" providerId="ADAL" clId="{69F19CEC-44A6-433A-9515-47D8AC6B99A9}" dt="2022-05-05T10:26:17.756" v="90" actId="1076"/>
      <pc:docMkLst>
        <pc:docMk/>
      </pc:docMkLst>
      <pc:sldChg chg="modNotesTx">
        <pc:chgData name="Carys Taylor" userId="118a463a-74fc-4c5a-a3b1-147b5e2387b7" providerId="ADAL" clId="{69F19CEC-44A6-433A-9515-47D8AC6B99A9}" dt="2022-05-05T10:22:36.202" v="1" actId="20577"/>
        <pc:sldMkLst>
          <pc:docMk/>
          <pc:sldMk cId="2221376449" sldId="256"/>
        </pc:sldMkLst>
      </pc:sldChg>
      <pc:sldChg chg="modSp mod delCm modCm">
        <pc:chgData name="Carys Taylor" userId="118a463a-74fc-4c5a-a3b1-147b5e2387b7" providerId="ADAL" clId="{69F19CEC-44A6-433A-9515-47D8AC6B99A9}" dt="2022-05-05T10:26:17.756" v="90" actId="1076"/>
        <pc:sldMkLst>
          <pc:docMk/>
          <pc:sldMk cId="204730847" sldId="340"/>
        </pc:sldMkLst>
        <pc:spChg chg="mod">
          <ac:chgData name="Carys Taylor" userId="118a463a-74fc-4c5a-a3b1-147b5e2387b7" providerId="ADAL" clId="{69F19CEC-44A6-433A-9515-47D8AC6B99A9}" dt="2022-05-05T10:26:17.756" v="90" actId="1076"/>
          <ac:spMkLst>
            <pc:docMk/>
            <pc:sldMk cId="204730847" sldId="340"/>
            <ac:spMk id="6" creationId="{5CB02E97-E361-48B3-A6EF-0E33F0807BD7}"/>
          </ac:spMkLst>
        </pc:spChg>
      </pc:sldChg>
      <pc:sldChg chg="modNotesTx">
        <pc:chgData name="Carys Taylor" userId="118a463a-74fc-4c5a-a3b1-147b5e2387b7" providerId="ADAL" clId="{69F19CEC-44A6-433A-9515-47D8AC6B99A9}" dt="2022-05-05T10:25:38.536" v="86"/>
        <pc:sldMkLst>
          <pc:docMk/>
          <pc:sldMk cId="2224105683" sldId="449"/>
        </pc:sldMkLst>
      </pc:sldChg>
      <pc:sldChg chg="modSp mod delCm modCm">
        <pc:chgData name="Carys Taylor" userId="118a463a-74fc-4c5a-a3b1-147b5e2387b7" providerId="ADAL" clId="{69F19CEC-44A6-433A-9515-47D8AC6B99A9}" dt="2022-05-05T10:22:41.914" v="4"/>
        <pc:sldMkLst>
          <pc:docMk/>
          <pc:sldMk cId="3265098707" sldId="539"/>
        </pc:sldMkLst>
        <pc:spChg chg="mod">
          <ac:chgData name="Carys Taylor" userId="118a463a-74fc-4c5a-a3b1-147b5e2387b7" providerId="ADAL" clId="{69F19CEC-44A6-433A-9515-47D8AC6B99A9}" dt="2022-05-05T10:22:39.933" v="3" actId="20577"/>
          <ac:spMkLst>
            <pc:docMk/>
            <pc:sldMk cId="3265098707" sldId="539"/>
            <ac:spMk id="7" creationId="{20020796-67F7-4543-A40E-39280EC277CB}"/>
          </ac:spMkLst>
        </pc:spChg>
      </pc:sldChg>
      <pc:sldChg chg="delCm modNotesTx">
        <pc:chgData name="Carys Taylor" userId="118a463a-74fc-4c5a-a3b1-147b5e2387b7" providerId="ADAL" clId="{69F19CEC-44A6-433A-9515-47D8AC6B99A9}" dt="2022-05-05T10:24:59.316" v="43"/>
        <pc:sldMkLst>
          <pc:docMk/>
          <pc:sldMk cId="1780843868" sldId="553"/>
        </pc:sldMkLst>
      </pc:sldChg>
      <pc:sldChg chg="delCm">
        <pc:chgData name="Carys Taylor" userId="118a463a-74fc-4c5a-a3b1-147b5e2387b7" providerId="ADAL" clId="{69F19CEC-44A6-433A-9515-47D8AC6B99A9}" dt="2022-05-05T10:22:48.334" v="5"/>
        <pc:sldMkLst>
          <pc:docMk/>
          <pc:sldMk cId="3143902415" sldId="850"/>
        </pc:sldMkLst>
      </pc:sldChg>
      <pc:sldChg chg="delCm modNotesTx">
        <pc:chgData name="Carys Taylor" userId="118a463a-74fc-4c5a-a3b1-147b5e2387b7" providerId="ADAL" clId="{69F19CEC-44A6-433A-9515-47D8AC6B99A9}" dt="2022-05-05T10:23:15.506" v="7"/>
        <pc:sldMkLst>
          <pc:docMk/>
          <pc:sldMk cId="3618263887" sldId="851"/>
        </pc:sldMkLst>
      </pc:sldChg>
      <pc:sldChg chg="modNotesTx">
        <pc:chgData name="Carys Taylor" userId="118a463a-74fc-4c5a-a3b1-147b5e2387b7" providerId="ADAL" clId="{69F19CEC-44A6-433A-9515-47D8AC6B99A9}" dt="2022-05-05T10:25:47.721" v="87"/>
        <pc:sldMkLst>
          <pc:docMk/>
          <pc:sldMk cId="2657328569" sldId="853"/>
        </pc:sldMkLst>
      </pc:sldChg>
      <pc:sldChg chg="delCm modNotesTx">
        <pc:chgData name="Carys Taylor" userId="118a463a-74fc-4c5a-a3b1-147b5e2387b7" providerId="ADAL" clId="{69F19CEC-44A6-433A-9515-47D8AC6B99A9}" dt="2022-05-05T10:25:14.547" v="85"/>
        <pc:sldMkLst>
          <pc:docMk/>
          <pc:sldMk cId="2176033557" sldId="854"/>
        </pc:sldMkLst>
      </pc:sldChg>
      <pc:sldChg chg="delCm modNotesTx">
        <pc:chgData name="Carys Taylor" userId="118a463a-74fc-4c5a-a3b1-147b5e2387b7" providerId="ADAL" clId="{69F19CEC-44A6-433A-9515-47D8AC6B99A9}" dt="2022-05-05T10:23:45.956" v="22"/>
        <pc:sldMkLst>
          <pc:docMk/>
          <pc:sldMk cId="1040390897" sldId="858"/>
        </pc:sldMkLst>
      </pc:sldChg>
      <pc:sldChg chg="delCm">
        <pc:chgData name="Carys Taylor" userId="118a463a-74fc-4c5a-a3b1-147b5e2387b7" providerId="ADAL" clId="{69F19CEC-44A6-433A-9515-47D8AC6B99A9}" dt="2022-05-05T10:23:49.840" v="23"/>
        <pc:sldMkLst>
          <pc:docMk/>
          <pc:sldMk cId="2291024655" sldId="859"/>
        </pc:sldMkLst>
      </pc:sldChg>
    </pc:docChg>
  </pc:docChgLst>
  <pc:docChgLst>
    <pc:chgData name="Ruth Bourne" userId="fbcab60fe5918fe6" providerId="LiveId" clId="{5135406C-185E-4D02-A787-3B33D34D3FB2}"/>
    <pc:docChg chg="undo custSel delSld modSld modSection">
      <pc:chgData name="Ruth Bourne" userId="fbcab60fe5918fe6" providerId="LiveId" clId="{5135406C-185E-4D02-A787-3B33D34D3FB2}" dt="2022-05-04T07:53:35.648" v="804"/>
      <pc:docMkLst>
        <pc:docMk/>
      </pc:docMkLst>
      <pc:sldChg chg="modSp mod modNotesTx">
        <pc:chgData name="Ruth Bourne" userId="fbcab60fe5918fe6" providerId="LiveId" clId="{5135406C-185E-4D02-A787-3B33D34D3FB2}" dt="2022-05-03T11:37:20.629" v="19" actId="6549"/>
        <pc:sldMkLst>
          <pc:docMk/>
          <pc:sldMk cId="2221376449" sldId="256"/>
        </pc:sldMkLst>
        <pc:spChg chg="mod">
          <ac:chgData name="Ruth Bourne" userId="fbcab60fe5918fe6" providerId="LiveId" clId="{5135406C-185E-4D02-A787-3B33D34D3FB2}" dt="2022-05-03T11:37:06.220" v="18" actId="6549"/>
          <ac:spMkLst>
            <pc:docMk/>
            <pc:sldMk cId="2221376449" sldId="256"/>
            <ac:spMk id="15" creationId="{C47815DB-C349-463E-9F22-94B1767EA056}"/>
          </ac:spMkLst>
        </pc:spChg>
      </pc:sldChg>
      <pc:sldChg chg="modSp mod addCm modCm">
        <pc:chgData name="Ruth Bourne" userId="fbcab60fe5918fe6" providerId="LiveId" clId="{5135406C-185E-4D02-A787-3B33D34D3FB2}" dt="2022-05-03T13:42:18.779" v="797"/>
        <pc:sldMkLst>
          <pc:docMk/>
          <pc:sldMk cId="204730847" sldId="340"/>
        </pc:sldMkLst>
        <pc:spChg chg="mod">
          <ac:chgData name="Ruth Bourne" userId="fbcab60fe5918fe6" providerId="LiveId" clId="{5135406C-185E-4D02-A787-3B33D34D3FB2}" dt="2022-05-03T13:41:23.418" v="796" actId="13926"/>
          <ac:spMkLst>
            <pc:docMk/>
            <pc:sldMk cId="204730847" sldId="340"/>
            <ac:spMk id="6" creationId="{5CB02E97-E361-48B3-A6EF-0E33F0807BD7}"/>
          </ac:spMkLst>
        </pc:spChg>
      </pc:sldChg>
      <pc:sldChg chg="modSp mod">
        <pc:chgData name="Ruth Bourne" userId="fbcab60fe5918fe6" providerId="LiveId" clId="{5135406C-185E-4D02-A787-3B33D34D3FB2}" dt="2022-05-03T11:36:37.520" v="15" actId="20577"/>
        <pc:sldMkLst>
          <pc:docMk/>
          <pc:sldMk cId="2753173421" sldId="380"/>
        </pc:sldMkLst>
        <pc:spChg chg="mod">
          <ac:chgData name="Ruth Bourne" userId="fbcab60fe5918fe6" providerId="LiveId" clId="{5135406C-185E-4D02-A787-3B33D34D3FB2}" dt="2022-05-03T11:36:37.520" v="15" actId="20577"/>
          <ac:spMkLst>
            <pc:docMk/>
            <pc:sldMk cId="2753173421" sldId="380"/>
            <ac:spMk id="10" creationId="{AEF2CA2E-E4C7-4447-91E6-950909E501E2}"/>
          </ac:spMkLst>
        </pc:spChg>
      </pc:sldChg>
      <pc:sldChg chg="modSp mod modNotesTx">
        <pc:chgData name="Ruth Bourne" userId="fbcab60fe5918fe6" providerId="LiveId" clId="{5135406C-185E-4D02-A787-3B33D34D3FB2}" dt="2022-05-03T11:38:05.956" v="30" actId="20577"/>
        <pc:sldMkLst>
          <pc:docMk/>
          <pc:sldMk cId="1981798035" sldId="446"/>
        </pc:sldMkLst>
        <pc:spChg chg="mod">
          <ac:chgData name="Ruth Bourne" userId="fbcab60fe5918fe6" providerId="LiveId" clId="{5135406C-185E-4D02-A787-3B33D34D3FB2}" dt="2022-05-03T11:37:48.500" v="21" actId="20577"/>
          <ac:spMkLst>
            <pc:docMk/>
            <pc:sldMk cId="1981798035" sldId="446"/>
            <ac:spMk id="6" creationId="{60EA8BC1-62A1-4248-B8BC-61125B1A324F}"/>
          </ac:spMkLst>
        </pc:spChg>
      </pc:sldChg>
      <pc:sldChg chg="delSp modSp mod modNotesTx">
        <pc:chgData name="Ruth Bourne" userId="fbcab60fe5918fe6" providerId="LiveId" clId="{5135406C-185E-4D02-A787-3B33D34D3FB2}" dt="2022-05-03T13:40:30.490" v="793"/>
        <pc:sldMkLst>
          <pc:docMk/>
          <pc:sldMk cId="2224105683" sldId="449"/>
        </pc:sldMkLst>
        <pc:spChg chg="del">
          <ac:chgData name="Ruth Bourne" userId="fbcab60fe5918fe6" providerId="LiveId" clId="{5135406C-185E-4D02-A787-3B33D34D3FB2}" dt="2022-05-03T13:40:20.705" v="792" actId="21"/>
          <ac:spMkLst>
            <pc:docMk/>
            <pc:sldMk cId="2224105683" sldId="449"/>
            <ac:spMk id="4" creationId="{C6DDA0B2-57C7-4208-BCD7-302F45ED8E69}"/>
          </ac:spMkLst>
        </pc:spChg>
        <pc:spChg chg="mod">
          <ac:chgData name="Ruth Bourne" userId="fbcab60fe5918fe6" providerId="LiveId" clId="{5135406C-185E-4D02-A787-3B33D34D3FB2}" dt="2022-05-03T13:40:16.653" v="791"/>
          <ac:spMkLst>
            <pc:docMk/>
            <pc:sldMk cId="2224105683" sldId="449"/>
            <ac:spMk id="6" creationId="{867F8658-8589-4A09-A467-74CCBA8A2560}"/>
          </ac:spMkLst>
        </pc:spChg>
      </pc:sldChg>
      <pc:sldChg chg="modSp mod modNotesTx">
        <pc:chgData name="Ruth Bourne" userId="fbcab60fe5918fe6" providerId="LiveId" clId="{5135406C-185E-4D02-A787-3B33D34D3FB2}" dt="2022-05-03T12:40:22.536" v="423" actId="20577"/>
        <pc:sldMkLst>
          <pc:docMk/>
          <pc:sldMk cId="424340629" sldId="452"/>
        </pc:sldMkLst>
        <pc:spChg chg="mod">
          <ac:chgData name="Ruth Bourne" userId="fbcab60fe5918fe6" providerId="LiveId" clId="{5135406C-185E-4D02-A787-3B33D34D3FB2}" dt="2022-05-03T12:37:18.081" v="375" actId="1076"/>
          <ac:spMkLst>
            <pc:docMk/>
            <pc:sldMk cId="424340629" sldId="452"/>
            <ac:spMk id="11" creationId="{A15BD1C4-529D-46B3-8EF1-2A92CA38B500}"/>
          </ac:spMkLst>
        </pc:spChg>
        <pc:spChg chg="mod">
          <ac:chgData name="Ruth Bourne" userId="fbcab60fe5918fe6" providerId="LiveId" clId="{5135406C-185E-4D02-A787-3B33D34D3FB2}" dt="2022-05-03T12:37:27.089" v="376" actId="1076"/>
          <ac:spMkLst>
            <pc:docMk/>
            <pc:sldMk cId="424340629" sldId="452"/>
            <ac:spMk id="12" creationId="{29714442-464A-4CD8-937D-8F80C3945E16}"/>
          </ac:spMkLst>
        </pc:spChg>
        <pc:spChg chg="mod">
          <ac:chgData name="Ruth Bourne" userId="fbcab60fe5918fe6" providerId="LiveId" clId="{5135406C-185E-4D02-A787-3B33D34D3FB2}" dt="2022-05-03T12:37:32.706" v="377" actId="1076"/>
          <ac:spMkLst>
            <pc:docMk/>
            <pc:sldMk cId="424340629" sldId="452"/>
            <ac:spMk id="14" creationId="{1CCD551A-7AC7-4B15-86D8-50BC25E69B5C}"/>
          </ac:spMkLst>
        </pc:spChg>
        <pc:spChg chg="mod">
          <ac:chgData name="Ruth Bourne" userId="fbcab60fe5918fe6" providerId="LiveId" clId="{5135406C-185E-4D02-A787-3B33D34D3FB2}" dt="2022-05-03T12:38:40.900" v="390" actId="14100"/>
          <ac:spMkLst>
            <pc:docMk/>
            <pc:sldMk cId="424340629" sldId="452"/>
            <ac:spMk id="15" creationId="{7887FC34-5BF6-46CC-AD94-08066135DE83}"/>
          </ac:spMkLst>
        </pc:spChg>
        <pc:spChg chg="mod">
          <ac:chgData name="Ruth Bourne" userId="fbcab60fe5918fe6" providerId="LiveId" clId="{5135406C-185E-4D02-A787-3B33D34D3FB2}" dt="2022-05-03T12:37:51.066" v="378" actId="1076"/>
          <ac:spMkLst>
            <pc:docMk/>
            <pc:sldMk cId="424340629" sldId="452"/>
            <ac:spMk id="16" creationId="{96C72D05-925B-4366-AD74-D76447D56A62}"/>
          </ac:spMkLst>
        </pc:spChg>
        <pc:spChg chg="mod">
          <ac:chgData name="Ruth Bourne" userId="fbcab60fe5918fe6" providerId="LiveId" clId="{5135406C-185E-4D02-A787-3B33D34D3FB2}" dt="2022-05-03T12:38:05.489" v="382" actId="1076"/>
          <ac:spMkLst>
            <pc:docMk/>
            <pc:sldMk cId="424340629" sldId="452"/>
            <ac:spMk id="17" creationId="{9A2FAD59-684C-4898-8288-70E36487F803}"/>
          </ac:spMkLst>
        </pc:spChg>
      </pc:sldChg>
      <pc:sldChg chg="modSp mod modNotesTx">
        <pc:chgData name="Ruth Bourne" userId="fbcab60fe5918fe6" providerId="LiveId" clId="{5135406C-185E-4D02-A787-3B33D34D3FB2}" dt="2022-05-03T11:59:31.897" v="349" actId="114"/>
        <pc:sldMkLst>
          <pc:docMk/>
          <pc:sldMk cId="2849743615" sldId="502"/>
        </pc:sldMkLst>
        <pc:spChg chg="mod">
          <ac:chgData name="Ruth Bourne" userId="fbcab60fe5918fe6" providerId="LiveId" clId="{5135406C-185E-4D02-A787-3B33D34D3FB2}" dt="2022-05-03T11:57:28.699" v="329" actId="14100"/>
          <ac:spMkLst>
            <pc:docMk/>
            <pc:sldMk cId="2849743615" sldId="502"/>
            <ac:spMk id="36" creationId="{44E32B8A-A069-47CA-B0F3-1E989F46B66F}"/>
          </ac:spMkLst>
        </pc:spChg>
        <pc:spChg chg="mod">
          <ac:chgData name="Ruth Bourne" userId="fbcab60fe5918fe6" providerId="LiveId" clId="{5135406C-185E-4D02-A787-3B33D34D3FB2}" dt="2022-05-03T11:57:21.451" v="326" actId="14100"/>
          <ac:spMkLst>
            <pc:docMk/>
            <pc:sldMk cId="2849743615" sldId="502"/>
            <ac:spMk id="39" creationId="{6BFFA363-6BEF-4674-A08C-0480591CFC20}"/>
          </ac:spMkLst>
        </pc:spChg>
        <pc:spChg chg="mod">
          <ac:chgData name="Ruth Bourne" userId="fbcab60fe5918fe6" providerId="LiveId" clId="{5135406C-185E-4D02-A787-3B33D34D3FB2}" dt="2022-05-03T11:57:26.347" v="328" actId="14100"/>
          <ac:spMkLst>
            <pc:docMk/>
            <pc:sldMk cId="2849743615" sldId="502"/>
            <ac:spMk id="40" creationId="{A1CDFC6C-5F17-4965-B6BE-0275029F4512}"/>
          </ac:spMkLst>
        </pc:spChg>
        <pc:spChg chg="mod">
          <ac:chgData name="Ruth Bourne" userId="fbcab60fe5918fe6" providerId="LiveId" clId="{5135406C-185E-4D02-A787-3B33D34D3FB2}" dt="2022-05-03T11:57:24.067" v="327" actId="14100"/>
          <ac:spMkLst>
            <pc:docMk/>
            <pc:sldMk cId="2849743615" sldId="502"/>
            <ac:spMk id="41" creationId="{BAC37CF0-E4EF-498F-A23F-12E76C24DFEC}"/>
          </ac:spMkLst>
        </pc:spChg>
      </pc:sldChg>
      <pc:sldChg chg="addSp delSp modSp mod modNotesTx">
        <pc:chgData name="Ruth Bourne" userId="fbcab60fe5918fe6" providerId="LiveId" clId="{5135406C-185E-4D02-A787-3B33D34D3FB2}" dt="2022-05-03T13:39:54.268" v="790" actId="6549"/>
        <pc:sldMkLst>
          <pc:docMk/>
          <pc:sldMk cId="3436954657" sldId="512"/>
        </pc:sldMkLst>
        <pc:spChg chg="del">
          <ac:chgData name="Ruth Bourne" userId="fbcab60fe5918fe6" providerId="LiveId" clId="{5135406C-185E-4D02-A787-3B33D34D3FB2}" dt="2022-05-03T13:39:37.416" v="788" actId="21"/>
          <ac:spMkLst>
            <pc:docMk/>
            <pc:sldMk cId="3436954657" sldId="512"/>
            <ac:spMk id="4" creationId="{2BB8D7FF-B8CB-4CF4-9724-D644B116E920}"/>
          </ac:spMkLst>
        </pc:spChg>
        <pc:spChg chg="add mod">
          <ac:chgData name="Ruth Bourne" userId="fbcab60fe5918fe6" providerId="LiveId" clId="{5135406C-185E-4D02-A787-3B33D34D3FB2}" dt="2022-05-03T13:39:44.382" v="789"/>
          <ac:spMkLst>
            <pc:docMk/>
            <pc:sldMk cId="3436954657" sldId="512"/>
            <ac:spMk id="9" creationId="{90C08E10-B672-4D62-8F8F-33033D2CF1EB}"/>
          </ac:spMkLst>
        </pc:spChg>
      </pc:sldChg>
      <pc:sldChg chg="modSp mod addCm modNotesTx">
        <pc:chgData name="Ruth Bourne" userId="fbcab60fe5918fe6" providerId="LiveId" clId="{5135406C-185E-4D02-A787-3B33D34D3FB2}" dt="2022-05-03T11:41:56.075" v="84" actId="20577"/>
        <pc:sldMkLst>
          <pc:docMk/>
          <pc:sldMk cId="3265098707" sldId="539"/>
        </pc:sldMkLst>
        <pc:spChg chg="mod">
          <ac:chgData name="Ruth Bourne" userId="fbcab60fe5918fe6" providerId="LiveId" clId="{5135406C-185E-4D02-A787-3B33D34D3FB2}" dt="2022-05-03T11:38:51.480" v="38" actId="20577"/>
          <ac:spMkLst>
            <pc:docMk/>
            <pc:sldMk cId="3265098707" sldId="539"/>
            <ac:spMk id="7" creationId="{20020796-67F7-4543-A40E-39280EC277CB}"/>
          </ac:spMkLst>
        </pc:spChg>
      </pc:sldChg>
      <pc:sldChg chg="del">
        <pc:chgData name="Ruth Bourne" userId="fbcab60fe5918fe6" providerId="LiveId" clId="{5135406C-185E-4D02-A787-3B33D34D3FB2}" dt="2022-05-03T13:00:15.396" v="583" actId="2696"/>
        <pc:sldMkLst>
          <pc:docMk/>
          <pc:sldMk cId="3818490599" sldId="540"/>
        </pc:sldMkLst>
      </pc:sldChg>
      <pc:sldChg chg="modSp mod">
        <pc:chgData name="Ruth Bourne" userId="fbcab60fe5918fe6" providerId="LiveId" clId="{5135406C-185E-4D02-A787-3B33D34D3FB2}" dt="2022-05-03T11:35:35.539" v="13"/>
        <pc:sldMkLst>
          <pc:docMk/>
          <pc:sldMk cId="1031425331" sldId="542"/>
        </pc:sldMkLst>
        <pc:graphicFrameChg chg="mod modGraphic">
          <ac:chgData name="Ruth Bourne" userId="fbcab60fe5918fe6" providerId="LiveId" clId="{5135406C-185E-4D02-A787-3B33D34D3FB2}" dt="2022-05-03T11:35:35.539" v="13"/>
          <ac:graphicFrameMkLst>
            <pc:docMk/>
            <pc:sldMk cId="1031425331" sldId="542"/>
            <ac:graphicFrameMk id="5" creationId="{C897CE65-6713-4EFF-8BB6-EF1474CA5F8D}"/>
          </ac:graphicFrameMkLst>
        </pc:graphicFrameChg>
      </pc:sldChg>
      <pc:sldChg chg="modNotesTx">
        <pc:chgData name="Ruth Bourne" userId="fbcab60fe5918fe6" providerId="LiveId" clId="{5135406C-185E-4D02-A787-3B33D34D3FB2}" dt="2022-05-03T13:39:28.729" v="787" actId="313"/>
        <pc:sldMkLst>
          <pc:docMk/>
          <pc:sldMk cId="1041622572" sldId="546"/>
        </pc:sldMkLst>
      </pc:sldChg>
      <pc:sldChg chg="del">
        <pc:chgData name="Ruth Bourne" userId="fbcab60fe5918fe6" providerId="LiveId" clId="{5135406C-185E-4D02-A787-3B33D34D3FB2}" dt="2022-05-03T13:01:28.105" v="584" actId="2696"/>
        <pc:sldMkLst>
          <pc:docMk/>
          <pc:sldMk cId="2086885206" sldId="552"/>
        </pc:sldMkLst>
      </pc:sldChg>
      <pc:sldChg chg="modSp mod addCm modNotesTx">
        <pc:chgData name="Ruth Bourne" userId="fbcab60fe5918fe6" providerId="LiveId" clId="{5135406C-185E-4D02-A787-3B33D34D3FB2}" dt="2022-05-03T13:35:36.563" v="760"/>
        <pc:sldMkLst>
          <pc:docMk/>
          <pc:sldMk cId="1780843868" sldId="553"/>
        </pc:sldMkLst>
        <pc:spChg chg="mod">
          <ac:chgData name="Ruth Bourne" userId="fbcab60fe5918fe6" providerId="LiveId" clId="{5135406C-185E-4D02-A787-3B33D34D3FB2}" dt="2022-05-03T13:18:39.539" v="632" actId="688"/>
          <ac:spMkLst>
            <pc:docMk/>
            <pc:sldMk cId="1780843868" sldId="553"/>
            <ac:spMk id="12" creationId="{764B7082-9BBD-4293-BDAB-AA4BB608D3BC}"/>
          </ac:spMkLst>
        </pc:spChg>
        <pc:spChg chg="mod">
          <ac:chgData name="Ruth Bourne" userId="fbcab60fe5918fe6" providerId="LiveId" clId="{5135406C-185E-4D02-A787-3B33D34D3FB2}" dt="2022-05-03T13:18:26.460" v="630" actId="688"/>
          <ac:spMkLst>
            <pc:docMk/>
            <pc:sldMk cId="1780843868" sldId="553"/>
            <ac:spMk id="13" creationId="{765D76A3-51F7-49FF-9A99-E9F71E1A8992}"/>
          </ac:spMkLst>
        </pc:spChg>
        <pc:spChg chg="ord">
          <ac:chgData name="Ruth Bourne" userId="fbcab60fe5918fe6" providerId="LiveId" clId="{5135406C-185E-4D02-A787-3B33D34D3FB2}" dt="2022-05-03T13:16:50.357" v="625" actId="166"/>
          <ac:spMkLst>
            <pc:docMk/>
            <pc:sldMk cId="1780843868" sldId="553"/>
            <ac:spMk id="15" creationId="{819677B7-7D8C-4ED8-9602-0E5285AEA493}"/>
          </ac:spMkLst>
        </pc:spChg>
        <pc:spChg chg="mod">
          <ac:chgData name="Ruth Bourne" userId="fbcab60fe5918fe6" providerId="LiveId" clId="{5135406C-185E-4D02-A787-3B33D34D3FB2}" dt="2022-05-03T13:16:11.922" v="617" actId="1076"/>
          <ac:spMkLst>
            <pc:docMk/>
            <pc:sldMk cId="1780843868" sldId="553"/>
            <ac:spMk id="18" creationId="{16201B9A-BC81-48CD-8593-A69EC1ED3C40}"/>
          </ac:spMkLst>
        </pc:spChg>
        <pc:spChg chg="mod">
          <ac:chgData name="Ruth Bourne" userId="fbcab60fe5918fe6" providerId="LiveId" clId="{5135406C-185E-4D02-A787-3B33D34D3FB2}" dt="2022-05-03T13:16:24.758" v="620" actId="20577"/>
          <ac:spMkLst>
            <pc:docMk/>
            <pc:sldMk cId="1780843868" sldId="553"/>
            <ac:spMk id="23" creationId="{2C341210-210B-4968-9E1A-2B3A0FEEBA6A}"/>
          </ac:spMkLst>
        </pc:spChg>
        <pc:spChg chg="mod">
          <ac:chgData name="Ruth Bourne" userId="fbcab60fe5918fe6" providerId="LiveId" clId="{5135406C-185E-4D02-A787-3B33D34D3FB2}" dt="2022-05-03T13:19:00.740" v="633" actId="20577"/>
          <ac:spMkLst>
            <pc:docMk/>
            <pc:sldMk cId="1780843868" sldId="553"/>
            <ac:spMk id="25" creationId="{8933D1FD-C8A0-4FF2-9DE1-CD496ABBF18A}"/>
          </ac:spMkLst>
        </pc:spChg>
        <pc:spChg chg="mod ord">
          <ac:chgData name="Ruth Bourne" userId="fbcab60fe5918fe6" providerId="LiveId" clId="{5135406C-185E-4D02-A787-3B33D34D3FB2}" dt="2022-05-03T13:16:59.967" v="626" actId="166"/>
          <ac:spMkLst>
            <pc:docMk/>
            <pc:sldMk cId="1780843868" sldId="553"/>
            <ac:spMk id="27" creationId="{8CA78771-92FF-4653-8E01-A2A0D21D5B8C}"/>
          </ac:spMkLst>
        </pc:spChg>
        <pc:spChg chg="mod">
          <ac:chgData name="Ruth Bourne" userId="fbcab60fe5918fe6" providerId="LiveId" clId="{5135406C-185E-4D02-A787-3B33D34D3FB2}" dt="2022-05-03T13:18:11.188" v="629" actId="1076"/>
          <ac:spMkLst>
            <pc:docMk/>
            <pc:sldMk cId="1780843868" sldId="553"/>
            <ac:spMk id="29" creationId="{552AF3FD-9491-4D74-B5A5-69435D593078}"/>
          </ac:spMkLst>
        </pc:spChg>
      </pc:sldChg>
      <pc:sldChg chg="modNotesTx">
        <pc:chgData name="Ruth Bourne" userId="fbcab60fe5918fe6" providerId="LiveId" clId="{5135406C-185E-4D02-A787-3B33D34D3FB2}" dt="2022-05-03T11:38:34.250" v="32" actId="20577"/>
        <pc:sldMkLst>
          <pc:docMk/>
          <pc:sldMk cId="1110869086" sldId="846"/>
        </pc:sldMkLst>
      </pc:sldChg>
      <pc:sldChg chg="addSp delSp modSp mod modNotesTx">
        <pc:chgData name="Ruth Bourne" userId="fbcab60fe5918fe6" providerId="LiveId" clId="{5135406C-185E-4D02-A787-3B33D34D3FB2}" dt="2022-05-03T13:32:43.630" v="757" actId="20577"/>
        <pc:sldMkLst>
          <pc:docMk/>
          <pc:sldMk cId="3718449325" sldId="848"/>
        </pc:sldMkLst>
        <pc:spChg chg="del">
          <ac:chgData name="Ruth Bourne" userId="fbcab60fe5918fe6" providerId="LiveId" clId="{5135406C-185E-4D02-A787-3B33D34D3FB2}" dt="2022-05-03T13:30:02.630" v="716" actId="21"/>
          <ac:spMkLst>
            <pc:docMk/>
            <pc:sldMk cId="3718449325" sldId="848"/>
            <ac:spMk id="4" creationId="{ACB8AFBE-32DC-4670-ABFD-12AFA0CE5E22}"/>
          </ac:spMkLst>
        </pc:spChg>
        <pc:spChg chg="mod">
          <ac:chgData name="Ruth Bourne" userId="fbcab60fe5918fe6" providerId="LiveId" clId="{5135406C-185E-4D02-A787-3B33D34D3FB2}" dt="2022-05-03T13:30:18.597" v="718"/>
          <ac:spMkLst>
            <pc:docMk/>
            <pc:sldMk cId="3718449325" sldId="848"/>
            <ac:spMk id="19" creationId="{44DF33D2-5FAE-4C28-9AC7-A0BB8B5BFCBA}"/>
          </ac:spMkLst>
        </pc:spChg>
        <pc:spChg chg="mod">
          <ac:chgData name="Ruth Bourne" userId="fbcab60fe5918fe6" providerId="LiveId" clId="{5135406C-185E-4D02-A787-3B33D34D3FB2}" dt="2022-05-03T13:30:32.262" v="720" actId="20577"/>
          <ac:spMkLst>
            <pc:docMk/>
            <pc:sldMk cId="3718449325" sldId="848"/>
            <ac:spMk id="21" creationId="{EACB498B-8C87-48B9-99AD-59AFD37E808A}"/>
          </ac:spMkLst>
        </pc:spChg>
        <pc:spChg chg="add mod">
          <ac:chgData name="Ruth Bourne" userId="fbcab60fe5918fe6" providerId="LiveId" clId="{5135406C-185E-4D02-A787-3B33D34D3FB2}" dt="2022-05-03T13:30:10.411" v="717"/>
          <ac:spMkLst>
            <pc:docMk/>
            <pc:sldMk cId="3718449325" sldId="848"/>
            <ac:spMk id="22" creationId="{496E3DCF-A668-46BC-9501-AE468F6F2B71}"/>
          </ac:spMkLst>
        </pc:spChg>
      </pc:sldChg>
      <pc:sldChg chg="modSp mod modNotesTx">
        <pc:chgData name="Ruth Bourne" userId="fbcab60fe5918fe6" providerId="LiveId" clId="{5135406C-185E-4D02-A787-3B33D34D3FB2}" dt="2022-05-03T11:49:59.847" v="243" actId="20577"/>
        <pc:sldMkLst>
          <pc:docMk/>
          <pc:sldMk cId="3394320014" sldId="849"/>
        </pc:sldMkLst>
        <pc:spChg chg="mod">
          <ac:chgData name="Ruth Bourne" userId="fbcab60fe5918fe6" providerId="LiveId" clId="{5135406C-185E-4D02-A787-3B33D34D3FB2}" dt="2022-05-03T11:44:58.093" v="152" actId="20577"/>
          <ac:spMkLst>
            <pc:docMk/>
            <pc:sldMk cId="3394320014" sldId="849"/>
            <ac:spMk id="5" creationId="{0BB8A5C5-EE8F-43D7-91AB-DBE1D3A46BFE}"/>
          </ac:spMkLst>
        </pc:spChg>
        <pc:spChg chg="mod">
          <ac:chgData name="Ruth Bourne" userId="fbcab60fe5918fe6" providerId="LiveId" clId="{5135406C-185E-4D02-A787-3B33D34D3FB2}" dt="2022-05-03T11:45:07.274" v="153" actId="14100"/>
          <ac:spMkLst>
            <pc:docMk/>
            <pc:sldMk cId="3394320014" sldId="849"/>
            <ac:spMk id="8" creationId="{FCE8E227-E899-40C8-874B-9549F2F3D657}"/>
          </ac:spMkLst>
        </pc:spChg>
      </pc:sldChg>
      <pc:sldChg chg="addSp modSp mod addCm modNotesTx">
        <pc:chgData name="Ruth Bourne" userId="fbcab60fe5918fe6" providerId="LiveId" clId="{5135406C-185E-4D02-A787-3B33D34D3FB2}" dt="2022-05-04T07:18:10.528" v="802" actId="20577"/>
        <pc:sldMkLst>
          <pc:docMk/>
          <pc:sldMk cId="3143902415" sldId="850"/>
        </pc:sldMkLst>
        <pc:spChg chg="add mod">
          <ac:chgData name="Ruth Bourne" userId="fbcab60fe5918fe6" providerId="LiveId" clId="{5135406C-185E-4D02-A787-3B33D34D3FB2}" dt="2022-05-03T11:53:00.429" v="291"/>
          <ac:spMkLst>
            <pc:docMk/>
            <pc:sldMk cId="3143902415" sldId="850"/>
            <ac:spMk id="11" creationId="{5300F4A5-6F60-4458-8066-E5A4AAC96F39}"/>
          </ac:spMkLst>
        </pc:spChg>
        <pc:spChg chg="mod">
          <ac:chgData name="Ruth Bourne" userId="fbcab60fe5918fe6" providerId="LiveId" clId="{5135406C-185E-4D02-A787-3B33D34D3FB2}" dt="2022-05-03T11:52:22.075" v="277" actId="14100"/>
          <ac:spMkLst>
            <pc:docMk/>
            <pc:sldMk cId="3143902415" sldId="850"/>
            <ac:spMk id="61" creationId="{8A7AEBD1-33FD-4478-8044-D7384B775DF0}"/>
          </ac:spMkLst>
        </pc:spChg>
        <pc:spChg chg="mod">
          <ac:chgData name="Ruth Bourne" userId="fbcab60fe5918fe6" providerId="LiveId" clId="{5135406C-185E-4D02-A787-3B33D34D3FB2}" dt="2022-05-03T11:52:49.434" v="290" actId="1037"/>
          <ac:spMkLst>
            <pc:docMk/>
            <pc:sldMk cId="3143902415" sldId="850"/>
            <ac:spMk id="64" creationId="{05C36224-E1A1-4C7B-BF38-589F92459660}"/>
          </ac:spMkLst>
        </pc:spChg>
        <pc:spChg chg="mod">
          <ac:chgData name="Ruth Bourne" userId="fbcab60fe5918fe6" providerId="LiveId" clId="{5135406C-185E-4D02-A787-3B33D34D3FB2}" dt="2022-05-03T11:52:00.043" v="274" actId="20577"/>
          <ac:spMkLst>
            <pc:docMk/>
            <pc:sldMk cId="3143902415" sldId="850"/>
            <ac:spMk id="65" creationId="{A5397D38-7C64-45C1-ACF9-5161E83F0678}"/>
          </ac:spMkLst>
        </pc:spChg>
        <pc:grpChg chg="mod">
          <ac:chgData name="Ruth Bourne" userId="fbcab60fe5918fe6" providerId="LiveId" clId="{5135406C-185E-4D02-A787-3B33D34D3FB2}" dt="2022-05-03T11:52:44.874" v="284" actId="1037"/>
          <ac:grpSpMkLst>
            <pc:docMk/>
            <pc:sldMk cId="3143902415" sldId="850"/>
            <ac:grpSpMk id="66" creationId="{C0508CA3-5844-4249-9A12-0CD06D4586AF}"/>
          </ac:grpSpMkLst>
        </pc:grpChg>
      </pc:sldChg>
      <pc:sldChg chg="modSp addCm modNotesTx">
        <pc:chgData name="Ruth Bourne" userId="fbcab60fe5918fe6" providerId="LiveId" clId="{5135406C-185E-4D02-A787-3B33D34D3FB2}" dt="2022-05-03T12:54:29.968" v="548" actId="114"/>
        <pc:sldMkLst>
          <pc:docMk/>
          <pc:sldMk cId="3618263887" sldId="851"/>
        </pc:sldMkLst>
        <pc:spChg chg="mod">
          <ac:chgData name="Ruth Bourne" userId="fbcab60fe5918fe6" providerId="LiveId" clId="{5135406C-185E-4D02-A787-3B33D34D3FB2}" dt="2022-05-03T12:43:53.490" v="425" actId="20577"/>
          <ac:spMkLst>
            <pc:docMk/>
            <pc:sldMk cId="3618263887" sldId="851"/>
            <ac:spMk id="3" creationId="{2F010427-DB47-4C97-B09E-9752FAED9339}"/>
          </ac:spMkLst>
        </pc:spChg>
      </pc:sldChg>
      <pc:sldChg chg="modSp modNotesTx">
        <pc:chgData name="Ruth Bourne" userId="fbcab60fe5918fe6" providerId="LiveId" clId="{5135406C-185E-4D02-A787-3B33D34D3FB2}" dt="2022-05-03T12:56:47.819" v="579" actId="20577"/>
        <pc:sldMkLst>
          <pc:docMk/>
          <pc:sldMk cId="474489072" sldId="852"/>
        </pc:sldMkLst>
        <pc:spChg chg="mod">
          <ac:chgData name="Ruth Bourne" userId="fbcab60fe5918fe6" providerId="LiveId" clId="{5135406C-185E-4D02-A787-3B33D34D3FB2}" dt="2022-05-03T12:56:20.048" v="561" actId="20577"/>
          <ac:spMkLst>
            <pc:docMk/>
            <pc:sldMk cId="474489072" sldId="852"/>
            <ac:spMk id="6" creationId="{D570DA38-2D3A-484D-88D9-564594AD1FD5}"/>
          </ac:spMkLst>
        </pc:spChg>
      </pc:sldChg>
      <pc:sldChg chg="modNotesTx">
        <pc:chgData name="Ruth Bourne" userId="fbcab60fe5918fe6" providerId="LiveId" clId="{5135406C-185E-4D02-A787-3B33D34D3FB2}" dt="2022-05-03T13:40:58.636" v="795" actId="20577"/>
        <pc:sldMkLst>
          <pc:docMk/>
          <pc:sldMk cId="2657328569" sldId="853"/>
        </pc:sldMkLst>
      </pc:sldChg>
      <pc:sldChg chg="modSp mod addCm modNotesTx">
        <pc:chgData name="Ruth Bourne" userId="fbcab60fe5918fe6" providerId="LiveId" clId="{5135406C-185E-4D02-A787-3B33D34D3FB2}" dt="2022-05-03T13:38:20.607" v="779" actId="313"/>
        <pc:sldMkLst>
          <pc:docMk/>
          <pc:sldMk cId="2176033557" sldId="854"/>
        </pc:sldMkLst>
        <pc:spChg chg="mod">
          <ac:chgData name="Ruth Bourne" userId="fbcab60fe5918fe6" providerId="LiveId" clId="{5135406C-185E-4D02-A787-3B33D34D3FB2}" dt="2022-05-03T13:32:56.207" v="759" actId="20577"/>
          <ac:spMkLst>
            <pc:docMk/>
            <pc:sldMk cId="2176033557" sldId="854"/>
            <ac:spMk id="8" creationId="{9EC5295D-1A56-4988-80BB-BF784FADB872}"/>
          </ac:spMkLst>
        </pc:spChg>
      </pc:sldChg>
      <pc:sldChg chg="del">
        <pc:chgData name="Ruth Bourne" userId="fbcab60fe5918fe6" providerId="LiveId" clId="{5135406C-185E-4D02-A787-3B33D34D3FB2}" dt="2022-05-03T13:14:59.732" v="610" actId="2696"/>
        <pc:sldMkLst>
          <pc:docMk/>
          <pc:sldMk cId="2490292145" sldId="857"/>
        </pc:sldMkLst>
      </pc:sldChg>
      <pc:sldChg chg="modSp mod addCm delCm modNotesTx">
        <pc:chgData name="Ruth Bourne" userId="fbcab60fe5918fe6" providerId="LiveId" clId="{5135406C-185E-4D02-A787-3B33D34D3FB2}" dt="2022-05-04T07:53:35.648" v="804"/>
        <pc:sldMkLst>
          <pc:docMk/>
          <pc:sldMk cId="1040390897" sldId="858"/>
        </pc:sldMkLst>
        <pc:spChg chg="mod">
          <ac:chgData name="Ruth Bourne" userId="fbcab60fe5918fe6" providerId="LiveId" clId="{5135406C-185E-4D02-A787-3B33D34D3FB2}" dt="2022-05-04T07:51:14.660" v="803" actId="6549"/>
          <ac:spMkLst>
            <pc:docMk/>
            <pc:sldMk cId="1040390897" sldId="858"/>
            <ac:spMk id="7" creationId="{73C959EB-7749-4A1B-A734-604E65815999}"/>
          </ac:spMkLst>
        </pc:spChg>
      </pc:sldChg>
      <pc:sldChg chg="modNotesTx">
        <pc:chgData name="Ruth Bourne" userId="fbcab60fe5918fe6" providerId="LiveId" clId="{5135406C-185E-4D02-A787-3B33D34D3FB2}" dt="2022-05-03T13:03:49.743" v="609" actId="20577"/>
        <pc:sldMkLst>
          <pc:docMk/>
          <pc:sldMk cId="4078236688" sldId="860"/>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70BBF0-D8C9-484B-A2BD-98FBFA666C70}" type="datetimeFigureOut">
              <a:rPr lang="en-GB" smtClean="0"/>
              <a:t>09/09/2022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A24272-161B-9A42-BC2D-F0109316EB3C}" type="slidenum">
              <a:rPr lang="en-GB" smtClean="0"/>
              <a:t>‹#›</a:t>
            </a:fld>
            <a:endParaRPr lang="en-GB"/>
          </a:p>
        </p:txBody>
      </p:sp>
    </p:spTree>
    <p:extLst>
      <p:ext uri="{BB962C8B-B14F-4D97-AF65-F5344CB8AC3E}">
        <p14:creationId xmlns:p14="http://schemas.microsoft.com/office/powerpoint/2010/main" val="32689885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dirty="0"/>
          </a:p>
          <a:p>
            <a:pPr marL="0" indent="0">
              <a:buFont typeface="Arial" panose="020B0604020202020204" pitchFamily="34" charset="0"/>
              <a:buNone/>
            </a:pPr>
            <a:endParaRPr lang="en-GB" dirty="0"/>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AAA24272-161B-9A42-BC2D-F0109316EB3C}" type="slidenum">
              <a:rPr lang="en-GB" smtClean="0"/>
              <a:t>1</a:t>
            </a:fld>
            <a:endParaRPr lang="en-GB"/>
          </a:p>
        </p:txBody>
      </p:sp>
    </p:spTree>
    <p:extLst>
      <p:ext uri="{BB962C8B-B14F-4D97-AF65-F5344CB8AC3E}">
        <p14:creationId xmlns:p14="http://schemas.microsoft.com/office/powerpoint/2010/main" val="36435107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AA24272-161B-9A42-BC2D-F0109316EB3C}" type="slidenum">
              <a:rPr lang="en-GB" smtClean="0"/>
              <a:t>2</a:t>
            </a:fld>
            <a:endParaRPr lang="en-GB"/>
          </a:p>
        </p:txBody>
      </p:sp>
    </p:spTree>
    <p:extLst>
      <p:ext uri="{BB962C8B-B14F-4D97-AF65-F5344CB8AC3E}">
        <p14:creationId xmlns:p14="http://schemas.microsoft.com/office/powerpoint/2010/main" val="17554026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sz="1200" b="1" i="0" kern="1200">
                <a:solidFill>
                  <a:schemeClr val="tx1"/>
                </a:solidFill>
                <a:effectLst/>
                <a:latin typeface="+mn-lt"/>
                <a:ea typeface="+mn-ea"/>
                <a:cs typeface="+mn-cs"/>
              </a:rPr>
              <a:t>00:00 – 00:09 (9 minutes)</a:t>
            </a:r>
            <a:r>
              <a:rPr lang="en-GB" b="1"/>
              <a:t> </a:t>
            </a:r>
            <a:endParaRPr lang="en-GB" sz="1200" b="0" i="1" kern="1200">
              <a:solidFill>
                <a:schemeClr val="tx1"/>
              </a:solidFill>
              <a:effectLst/>
              <a:latin typeface="+mn-lt"/>
              <a:cs typeface="Calibri"/>
            </a:endParaRPr>
          </a:p>
          <a:p>
            <a:pPr rtl="0" fontAlgn="base"/>
            <a:endParaRPr lang="en-GB" sz="1200" b="1" i="0" kern="1200">
              <a:solidFill>
                <a:schemeClr val="tx1"/>
              </a:solidFill>
              <a:effectLst/>
              <a:latin typeface="+mn-lt"/>
              <a:ea typeface="+mn-ea"/>
              <a:cs typeface="+mn-cs"/>
            </a:endParaRPr>
          </a:p>
          <a:p>
            <a:r>
              <a:rPr lang="en-GB" b="1"/>
              <a:t>Explain:</a:t>
            </a:r>
            <a:endParaRPr lang="en-GB"/>
          </a:p>
          <a:p>
            <a:r>
              <a:rPr lang="en-GB" i="1"/>
              <a:t>As ECTs join, ask them to complete the settling task shown on the slide. </a:t>
            </a:r>
            <a:endParaRPr lang="en-GB"/>
          </a:p>
          <a:p>
            <a:r>
              <a:rPr lang="en-GB"/>
              <a:t>Take a few minutes to reflect on the questions shown on screen. Shortly, you’ll be moved into breakout rooms where you’ll have an opportunity to share and discuss your responses.</a:t>
            </a:r>
            <a:endParaRPr lang="en-GB">
              <a:cs typeface="Calibri"/>
            </a:endParaRPr>
          </a:p>
          <a:p>
            <a:endParaRPr lang="en-GB"/>
          </a:p>
          <a:p>
            <a:r>
              <a:rPr lang="en-GB" b="1"/>
              <a:t>(After 3 minutes) Explain:</a:t>
            </a:r>
            <a:r>
              <a:rPr lang="en-GB"/>
              <a:t> </a:t>
            </a:r>
          </a:p>
          <a:p>
            <a:pPr>
              <a:lnSpc>
                <a:spcPct val="107000"/>
              </a:lnSpc>
            </a:pPr>
            <a:r>
              <a:rPr lang="en-GB"/>
              <a:t>As you know being connected to others through groups or networks is very beneficial as these spaces enable individuals to share information and enhance practice. Therefore, we’re now going to give you some time to share your thoughts from the settling task and discuss your responses to the questions</a:t>
            </a:r>
            <a:r>
              <a:rPr lang="en-GB" dirty="0">
                <a:latin typeface="+mn-lt"/>
              </a:rPr>
              <a:t>: </a:t>
            </a:r>
            <a:r>
              <a:rPr lang="en-GB" sz="1200" dirty="0">
                <a:solidFill>
                  <a:schemeClr val="tx1"/>
                </a:solidFill>
                <a:effectLst/>
                <a:latin typeface="+mn-lt"/>
                <a:ea typeface="Calibri" panose="020F0502020204030204" pitchFamily="34" charset="0"/>
                <a:cs typeface="Times New Roman" panose="02020603050405020304" pitchFamily="18" charset="0"/>
              </a:rPr>
              <a:t>What strategies do you use to support pupils to make connections between topics or concepts? </a:t>
            </a:r>
            <a:r>
              <a:rPr lang="en-GB" sz="1200" dirty="0">
                <a:solidFill>
                  <a:schemeClr val="tx1"/>
                </a:solidFill>
                <a:latin typeface="+mn-lt"/>
                <a:cs typeface="Times New Roman" panose="02020603050405020304" pitchFamily="18" charset="0"/>
              </a:rPr>
              <a:t>Can you think of a specific example? What was the impact on pupils?</a:t>
            </a:r>
            <a:r>
              <a:rPr lang="en-GB" dirty="0">
                <a:latin typeface="+mn-lt"/>
              </a:rPr>
              <a:t> </a:t>
            </a:r>
          </a:p>
          <a:p>
            <a:pPr>
              <a:lnSpc>
                <a:spcPct val="107000"/>
              </a:lnSpc>
            </a:pPr>
            <a:endParaRPr lang="en-GB" dirty="0"/>
          </a:p>
          <a:p>
            <a:r>
              <a:rPr lang="en-GB" b="1"/>
              <a:t>Activity:</a:t>
            </a:r>
            <a:endParaRPr lang="en-GB"/>
          </a:p>
          <a:p>
            <a:r>
              <a:rPr lang="en-GB" i="1"/>
              <a:t>Explain that you will put teachers into breakout groups of 3 for 4 minutes and ask them to share their reflections (you may want to paste the questions in the sidebar so ECTs can see them when in breakout groups). Remind ECTs to share their name and school and location with their peers if they haven’t met them before.</a:t>
            </a:r>
            <a:endParaRPr lang="en-GB"/>
          </a:p>
          <a:p>
            <a:endParaRPr lang="en-GB" i="1"/>
          </a:p>
          <a:p>
            <a:r>
              <a:rPr lang="en-GB" b="1"/>
              <a:t>Link to next slide: </a:t>
            </a:r>
            <a:r>
              <a:rPr lang="en-GB"/>
              <a:t>Let’s look at the purpose of today’s seminar.</a:t>
            </a:r>
          </a:p>
          <a:p>
            <a:endParaRPr lang="en-GB" b="1">
              <a:cs typeface="Calibri"/>
            </a:endParaRPr>
          </a:p>
          <a:p>
            <a:endParaRPr lang="en-GB">
              <a:cs typeface="Calibri"/>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3</a:t>
            </a:fld>
            <a:endParaRPr lang="en-GB"/>
          </a:p>
        </p:txBody>
      </p:sp>
    </p:spTree>
    <p:extLst>
      <p:ext uri="{BB962C8B-B14F-4D97-AF65-F5344CB8AC3E}">
        <p14:creationId xmlns:p14="http://schemas.microsoft.com/office/powerpoint/2010/main" val="14334300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r>
              <a:rPr lang="en-GB" sz="1200" b="1" i="0" kern="1200" dirty="0">
                <a:solidFill>
                  <a:schemeClr val="tx1"/>
                </a:solidFill>
                <a:effectLst/>
                <a:latin typeface="+mn-lt"/>
                <a:ea typeface="+mn-ea"/>
                <a:cs typeface="+mn-cs"/>
              </a:rPr>
              <a:t>00:09 – 00:10 (1 minute)</a:t>
            </a:r>
            <a:endParaRPr lang="en-GB" b="1" dirty="0"/>
          </a:p>
          <a:p>
            <a:endParaRPr lang="en-GB" dirty="0"/>
          </a:p>
          <a:p>
            <a:r>
              <a:rPr lang="en-GB" i="1" dirty="0"/>
              <a:t>Welcome ECTs to the seminar and introduce yourself.</a:t>
            </a:r>
          </a:p>
          <a:p>
            <a:endParaRPr lang="en-GB" dirty="0"/>
          </a:p>
          <a:p>
            <a:r>
              <a:rPr lang="en-GB" b="1" i="0" dirty="0"/>
              <a:t>Explain:</a:t>
            </a:r>
            <a:r>
              <a:rPr lang="en-GB" b="1" dirty="0"/>
              <a:t> </a:t>
            </a:r>
          </a:p>
          <a:p>
            <a:r>
              <a:rPr lang="en-GB" sz="1200" b="0" i="0" u="none" strike="noStrike" dirty="0">
                <a:solidFill>
                  <a:srgbClr val="000000"/>
                </a:solidFill>
                <a:effectLst/>
                <a:latin typeface="Calibri" panose="020F0502020204030204" pitchFamily="34" charset="0"/>
              </a:rPr>
              <a:t>We know that a coherent curriculum is important for developing pupils' mental models of key concepts over time, so the purpose of this seminar is to support you to plan and teach your curriculum as a whole rather than as isolated units of work.</a:t>
            </a:r>
          </a:p>
          <a:p>
            <a:endParaRPr lang="en-GB" sz="1200" b="0" i="0" dirty="0">
              <a:effectLst/>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dirty="0">
                <a:solidFill>
                  <a:srgbClr val="000000"/>
                </a:solidFill>
                <a:effectLst/>
                <a:latin typeface="Calibri" panose="020F0502020204030204" pitchFamily="34" charset="0"/>
                <a:cs typeface="Arial"/>
              </a:rPr>
              <a:t>In the joining instructions you were asked to bring along your schools’ curriculum map for your subject. Please have this to hand during the session.</a:t>
            </a:r>
            <a:endParaRPr lang="en-GB" sz="1200" b="0" i="0" dirty="0">
              <a:effectLst/>
              <a:latin typeface="Arial"/>
              <a:cs typeface="Arial"/>
            </a:endParaRPr>
          </a:p>
          <a:p>
            <a:endParaRPr lang="en-GB" sz="1200" b="0" i="0" dirty="0">
              <a:effectLst/>
              <a:latin typeface="Arial"/>
              <a:cs typeface="Arial"/>
            </a:endParaRPr>
          </a:p>
          <a:p>
            <a:pPr marL="0" indent="0">
              <a:buFont typeface="Arial" panose="020B0604020202020204" pitchFamily="34" charset="0"/>
              <a:buNone/>
            </a:pPr>
            <a:r>
              <a:rPr lang="en-GB" b="1" i="0" dirty="0"/>
              <a:t>Norms:</a:t>
            </a:r>
            <a:endParaRPr lang="en-GB" b="0" i="0" dirty="0"/>
          </a:p>
          <a:p>
            <a:pPr marL="0" indent="0">
              <a:buFont typeface="Arial" panose="020B0604020202020204" pitchFamily="34" charset="0"/>
              <a:buNone/>
            </a:pPr>
            <a:r>
              <a:rPr lang="en-GB" b="0" i="1" dirty="0"/>
              <a:t>The norms have been presented here to remind ECTs of what’s expected during the seminar. Please use the following responses to address a video that’s not on, a mic that’s not in use or those who have joined as a group:</a:t>
            </a:r>
            <a:endParaRPr lang="en-GB" sz="1200" b="1" i="1"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b="1" kern="1200" dirty="0">
                <a:solidFill>
                  <a:schemeClr val="tx1"/>
                </a:solidFill>
                <a:effectLst/>
                <a:latin typeface="+mn-lt"/>
                <a:ea typeface="+mn-ea"/>
                <a:cs typeface="+mn-cs"/>
              </a:rPr>
              <a:t>Video:</a:t>
            </a:r>
            <a:r>
              <a:rPr lang="en-GB" sz="1200" kern="1200" dirty="0">
                <a:solidFill>
                  <a:schemeClr val="tx1"/>
                </a:solidFill>
                <a:effectLst/>
                <a:latin typeface="+mn-lt"/>
                <a:ea typeface="+mn-ea"/>
                <a:cs typeface="+mn-cs"/>
              </a:rPr>
              <a:t> I can see (some of) you don't have your video on. Please turn it on for the duration of the seminar. If you don't have access to a webcam for this seminar, please ensure you join with one for the next seminar. </a:t>
            </a:r>
          </a:p>
          <a:p>
            <a:pPr marL="171450" indent="-171450">
              <a:buFont typeface="Arial" panose="020B0604020202020204" pitchFamily="34" charset="0"/>
              <a:buChar char="•"/>
            </a:pPr>
            <a:r>
              <a:rPr lang="en-GB" sz="1200" b="1" kern="1200" dirty="0">
                <a:solidFill>
                  <a:schemeClr val="tx1"/>
                </a:solidFill>
                <a:effectLst/>
                <a:latin typeface="+mn-lt"/>
                <a:ea typeface="+mn-ea"/>
                <a:cs typeface="+mn-cs"/>
              </a:rPr>
              <a:t>Mic:</a:t>
            </a:r>
            <a:r>
              <a:rPr lang="en-GB" sz="1200" kern="1200" dirty="0">
                <a:solidFill>
                  <a:schemeClr val="tx1"/>
                </a:solidFill>
                <a:effectLst/>
                <a:latin typeface="+mn-lt"/>
                <a:ea typeface="+mn-ea"/>
                <a:cs typeface="+mn-cs"/>
              </a:rPr>
              <a:t> If you don't have access to a microphone this seminar, please share your thoughts or reflections in the sidebar when asked to contribute and please ensure you join with access to a microphone next time. </a:t>
            </a:r>
          </a:p>
          <a:p>
            <a:pPr marL="171450" indent="-171450">
              <a:buFont typeface="Arial" panose="020B0604020202020204" pitchFamily="34" charset="0"/>
              <a:buChar char="•"/>
            </a:pPr>
            <a:r>
              <a:rPr lang="en-GB" sz="1200" b="1" kern="1200" dirty="0">
                <a:solidFill>
                  <a:schemeClr val="tx1"/>
                </a:solidFill>
                <a:effectLst/>
                <a:latin typeface="+mn-lt"/>
                <a:ea typeface="+mn-ea"/>
                <a:cs typeface="+mn-cs"/>
              </a:rPr>
              <a:t>Groupings: </a:t>
            </a:r>
            <a:r>
              <a:rPr lang="en-GB" sz="1200" kern="1200" dirty="0">
                <a:solidFill>
                  <a:schemeClr val="tx1"/>
                </a:solidFill>
                <a:effectLst/>
                <a:latin typeface="+mn-lt"/>
                <a:ea typeface="+mn-ea"/>
                <a:cs typeface="+mn-cs"/>
              </a:rPr>
              <a:t>I can see some of you have joined as a group on one device. Please ensure that next time you join on your own device as this is the arrangement the training seminars have been designed for. </a:t>
            </a:r>
          </a:p>
          <a:p>
            <a:pPr marL="0" indent="0">
              <a:buFont typeface="Arial" panose="020B0604020202020204" pitchFamily="34" charset="0"/>
              <a:buNone/>
            </a:pPr>
            <a:endParaRPr lang="en-GB" b="0" dirty="0"/>
          </a:p>
          <a:p>
            <a:pPr marL="0" indent="0">
              <a:buFont typeface="Arial" panose="020B0604020202020204" pitchFamily="34" charset="0"/>
              <a:buNone/>
            </a:pPr>
            <a:r>
              <a:rPr lang="en-GB" b="1" dirty="0"/>
              <a:t>Link to next slide: </a:t>
            </a:r>
            <a:r>
              <a:rPr lang="en-GB" b="0" dirty="0"/>
              <a:t>Let’s take a look at the objectives for today’s seminar.</a:t>
            </a:r>
          </a:p>
          <a:p>
            <a:pPr marL="0" indent="0">
              <a:buFont typeface="Arial" panose="020B0604020202020204" pitchFamily="34" charset="0"/>
              <a:buNone/>
            </a:pPr>
            <a:endParaRPr lang="en-GB" b="0" dirty="0"/>
          </a:p>
          <a:p>
            <a:endParaRPr lang="en-GB" b="0" dirty="0"/>
          </a:p>
        </p:txBody>
      </p:sp>
      <p:sp>
        <p:nvSpPr>
          <p:cNvPr id="4" name="Slide Number Placeholder 3"/>
          <p:cNvSpPr>
            <a:spLocks noGrp="1"/>
          </p:cNvSpPr>
          <p:nvPr>
            <p:ph type="sldNum" sz="quarter" idx="5"/>
          </p:nvPr>
        </p:nvSpPr>
        <p:spPr/>
        <p:txBody>
          <a:bodyPr/>
          <a:lstStyle/>
          <a:p>
            <a:fld id="{AAA24272-161B-9A42-BC2D-F0109316EB3C}" type="slidenum">
              <a:rPr lang="en-GB" smtClean="0"/>
              <a:t>4</a:t>
            </a:fld>
            <a:endParaRPr lang="en-GB"/>
          </a:p>
        </p:txBody>
      </p:sp>
    </p:spTree>
    <p:extLst>
      <p:ext uri="{BB962C8B-B14F-4D97-AF65-F5344CB8AC3E}">
        <p14:creationId xmlns:p14="http://schemas.microsoft.com/office/powerpoint/2010/main" val="39546642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00:10 – 00:11 (1 minute)</a:t>
            </a:r>
          </a:p>
          <a:p>
            <a:endParaRPr lang="en-GB" dirty="0"/>
          </a:p>
          <a:p>
            <a:r>
              <a:rPr lang="en-GB" b="0" i="1" dirty="0"/>
              <a:t>Share the objectives with ECTs.</a:t>
            </a:r>
          </a:p>
          <a:p>
            <a:endParaRPr lang="en-GB" b="0" i="1"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cs typeface="Calibri"/>
              </a:rPr>
              <a:t>Link to next slide: </a:t>
            </a:r>
            <a:r>
              <a:rPr lang="en-US" b="0" dirty="0">
                <a:cs typeface="Calibri"/>
              </a:rPr>
              <a:t>Lets have a look at which ECT statements will be covered in the seminar.</a:t>
            </a:r>
          </a:p>
          <a:p>
            <a:endParaRPr lang="en-GB" b="0" i="1" dirty="0"/>
          </a:p>
        </p:txBody>
      </p:sp>
      <p:sp>
        <p:nvSpPr>
          <p:cNvPr id="4" name="Slide Number Placeholder 3"/>
          <p:cNvSpPr>
            <a:spLocks noGrp="1"/>
          </p:cNvSpPr>
          <p:nvPr>
            <p:ph type="sldNum" sz="quarter" idx="5"/>
          </p:nvPr>
        </p:nvSpPr>
        <p:spPr/>
        <p:txBody>
          <a:bodyPr/>
          <a:lstStyle/>
          <a:p>
            <a:fld id="{AAA24272-161B-9A42-BC2D-F0109316EB3C}" type="slidenum">
              <a:rPr lang="en-GB" smtClean="0"/>
              <a:t>5</a:t>
            </a:fld>
            <a:endParaRPr lang="en-GB"/>
          </a:p>
        </p:txBody>
      </p:sp>
    </p:spTree>
    <p:extLst>
      <p:ext uri="{BB962C8B-B14F-4D97-AF65-F5344CB8AC3E}">
        <p14:creationId xmlns:p14="http://schemas.microsoft.com/office/powerpoint/2010/main" val="33656867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00:11 – 00:12 (1 minute)</a:t>
            </a:r>
          </a:p>
          <a:p>
            <a:endParaRPr lang="en-GB" dirty="0"/>
          </a:p>
          <a:p>
            <a:r>
              <a:rPr lang="en-GB" i="1" dirty="0"/>
              <a:t>Share the ECF statements that will be covered. </a:t>
            </a:r>
          </a:p>
          <a:p>
            <a:endParaRPr lang="en-GB" i="1" dirty="0"/>
          </a:p>
          <a:p>
            <a:r>
              <a:rPr lang="en-US" b="1" dirty="0">
                <a:cs typeface="Calibri"/>
              </a:rPr>
              <a:t>Link to next slide: </a:t>
            </a:r>
            <a:r>
              <a:rPr lang="en-US" b="0" dirty="0">
                <a:cs typeface="Calibri"/>
              </a:rPr>
              <a:t>Let’s firstly think what we mean by the word curriculum. </a:t>
            </a:r>
          </a:p>
        </p:txBody>
      </p:sp>
      <p:sp>
        <p:nvSpPr>
          <p:cNvPr id="4" name="Slide Number Placeholder 3"/>
          <p:cNvSpPr>
            <a:spLocks noGrp="1"/>
          </p:cNvSpPr>
          <p:nvPr>
            <p:ph type="sldNum" sz="quarter" idx="5"/>
          </p:nvPr>
        </p:nvSpPr>
        <p:spPr/>
        <p:txBody>
          <a:bodyPr/>
          <a:lstStyle/>
          <a:p>
            <a:fld id="{AAA24272-161B-9A42-BC2D-F0109316EB3C}" type="slidenum">
              <a:rPr lang="en-GB" smtClean="0"/>
              <a:t>6</a:t>
            </a:fld>
            <a:endParaRPr lang="en-GB"/>
          </a:p>
        </p:txBody>
      </p:sp>
    </p:spTree>
    <p:extLst>
      <p:ext uri="{BB962C8B-B14F-4D97-AF65-F5344CB8AC3E}">
        <p14:creationId xmlns:p14="http://schemas.microsoft.com/office/powerpoint/2010/main" val="4601413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solidFill>
                  <a:schemeClr val="tx1"/>
                </a:solidFill>
              </a:rPr>
              <a:t>00:12 – 00:13 (1 minute)</a:t>
            </a:r>
            <a:endParaRPr lang="en-US" dirty="0">
              <a:solidFill>
                <a:schemeClr val="tx1"/>
              </a:solidFill>
            </a:endParaRPr>
          </a:p>
          <a:p>
            <a:endParaRPr lang="en-GB" dirty="0">
              <a:solidFill>
                <a:schemeClr val="tx1"/>
              </a:solidFill>
            </a:endParaRPr>
          </a:p>
          <a:p>
            <a:r>
              <a:rPr lang="en-GB" b="1" i="1" dirty="0">
                <a:solidFill>
                  <a:schemeClr val="tx1"/>
                </a:solidFill>
                <a:cs typeface="Calibri"/>
              </a:rPr>
              <a:t>KLP: </a:t>
            </a:r>
            <a:r>
              <a:rPr lang="en-GB" b="0" i="1" dirty="0">
                <a:solidFill>
                  <a:schemeClr val="tx1"/>
                </a:solidFill>
                <a:cs typeface="Calibri"/>
              </a:rPr>
              <a:t>When considering the purpose of a curriculum it’s important to consider it in a wider sense to think critically about what and how pupils are learning.</a:t>
            </a:r>
          </a:p>
          <a:p>
            <a:endParaRPr lang="en-GB" b="1" dirty="0">
              <a:solidFill>
                <a:schemeClr val="tx1"/>
              </a:solidFill>
            </a:endParaRPr>
          </a:p>
          <a:p>
            <a:r>
              <a:rPr lang="en-GB" b="1" dirty="0">
                <a:solidFill>
                  <a:schemeClr val="tx1"/>
                </a:solidFill>
              </a:rPr>
              <a:t>Explain: </a:t>
            </a:r>
            <a:endParaRPr lang="en-US" dirty="0">
              <a:solidFill>
                <a:schemeClr val="tx1"/>
              </a:solidFill>
              <a:cs typeface="Calibri"/>
            </a:endParaRPr>
          </a:p>
          <a:p>
            <a:r>
              <a:rPr lang="en-GB" b="0" i="0" dirty="0">
                <a:solidFill>
                  <a:schemeClr val="tx1"/>
                </a:solidFill>
                <a:cs typeface="Calibri"/>
              </a:rPr>
              <a:t>Discussion about curriculum in school is firmly back on the agenda after a hiatus of around 25 years </a:t>
            </a:r>
            <a:r>
              <a:rPr lang="en-GB" b="0" i="1" dirty="0">
                <a:solidFill>
                  <a:schemeClr val="tx1"/>
                </a:solidFill>
                <a:cs typeface="Calibri"/>
              </a:rPr>
              <a:t>(Priestley &amp; Nieveen, 2020)</a:t>
            </a:r>
            <a:r>
              <a:rPr lang="en-GB" b="0" i="0" dirty="0">
                <a:solidFill>
                  <a:schemeClr val="tx1"/>
                </a:solidFill>
                <a:cs typeface="Calibri"/>
              </a:rPr>
              <a:t>. This should be welcomed as the curriculum should be at the heart of educational discussion </a:t>
            </a:r>
            <a:r>
              <a:rPr lang="en-GB" b="0" i="1" dirty="0">
                <a:solidFill>
                  <a:schemeClr val="tx1"/>
                </a:solidFill>
                <a:cs typeface="Calibri"/>
              </a:rPr>
              <a:t>(Priestly &amp; Philippou, 2018) </a:t>
            </a:r>
            <a:r>
              <a:rPr lang="en-GB" b="0" i="0" dirty="0">
                <a:solidFill>
                  <a:schemeClr val="tx1"/>
                </a:solidFill>
                <a:cs typeface="Calibri"/>
              </a:rPr>
              <a:t>as it decides what and how pupils learn. This has important implications for social justice, narrowing the achievement gap as well as preparing pupils for their future lives. </a:t>
            </a:r>
          </a:p>
          <a:p>
            <a:endParaRPr lang="en-GB" b="0" i="0" dirty="0">
              <a:solidFill>
                <a:schemeClr val="tx1"/>
              </a:solidFill>
              <a:cs typeface="Calibri"/>
            </a:endParaRPr>
          </a:p>
          <a:p>
            <a:r>
              <a:rPr lang="en-GB" b="1" i="0" dirty="0">
                <a:solidFill>
                  <a:schemeClr val="tx1"/>
                </a:solidFill>
                <a:cs typeface="Calibri"/>
              </a:rPr>
              <a:t>What is curriculum? </a:t>
            </a:r>
            <a:endParaRPr lang="en-US" dirty="0">
              <a:solidFill>
                <a:schemeClr val="tx1"/>
              </a:solidFill>
              <a:cs typeface="Calibri"/>
            </a:endParaRPr>
          </a:p>
          <a:p>
            <a:r>
              <a:rPr lang="en-US" dirty="0">
                <a:solidFill>
                  <a:schemeClr val="tx1"/>
                </a:solidFill>
                <a:cs typeface="Calibri"/>
              </a:rPr>
              <a:t>The word curriculum in education has no generally agreed meaning </a:t>
            </a:r>
            <a:r>
              <a:rPr lang="en-US" i="1" dirty="0">
                <a:solidFill>
                  <a:schemeClr val="tx1"/>
                </a:solidFill>
                <a:cs typeface="Calibri"/>
              </a:rPr>
              <a:t>(Wiliam, 2013). </a:t>
            </a:r>
            <a:r>
              <a:rPr lang="en-US" dirty="0">
                <a:solidFill>
                  <a:schemeClr val="tx1"/>
                </a:solidFill>
                <a:cs typeface="Calibri"/>
              </a:rPr>
              <a:t>However, most discussions in education focus on </a:t>
            </a:r>
            <a:r>
              <a:rPr lang="en-US" i="1" dirty="0">
                <a:solidFill>
                  <a:schemeClr val="tx1"/>
                </a:solidFill>
                <a:cs typeface="Calibri"/>
              </a:rPr>
              <a:t>what</a:t>
            </a:r>
            <a:r>
              <a:rPr lang="en-US" dirty="0">
                <a:solidFill>
                  <a:schemeClr val="tx1"/>
                </a:solidFill>
                <a:cs typeface="Calibri"/>
              </a:rPr>
              <a:t> pupils are learning. While this is a very important element this can mean that other factors are missed such as why topics are studied and how they are studied including the pedagogy and assessment used to link to the </a:t>
            </a:r>
            <a:r>
              <a:rPr lang="en-US" i="1" dirty="0">
                <a:solidFill>
                  <a:schemeClr val="tx1"/>
                </a:solidFill>
                <a:cs typeface="Calibri"/>
              </a:rPr>
              <a:t>what</a:t>
            </a:r>
            <a:r>
              <a:rPr lang="en-US" dirty="0">
                <a:solidFill>
                  <a:schemeClr val="tx1"/>
                </a:solidFill>
                <a:cs typeface="Calibri"/>
              </a:rPr>
              <a:t> </a:t>
            </a:r>
            <a:r>
              <a:rPr lang="en-US" i="1" dirty="0">
                <a:solidFill>
                  <a:schemeClr val="tx1"/>
                </a:solidFill>
                <a:cs typeface="Calibri"/>
              </a:rPr>
              <a:t>(</a:t>
            </a:r>
            <a:r>
              <a:rPr lang="en-GB" b="0" i="1" dirty="0">
                <a:solidFill>
                  <a:schemeClr val="tx1"/>
                </a:solidFill>
                <a:cs typeface="Calibri"/>
              </a:rPr>
              <a:t>Priestley &amp; Nieveen, 2020). </a:t>
            </a:r>
            <a:r>
              <a:rPr lang="en-GB" b="0" i="0" dirty="0">
                <a:solidFill>
                  <a:schemeClr val="tx1"/>
                </a:solidFill>
                <a:cs typeface="Calibri"/>
              </a:rPr>
              <a:t>Therefore, when considering curriculum, it is important to consider it in this wider sense to ensure that teachers are critically thinking about what and how pupils are learning to build deep knowledge and understanding. </a:t>
            </a:r>
            <a:endParaRPr lang="en-US" dirty="0">
              <a:solidFill>
                <a:schemeClr val="tx1"/>
              </a:solidFill>
              <a:cs typeface="Calibri"/>
            </a:endParaRPr>
          </a:p>
          <a:p>
            <a:endParaRPr lang="en-GB" i="1" dirty="0">
              <a:solidFill>
                <a:schemeClr val="tx1"/>
              </a:solidFill>
              <a:cs typeface="Calibri"/>
            </a:endParaRPr>
          </a:p>
          <a:p>
            <a:r>
              <a:rPr lang="en-US" b="1" dirty="0">
                <a:solidFill>
                  <a:schemeClr val="tx1"/>
                </a:solidFill>
                <a:cs typeface="Calibri"/>
              </a:rPr>
              <a:t>Link to next slide: </a:t>
            </a:r>
            <a:r>
              <a:rPr lang="en-US" b="0" dirty="0">
                <a:solidFill>
                  <a:schemeClr val="tx1"/>
                </a:solidFill>
                <a:cs typeface="Calibri"/>
              </a:rPr>
              <a:t>Let’s consider some of the pitfalls that schools and teachers can make regarding the curriculum.</a:t>
            </a:r>
          </a:p>
          <a:p>
            <a:endParaRPr lang="en-US" b="1" dirty="0">
              <a:solidFill>
                <a:schemeClr val="tx1"/>
              </a:solidFill>
              <a:cs typeface="Calibri"/>
            </a:endParaRPr>
          </a:p>
          <a:p>
            <a:r>
              <a:rPr lang="en-US" b="1" dirty="0">
                <a:solidFill>
                  <a:schemeClr val="tx1"/>
                </a:solidFill>
                <a:latin typeface="+mn-lt"/>
                <a:cs typeface="Calibri"/>
              </a:rPr>
              <a:t>Research reference: </a:t>
            </a:r>
          </a:p>
          <a:p>
            <a:r>
              <a:rPr lang="en-GB" b="0" i="0" dirty="0">
                <a:solidFill>
                  <a:schemeClr val="tx1"/>
                </a:solidFill>
                <a:effectLst/>
              </a:rPr>
              <a:t>Priestley, M. &amp; Nieveen, N. (2020) </a:t>
            </a:r>
            <a:r>
              <a:rPr lang="en-GB" dirty="0">
                <a:solidFill>
                  <a:schemeClr val="tx1"/>
                </a:solidFill>
              </a:rPr>
              <a:t> Understanding Curriculum. In Chartered College of Teaching (eds), </a:t>
            </a:r>
            <a:r>
              <a:rPr lang="en-GB" b="0" i="1" dirty="0">
                <a:solidFill>
                  <a:schemeClr val="tx1"/>
                </a:solidFill>
                <a:effectLst/>
              </a:rPr>
              <a:t>The Early Career Framework Handbook,</a:t>
            </a:r>
            <a:r>
              <a:rPr lang="en-GB" b="0" i="0" dirty="0">
                <a:solidFill>
                  <a:schemeClr val="tx1"/>
                </a:solidFill>
                <a:effectLst/>
              </a:rPr>
              <a:t> 1st </a:t>
            </a:r>
            <a:r>
              <a:rPr lang="en-GB" b="0" i="0" dirty="0" err="1">
                <a:solidFill>
                  <a:schemeClr val="tx1"/>
                </a:solidFill>
                <a:effectLst/>
              </a:rPr>
              <a:t>edn</a:t>
            </a:r>
            <a:r>
              <a:rPr lang="en-GB" b="0" i="0" dirty="0">
                <a:solidFill>
                  <a:schemeClr val="tx1"/>
                </a:solidFill>
                <a:effectLst/>
              </a:rPr>
              <a:t>. London: </a:t>
            </a:r>
            <a:r>
              <a:rPr lang="en-GB" dirty="0">
                <a:solidFill>
                  <a:schemeClr val="tx1"/>
                </a:solidFill>
              </a:rPr>
              <a:t>CORWIN</a:t>
            </a:r>
            <a:r>
              <a:rPr lang="en-GB" b="0" i="0" dirty="0">
                <a:solidFill>
                  <a:schemeClr val="tx1"/>
                </a:solidFill>
                <a:effectLst/>
              </a:rPr>
              <a:t>, pp.135</a:t>
            </a:r>
            <a:r>
              <a:rPr lang="en-GB" b="0" i="0" dirty="0">
                <a:solidFill>
                  <a:schemeClr val="tx1"/>
                </a:solidFill>
              </a:rPr>
              <a:t>–</a:t>
            </a:r>
            <a:r>
              <a:rPr lang="en-GB" b="0" i="0" dirty="0">
                <a:solidFill>
                  <a:schemeClr val="tx1"/>
                </a:solidFill>
                <a:effectLst/>
              </a:rPr>
              <a:t>143.</a:t>
            </a:r>
            <a:endParaRPr lang="en-GB" dirty="0">
              <a:solidFill>
                <a:schemeClr val="tx1"/>
              </a:solidFill>
            </a:endParaRPr>
          </a:p>
          <a:p>
            <a:r>
              <a:rPr lang="en-GB" b="0" i="0" dirty="0">
                <a:solidFill>
                  <a:schemeClr val="tx1"/>
                </a:solidFill>
              </a:rPr>
              <a:t>Priestly, M. &amp; Philippou, S. (2019) Curriculum Is – or Should Be – at the Heart of Educational Practice. </a:t>
            </a:r>
            <a:r>
              <a:rPr lang="en-GB" b="0" i="1" dirty="0">
                <a:solidFill>
                  <a:schemeClr val="tx1"/>
                </a:solidFill>
              </a:rPr>
              <a:t>The Curriculum Journal</a:t>
            </a:r>
            <a:r>
              <a:rPr lang="en-GB" b="0" i="0" dirty="0">
                <a:solidFill>
                  <a:schemeClr val="tx1"/>
                </a:solidFill>
              </a:rPr>
              <a:t>, </a:t>
            </a:r>
            <a:r>
              <a:rPr lang="en-GB" b="0" i="1" dirty="0">
                <a:solidFill>
                  <a:schemeClr val="tx1"/>
                </a:solidFill>
              </a:rPr>
              <a:t>30</a:t>
            </a:r>
            <a:r>
              <a:rPr lang="en-GB" b="0" i="0" dirty="0">
                <a:solidFill>
                  <a:schemeClr val="tx1"/>
                </a:solidFill>
              </a:rPr>
              <a:t>(1), 1–7. </a:t>
            </a:r>
            <a:endParaRPr lang="en-GB" dirty="0">
              <a:solidFill>
                <a:schemeClr val="tx1"/>
              </a:solidFill>
            </a:endParaRPr>
          </a:p>
          <a:p>
            <a:pPr>
              <a:defRPr/>
            </a:pPr>
            <a:r>
              <a:rPr lang="en-GB" dirty="0">
                <a:solidFill>
                  <a:schemeClr val="tx1"/>
                </a:solidFill>
              </a:rPr>
              <a:t>Wiliam, D. (2013) </a:t>
            </a:r>
            <a:r>
              <a:rPr lang="en-GB" i="1" dirty="0">
                <a:solidFill>
                  <a:schemeClr val="tx1"/>
                </a:solidFill>
              </a:rPr>
              <a:t>Principled Curriculum Design. </a:t>
            </a:r>
            <a:r>
              <a:rPr lang="en-GB" i="0" dirty="0">
                <a:solidFill>
                  <a:schemeClr val="tx1"/>
                </a:solidFill>
              </a:rPr>
              <a:t>London: SSAT (The Schools Network) Limited.</a:t>
            </a:r>
            <a:endParaRPr lang="en-US" dirty="0">
              <a:solidFill>
                <a:schemeClr val="tx1"/>
              </a:solidFill>
            </a:endParaRPr>
          </a:p>
          <a:p>
            <a:pPr marL="0" marR="0" lvl="0" indent="0" algn="l" defTabSz="914400">
              <a:lnSpc>
                <a:spcPct val="100000"/>
              </a:lnSpc>
              <a:spcBef>
                <a:spcPts val="0"/>
              </a:spcBef>
              <a:spcAft>
                <a:spcPts val="0"/>
              </a:spcAft>
              <a:buClrTx/>
              <a:buSzTx/>
              <a:buFontTx/>
              <a:buNone/>
              <a:tabLst/>
              <a:defRPr/>
            </a:pPr>
            <a:endParaRPr lang="en-GB" i="0" dirty="0">
              <a:solidFill>
                <a:schemeClr val="tx1"/>
              </a:solidFill>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i="0" dirty="0">
              <a:solidFill>
                <a:schemeClr val="tx1"/>
              </a:solidFill>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i="0" dirty="0">
              <a:solidFill>
                <a:schemeClr val="tx1"/>
              </a:solidFill>
              <a:cs typeface="Calibri"/>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7</a:t>
            </a:fld>
            <a:endParaRPr lang="en-GB"/>
          </a:p>
        </p:txBody>
      </p:sp>
    </p:spTree>
    <p:extLst>
      <p:ext uri="{BB962C8B-B14F-4D97-AF65-F5344CB8AC3E}">
        <p14:creationId xmlns:p14="http://schemas.microsoft.com/office/powerpoint/2010/main" val="33656867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solidFill>
                  <a:schemeClr val="tx1"/>
                </a:solidFill>
              </a:rPr>
              <a:t>00:13 – 00:19 (6 minutes)</a:t>
            </a:r>
            <a:endParaRPr lang="en-US" dirty="0">
              <a:solidFill>
                <a:schemeClr val="tx1"/>
              </a:solidFill>
            </a:endParaRPr>
          </a:p>
          <a:p>
            <a:endParaRPr lang="en-GB" dirty="0">
              <a:solidFill>
                <a:schemeClr val="tx1"/>
              </a:solidFill>
            </a:endParaRPr>
          </a:p>
          <a:p>
            <a:r>
              <a:rPr lang="en-GB" b="1" i="1" dirty="0">
                <a:solidFill>
                  <a:schemeClr val="tx1"/>
                </a:solidFill>
                <a:cs typeface="Calibri"/>
              </a:rPr>
              <a:t>KLP: </a:t>
            </a:r>
            <a:r>
              <a:rPr lang="en-GB" b="0" i="1" dirty="0">
                <a:solidFill>
                  <a:schemeClr val="tx1"/>
                </a:solidFill>
                <a:cs typeface="Calibri"/>
              </a:rPr>
              <a:t>Activity-based design, coverage and isolated units of work are common pitfalls ECTs should be aware of and avoid when designing a coherent curriculum.</a:t>
            </a:r>
            <a:endParaRPr lang="en-GB" b="0" i="1" dirty="0">
              <a:solidFill>
                <a:schemeClr val="tx1"/>
              </a:solidFill>
            </a:endParaRPr>
          </a:p>
          <a:p>
            <a:endParaRPr lang="en-GB" b="1" dirty="0">
              <a:solidFill>
                <a:schemeClr val="tx1"/>
              </a:solidFill>
            </a:endParaRPr>
          </a:p>
          <a:p>
            <a:r>
              <a:rPr lang="en-GB" b="1" dirty="0">
                <a:solidFill>
                  <a:schemeClr val="tx1"/>
                </a:solidFill>
              </a:rPr>
              <a:t>Explain: </a:t>
            </a:r>
            <a:endParaRPr lang="en-US" dirty="0">
              <a:solidFill>
                <a:schemeClr val="tx1"/>
              </a:solidFill>
              <a:cs typeface="Calibri"/>
            </a:endParaRPr>
          </a:p>
          <a:p>
            <a:r>
              <a:rPr lang="en-US" dirty="0">
                <a:solidFill>
                  <a:schemeClr val="tx1"/>
                </a:solidFill>
                <a:cs typeface="Calibri"/>
              </a:rPr>
              <a:t>The national curriculum for England, introduced in 2014, was deliberately slimmed down to allow teachers the professional judgement to design a curriculum with the needs of their pupils in mind </a:t>
            </a:r>
            <a:r>
              <a:rPr lang="en-US" i="1" dirty="0">
                <a:solidFill>
                  <a:schemeClr val="tx1"/>
                </a:solidFill>
                <a:cs typeface="Calibri"/>
              </a:rPr>
              <a:t>(Gove, 2013). </a:t>
            </a:r>
            <a:r>
              <a:rPr lang="en-US" dirty="0">
                <a:solidFill>
                  <a:schemeClr val="tx1"/>
                </a:solidFill>
                <a:cs typeface="Calibri"/>
              </a:rPr>
              <a:t>However, with many pressures in schools and teachers often not used to designing curricula, teachers can easily fall into curriculum pitfalls </a:t>
            </a:r>
            <a:r>
              <a:rPr lang="en-US" i="1" dirty="0">
                <a:solidFill>
                  <a:schemeClr val="tx1"/>
                </a:solidFill>
                <a:cs typeface="Calibri"/>
              </a:rPr>
              <a:t>(Wiggins &amp; McTighe, 2005)</a:t>
            </a:r>
            <a:r>
              <a:rPr lang="en-US" dirty="0">
                <a:solidFill>
                  <a:schemeClr val="tx1"/>
                </a:solidFill>
                <a:cs typeface="Calibri"/>
              </a:rPr>
              <a:t>. You explored these in year one, module 6, so let’s briefly recap:</a:t>
            </a:r>
          </a:p>
          <a:p>
            <a:endParaRPr lang="en-US" dirty="0">
              <a:solidFill>
                <a:schemeClr val="tx1"/>
              </a:solidFill>
              <a:cs typeface="Calibri"/>
            </a:endParaRPr>
          </a:p>
          <a:p>
            <a:r>
              <a:rPr lang="en-US" b="1" dirty="0">
                <a:solidFill>
                  <a:schemeClr val="tx1"/>
                </a:solidFill>
                <a:cs typeface="Calibri"/>
              </a:rPr>
              <a:t>[Reveal] </a:t>
            </a:r>
            <a:r>
              <a:rPr lang="en-US" b="0" dirty="0">
                <a:solidFill>
                  <a:schemeClr val="tx1"/>
                </a:solidFill>
                <a:cs typeface="Calibri"/>
              </a:rPr>
              <a:t>Activity-based design: </a:t>
            </a:r>
            <a:r>
              <a:rPr lang="en-US" dirty="0">
                <a:solidFill>
                  <a:schemeClr val="tx1"/>
                </a:solidFill>
                <a:cs typeface="Calibri"/>
              </a:rPr>
              <a:t>This is where teachers plan for pupils to do ‘fun’ and engaging activities that are related to the topic but can often lack academic rigour. This is because these kinds of activities can lead to pupils only remembering the ‘fun’ parts of the lesson rather than the intended knowledge and content you want them to remember. This also links to one of the key learning points from seminar 3, which highlighted that ‘fun’ or ‘engaging’ activities can distract pupils and that to help learning to be meaningful and memorable we need to get pupils thinking about what it is they are learning.   </a:t>
            </a:r>
          </a:p>
          <a:p>
            <a:pPr marL="0" indent="0">
              <a:buNone/>
            </a:pPr>
            <a:r>
              <a:rPr lang="en-US" i="1" dirty="0">
                <a:solidFill>
                  <a:schemeClr val="tx1"/>
                </a:solidFill>
                <a:cs typeface="Calibri"/>
              </a:rPr>
              <a:t>ECTs were also reminded of the pitfalls of planning ‘fun’ activities that lack academic rigour in their year one seminar, ‘Identifying and sequencing concepts, knowledge and skills’.</a:t>
            </a:r>
          </a:p>
          <a:p>
            <a:pPr marL="0" indent="0">
              <a:buNone/>
            </a:pPr>
            <a:endParaRPr lang="en-US" b="0" i="0" dirty="0">
              <a:solidFill>
                <a:schemeClr val="tx1"/>
              </a:solidFill>
              <a:effectLst/>
              <a:latin typeface="+mn-lt"/>
              <a:cs typeface="Calibri"/>
            </a:endParaRPr>
          </a:p>
          <a:p>
            <a:r>
              <a:rPr lang="en-US" b="0" i="1" dirty="0">
                <a:solidFill>
                  <a:schemeClr val="tx1"/>
                </a:solidFill>
                <a:effectLst/>
                <a:latin typeface="+mn-lt"/>
                <a:cs typeface="Calibri"/>
              </a:rPr>
              <a:t>Facilitators, please add your own anecdote of a time when you have experienced this pitfall, or use the example provided below:</a:t>
            </a:r>
          </a:p>
          <a:p>
            <a:r>
              <a:rPr lang="en-US" i="1" dirty="0">
                <a:solidFill>
                  <a:schemeClr val="tx1"/>
                </a:solidFill>
                <a:cs typeface="Calibri"/>
              </a:rPr>
              <a:t> </a:t>
            </a:r>
          </a:p>
          <a:p>
            <a:r>
              <a:rPr lang="en-US" i="1" dirty="0">
                <a:solidFill>
                  <a:schemeClr val="tx1"/>
                </a:solidFill>
                <a:cs typeface="Calibri"/>
              </a:rPr>
              <a:t>For example, when teaching natural disasters in geography to Year 3, while studying the topic I asked pupils to make volcanoes that erupted, partly in lessons and partly for homework. While the intention was relatively good, pupils were to label the different geographic features of the volcano to understand its structure, the activity took up a considerable amount of time and pupils focus shifted from the learning of geographical features to how realistic the volcano looked in terms of shape and </a:t>
            </a:r>
            <a:r>
              <a:rPr lang="en-US" i="1" dirty="0" err="1">
                <a:solidFill>
                  <a:schemeClr val="tx1"/>
                </a:solidFill>
                <a:cs typeface="Calibri"/>
              </a:rPr>
              <a:t>colour</a:t>
            </a:r>
            <a:r>
              <a:rPr lang="en-US" i="1" dirty="0">
                <a:solidFill>
                  <a:schemeClr val="tx1"/>
                </a:solidFill>
                <a:cs typeface="Calibri"/>
              </a:rPr>
              <a:t> and how they could make their volcanoes erupt. At the end of the unit the consequence was that pupils’ knowledge of natural disasters, in </a:t>
            </a:r>
            <a:r>
              <a:rPr lang="en-US" i="1" dirty="0">
                <a:cs typeface="Calibri"/>
              </a:rPr>
              <a:t>particular volcanoes,</a:t>
            </a:r>
            <a:r>
              <a:rPr lang="en-US" i="1" dirty="0">
                <a:solidFill>
                  <a:schemeClr val="tx1"/>
                </a:solidFill>
                <a:cs typeface="Calibri"/>
              </a:rPr>
              <a:t> was not as secure as it could have been. </a:t>
            </a:r>
            <a:endParaRPr lang="en-US" dirty="0">
              <a:solidFill>
                <a:schemeClr val="tx1"/>
              </a:solidFill>
              <a:cs typeface="Calibri"/>
            </a:endParaRPr>
          </a:p>
          <a:p>
            <a:pPr marL="0" indent="0">
              <a:buNone/>
            </a:pPr>
            <a:endParaRPr lang="en-US" b="1" dirty="0">
              <a:solidFill>
                <a:schemeClr val="tx1"/>
              </a:solidFill>
              <a:cs typeface="Calibri"/>
            </a:endParaRPr>
          </a:p>
          <a:p>
            <a:r>
              <a:rPr lang="en-US" b="1" dirty="0">
                <a:solidFill>
                  <a:schemeClr val="tx1"/>
                </a:solidFill>
                <a:cs typeface="Calibri"/>
              </a:rPr>
              <a:t>[Reveal] </a:t>
            </a:r>
            <a:r>
              <a:rPr lang="en-US" b="0" dirty="0">
                <a:solidFill>
                  <a:schemeClr val="tx1"/>
                </a:solidFill>
                <a:cs typeface="Calibri"/>
              </a:rPr>
              <a:t>Coverage: </a:t>
            </a:r>
            <a:r>
              <a:rPr lang="en-US" dirty="0">
                <a:solidFill>
                  <a:schemeClr val="tx1"/>
                </a:solidFill>
                <a:cs typeface="Calibri"/>
              </a:rPr>
              <a:t>This is where the teacher rushes through set content in an effort to cover all the necessary requirements within a set time due to external pressures and as a result learning is rushed or incomplete </a:t>
            </a:r>
            <a:r>
              <a:rPr lang="en-US" i="1" dirty="0">
                <a:solidFill>
                  <a:schemeClr val="tx1"/>
                </a:solidFill>
                <a:cs typeface="Calibri"/>
              </a:rPr>
              <a:t>(Willingham, 2009). </a:t>
            </a:r>
          </a:p>
          <a:p>
            <a:pPr marL="0" indent="0">
              <a:buNone/>
            </a:pPr>
            <a:endParaRPr lang="en-US" i="1" dirty="0">
              <a:solidFill>
                <a:schemeClr val="tx1"/>
              </a:solidFill>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0" i="1" dirty="0">
                <a:solidFill>
                  <a:schemeClr val="tx1"/>
                </a:solidFill>
                <a:effectLst/>
                <a:latin typeface="+mn-lt"/>
                <a:cs typeface="Calibri"/>
              </a:rPr>
              <a:t>Facilitators, please add your own anecdote of a time when you have experienced this pitfall, or use the example provided below:</a:t>
            </a:r>
          </a:p>
          <a:p>
            <a:endParaRPr lang="en-US" dirty="0">
              <a:solidFill>
                <a:schemeClr val="tx1"/>
              </a:solidFill>
              <a:cs typeface="Calibri"/>
            </a:endParaRPr>
          </a:p>
          <a:p>
            <a:r>
              <a:rPr lang="en-US" i="1" dirty="0">
                <a:solidFill>
                  <a:schemeClr val="tx1"/>
                </a:solidFill>
                <a:cs typeface="Calibri"/>
              </a:rPr>
              <a:t>For example, when teaching topic work, in particular geography and rivers for the first few years, I felt that there was a real pressure to cover all the units. I also wanted to ensure that I had time for a geography-related trip at the end of term to visit the local river. As I was going through the curriculum, I did not take time to ensure that pupils had secure knowledge of key geographical concepts. This meant that I kept having to teach key ideas again and some pupils were not able to link ideas or think critically about these concepts. This is always a difficult balance with different curricular and different pupils. Even for experienced teachers this should be an ongoing reflection as to if the breadth and depth of the curriculum coverage is correct. </a:t>
            </a:r>
          </a:p>
          <a:p>
            <a:endParaRPr lang="en-US" dirty="0">
              <a:solidFill>
                <a:schemeClr val="tx1"/>
              </a:solidFill>
              <a:cs typeface="Calibri"/>
            </a:endParaRPr>
          </a:p>
          <a:p>
            <a:r>
              <a:rPr lang="en-US" b="1" dirty="0">
                <a:solidFill>
                  <a:schemeClr val="tx1"/>
                </a:solidFill>
                <a:cs typeface="Calibri"/>
              </a:rPr>
              <a:t>[Reveal] </a:t>
            </a:r>
            <a:r>
              <a:rPr lang="en-US" b="0" dirty="0">
                <a:solidFill>
                  <a:schemeClr val="tx1"/>
                </a:solidFill>
                <a:cs typeface="Calibri"/>
              </a:rPr>
              <a:t>Isolated units of work: A common pitfall of an incoherent curriculum is that it is divided </a:t>
            </a:r>
            <a:r>
              <a:rPr lang="en-US" dirty="0">
                <a:solidFill>
                  <a:schemeClr val="tx1"/>
                </a:solidFill>
                <a:cs typeface="Calibri"/>
              </a:rPr>
              <a:t>into discrete units of works without clear and explicit links made between units. It’s important to consider the bigger picture when developing medium- or long-term plans and to carefully consider where and how links can be made across units as these help to develop pupils' mental models. In this seminar, we are going to explore this aspect further and look at how we can ensure we are making clear and purposeful links across the curriculum.</a:t>
            </a:r>
          </a:p>
          <a:p>
            <a:endParaRPr lang="en-US" dirty="0">
              <a:solidFill>
                <a:schemeClr val="tx1"/>
              </a:solidFill>
              <a:cs typeface="Calibri"/>
            </a:endParaRPr>
          </a:p>
          <a:p>
            <a:r>
              <a:rPr lang="en-US" b="1" dirty="0">
                <a:solidFill>
                  <a:schemeClr val="tx1"/>
                </a:solidFill>
                <a:cs typeface="Calibri"/>
              </a:rPr>
              <a:t>[Reveal] Ask:</a:t>
            </a:r>
          </a:p>
          <a:p>
            <a:pPr>
              <a:lnSpc>
                <a:spcPct val="107000"/>
              </a:lnSpc>
              <a:spcAft>
                <a:spcPts val="800"/>
              </a:spcAft>
            </a:pPr>
            <a:r>
              <a:rPr lang="en-GB" sz="1200" b="0" dirty="0">
                <a:solidFill>
                  <a:schemeClr val="tx1"/>
                </a:solidFill>
              </a:rPr>
              <a:t>Take a moment to consider whether you have you ever fallen into one of the curriculum </a:t>
            </a:r>
            <a:r>
              <a:rPr lang="en-GB" sz="1200" dirty="0">
                <a:solidFill>
                  <a:schemeClr val="tx1"/>
                </a:solidFill>
              </a:rPr>
              <a:t>pitfalls.</a:t>
            </a:r>
            <a:endParaRPr lang="en-GB" sz="1200" b="0" dirty="0">
              <a:solidFill>
                <a:schemeClr val="tx1"/>
              </a:solidFill>
              <a:cs typeface="Calibri"/>
            </a:endParaRPr>
          </a:p>
          <a:p>
            <a:pPr>
              <a:lnSpc>
                <a:spcPct val="107000"/>
              </a:lnSpc>
              <a:spcAft>
                <a:spcPts val="800"/>
              </a:spcAft>
            </a:pPr>
            <a:r>
              <a:rPr lang="en-GB" sz="1200" dirty="0">
                <a:solidFill>
                  <a:schemeClr val="tx1"/>
                </a:solidFill>
              </a:rPr>
              <a:t>If yes, why was this and w</a:t>
            </a:r>
            <a:r>
              <a:rPr lang="en-GB" sz="1200" b="0" dirty="0">
                <a:solidFill>
                  <a:schemeClr val="tx1"/>
                </a:solidFill>
              </a:rPr>
              <a:t>hat was </a:t>
            </a:r>
            <a:r>
              <a:rPr lang="en-GB" sz="1200" dirty="0">
                <a:solidFill>
                  <a:schemeClr val="tx1"/>
                </a:solidFill>
              </a:rPr>
              <a:t>the impact on you and your pupils?</a:t>
            </a:r>
            <a:r>
              <a:rPr lang="en-GB" dirty="0">
                <a:solidFill>
                  <a:schemeClr val="tx1"/>
                </a:solidFill>
              </a:rPr>
              <a:t> </a:t>
            </a:r>
            <a:endParaRPr lang="en-GB" sz="1200" dirty="0">
              <a:solidFill>
                <a:schemeClr val="tx1"/>
              </a:solidFill>
              <a:cs typeface="Calibri"/>
            </a:endParaRPr>
          </a:p>
          <a:p>
            <a:pPr>
              <a:lnSpc>
                <a:spcPct val="107000"/>
              </a:lnSpc>
              <a:spcAft>
                <a:spcPts val="800"/>
              </a:spcAft>
            </a:pPr>
            <a:r>
              <a:rPr lang="en-GB" sz="1200" b="0" dirty="0">
                <a:solidFill>
                  <a:schemeClr val="tx1"/>
                </a:solidFill>
              </a:rPr>
              <a:t>If no, what prevented this from happening?</a:t>
            </a:r>
            <a:r>
              <a:rPr lang="en-GB" dirty="0">
                <a:solidFill>
                  <a:schemeClr val="tx1"/>
                </a:solidFill>
              </a:rPr>
              <a:t> </a:t>
            </a:r>
            <a:endParaRPr lang="en-GB" sz="1200" b="0" dirty="0">
              <a:solidFill>
                <a:schemeClr val="tx1"/>
              </a:solidFill>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i="1" dirty="0">
                <a:solidFill>
                  <a:schemeClr val="tx1"/>
                </a:solidFill>
              </a:rPr>
              <a:t>Give ECTs time to reflect then take any responses through the chat bar/hands up unmute.</a:t>
            </a:r>
            <a:endParaRPr lang="en-US" b="1" dirty="0">
              <a:solidFill>
                <a:schemeClr val="tx1"/>
              </a:solidFill>
              <a:cs typeface="Calibri"/>
            </a:endParaRPr>
          </a:p>
          <a:p>
            <a:endParaRPr lang="en-US" dirty="0">
              <a:solidFill>
                <a:schemeClr val="tx1"/>
              </a:solidFill>
              <a:cs typeface="Calibri"/>
            </a:endParaRPr>
          </a:p>
          <a:p>
            <a:r>
              <a:rPr lang="en-US" b="1" dirty="0">
                <a:solidFill>
                  <a:schemeClr val="tx1"/>
                </a:solidFill>
                <a:cs typeface="Calibri"/>
              </a:rPr>
              <a:t>Link to next slide: </a:t>
            </a:r>
            <a:r>
              <a:rPr lang="en-US" b="0" dirty="0">
                <a:solidFill>
                  <a:schemeClr val="tx1"/>
                </a:solidFill>
                <a:cs typeface="Calibri"/>
              </a:rPr>
              <a:t>So, we know it’s important to avoid these pitfalls but how else do we ensure we have a coherent and purposeful curriculum?</a:t>
            </a:r>
            <a:endParaRPr lang="en-US" dirty="0">
              <a:solidFill>
                <a:schemeClr val="tx1"/>
              </a:solidFill>
              <a:cs typeface="Calibri"/>
            </a:endParaRPr>
          </a:p>
          <a:p>
            <a:endParaRPr lang="en-US" b="1" dirty="0">
              <a:solidFill>
                <a:schemeClr val="tx1"/>
              </a:solidFill>
              <a:cs typeface="Calibri"/>
            </a:endParaRPr>
          </a:p>
          <a:p>
            <a:r>
              <a:rPr lang="en-US" b="1" dirty="0">
                <a:solidFill>
                  <a:schemeClr val="tx1"/>
                </a:solidFill>
                <a:cs typeface="Calibri"/>
              </a:rPr>
              <a:t>Research reference: </a:t>
            </a:r>
          </a:p>
          <a:p>
            <a:r>
              <a:rPr lang="en-GB" dirty="0">
                <a:solidFill>
                  <a:schemeClr val="tx1"/>
                </a:solidFill>
              </a:rPr>
              <a:t>Gove, M., Secretary of State for Education (2013) HC Deb 12 September, c 54ws. </a:t>
            </a:r>
            <a:endParaRPr lang="en-GB" dirty="0">
              <a:solidFill>
                <a:schemeClr val="tx1"/>
              </a:solidFill>
              <a:cs typeface="Calibri"/>
            </a:endParaRPr>
          </a:p>
          <a:p>
            <a:r>
              <a:rPr lang="en-GB" dirty="0">
                <a:solidFill>
                  <a:schemeClr val="tx1"/>
                </a:solidFill>
              </a:rPr>
              <a:t>Wiggins, G. P. &amp; McTighe, J. (2005) </a:t>
            </a:r>
            <a:r>
              <a:rPr lang="en-GB" i="1" dirty="0">
                <a:solidFill>
                  <a:schemeClr val="tx1"/>
                </a:solidFill>
              </a:rPr>
              <a:t>Understanding by Design</a:t>
            </a:r>
            <a:r>
              <a:rPr lang="en-GB" dirty="0">
                <a:solidFill>
                  <a:schemeClr val="tx1"/>
                </a:solidFill>
              </a:rPr>
              <a:t>, 2nd </a:t>
            </a:r>
            <a:r>
              <a:rPr lang="en-GB" dirty="0" err="1">
                <a:solidFill>
                  <a:schemeClr val="tx1"/>
                </a:solidFill>
              </a:rPr>
              <a:t>edn</a:t>
            </a:r>
            <a:r>
              <a:rPr lang="en-GB" dirty="0">
                <a:solidFill>
                  <a:schemeClr val="tx1"/>
                </a:solidFill>
              </a:rPr>
              <a:t>. Alexandria, VA: Association of Supervision and Curriculum Development.</a:t>
            </a:r>
            <a:endParaRPr lang="en-GB" dirty="0">
              <a:solidFill>
                <a:schemeClr val="tx1"/>
              </a:solidFill>
              <a:cs typeface="Calibri"/>
            </a:endParaRPr>
          </a:p>
          <a:p>
            <a:r>
              <a:rPr lang="en-GB" dirty="0">
                <a:solidFill>
                  <a:schemeClr val="tx1"/>
                </a:solidFill>
              </a:rPr>
              <a:t>Willingham, D. T. (2009) </a:t>
            </a:r>
            <a:r>
              <a:rPr lang="en-GB" i="1" dirty="0">
                <a:solidFill>
                  <a:schemeClr val="tx1"/>
                </a:solidFill>
              </a:rPr>
              <a:t>Why Don’t Students Like School?</a:t>
            </a:r>
            <a:r>
              <a:rPr lang="en-GB" dirty="0">
                <a:solidFill>
                  <a:schemeClr val="tx1"/>
                </a:solidFill>
              </a:rPr>
              <a:t> </a:t>
            </a:r>
            <a:r>
              <a:rPr lang="en-GB" dirty="0" err="1">
                <a:solidFill>
                  <a:schemeClr val="tx1"/>
                </a:solidFill>
              </a:rPr>
              <a:t>Holboken</a:t>
            </a:r>
            <a:r>
              <a:rPr lang="en-GB" dirty="0">
                <a:solidFill>
                  <a:schemeClr val="tx1"/>
                </a:solidFill>
              </a:rPr>
              <a:t>, NJ: John Wiley &amp; Sons.</a:t>
            </a:r>
            <a:endParaRPr lang="en-GB" dirty="0">
              <a:solidFill>
                <a:schemeClr val="tx1"/>
              </a:solidFill>
              <a:cs typeface="Calibri"/>
            </a:endParaRPr>
          </a:p>
          <a:p>
            <a:endParaRPr lang="en-GB" dirty="0">
              <a:solidFill>
                <a:schemeClr val="tx1"/>
              </a:solidFill>
              <a:cs typeface="Calibri"/>
            </a:endParaRPr>
          </a:p>
          <a:p>
            <a:endParaRPr lang="en-GB" dirty="0">
              <a:solidFill>
                <a:schemeClr val="tx1"/>
              </a:solidFill>
            </a:endParaRPr>
          </a:p>
          <a:p>
            <a:endParaRPr lang="en-GB" dirty="0">
              <a:solidFill>
                <a:schemeClr val="tx1"/>
              </a:solidFill>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8</a:t>
            </a:fld>
            <a:endParaRPr lang="en-GB"/>
          </a:p>
        </p:txBody>
      </p:sp>
    </p:spTree>
    <p:extLst>
      <p:ext uri="{BB962C8B-B14F-4D97-AF65-F5344CB8AC3E}">
        <p14:creationId xmlns:p14="http://schemas.microsoft.com/office/powerpoint/2010/main" val="23208376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mn-lt"/>
              </a:rPr>
              <a:t>00:19 – 00:23 (4 minutes)</a:t>
            </a:r>
            <a:endParaRPr lang="en-US" sz="1200" dirty="0">
              <a:solidFill>
                <a:schemeClr val="tx1"/>
              </a:solidFill>
              <a:latin typeface="+mn-lt"/>
            </a:endParaRPr>
          </a:p>
          <a:p>
            <a:endParaRPr lang="en-GB" sz="1200" dirty="0">
              <a:solidFill>
                <a:schemeClr val="tx1"/>
              </a:solidFill>
              <a:latin typeface="+mn-lt"/>
            </a:endParaRPr>
          </a:p>
          <a:p>
            <a:r>
              <a:rPr lang="en-GB" sz="1200" b="1" i="1" dirty="0">
                <a:solidFill>
                  <a:schemeClr val="tx1"/>
                </a:solidFill>
                <a:latin typeface="+mn-lt"/>
                <a:cs typeface="Calibri"/>
              </a:rPr>
              <a:t>KLP: </a:t>
            </a:r>
            <a:r>
              <a:rPr lang="en-GB" sz="1200" b="0" i="1" strike="noStrike" dirty="0">
                <a:solidFill>
                  <a:schemeClr val="tx1"/>
                </a:solidFill>
                <a:latin typeface="+mn-lt"/>
                <a:cs typeface="Calibri"/>
              </a:rPr>
              <a:t>A purposeful, well-sequenced curriculum can support pupils to develop flexible knowledge that can be transferred and applied in another context.</a:t>
            </a:r>
            <a:r>
              <a:rPr lang="en-GB" sz="1200" i="1" dirty="0">
                <a:solidFill>
                  <a:schemeClr val="tx1"/>
                </a:solidFill>
                <a:latin typeface="+mn-lt"/>
                <a:cs typeface="Calibri"/>
              </a:rPr>
              <a:t> </a:t>
            </a:r>
            <a:r>
              <a:rPr lang="en-GB" sz="1200" i="1" dirty="0">
                <a:solidFill>
                  <a:schemeClr val="tx1"/>
                </a:solidFill>
                <a:latin typeface="+mn-lt"/>
              </a:rPr>
              <a:t>Explicit links should be made between new content and pupils’ prior knowledge and core concepts should be revisited.</a:t>
            </a:r>
            <a:endParaRPr lang="en-GB" sz="1200" dirty="0">
              <a:solidFill>
                <a:schemeClr val="tx1"/>
              </a:solidFill>
              <a:latin typeface="+mn-lt"/>
            </a:endParaRPr>
          </a:p>
          <a:p>
            <a:endParaRPr lang="en-GB" sz="1200" b="1" strike="noStrike" dirty="0">
              <a:solidFill>
                <a:schemeClr val="tx1"/>
              </a:solidFill>
              <a:latin typeface="+mn-lt"/>
              <a:cs typeface="Calibri"/>
            </a:endParaRPr>
          </a:p>
          <a:p>
            <a:r>
              <a:rPr lang="en-GB" sz="1200" b="1" dirty="0">
                <a:solidFill>
                  <a:schemeClr val="tx1"/>
                </a:solidFill>
                <a:latin typeface="+mn-lt"/>
              </a:rPr>
              <a:t>Explain: </a:t>
            </a:r>
            <a:endParaRPr lang="en-GB" sz="1200" b="0" strike="sngStrike" dirty="0">
              <a:solidFill>
                <a:schemeClr val="tx1"/>
              </a:solidFill>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strike="noStrike" dirty="0">
                <a:solidFill>
                  <a:schemeClr val="tx1"/>
                </a:solidFill>
                <a:latin typeface="+mn-lt"/>
                <a:cs typeface="Calibri"/>
              </a:rPr>
              <a:t>So how can we make sure that a curriculum has clear and purposeful links which support pupils to build complex mental models and develop a deep understanding? To help us to understand how we can achieve this, let’s first revisit what we know about inflexible and flexible knowledge.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strike="noStrike" dirty="0">
              <a:solidFill>
                <a:schemeClr val="tx1"/>
              </a:solidFill>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strike="noStrike" dirty="0">
                <a:solidFill>
                  <a:schemeClr val="tx1"/>
                </a:solidFill>
                <a:latin typeface="+mn-lt"/>
                <a:cs typeface="Calibri"/>
              </a:rPr>
              <a:t>[Reveal] </a:t>
            </a:r>
            <a:r>
              <a:rPr lang="en-GB" sz="1200" b="0" strike="noStrike" dirty="0">
                <a:solidFill>
                  <a:schemeClr val="tx1"/>
                </a:solidFill>
                <a:latin typeface="+mn-lt"/>
                <a:cs typeface="Calibri"/>
              </a:rPr>
              <a:t>Inflexible knowledge is knowledge that is tied to the surface features of a concept. For example, the knowledge is tied to an example or an explanation that has been provided by the teacher and is not easily transferable to other contexts. If the teacher provided a slightly different example, the pupil(s) would find it difficult to apply the idea </a:t>
            </a:r>
            <a:r>
              <a:rPr lang="en-GB" sz="1200" b="0" i="1" strike="noStrike" dirty="0">
                <a:solidFill>
                  <a:schemeClr val="tx1"/>
                </a:solidFill>
                <a:latin typeface="+mn-lt"/>
                <a:cs typeface="Calibri"/>
              </a:rPr>
              <a:t>(because the pupil is only able to recognise it in that context). </a:t>
            </a:r>
            <a:r>
              <a:rPr lang="en-GB" sz="1200" b="0" strike="noStrike" dirty="0">
                <a:solidFill>
                  <a:schemeClr val="tx1"/>
                </a:solidFill>
                <a:latin typeface="+mn-lt"/>
                <a:cs typeface="Calibri"/>
              </a:rPr>
              <a:t>This is because pupils have only developed understanding of the surface level structures and not the underlying structures.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strike="noStrike" dirty="0">
              <a:solidFill>
                <a:schemeClr val="tx1"/>
              </a:solidFill>
              <a:latin typeface="+mn-lt"/>
              <a:cs typeface="Calibri"/>
            </a:endParaRPr>
          </a:p>
          <a:p>
            <a:r>
              <a:rPr lang="en-GB" sz="1200" b="0" i="1" dirty="0">
                <a:solidFill>
                  <a:schemeClr val="tx1"/>
                </a:solidFill>
                <a:latin typeface="+mn-lt"/>
                <a:cs typeface="Calibri"/>
              </a:rPr>
              <a:t>Provide a phase/subject specific example here. Geography example below as a model:</a:t>
            </a:r>
            <a:r>
              <a:rPr lang="en-GB" sz="1200" i="1" dirty="0">
                <a:solidFill>
                  <a:schemeClr val="tx1"/>
                </a:solidFill>
                <a:latin typeface="+mn-lt"/>
                <a:cs typeface="Calibri"/>
              </a:rPr>
              <a:t> </a:t>
            </a:r>
          </a:p>
          <a:p>
            <a:r>
              <a:rPr lang="en-GB" sz="1200" b="0" i="1" dirty="0">
                <a:solidFill>
                  <a:schemeClr val="tx1"/>
                </a:solidFill>
                <a:latin typeface="+mn-lt"/>
                <a:cs typeface="Calibri"/>
              </a:rPr>
              <a:t>For example, when teaching the topic on settlement, pupils look at the features of settlements in the UK. However, when looking at another case study for example China, pupils are unable to apply the underlying reasons for this settlement to another context. They are also unable to analyse which reasons for settlement may be the same and which reasons might be different in a different country.</a:t>
            </a:r>
            <a:r>
              <a:rPr lang="en-GB" sz="1200" i="1" dirty="0">
                <a:solidFill>
                  <a:schemeClr val="tx1"/>
                </a:solidFill>
                <a:latin typeface="+mn-lt"/>
                <a:cs typeface="Calibri"/>
              </a:rPr>
              <a:t> </a:t>
            </a:r>
            <a:endParaRPr lang="en-GB" sz="1200" b="0" i="1" dirty="0">
              <a:solidFill>
                <a:schemeClr val="tx1"/>
              </a:solidFill>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dirty="0">
              <a:solidFill>
                <a:schemeClr val="tx1"/>
              </a:solidFill>
              <a:latin typeface="+mn-lt"/>
              <a:cs typeface="Calibri"/>
            </a:endParaRPr>
          </a:p>
          <a:p>
            <a:r>
              <a:rPr lang="en-GB" sz="1200" b="1" i="0" dirty="0">
                <a:solidFill>
                  <a:schemeClr val="tx1"/>
                </a:solidFill>
                <a:latin typeface="+mn-lt"/>
              </a:rPr>
              <a:t>[Reveal] </a:t>
            </a:r>
            <a:r>
              <a:rPr lang="en-GB" sz="1200" i="0" dirty="0">
                <a:solidFill>
                  <a:schemeClr val="tx1"/>
                </a:solidFill>
                <a:latin typeface="+mn-lt"/>
              </a:rPr>
              <a:t>Flexible knowledge is when pupils can apply their knowledge outside of the context in which it was taught. This is much harder to achieve because pupils need to have a deep knowledge of the underlying structures and recognise and apply their knowledge in another context.</a:t>
            </a:r>
            <a:r>
              <a:rPr lang="en-GB" sz="1200" b="1" i="0" dirty="0">
                <a:solidFill>
                  <a:schemeClr val="tx1"/>
                </a:solidFill>
                <a:latin typeface="+mn-lt"/>
              </a:rPr>
              <a:t> </a:t>
            </a:r>
            <a:r>
              <a:rPr lang="en-GB" sz="1200" b="0" i="0" dirty="0">
                <a:solidFill>
                  <a:schemeClr val="tx1"/>
                </a:solidFill>
                <a:latin typeface="+mn-lt"/>
              </a:rPr>
              <a:t>But this is what we need to aim for.</a:t>
            </a:r>
            <a:endParaRPr lang="en-GB" sz="1200" b="0" i="0" dirty="0">
              <a:solidFill>
                <a:schemeClr val="tx1"/>
              </a:solidFill>
              <a:latin typeface="+mn-lt"/>
              <a:cs typeface="Calibri"/>
            </a:endParaRPr>
          </a:p>
          <a:p>
            <a:endParaRPr lang="en-GB" sz="1200" b="1" i="0" dirty="0">
              <a:solidFill>
                <a:schemeClr val="tx1"/>
              </a:solidFill>
              <a:latin typeface="+mn-lt"/>
            </a:endParaRPr>
          </a:p>
          <a:p>
            <a:r>
              <a:rPr lang="en-GB" sz="1200" b="0" i="0" dirty="0">
                <a:solidFill>
                  <a:schemeClr val="tx1"/>
                </a:solidFill>
                <a:latin typeface="+mn-lt"/>
              </a:rPr>
              <a:t>We know that pupils </a:t>
            </a:r>
            <a:r>
              <a:rPr lang="en-US" sz="1200" dirty="0">
                <a:solidFill>
                  <a:schemeClr val="tx1"/>
                </a:solidFill>
                <a:latin typeface="+mn-lt"/>
                <a:cs typeface="Calibri"/>
              </a:rPr>
              <a:t>with a deep knowledge and an understanding of the underlying structures have well developed mental models</a:t>
            </a:r>
            <a:r>
              <a:rPr lang="en-US" sz="1200" i="1" dirty="0">
                <a:solidFill>
                  <a:schemeClr val="tx1"/>
                </a:solidFill>
                <a:latin typeface="+mn-lt"/>
                <a:cs typeface="Calibri"/>
              </a:rPr>
              <a:t>. </a:t>
            </a:r>
            <a:r>
              <a:rPr lang="en-US" sz="1200" dirty="0">
                <a:solidFill>
                  <a:schemeClr val="tx1"/>
                </a:solidFill>
                <a:latin typeface="+mn-lt"/>
                <a:cs typeface="Calibri"/>
              </a:rPr>
              <a:t>These pupils not only have lots of information regarding the topic stored in their long-term memory, </a:t>
            </a:r>
            <a:r>
              <a:rPr lang="en-GB" sz="1200" b="0" dirty="0">
                <a:solidFill>
                  <a:schemeClr val="tx1"/>
                </a:solidFill>
                <a:latin typeface="+mn-lt"/>
                <a:cs typeface="Calibri"/>
              </a:rPr>
              <a:t>but critically these pieces of knowledge are more richly interconnected. This supports transfer of knowledge or skills across different contexts and problems.</a:t>
            </a:r>
            <a:r>
              <a:rPr lang="en-GB" sz="1200" dirty="0">
                <a:solidFill>
                  <a:schemeClr val="tx1"/>
                </a:solidFill>
                <a:latin typeface="+mn-lt"/>
                <a:cs typeface="Calibri"/>
              </a:rPr>
              <a:t> </a:t>
            </a:r>
            <a:endParaRPr lang="en-GB" sz="1200" b="0" dirty="0">
              <a:solidFill>
                <a:schemeClr val="tx1"/>
              </a:solidFill>
              <a:latin typeface="+mn-lt"/>
              <a:cs typeface="Calibri"/>
            </a:endParaRPr>
          </a:p>
          <a:p>
            <a:endParaRPr lang="en-GB" sz="1200" b="0" dirty="0">
              <a:solidFill>
                <a:schemeClr val="tx1"/>
              </a:solidFill>
              <a:latin typeface="+mn-lt"/>
              <a:cs typeface="Calibri"/>
            </a:endParaRPr>
          </a:p>
          <a:p>
            <a:r>
              <a:rPr lang="en-GB" sz="1200" b="0" dirty="0">
                <a:solidFill>
                  <a:schemeClr val="tx1"/>
                </a:solidFill>
                <a:latin typeface="+mn-lt"/>
                <a:cs typeface="Calibri"/>
              </a:rPr>
              <a:t>So, to develop a coherent curriculum</a:t>
            </a:r>
            <a:r>
              <a:rPr lang="en-GB" sz="1200" dirty="0">
                <a:solidFill>
                  <a:schemeClr val="tx1"/>
                </a:solidFill>
                <a:latin typeface="+mn-lt"/>
                <a:cs typeface="Calibri"/>
              </a:rPr>
              <a:t> that develops flexible knowledge</a:t>
            </a:r>
            <a:r>
              <a:rPr lang="en-GB" sz="1200" b="0" dirty="0">
                <a:solidFill>
                  <a:schemeClr val="tx1"/>
                </a:solidFill>
                <a:latin typeface="+mn-lt"/>
                <a:cs typeface="Calibri"/>
              </a:rPr>
              <a:t>, we must carefully sequence </a:t>
            </a:r>
            <a:r>
              <a:rPr lang="en-GB" sz="1200" dirty="0">
                <a:solidFill>
                  <a:schemeClr val="tx1"/>
                </a:solidFill>
                <a:latin typeface="+mn-lt"/>
                <a:cs typeface="Calibri"/>
              </a:rPr>
              <a:t>content</a:t>
            </a:r>
            <a:r>
              <a:rPr lang="en-GB" sz="1200" b="0" dirty="0">
                <a:solidFill>
                  <a:schemeClr val="tx1"/>
                </a:solidFill>
                <a:latin typeface="+mn-lt"/>
                <a:cs typeface="Calibri"/>
              </a:rPr>
              <a:t> so that pupils learn and retain new information by making connections. </a:t>
            </a:r>
            <a:r>
              <a:rPr lang="en-GB" sz="1200" dirty="0">
                <a:solidFill>
                  <a:schemeClr val="tx1"/>
                </a:solidFill>
                <a:effectLst/>
                <a:latin typeface="+mn-lt"/>
                <a:ea typeface="Calibri" panose="020F0502020204030204" pitchFamily="34" charset="0"/>
                <a:cs typeface="Calibri"/>
              </a:rPr>
              <a:t>To make explicit links between new content and pupils’ prior knowledge, core concepts should be revisited. For example, through </a:t>
            </a:r>
            <a:r>
              <a:rPr lang="en-GB" sz="1200" b="1" dirty="0">
                <a:solidFill>
                  <a:schemeClr val="tx1"/>
                </a:solidFill>
                <a:effectLst/>
                <a:latin typeface="+mn-lt"/>
                <a:ea typeface="Calibri" panose="020F0502020204030204" pitchFamily="34" charset="0"/>
                <a:cs typeface="Calibri"/>
              </a:rPr>
              <a:t>retrieval practice</a:t>
            </a:r>
            <a:r>
              <a:rPr lang="en-GB" sz="1200" dirty="0">
                <a:solidFill>
                  <a:schemeClr val="tx1"/>
                </a:solidFill>
                <a:effectLst/>
                <a:latin typeface="+mn-lt"/>
                <a:ea typeface="Calibri" panose="020F0502020204030204" pitchFamily="34" charset="0"/>
                <a:cs typeface="Calibri"/>
              </a:rPr>
              <a:t>, where the questions are focused on pupils’ existing prior knowledge about the related concept, and through </a:t>
            </a:r>
            <a:r>
              <a:rPr lang="en-GB" sz="1200" b="1" dirty="0">
                <a:solidFill>
                  <a:schemeClr val="tx1"/>
                </a:solidFill>
                <a:effectLst/>
                <a:latin typeface="+mn-lt"/>
                <a:ea typeface="Calibri" panose="020F0502020204030204" pitchFamily="34" charset="0"/>
                <a:cs typeface="Calibri"/>
              </a:rPr>
              <a:t>questioning</a:t>
            </a:r>
            <a:r>
              <a:rPr lang="en-GB" sz="1200" dirty="0">
                <a:solidFill>
                  <a:schemeClr val="tx1"/>
                </a:solidFill>
                <a:effectLst/>
                <a:latin typeface="+mn-lt"/>
                <a:ea typeface="Calibri" panose="020F0502020204030204" pitchFamily="34" charset="0"/>
                <a:cs typeface="Calibri"/>
              </a:rPr>
              <a:t> during the lesson, to direct and prompt pupils to see the links between the new content and the core concept(s) being taught. </a:t>
            </a:r>
            <a:r>
              <a:rPr lang="en-GB" sz="1200" b="0" dirty="0">
                <a:solidFill>
                  <a:schemeClr val="tx1"/>
                </a:solidFill>
                <a:latin typeface="+mn-lt"/>
                <a:cs typeface="Calibri"/>
              </a:rPr>
              <a:t>We know that if we space practice and review content across weeks and months then we can help pupils to remember it over the long term </a:t>
            </a:r>
            <a:r>
              <a:rPr lang="en-GB" sz="1200" b="0" i="1" dirty="0">
                <a:solidFill>
                  <a:schemeClr val="tx1"/>
                </a:solidFill>
                <a:latin typeface="+mn-lt"/>
                <a:cs typeface="Calibri"/>
              </a:rPr>
              <a:t>(Deans for Impact, 2015).</a:t>
            </a:r>
            <a:r>
              <a:rPr lang="en-GB" sz="1200" i="1" dirty="0">
                <a:solidFill>
                  <a:schemeClr val="tx1"/>
                </a:solidFill>
                <a:latin typeface="+mn-lt"/>
                <a:cs typeface="Calibri"/>
              </a:rPr>
              <a:t> </a:t>
            </a:r>
            <a:endParaRPr lang="en-GB" sz="1200" b="0" i="1" dirty="0">
              <a:solidFill>
                <a:schemeClr val="tx1"/>
              </a:solidFill>
              <a:latin typeface="+mn-lt"/>
              <a:cs typeface="Calibri"/>
            </a:endParaRPr>
          </a:p>
          <a:p>
            <a:r>
              <a:rPr lang="en-GB" sz="1200" b="0" i="1" dirty="0">
                <a:solidFill>
                  <a:schemeClr val="tx1"/>
                </a:solidFill>
                <a:latin typeface="+mn-lt"/>
                <a:cs typeface="Calibri"/>
              </a:rPr>
              <a:t>(ECTs covered the importance of retrieval practice and questioning to </a:t>
            </a:r>
            <a:r>
              <a:rPr lang="en-GB" sz="1200" b="0" i="1" dirty="0">
                <a:solidFill>
                  <a:schemeClr val="tx1"/>
                </a:solidFill>
                <a:effectLst/>
                <a:latin typeface="+mn-lt"/>
              </a:rPr>
              <a:t>support pupils to make links between new content and their prior knowledge when core concepts are revisited in module 6, seminar 1, ‘Identifying and sequencing concepts, knowledge and skills’).</a:t>
            </a:r>
            <a:endParaRPr lang="en-GB" sz="1200" b="0" i="1" dirty="0">
              <a:solidFill>
                <a:schemeClr val="tx1"/>
              </a:solidFill>
              <a:effectLst/>
              <a:latin typeface="+mn-lt"/>
              <a:cs typeface="Calibri"/>
            </a:endParaRPr>
          </a:p>
          <a:p>
            <a:endParaRPr lang="en-GB" sz="1200" b="0" i="1" dirty="0">
              <a:solidFill>
                <a:schemeClr val="tx1"/>
              </a:solidFill>
              <a:latin typeface="+mn-lt"/>
              <a:cs typeface="Calibri"/>
            </a:endParaRPr>
          </a:p>
          <a:p>
            <a:r>
              <a:rPr lang="en-GB" sz="1200" b="1" dirty="0">
                <a:solidFill>
                  <a:schemeClr val="tx1"/>
                </a:solidFill>
                <a:latin typeface="+mn-lt"/>
                <a:cs typeface="Calibri"/>
              </a:rPr>
              <a:t>Ask:</a:t>
            </a:r>
          </a:p>
          <a:p>
            <a:pPr>
              <a:lnSpc>
                <a:spcPct val="107000"/>
              </a:lnSpc>
              <a:spcAft>
                <a:spcPts val="800"/>
              </a:spcAft>
            </a:pPr>
            <a:r>
              <a:rPr lang="en-GB" sz="1200" b="1" dirty="0">
                <a:solidFill>
                  <a:schemeClr val="tx1"/>
                </a:solidFill>
                <a:latin typeface="+mn-lt"/>
              </a:rPr>
              <a:t>[Reveal] </a:t>
            </a:r>
            <a:r>
              <a:rPr lang="en-GB" sz="1200" dirty="0">
                <a:solidFill>
                  <a:schemeClr val="tx1"/>
                </a:solidFill>
                <a:latin typeface="+mn-lt"/>
              </a:rPr>
              <a:t>Take a moment now to t</a:t>
            </a:r>
            <a:r>
              <a:rPr lang="en-GB" sz="1200" strike="noStrike" dirty="0">
                <a:solidFill>
                  <a:schemeClr val="tx1"/>
                </a:solidFill>
                <a:latin typeface="+mn-lt"/>
              </a:rPr>
              <a:t>hink of a time when you noticed pupils transfer their knowledge between different contexts. </a:t>
            </a:r>
            <a:r>
              <a:rPr lang="en-GB" sz="1200" b="0" strike="noStrike" dirty="0">
                <a:solidFill>
                  <a:schemeClr val="tx1"/>
                </a:solidFill>
                <a:latin typeface="+mn-lt"/>
              </a:rPr>
              <a:t>What did you do to facilitate this?</a:t>
            </a:r>
            <a:endParaRPr lang="en-GB" sz="1200" b="0" strike="noStrike" dirty="0">
              <a:solidFill>
                <a:schemeClr val="tx1"/>
              </a:solidFill>
              <a:latin typeface="+mn-lt"/>
              <a:cs typeface="Calibri"/>
            </a:endParaRPr>
          </a:p>
          <a:p>
            <a:pPr>
              <a:lnSpc>
                <a:spcPct val="107000"/>
              </a:lnSpc>
              <a:spcAft>
                <a:spcPts val="800"/>
              </a:spcAft>
            </a:pPr>
            <a:r>
              <a:rPr lang="en-GB" sz="1200" b="0" i="1" strike="noStrike" dirty="0">
                <a:solidFill>
                  <a:schemeClr val="tx1"/>
                </a:solidFill>
                <a:latin typeface="+mn-lt"/>
              </a:rPr>
              <a:t>Ask ECTs to share their responses through the chat bar or hands up/unmute.</a:t>
            </a:r>
            <a:endParaRPr lang="en-GB" sz="1200" b="0" i="1" strike="noStrike" dirty="0">
              <a:solidFill>
                <a:schemeClr val="tx1"/>
              </a:solidFill>
              <a:latin typeface="+mn-lt"/>
              <a:cs typeface="Calibri"/>
            </a:endParaRPr>
          </a:p>
          <a:p>
            <a:endParaRPr lang="en-GB" sz="1200" b="0" dirty="0">
              <a:solidFill>
                <a:schemeClr val="tx1"/>
              </a:solidFill>
              <a:latin typeface="+mn-lt"/>
              <a:cs typeface="Calibri"/>
            </a:endParaRPr>
          </a:p>
          <a:p>
            <a:pPr marL="0" lvl="0" indent="0">
              <a:buFont typeface="Symbol" panose="05050102010706020507" pitchFamily="18" charset="2"/>
              <a:buNone/>
            </a:pPr>
            <a:r>
              <a:rPr lang="en-GB" sz="1200" b="1" dirty="0">
                <a:effectLst/>
                <a:latin typeface="+mn-lt"/>
                <a:ea typeface="Times New Roman" panose="02020603050405020304" pitchFamily="18" charset="0"/>
              </a:rPr>
              <a:t>Link to next slide:</a:t>
            </a:r>
            <a:r>
              <a:rPr lang="en-GB" sz="1200" dirty="0">
                <a:effectLst/>
                <a:latin typeface="+mn-lt"/>
                <a:ea typeface="Times New Roman" panose="02020603050405020304" pitchFamily="18" charset="0"/>
              </a:rPr>
              <a:t> </a:t>
            </a:r>
            <a:r>
              <a:rPr lang="en-US" sz="1200" dirty="0">
                <a:effectLst/>
                <a:latin typeface="+mn-lt"/>
                <a:ea typeface="Times New Roman" panose="02020603050405020304" pitchFamily="18" charset="0"/>
              </a:rPr>
              <a:t>Let’s explore now how we can approach the designing and planning of a coherent curriculum.</a:t>
            </a:r>
            <a:endParaRPr lang="en-GB" sz="1200" dirty="0">
              <a:effectLst/>
              <a:latin typeface="+mn-lt"/>
              <a:ea typeface="Calibri" panose="020F0502020204030204" pitchFamily="34" charset="0"/>
            </a:endParaRPr>
          </a:p>
          <a:p>
            <a:r>
              <a:rPr lang="en-US" sz="1200" b="1" dirty="0">
                <a:solidFill>
                  <a:schemeClr val="tx1"/>
                </a:solidFill>
                <a:latin typeface="+mn-lt"/>
                <a:cs typeface="Calibri"/>
              </a:rPr>
              <a:t> </a:t>
            </a:r>
          </a:p>
          <a:p>
            <a:r>
              <a:rPr lang="en-US" sz="1200" b="1" dirty="0">
                <a:solidFill>
                  <a:schemeClr val="tx1"/>
                </a:solidFill>
                <a:latin typeface="+mn-lt"/>
                <a:cs typeface="Calibri"/>
              </a:rPr>
              <a:t>Research reference: </a:t>
            </a:r>
          </a:p>
          <a:p>
            <a:r>
              <a:rPr lang="en-GB" sz="1200" dirty="0">
                <a:solidFill>
                  <a:schemeClr val="tx1"/>
                </a:solidFill>
                <a:latin typeface="+mn-lt"/>
              </a:rPr>
              <a:t>Deans for Impact (2015) </a:t>
            </a:r>
            <a:r>
              <a:rPr lang="en-GB" sz="1200" i="1" dirty="0">
                <a:solidFill>
                  <a:schemeClr val="tx1"/>
                </a:solidFill>
                <a:latin typeface="+mn-lt"/>
              </a:rPr>
              <a:t>The Science of Learning</a:t>
            </a:r>
            <a:r>
              <a:rPr lang="en-GB" sz="1200" dirty="0">
                <a:solidFill>
                  <a:schemeClr val="tx1"/>
                </a:solidFill>
                <a:latin typeface="+mn-lt"/>
              </a:rPr>
              <a:t>. Austin, TX: Deans for Impact.</a:t>
            </a:r>
            <a:endParaRPr lang="en-US" sz="1200" b="0" dirty="0">
              <a:solidFill>
                <a:schemeClr val="tx1"/>
              </a:solidFill>
              <a:latin typeface="+mn-lt"/>
              <a:cs typeface="Calibri"/>
            </a:endParaRPr>
          </a:p>
          <a:p>
            <a:r>
              <a:rPr lang="en-GB" sz="1200" dirty="0">
                <a:solidFill>
                  <a:schemeClr val="tx1"/>
                </a:solidFill>
                <a:latin typeface="+mn-lt"/>
              </a:rPr>
              <a:t>Willingham, D. T. (2009) </a:t>
            </a:r>
            <a:r>
              <a:rPr lang="en-GB" sz="1200" i="1" dirty="0">
                <a:solidFill>
                  <a:schemeClr val="tx1"/>
                </a:solidFill>
                <a:latin typeface="+mn-lt"/>
              </a:rPr>
              <a:t>Why Don’t Students Like School? </a:t>
            </a:r>
            <a:r>
              <a:rPr lang="en-GB" sz="1200" dirty="0" err="1">
                <a:solidFill>
                  <a:schemeClr val="tx1"/>
                </a:solidFill>
                <a:latin typeface="+mn-lt"/>
              </a:rPr>
              <a:t>Holboken</a:t>
            </a:r>
            <a:r>
              <a:rPr lang="en-GB" sz="1200" dirty="0">
                <a:solidFill>
                  <a:schemeClr val="tx1"/>
                </a:solidFill>
                <a:latin typeface="+mn-lt"/>
              </a:rPr>
              <a:t>, NJ: John Wiley &amp; Sons.</a:t>
            </a:r>
            <a:endParaRPr lang="en-GB" sz="1200" dirty="0">
              <a:solidFill>
                <a:schemeClr val="tx1"/>
              </a:solidFill>
              <a:latin typeface="+mn-lt"/>
              <a:cs typeface="Calibri"/>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9</a:t>
            </a:fld>
            <a:endParaRPr lang="en-GB"/>
          </a:p>
        </p:txBody>
      </p:sp>
    </p:spTree>
    <p:extLst>
      <p:ext uri="{BB962C8B-B14F-4D97-AF65-F5344CB8AC3E}">
        <p14:creationId xmlns:p14="http://schemas.microsoft.com/office/powerpoint/2010/main" val="32935498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solidFill>
                  <a:schemeClr val="tx1"/>
                </a:solidFill>
              </a:rPr>
              <a:t>00:23 – 00:26 (3 minutes)</a:t>
            </a:r>
            <a:endParaRPr lang="en-US" dirty="0">
              <a:solidFill>
                <a:schemeClr val="tx1"/>
              </a:solidFill>
            </a:endParaRPr>
          </a:p>
          <a:p>
            <a:endParaRPr lang="en-GB" dirty="0">
              <a:solidFill>
                <a:schemeClr val="tx1"/>
              </a:solidFill>
            </a:endParaRPr>
          </a:p>
          <a:p>
            <a:r>
              <a:rPr lang="en-GB" b="1" i="1" dirty="0">
                <a:solidFill>
                  <a:schemeClr val="tx1"/>
                </a:solidFill>
                <a:cs typeface="Calibri"/>
              </a:rPr>
              <a:t>KLP: </a:t>
            </a:r>
            <a:r>
              <a:rPr lang="en-GB" b="0" i="1" dirty="0">
                <a:solidFill>
                  <a:schemeClr val="tx1"/>
                </a:solidFill>
                <a:cs typeface="Calibri"/>
              </a:rPr>
              <a:t>To plan a coherent curriculum you must consider: the end point, how knowledge and skills are sequenced, the prior knowledge required at each stage and how the concepts within it build in depth and complexity. It’s important to do this at both class and school curriculum level.</a:t>
            </a:r>
            <a:r>
              <a:rPr lang="en-GB" i="1" dirty="0">
                <a:solidFill>
                  <a:schemeClr val="tx1"/>
                </a:solidFill>
                <a:cs typeface="Calibri"/>
              </a:rPr>
              <a:t> </a:t>
            </a:r>
          </a:p>
          <a:p>
            <a:endParaRPr lang="en-GB" b="1" dirty="0">
              <a:solidFill>
                <a:schemeClr val="tx1"/>
              </a:solidFill>
              <a:cs typeface="Calibri" panose="020F0502020204030204"/>
            </a:endParaRPr>
          </a:p>
          <a:p>
            <a:r>
              <a:rPr lang="en-GB" b="1" dirty="0">
                <a:solidFill>
                  <a:schemeClr val="tx1"/>
                </a:solidFill>
              </a:rPr>
              <a:t>Explain: </a:t>
            </a:r>
            <a:endParaRPr lang="en-GB" b="1" dirty="0">
              <a:solidFill>
                <a:schemeClr val="tx1"/>
              </a:solidFill>
              <a:cs typeface="Calibri"/>
            </a:endParaRPr>
          </a:p>
          <a:p>
            <a:pPr>
              <a:defRPr/>
            </a:pPr>
            <a:r>
              <a:rPr lang="en-US" dirty="0">
                <a:solidFill>
                  <a:schemeClr val="tx1"/>
                </a:solidFill>
                <a:cs typeface="Calibri"/>
              </a:rPr>
              <a:t>The curriculum is a critical part in pupils developing deep and flexible knowledge. But how can we develop a curriculum that does this? We can think of the curriculum on two levels, the classroom (micro) and the school (macro) level.  The school level is how your subjects’ curriculum progresses </a:t>
            </a:r>
            <a:r>
              <a:rPr lang="en-GB" b="0" dirty="0">
                <a:solidFill>
                  <a:schemeClr val="tx1"/>
                </a:solidFill>
                <a:cs typeface="Calibri"/>
              </a:rPr>
              <a:t>across years and key stages and on a classroom level, this is within a unit or topic</a:t>
            </a:r>
            <a:r>
              <a:rPr lang="en-GB" i="1" dirty="0">
                <a:solidFill>
                  <a:schemeClr val="tx1"/>
                </a:solidFill>
                <a:cs typeface="Calibri"/>
              </a:rPr>
              <a:t>.</a:t>
            </a:r>
            <a:r>
              <a:rPr lang="en-GB" b="0" i="1" dirty="0">
                <a:solidFill>
                  <a:schemeClr val="tx1"/>
                </a:solidFill>
                <a:cs typeface="Calibri"/>
              </a:rPr>
              <a:t> </a:t>
            </a:r>
            <a:r>
              <a:rPr lang="en-GB" b="0" dirty="0">
                <a:solidFill>
                  <a:schemeClr val="tx1"/>
                </a:solidFill>
                <a:cs typeface="Calibri"/>
              </a:rPr>
              <a:t>For each of these levels of the curriculum we need to consider: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solidFill>
                <a:schemeClr val="tx1"/>
              </a:solidFill>
              <a:cs typeface="Calibri"/>
            </a:endParaRPr>
          </a:p>
          <a:p>
            <a:pPr marL="171450" indent="-171450">
              <a:buFont typeface="Arial" panose="020B0604020202020204" pitchFamily="34" charset="0"/>
              <a:buChar char="•"/>
              <a:defRPr/>
            </a:pPr>
            <a:r>
              <a:rPr lang="en-GB" b="1" dirty="0">
                <a:solidFill>
                  <a:schemeClr val="tx1"/>
                </a:solidFill>
                <a:cs typeface="Calibri"/>
              </a:rPr>
              <a:t>[Reveal] What the end point is</a:t>
            </a:r>
            <a:r>
              <a:rPr lang="en-GB" b="0" dirty="0">
                <a:solidFill>
                  <a:schemeClr val="tx1"/>
                </a:solidFill>
                <a:cs typeface="Calibri"/>
              </a:rPr>
              <a:t>. What do we want pupils to know and be able to do?</a:t>
            </a:r>
            <a:r>
              <a:rPr lang="en-GB" dirty="0">
                <a:solidFill>
                  <a:schemeClr val="tx1"/>
                </a:solidFill>
                <a:cs typeface="Calibri"/>
              </a:rPr>
              <a:t> </a:t>
            </a:r>
            <a:endParaRPr lang="en-US" dirty="0">
              <a:solidFill>
                <a:schemeClr val="tx1"/>
              </a:solidFill>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schemeClr val="tx1"/>
              </a:solidFill>
              <a:cs typeface="Calibri"/>
            </a:endParaRPr>
          </a:p>
          <a:p>
            <a:pPr marL="171450" indent="-171450">
              <a:buFont typeface="Arial" panose="020B0604020202020204" pitchFamily="34" charset="0"/>
              <a:buChar char="•"/>
              <a:defRPr/>
            </a:pPr>
            <a:r>
              <a:rPr lang="en-GB" b="1" dirty="0">
                <a:solidFill>
                  <a:schemeClr val="tx1"/>
                </a:solidFill>
                <a:cs typeface="Calibri"/>
              </a:rPr>
              <a:t>[Reveal] How the knowledge and skills are sequenced</a:t>
            </a:r>
            <a:r>
              <a:rPr lang="en-GB" b="0" dirty="0">
                <a:solidFill>
                  <a:schemeClr val="tx1"/>
                </a:solidFill>
                <a:cs typeface="Calibri"/>
              </a:rPr>
              <a:t>. Once the end point has been decided, teachers can work backwards considering the pre-requisite knowledge at each point.</a:t>
            </a:r>
            <a:r>
              <a:rPr lang="en-GB" dirty="0">
                <a:solidFill>
                  <a:schemeClr val="tx1"/>
                </a:solidFill>
                <a:cs typeface="Calibri"/>
              </a:rPr>
              <a:t> </a:t>
            </a:r>
            <a:endParaRPr lang="en-GB" b="0" dirty="0">
              <a:solidFill>
                <a:schemeClr val="tx1"/>
              </a:solidFill>
              <a:cs typeface="Calibr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b="0" dirty="0">
              <a:solidFill>
                <a:schemeClr val="tx1"/>
              </a:solidFill>
              <a:cs typeface="Calibri"/>
            </a:endParaRPr>
          </a:p>
          <a:p>
            <a:pPr marL="171450" indent="-171450">
              <a:buFont typeface="Arial" panose="020B0604020202020204" pitchFamily="34" charset="0"/>
              <a:buChar char="•"/>
              <a:defRPr/>
            </a:pPr>
            <a:r>
              <a:rPr lang="en-GB" b="1" dirty="0">
                <a:solidFill>
                  <a:schemeClr val="tx1"/>
                </a:solidFill>
                <a:cs typeface="Calibri"/>
              </a:rPr>
              <a:t>[Reveal] </a:t>
            </a:r>
            <a:r>
              <a:rPr lang="en-GB" b="0" dirty="0">
                <a:solidFill>
                  <a:schemeClr val="tx1"/>
                </a:solidFill>
                <a:cs typeface="Calibri"/>
              </a:rPr>
              <a:t>What </a:t>
            </a:r>
            <a:r>
              <a:rPr lang="en-GB" b="1" dirty="0">
                <a:solidFill>
                  <a:schemeClr val="tx1"/>
                </a:solidFill>
                <a:cs typeface="Calibri"/>
              </a:rPr>
              <a:t>prior knowledge</a:t>
            </a:r>
            <a:r>
              <a:rPr lang="en-GB" b="0" dirty="0">
                <a:solidFill>
                  <a:schemeClr val="tx1"/>
                </a:solidFill>
                <a:cs typeface="Calibri"/>
              </a:rPr>
              <a:t> each new idea and topic is building on.</a:t>
            </a:r>
            <a:r>
              <a:rPr lang="en-GB" dirty="0">
                <a:solidFill>
                  <a:schemeClr val="tx1"/>
                </a:solidFill>
                <a:cs typeface="Calibri"/>
              </a:rPr>
              <a:t> </a:t>
            </a:r>
            <a:endParaRPr lang="en-GB" b="0" dirty="0">
              <a:solidFill>
                <a:schemeClr val="tx1"/>
              </a:solidFill>
              <a:cs typeface="Calibr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b="0" dirty="0">
              <a:solidFill>
                <a:schemeClr val="tx1"/>
              </a:solidFill>
              <a:cs typeface="Calibri"/>
            </a:endParaRPr>
          </a:p>
          <a:p>
            <a:pPr marL="171450" indent="-171450">
              <a:buFont typeface="Arial" panose="020B0604020202020204" pitchFamily="34" charset="0"/>
              <a:buChar char="•"/>
              <a:defRPr/>
            </a:pPr>
            <a:r>
              <a:rPr lang="en-GB" b="1" dirty="0">
                <a:solidFill>
                  <a:schemeClr val="tx1"/>
                </a:solidFill>
                <a:cs typeface="Calibri"/>
              </a:rPr>
              <a:t>[Reveal] How do the concepts build in depth and complexity?</a:t>
            </a:r>
            <a:r>
              <a:rPr lang="en-GB" b="0" dirty="0">
                <a:solidFill>
                  <a:schemeClr val="tx1"/>
                </a:solidFill>
                <a:cs typeface="Calibri"/>
              </a:rPr>
              <a:t> You may have heard this referenced as the ‘spiral curriculum’ a concept developed based on work by Bruner in the 1960s. In a spiral curriculum, consideration is given to how successive concepts within units of work and across units of work build ideas in depth, breadth and complexity and how new ideas link to older ones as well as the foundational concepts of the subject.</a:t>
            </a:r>
            <a:r>
              <a:rPr lang="en-GB" dirty="0">
                <a:solidFill>
                  <a:schemeClr val="tx1"/>
                </a:solidFill>
                <a:cs typeface="Calibri"/>
              </a:rPr>
              <a:t> </a:t>
            </a:r>
            <a:endParaRPr lang="en-GB" b="0" dirty="0">
              <a:solidFill>
                <a:schemeClr val="tx1"/>
              </a:solidFill>
              <a:cs typeface="Calibri"/>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b="0" dirty="0">
              <a:solidFill>
                <a:schemeClr val="tx1"/>
              </a:solidFill>
              <a:cs typeface="Calibri"/>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dirty="0">
                <a:solidFill>
                  <a:schemeClr val="tx1"/>
                </a:solidFill>
                <a:cs typeface="Calibri"/>
              </a:rPr>
              <a:t>If a curriculum can do all of this, it is considered a coherent curriculum. The curriculum is building knowledge in pupils’ long-term memories, and there is a clear purpose and thread running throughout, binding topics and years together. Each time a topic or concept is revisited, prior knowledge is built upon, pupils develop knowledge of underlying structures, and their thinking becomes more flexible.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i="1" dirty="0">
                <a:solidFill>
                  <a:schemeClr val="tx1"/>
                </a:solidFill>
              </a:rPr>
              <a:t>In year one ECTs considered how to carefully structure the curriculum in the seminar, ‘Identifying and sequencing knowledge, concepts and skills’. They considered how the analogy of a television box set could be used to help explain the importance of ideas being introduced early and then revisited and built upon to help develop complex mental models.</a:t>
            </a:r>
            <a:r>
              <a:rPr lang="en-GB" i="1" dirty="0">
                <a:solidFill>
                  <a:schemeClr val="tx1"/>
                </a:solidFill>
              </a:rPr>
              <a:t> </a:t>
            </a:r>
            <a:endParaRPr lang="en-GB" b="0" dirty="0">
              <a:solidFill>
                <a:schemeClr val="tx1"/>
              </a:solidFill>
              <a:cs typeface="Calibri"/>
            </a:endParaRPr>
          </a:p>
          <a:p>
            <a:endParaRPr lang="en-GB" sz="1200" b="0" i="1" dirty="0">
              <a:solidFill>
                <a:schemeClr val="tx1"/>
              </a:solidFill>
              <a:latin typeface="+mn-lt"/>
            </a:endParaRPr>
          </a:p>
          <a:p>
            <a:pPr>
              <a:defRPr/>
            </a:pPr>
            <a:r>
              <a:rPr lang="en-GB" b="0" i="0" dirty="0">
                <a:solidFill>
                  <a:schemeClr val="tx1"/>
                </a:solidFill>
              </a:rPr>
              <a:t>Later in the seminar, you’ll be looking at a model of a curriculum for a foundational concept to support your understanding of how you can explicitly link new content/information to existing knowledge to build on foundational concepts in Key Stage 2 geography.</a:t>
            </a:r>
          </a:p>
          <a:p>
            <a:pPr>
              <a:defRPr/>
            </a:pPr>
            <a:endParaRPr lang="en-GB" b="0" dirty="0">
              <a:solidFill>
                <a:schemeClr val="tx1"/>
              </a:solidFill>
              <a:cs typeface="Calibri"/>
            </a:endParaRPr>
          </a:p>
          <a:p>
            <a:r>
              <a:rPr lang="en-US" b="1" dirty="0">
                <a:solidFill>
                  <a:schemeClr val="tx1"/>
                </a:solidFill>
                <a:cs typeface="Calibri"/>
              </a:rPr>
              <a:t>Link to next slide: </a:t>
            </a:r>
            <a:r>
              <a:rPr lang="en-US" b="0" dirty="0">
                <a:solidFill>
                  <a:schemeClr val="tx1"/>
                </a:solidFill>
                <a:cs typeface="Calibri"/>
              </a:rPr>
              <a:t>We’re now going to consider the importance of sequencing foundational concepts before moving on to have a look at a subject-specific example of how we can do this.</a:t>
            </a:r>
          </a:p>
          <a:p>
            <a:endParaRPr lang="en-US" dirty="0">
              <a:solidFill>
                <a:schemeClr val="tx1"/>
              </a:solidFill>
            </a:endParaRPr>
          </a:p>
          <a:p>
            <a:r>
              <a:rPr lang="en-US" b="1" dirty="0">
                <a:solidFill>
                  <a:schemeClr val="tx1"/>
                </a:solidFill>
                <a:effectLst/>
              </a:rPr>
              <a:t>Research </a:t>
            </a:r>
            <a:r>
              <a:rPr lang="en-US" b="1" dirty="0">
                <a:solidFill>
                  <a:schemeClr val="tx1"/>
                </a:solidFill>
              </a:rPr>
              <a:t>reference</a:t>
            </a:r>
            <a:r>
              <a:rPr lang="en-US" b="1" i="0" dirty="0">
                <a:solidFill>
                  <a:schemeClr val="tx1"/>
                </a:solidFill>
                <a:effectLst/>
              </a:rPr>
              <a:t>:</a:t>
            </a:r>
            <a:r>
              <a:rPr lang="en-US" b="1" dirty="0">
                <a:solidFill>
                  <a:schemeClr val="tx1"/>
                </a:solidFill>
              </a:rPr>
              <a:t> </a:t>
            </a:r>
            <a:endParaRPr lang="en-US" b="1" dirty="0">
              <a:solidFill>
                <a:schemeClr val="tx1"/>
              </a:solidFill>
              <a:cs typeface="Calibri"/>
            </a:endParaRPr>
          </a:p>
          <a:p>
            <a:r>
              <a:rPr lang="en-US" b="0" i="0" dirty="0">
                <a:solidFill>
                  <a:schemeClr val="tx1"/>
                </a:solidFill>
                <a:effectLst/>
              </a:rPr>
              <a:t>Bruner, J. (1960) </a:t>
            </a:r>
            <a:r>
              <a:rPr lang="en-US" b="0" i="1" dirty="0">
                <a:solidFill>
                  <a:schemeClr val="tx1"/>
                </a:solidFill>
                <a:effectLst/>
              </a:rPr>
              <a:t>The Process of Education</a:t>
            </a:r>
            <a:r>
              <a:rPr lang="en-US" b="0" i="0" dirty="0">
                <a:solidFill>
                  <a:schemeClr val="tx1"/>
                </a:solidFill>
                <a:effectLst/>
              </a:rPr>
              <a:t>. Cambridge, MA: The President and Fellows of Harvard College.</a:t>
            </a:r>
            <a:r>
              <a:rPr lang="en-US" dirty="0">
                <a:solidFill>
                  <a:schemeClr val="tx1"/>
                </a:solidFill>
              </a:rPr>
              <a:t> </a:t>
            </a:r>
            <a:endParaRPr lang="en-GB" dirty="0">
              <a:solidFill>
                <a:schemeClr val="tx1"/>
              </a:solidFill>
            </a:endParaRPr>
          </a:p>
          <a:p>
            <a:endParaRPr lang="en-US" b="1" i="0" dirty="0">
              <a:solidFill>
                <a:schemeClr val="tx1"/>
              </a:solidFill>
              <a:effectLst/>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cs typeface="Calibri"/>
            </a:endParaRPr>
          </a:p>
          <a:p>
            <a:endParaRPr lang="en-GB" dirty="0">
              <a:solidFill>
                <a:schemeClr val="tx1"/>
              </a:solidFill>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10</a:t>
            </a:fld>
            <a:endParaRPr lang="en-GB"/>
          </a:p>
        </p:txBody>
      </p:sp>
    </p:spTree>
    <p:extLst>
      <p:ext uri="{BB962C8B-B14F-4D97-AF65-F5344CB8AC3E}">
        <p14:creationId xmlns:p14="http://schemas.microsoft.com/office/powerpoint/2010/main" val="33301510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solidFill>
                  <a:schemeClr val="tx1"/>
                </a:solidFill>
              </a:rPr>
              <a:t>00:26 – 00:28 (2 minutes)</a:t>
            </a:r>
            <a:endParaRPr lang="en-US"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1" dirty="0">
              <a:solidFill>
                <a:schemeClr val="tx1"/>
              </a:solidFill>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dirty="0">
                <a:solidFill>
                  <a:schemeClr val="tx1"/>
                </a:solidFill>
                <a:cs typeface="Calibri"/>
              </a:rPr>
              <a:t>KLP: </a:t>
            </a:r>
            <a:r>
              <a:rPr lang="en-GB" b="0" i="1" dirty="0">
                <a:solidFill>
                  <a:schemeClr val="tx1"/>
                </a:solidFill>
                <a:cs typeface="Calibri"/>
              </a:rPr>
              <a:t>It is important that teachers have the opportunity to reflect on the curriculum and consider how to sequence concepts and build breadth, depth and complexity.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solidFill>
                <a:schemeClr val="tx1"/>
              </a:solidFill>
            </a:endParaRPr>
          </a:p>
          <a:p>
            <a:r>
              <a:rPr lang="en-GB" b="1" dirty="0">
                <a:solidFill>
                  <a:schemeClr val="tx1"/>
                </a:solidFill>
              </a:rPr>
              <a:t>Explain: </a:t>
            </a:r>
          </a:p>
          <a:p>
            <a:r>
              <a:rPr lang="en-GB" b="0" dirty="0">
                <a:solidFill>
                  <a:schemeClr val="tx1"/>
                </a:solidFill>
                <a:cs typeface="Calibri"/>
              </a:rPr>
              <a:t>Developing a coherent curriculum across a subject within a key stage is an important and large and time-consuming task. Many of you, as you go into your third or fourth year of teaching, will be supporting this task within a phase or department whether as a more experienced colleague or perhaps leading it in a formal leadership role. However, it is also an important task for classroom teachers to reflect on as part of their work enacting the curriculum for pupils in their classroom. Today, we are going to consider part of your curriculum, looking specifically at how a foundational concept can be sequenced and how, through this sequence, the foundational concept is built on in breadth, depth and complexity to support your pupils to develop flexible knowledge. </a:t>
            </a:r>
          </a:p>
          <a:p>
            <a:endParaRPr lang="en-GB" b="0" dirty="0">
              <a:solidFill>
                <a:schemeClr val="tx1"/>
              </a:solidFill>
              <a:cs typeface="Calibri"/>
            </a:endParaRPr>
          </a:p>
          <a:p>
            <a:r>
              <a:rPr lang="en-GB" b="0" dirty="0">
                <a:solidFill>
                  <a:schemeClr val="tx1"/>
                </a:solidFill>
                <a:cs typeface="Calibri"/>
              </a:rPr>
              <a:t>To do this we are firstly going to consider the foundational concepts within a key stage that are revisited across a curriculum. You are then going to:</a:t>
            </a:r>
          </a:p>
          <a:p>
            <a:endParaRPr lang="en-GB" b="0" dirty="0">
              <a:solidFill>
                <a:schemeClr val="tx1"/>
              </a:solidFill>
              <a:cs typeface="Calibri"/>
            </a:endParaRPr>
          </a:p>
          <a:p>
            <a:pPr marL="0" indent="0">
              <a:buFontTx/>
              <a:buNone/>
            </a:pPr>
            <a:r>
              <a:rPr lang="en-GB" b="1" dirty="0">
                <a:solidFill>
                  <a:schemeClr val="tx1"/>
                </a:solidFill>
                <a:cs typeface="Calibri"/>
              </a:rPr>
              <a:t>[Reveal] </a:t>
            </a:r>
            <a:r>
              <a:rPr lang="en-GB" b="0" dirty="0">
                <a:solidFill>
                  <a:schemeClr val="tx1"/>
                </a:solidFill>
                <a:cs typeface="Calibri"/>
              </a:rPr>
              <a:t>Choose a foundational concept to focus on today. </a:t>
            </a:r>
          </a:p>
          <a:p>
            <a:pPr marL="0" indent="0">
              <a:buFontTx/>
              <a:buNone/>
            </a:pPr>
            <a:r>
              <a:rPr lang="en-GB" b="1" dirty="0">
                <a:solidFill>
                  <a:schemeClr val="tx1"/>
                </a:solidFill>
                <a:cs typeface="Calibri"/>
              </a:rPr>
              <a:t>[Reveal] </a:t>
            </a:r>
            <a:r>
              <a:rPr lang="en-GB" b="0" dirty="0">
                <a:solidFill>
                  <a:schemeClr val="tx1"/>
                </a:solidFill>
                <a:cs typeface="Calibri"/>
              </a:rPr>
              <a:t>Consider how it is sequenced </a:t>
            </a:r>
            <a:r>
              <a:rPr lang="en-GB" b="1" dirty="0">
                <a:solidFill>
                  <a:schemeClr val="tx1"/>
                </a:solidFill>
                <a:cs typeface="Calibri"/>
              </a:rPr>
              <a:t>at the macro level in your curriculum, or across one key stage. </a:t>
            </a:r>
          </a:p>
          <a:p>
            <a:pPr marL="0" indent="0">
              <a:buFontTx/>
              <a:buNone/>
            </a:pPr>
            <a:r>
              <a:rPr lang="en-GB" b="1" dirty="0">
                <a:solidFill>
                  <a:schemeClr val="tx1"/>
                </a:solidFill>
                <a:cs typeface="Calibri"/>
              </a:rPr>
              <a:t>[Reveal] </a:t>
            </a:r>
            <a:r>
              <a:rPr lang="en-GB" b="0" dirty="0">
                <a:solidFill>
                  <a:schemeClr val="tx1"/>
                </a:solidFill>
                <a:cs typeface="Calibri"/>
              </a:rPr>
              <a:t>Consider how the curriculum builds depth and complexity for at least two units and how the concepts build in depth and complexity.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solidFill>
                  <a:schemeClr val="tx1"/>
                </a:solidFill>
                <a:cs typeface="Calibri"/>
              </a:rPr>
              <a:t>[Reveal] </a:t>
            </a:r>
            <a:r>
              <a:rPr lang="en-GB" b="0" dirty="0">
                <a:solidFill>
                  <a:schemeClr val="tx1"/>
                </a:solidFill>
                <a:cs typeface="Calibri"/>
              </a:rPr>
              <a:t>Consider how and when links will be made to build pupils’ understanding of the deeper underlying structures. </a:t>
            </a:r>
          </a:p>
          <a:p>
            <a:pPr marL="0" indent="0">
              <a:buFontTx/>
              <a:buNone/>
            </a:pPr>
            <a:r>
              <a:rPr lang="en-GB" b="1" dirty="0">
                <a:solidFill>
                  <a:schemeClr val="tx1"/>
                </a:solidFill>
                <a:cs typeface="Calibri"/>
              </a:rPr>
              <a:t>[Reveal] </a:t>
            </a:r>
            <a:r>
              <a:rPr lang="en-GB" b="0" dirty="0">
                <a:solidFill>
                  <a:schemeClr val="tx1"/>
                </a:solidFill>
                <a:cs typeface="Calibri"/>
              </a:rPr>
              <a:t>Consider how this will develop</a:t>
            </a:r>
            <a:r>
              <a:rPr lang="en-GB" b="1" dirty="0">
                <a:solidFill>
                  <a:schemeClr val="tx1"/>
                </a:solidFill>
                <a:cs typeface="Calibri"/>
              </a:rPr>
              <a:t> </a:t>
            </a:r>
            <a:r>
              <a:rPr lang="en-GB" b="0" dirty="0">
                <a:solidFill>
                  <a:schemeClr val="tx1"/>
                </a:solidFill>
                <a:cs typeface="Calibri"/>
              </a:rPr>
              <a:t>flexible knowledge in your pupils. </a:t>
            </a:r>
          </a:p>
          <a:p>
            <a:pPr marL="0" indent="0">
              <a:buFontTx/>
              <a:buNone/>
            </a:pPr>
            <a:endParaRPr lang="en-GB" b="0" dirty="0">
              <a:solidFill>
                <a:schemeClr val="tx1"/>
              </a:solidFill>
              <a:cs typeface="Calibri"/>
            </a:endParaRPr>
          </a:p>
          <a:p>
            <a:pPr marL="0" indent="0">
              <a:buFontTx/>
              <a:buNone/>
            </a:pPr>
            <a:r>
              <a:rPr lang="en-GB" b="0" dirty="0">
                <a:solidFill>
                  <a:schemeClr val="tx1"/>
                </a:solidFill>
                <a:cs typeface="Calibri"/>
              </a:rPr>
              <a:t>Firstly, we’ll work through an example together. You will then have time to consider your own curriculum before moving into breakout rooms and sharing with a partner for discussion.</a:t>
            </a:r>
            <a:endParaRPr lang="en-US" dirty="0">
              <a:solidFill>
                <a:schemeClr val="tx1"/>
              </a:solidFill>
              <a:cs typeface="Calibri"/>
            </a:endParaRPr>
          </a:p>
          <a:p>
            <a:endParaRPr lang="en-GB" i="1" dirty="0">
              <a:solidFill>
                <a:schemeClr val="tx1"/>
              </a:solidFill>
              <a:cs typeface="Calibri"/>
            </a:endParaRPr>
          </a:p>
          <a:p>
            <a:r>
              <a:rPr lang="en-US" b="1" dirty="0">
                <a:solidFill>
                  <a:schemeClr val="tx1"/>
                </a:solidFill>
                <a:cs typeface="Calibri"/>
              </a:rPr>
              <a:t>Link to next slide: </a:t>
            </a:r>
            <a:r>
              <a:rPr lang="en-US" b="0" dirty="0">
                <a:solidFill>
                  <a:schemeClr val="tx1"/>
                </a:solidFill>
                <a:cs typeface="Calibri"/>
              </a:rPr>
              <a:t>Let’s start by considering the foundational subjects within our subject.</a:t>
            </a:r>
          </a:p>
          <a:p>
            <a:endParaRPr lang="en-US" dirty="0">
              <a:solidFill>
                <a:schemeClr val="tx1"/>
              </a:solidFill>
              <a:cs typeface="Calibri"/>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11</a:t>
            </a:fld>
            <a:endParaRPr lang="en-GB"/>
          </a:p>
        </p:txBody>
      </p:sp>
    </p:spTree>
    <p:extLst>
      <p:ext uri="{BB962C8B-B14F-4D97-AF65-F5344CB8AC3E}">
        <p14:creationId xmlns:p14="http://schemas.microsoft.com/office/powerpoint/2010/main" val="32567623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solidFill>
                  <a:schemeClr val="tx1"/>
                </a:solidFill>
                <a:latin typeface="+mn-lt"/>
              </a:rPr>
              <a:t>00:28 – 00:32 (4 minutes)</a:t>
            </a:r>
            <a:endParaRPr lang="en-US" sz="1200" dirty="0">
              <a:solidFill>
                <a:schemeClr val="tx1"/>
              </a:solidFill>
              <a:latin typeface="+mn-lt"/>
            </a:endParaRPr>
          </a:p>
          <a:p>
            <a:endParaRPr lang="en-GB" sz="1200" dirty="0">
              <a:solidFill>
                <a:schemeClr val="tx1"/>
              </a:solidFill>
              <a:latin typeface="+mn-lt"/>
            </a:endParaRPr>
          </a:p>
          <a:p>
            <a:r>
              <a:rPr lang="en-GB" sz="1200" b="1" i="1" dirty="0">
                <a:solidFill>
                  <a:schemeClr val="tx1"/>
                </a:solidFill>
                <a:latin typeface="+mn-lt"/>
                <a:cs typeface="Calibri"/>
              </a:rPr>
              <a:t>KLP:</a:t>
            </a:r>
            <a:r>
              <a:rPr lang="en-GB" sz="1200" b="1" dirty="0">
                <a:solidFill>
                  <a:schemeClr val="tx1"/>
                </a:solidFill>
                <a:latin typeface="+mn-lt"/>
                <a:cs typeface="Calibri"/>
              </a:rPr>
              <a:t> </a:t>
            </a:r>
            <a:r>
              <a:rPr lang="en-GB" sz="1200" b="0" i="1" strike="noStrike" dirty="0">
                <a:solidFill>
                  <a:schemeClr val="tx1"/>
                </a:solidFill>
                <a:latin typeface="+mn-lt"/>
                <a:cs typeface="Calibri"/>
              </a:rPr>
              <a:t>Foundational concepts are key ideas within a subject; they are often introduced early on and are revisited and built on as they progress through the education system (from EYFS through to university</a:t>
            </a:r>
            <a:r>
              <a:rPr lang="en-GB" sz="1200" i="1" dirty="0">
                <a:solidFill>
                  <a:schemeClr val="tx1"/>
                </a:solidFill>
                <a:latin typeface="+mn-lt"/>
                <a:cs typeface="Calibri"/>
              </a:rPr>
              <a:t>).</a:t>
            </a:r>
            <a:endParaRPr lang="en-GB" sz="1200" b="0" i="1" strike="noStrike" dirty="0">
              <a:solidFill>
                <a:schemeClr val="tx1"/>
              </a:solidFill>
              <a:latin typeface="+mn-lt"/>
            </a:endParaRPr>
          </a:p>
          <a:p>
            <a:endParaRPr lang="en-GB" sz="1200" b="1" dirty="0">
              <a:solidFill>
                <a:schemeClr val="tx1"/>
              </a:solidFill>
              <a:latin typeface="+mn-lt"/>
            </a:endParaRPr>
          </a:p>
          <a:p>
            <a:r>
              <a:rPr lang="en-GB" sz="1200" b="1" dirty="0">
                <a:solidFill>
                  <a:schemeClr val="tx1"/>
                </a:solidFill>
                <a:latin typeface="+mn-lt"/>
              </a:rPr>
              <a:t>Explain: </a:t>
            </a:r>
          </a:p>
          <a:p>
            <a:pPr algn="l"/>
            <a:r>
              <a:rPr lang="en-GB" sz="1200" b="0" i="0" dirty="0">
                <a:solidFill>
                  <a:schemeClr val="tx1"/>
                </a:solidFill>
                <a:effectLst/>
                <a:latin typeface="+mn-lt"/>
              </a:rPr>
              <a:t>Every subject has foundational concepts which are key ideas within the subject and form the basis of a pupil’s mental models. These concepts are often introduced to children early on in their education and are revisited and built on again and again on as they progress through the education system. They transcend topics and often form the theoretical frameworks in which subjects sit. </a:t>
            </a:r>
          </a:p>
          <a:p>
            <a:pPr algn="l"/>
            <a:endParaRPr lang="en-GB" sz="1200" b="0" i="0" dirty="0">
              <a:solidFill>
                <a:schemeClr val="tx1"/>
              </a:solidFill>
              <a:effectLst/>
              <a:latin typeface="+mn-lt"/>
            </a:endParaRPr>
          </a:p>
          <a:p>
            <a:r>
              <a:rPr lang="en-GB" sz="1200" b="0" i="0" dirty="0">
                <a:solidFill>
                  <a:schemeClr val="tx1"/>
                </a:solidFill>
                <a:effectLst/>
                <a:latin typeface="+mn-lt"/>
              </a:rPr>
              <a:t>An example in geography is human/environment interaction – how people and animals adapt and modify the environment. This is a foundational concept within geography and is built on in complexity </a:t>
            </a:r>
            <a:r>
              <a:rPr lang="en-GB" sz="1200" b="0" i="0" strike="noStrike" dirty="0">
                <a:solidFill>
                  <a:schemeClr val="tx1"/>
                </a:solidFill>
                <a:effectLst/>
                <a:latin typeface="+mn-lt"/>
              </a:rPr>
              <a:t>from the early years all the way through to Key Stage </a:t>
            </a:r>
            <a:r>
              <a:rPr lang="en-GB" sz="1200" dirty="0">
                <a:solidFill>
                  <a:schemeClr val="tx1"/>
                </a:solidFill>
                <a:latin typeface="+mn-lt"/>
              </a:rPr>
              <a:t>5. In early years, young children develop understanding and begin to make sense of their physical world and their community. Through personal experiences, they develop knowledge and of their environment. In</a:t>
            </a:r>
            <a:r>
              <a:rPr lang="en-GB" sz="1200" b="0" i="0" strike="noStrike" dirty="0">
                <a:solidFill>
                  <a:schemeClr val="tx1"/>
                </a:solidFill>
                <a:effectLst/>
                <a:latin typeface="+mn-lt"/>
              </a:rPr>
              <a:t> primary or lower KS3, pupils will study a natural environment and how and why it is used by the human population and the impact on the habit – for example, the rainforest. Throughout school, this concept will be developed through looking at different locations and environments on different scales. For example, through looking at overcrowded settlements in cities such as Buenos Aires. As pupils progress, this idea will be developed further, thinking about the political and economic implications of how people </a:t>
            </a:r>
            <a:r>
              <a:rPr lang="en-GB" sz="1200" dirty="0">
                <a:solidFill>
                  <a:schemeClr val="tx1"/>
                </a:solidFill>
                <a:latin typeface="+mn-lt"/>
              </a:rPr>
              <a:t>interact with the natural world </a:t>
            </a:r>
            <a:r>
              <a:rPr lang="en-GB" sz="1200" b="0" i="0" strike="noStrike" dirty="0">
                <a:solidFill>
                  <a:schemeClr val="tx1"/>
                </a:solidFill>
                <a:effectLst/>
                <a:latin typeface="+mn-lt"/>
              </a:rPr>
              <a:t>on a local, national and global scale.</a:t>
            </a:r>
            <a:r>
              <a:rPr lang="en-GB" sz="1200" dirty="0">
                <a:solidFill>
                  <a:schemeClr val="tx1"/>
                </a:solidFill>
                <a:latin typeface="+mn-lt"/>
              </a:rPr>
              <a:t> </a:t>
            </a:r>
            <a:endParaRPr lang="en-GB" sz="1200" dirty="0">
              <a:solidFill>
                <a:schemeClr val="tx1"/>
              </a:solidFill>
              <a:latin typeface="+mn-lt"/>
              <a:cs typeface="Calibri"/>
            </a:endParaRPr>
          </a:p>
          <a:p>
            <a:endParaRPr lang="en-GB" sz="1200" b="0" i="0" strike="noStrike" dirty="0">
              <a:solidFill>
                <a:schemeClr val="tx1"/>
              </a:solidFill>
              <a:effectLst/>
              <a:latin typeface="+mn-lt"/>
              <a:cs typeface="Calibri"/>
            </a:endParaRPr>
          </a:p>
          <a:p>
            <a:r>
              <a:rPr lang="en-GB" sz="1200" b="1" dirty="0">
                <a:solidFill>
                  <a:schemeClr val="tx1"/>
                </a:solidFill>
                <a:latin typeface="+mn-lt"/>
              </a:rPr>
              <a:t>Activity:</a:t>
            </a:r>
          </a:p>
          <a:p>
            <a:r>
              <a:rPr lang="en-US" b="1" dirty="0">
                <a:cs typeface="Calibri"/>
              </a:rPr>
              <a:t>[Reveal] </a:t>
            </a:r>
            <a:r>
              <a:rPr lang="en-US" dirty="0">
                <a:cs typeface="Calibri"/>
              </a:rPr>
              <a:t>Let’s</a:t>
            </a:r>
            <a:r>
              <a:rPr lang="en-US" sz="1200" b="0" dirty="0">
                <a:solidFill>
                  <a:schemeClr val="tx1"/>
                </a:solidFill>
                <a:latin typeface="+mn-lt"/>
                <a:cs typeface="Calibri"/>
              </a:rPr>
              <a:t> now consider the foundational concepts and ideas in geography. </a:t>
            </a:r>
            <a:r>
              <a:rPr lang="en-GB" sz="1200" b="0" i="1" dirty="0">
                <a:solidFill>
                  <a:schemeClr val="tx1"/>
                </a:solidFill>
                <a:latin typeface="+mn-lt"/>
              </a:rPr>
              <a:t>Ask ECTs to consider refer to their school’s curriculum map and identify what the foundational concepts are in the curriculum for 4 minutes.</a:t>
            </a:r>
            <a:r>
              <a:rPr lang="en-GB" i="1" dirty="0"/>
              <a:t> </a:t>
            </a:r>
            <a:endParaRPr lang="en-GB" sz="1200" b="0" i="1" dirty="0">
              <a:solidFill>
                <a:schemeClr val="tx1"/>
              </a:solidFill>
              <a:latin typeface="+mn-lt"/>
            </a:endParaRPr>
          </a:p>
          <a:p>
            <a:endParaRPr lang="en-GB" sz="1200" b="0" dirty="0">
              <a:solidFill>
                <a:schemeClr val="tx1"/>
              </a:solidFill>
              <a:latin typeface="+mn-lt"/>
            </a:endParaRPr>
          </a:p>
          <a:p>
            <a:r>
              <a:rPr lang="en-GB" sz="1200" b="0" i="1" dirty="0">
                <a:solidFill>
                  <a:schemeClr val="tx1"/>
                </a:solidFill>
                <a:latin typeface="+mn-lt"/>
              </a:rPr>
              <a:t>After the four minutes is up, ask ECTs to share their thoughts through the chat bar or hands up/unmute until you have a comprehensive list that covers the breath of the subject (4 minutes). For some subjects, the list may be well defined and agreed, for others, more contested. Acknowledge this tension and share this is part of an ever-evolving subject landscape and school’s thought process about what to cover that suits their context and community. </a:t>
            </a:r>
          </a:p>
          <a:p>
            <a:endParaRPr lang="en-GB" sz="1200" b="0" i="1" dirty="0">
              <a:solidFill>
                <a:schemeClr val="tx1"/>
              </a:solidFill>
              <a:latin typeface="+mn-lt"/>
            </a:endParaRPr>
          </a:p>
          <a:p>
            <a:r>
              <a:rPr lang="en-GB" sz="1200" b="1" i="0" dirty="0">
                <a:solidFill>
                  <a:schemeClr val="tx1"/>
                </a:solidFill>
                <a:latin typeface="+mn-lt"/>
              </a:rPr>
              <a:t>Possible ECT responses:</a:t>
            </a:r>
          </a:p>
          <a:p>
            <a:r>
              <a:rPr lang="en-GB" sz="1200" b="0" i="1" dirty="0">
                <a:solidFill>
                  <a:schemeClr val="tx1"/>
                </a:solidFill>
                <a:latin typeface="+mn-lt"/>
              </a:rPr>
              <a:t>The below are just an example of some foundational concepts – these will vary from school to school.</a:t>
            </a:r>
          </a:p>
          <a:p>
            <a:pPr marL="171450" indent="-171450" algn="l" rtl="0" fontAlgn="base">
              <a:buFont typeface="Arial" panose="020B0604020202020204" pitchFamily="34" charset="0"/>
              <a:buChar char="•"/>
            </a:pPr>
            <a:r>
              <a:rPr lang="en-GB" sz="1200" b="0" i="0" u="none" strike="noStrike" dirty="0">
                <a:solidFill>
                  <a:schemeClr val="tx1"/>
                </a:solidFill>
                <a:effectLst/>
                <a:latin typeface="+mn-lt"/>
              </a:rPr>
              <a:t>people and place</a:t>
            </a:r>
            <a:endParaRPr lang="en-GB" sz="1200" b="0" i="0" dirty="0">
              <a:solidFill>
                <a:schemeClr val="tx1"/>
              </a:solidFill>
              <a:effectLst/>
              <a:latin typeface="+mn-lt"/>
              <a:cs typeface="Calibri"/>
            </a:endParaRPr>
          </a:p>
          <a:p>
            <a:pPr marL="171450" indent="-171450" algn="l">
              <a:buFont typeface="Arial" panose="020B0604020202020204" pitchFamily="34" charset="0"/>
              <a:buChar char="•"/>
            </a:pPr>
            <a:r>
              <a:rPr lang="en-GB" sz="1200" b="0" i="0" u="none" strike="noStrike" dirty="0">
                <a:solidFill>
                  <a:schemeClr val="tx1"/>
                </a:solidFill>
                <a:effectLst/>
                <a:latin typeface="+mn-lt"/>
              </a:rPr>
              <a:t>geographical location</a:t>
            </a:r>
            <a:endParaRPr lang="en-GB" sz="1200" i="0" dirty="0">
              <a:solidFill>
                <a:schemeClr val="tx1"/>
              </a:solidFill>
              <a:latin typeface="+mn-lt"/>
              <a:cs typeface="Calibri"/>
            </a:endParaRPr>
          </a:p>
          <a:p>
            <a:pPr marL="171450" indent="-171450" algn="l">
              <a:buFont typeface="Arial" panose="020B0604020202020204" pitchFamily="34" charset="0"/>
              <a:buChar char="•"/>
            </a:pPr>
            <a:r>
              <a:rPr lang="en-GB" sz="1200" b="0" i="0" u="none" strike="noStrike" dirty="0">
                <a:solidFill>
                  <a:schemeClr val="tx1"/>
                </a:solidFill>
                <a:effectLst/>
                <a:latin typeface="+mn-lt"/>
              </a:rPr>
              <a:t>natural disasters</a:t>
            </a:r>
            <a:endParaRPr lang="en-GB" sz="1200" i="0" dirty="0">
              <a:solidFill>
                <a:schemeClr val="tx1"/>
              </a:solidFill>
              <a:latin typeface="+mn-lt"/>
              <a:cs typeface="Calibri"/>
            </a:endParaRPr>
          </a:p>
          <a:p>
            <a:pPr marL="171450" indent="-171450" algn="l">
              <a:buFont typeface="Arial" panose="020B0604020202020204" pitchFamily="34" charset="0"/>
              <a:buChar char="•"/>
            </a:pPr>
            <a:r>
              <a:rPr lang="en-GB" sz="1200" b="0" i="0" u="none" strike="noStrike" dirty="0">
                <a:solidFill>
                  <a:schemeClr val="tx1"/>
                </a:solidFill>
                <a:effectLst/>
                <a:latin typeface="+mn-lt"/>
              </a:rPr>
              <a:t>interdependence</a:t>
            </a:r>
            <a:endParaRPr lang="en-GB" sz="1200" i="0" dirty="0">
              <a:solidFill>
                <a:schemeClr val="tx1"/>
              </a:solidFill>
              <a:latin typeface="+mn-lt"/>
              <a:cs typeface="Calibri"/>
            </a:endParaRPr>
          </a:p>
          <a:p>
            <a:pPr marL="171450" indent="-171450" algn="l">
              <a:buFont typeface="Arial" panose="020B0604020202020204" pitchFamily="34" charset="0"/>
              <a:buChar char="•"/>
            </a:pPr>
            <a:r>
              <a:rPr lang="en-GB" sz="1200" b="0" i="0" u="none" strike="noStrike" dirty="0">
                <a:solidFill>
                  <a:schemeClr val="tx1"/>
                </a:solidFill>
                <a:effectLst/>
                <a:latin typeface="+mn-lt"/>
              </a:rPr>
              <a:t>physical geography – weather and climate, biomes, mountain, volcanoes, earthquakes, coasts, oceans and rivers</a:t>
            </a:r>
            <a:endParaRPr lang="en-GB" sz="1200" i="0" dirty="0">
              <a:solidFill>
                <a:schemeClr val="tx1"/>
              </a:solidFill>
              <a:latin typeface="+mn-lt"/>
              <a:cs typeface="Calibri"/>
            </a:endParaRPr>
          </a:p>
          <a:p>
            <a:pPr marL="171450" indent="-171450" algn="l">
              <a:buFont typeface="Arial" panose="020B0604020202020204" pitchFamily="34" charset="0"/>
              <a:buChar char="•"/>
            </a:pPr>
            <a:r>
              <a:rPr lang="en-GB" sz="1200" i="0" dirty="0">
                <a:solidFill>
                  <a:schemeClr val="tx1"/>
                </a:solidFill>
                <a:latin typeface="+mn-lt"/>
              </a:rPr>
              <a:t>human</a:t>
            </a:r>
            <a:r>
              <a:rPr lang="en-GB" sz="1200" b="0" i="0" u="none" strike="noStrike" dirty="0">
                <a:solidFill>
                  <a:schemeClr val="tx1"/>
                </a:solidFill>
                <a:effectLst/>
                <a:latin typeface="+mn-lt"/>
              </a:rPr>
              <a:t> processes – settlements, trade, economic activity</a:t>
            </a:r>
            <a:endParaRPr lang="en-GB" sz="1200" i="0" dirty="0">
              <a:solidFill>
                <a:schemeClr val="tx1"/>
              </a:solidFill>
              <a:latin typeface="+mn-lt"/>
              <a:cs typeface="Calibri"/>
            </a:endParaRPr>
          </a:p>
          <a:p>
            <a:pPr marL="171450" indent="-171450" algn="l">
              <a:buFont typeface="Arial" panose="020B0604020202020204" pitchFamily="34" charset="0"/>
              <a:buChar char="•"/>
            </a:pPr>
            <a:r>
              <a:rPr lang="en-GB" sz="1200" b="0" i="0" u="none" strike="noStrike" dirty="0">
                <a:solidFill>
                  <a:schemeClr val="tx1"/>
                </a:solidFill>
                <a:effectLst/>
                <a:latin typeface="+mn-lt"/>
              </a:rPr>
              <a:t>environmental interaction</a:t>
            </a:r>
            <a:endParaRPr lang="en-GB" sz="1200" i="0" dirty="0">
              <a:solidFill>
                <a:schemeClr val="tx1"/>
              </a:solidFill>
              <a:latin typeface="+mn-lt"/>
              <a:cs typeface="Calibri"/>
            </a:endParaRPr>
          </a:p>
          <a:p>
            <a:pPr marL="171450" indent="-171450" algn="l">
              <a:buFont typeface="Arial" panose="020B0604020202020204" pitchFamily="34" charset="0"/>
              <a:buChar char="•"/>
            </a:pPr>
            <a:r>
              <a:rPr lang="en-GB" sz="1200" b="0" i="0" dirty="0">
                <a:solidFill>
                  <a:schemeClr val="tx1"/>
                </a:solidFill>
                <a:effectLst/>
                <a:latin typeface="+mn-lt"/>
              </a:rPr>
              <a:t>environmental change</a:t>
            </a:r>
            <a:endParaRPr lang="en-GB" sz="1200" i="0" dirty="0">
              <a:solidFill>
                <a:schemeClr val="tx1"/>
              </a:solidFill>
              <a:latin typeface="+mn-lt"/>
              <a:cs typeface="Calibri"/>
            </a:endParaRPr>
          </a:p>
          <a:p>
            <a:pPr marL="171450" indent="-171450" algn="l">
              <a:buFont typeface="Arial" panose="020B0604020202020204" pitchFamily="34" charset="0"/>
              <a:buChar char="•"/>
            </a:pPr>
            <a:r>
              <a:rPr lang="en-GB" sz="1200" b="0" i="0" u="none" strike="noStrike" dirty="0">
                <a:solidFill>
                  <a:schemeClr val="tx1"/>
                </a:solidFill>
                <a:effectLst/>
                <a:latin typeface="+mn-lt"/>
              </a:rPr>
              <a:t>sustainable development</a:t>
            </a:r>
            <a:endParaRPr lang="en-GB" sz="1200" i="0" dirty="0">
              <a:solidFill>
                <a:schemeClr val="tx1"/>
              </a:solidFill>
              <a:latin typeface="+mn-lt"/>
              <a:cs typeface="Calibri"/>
            </a:endParaRPr>
          </a:p>
          <a:p>
            <a:pPr marL="171450" indent="-171450" algn="l">
              <a:buFont typeface="Arial" panose="020B0604020202020204" pitchFamily="34" charset="0"/>
              <a:buChar char="•"/>
            </a:pPr>
            <a:r>
              <a:rPr lang="en-GB" sz="1200" b="0" i="0" u="none" strike="noStrike" dirty="0">
                <a:solidFill>
                  <a:schemeClr val="tx1"/>
                </a:solidFill>
                <a:effectLst/>
                <a:latin typeface="+mn-lt"/>
              </a:rPr>
              <a:t>natural resources</a:t>
            </a:r>
            <a:endParaRPr lang="en-GB" sz="1200" i="0" dirty="0">
              <a:solidFill>
                <a:schemeClr val="tx1"/>
              </a:solidFill>
              <a:latin typeface="+mn-lt"/>
              <a:cs typeface="Calibri"/>
            </a:endParaRPr>
          </a:p>
          <a:p>
            <a:pPr marL="171450" indent="-171450" algn="l">
              <a:buFont typeface="Arial" panose="020B0604020202020204" pitchFamily="34" charset="0"/>
              <a:buChar char="•"/>
            </a:pPr>
            <a:r>
              <a:rPr lang="en-GB" sz="1200" b="0" i="0" u="none" strike="noStrike" dirty="0">
                <a:solidFill>
                  <a:schemeClr val="tx1"/>
                </a:solidFill>
                <a:effectLst/>
                <a:latin typeface="+mn-lt"/>
              </a:rPr>
              <a:t>fossil fuels and renewable energy</a:t>
            </a:r>
            <a:endParaRPr lang="en-GB" sz="1200" i="0" dirty="0">
              <a:solidFill>
                <a:schemeClr val="tx1"/>
              </a:solidFill>
              <a:latin typeface="+mn-lt"/>
              <a:cs typeface="Calibri"/>
            </a:endParaRPr>
          </a:p>
          <a:p>
            <a:pPr marL="171450" indent="-171450">
              <a:buFont typeface="Arial" panose="020B0604020202020204" pitchFamily="34" charset="0"/>
              <a:buChar char="•"/>
            </a:pPr>
            <a:r>
              <a:rPr lang="en-GB" sz="1200" b="0" i="0" u="none" strike="noStrike" dirty="0">
                <a:solidFill>
                  <a:schemeClr val="tx1"/>
                </a:solidFill>
                <a:effectLst/>
                <a:latin typeface="+mn-lt"/>
              </a:rPr>
              <a:t>cultural understanding and diversity</a:t>
            </a:r>
            <a:endParaRPr lang="en-GB" sz="1200" i="0" dirty="0">
              <a:solidFill>
                <a:schemeClr val="tx1"/>
              </a:solidFill>
              <a:latin typeface="+mn-lt"/>
              <a:cs typeface="Calibri"/>
            </a:endParaRPr>
          </a:p>
          <a:p>
            <a:endParaRPr lang="en-GB" sz="1200" b="0" i="1" dirty="0">
              <a:solidFill>
                <a:schemeClr val="tx1"/>
              </a:solidFill>
              <a:latin typeface="+mn-lt"/>
            </a:endParaRPr>
          </a:p>
          <a:p>
            <a:r>
              <a:rPr lang="en-GB" sz="1200" i="0" dirty="0">
                <a:solidFill>
                  <a:schemeClr val="tx1"/>
                </a:solidFill>
                <a:effectLst/>
                <a:latin typeface="+mn-lt"/>
              </a:rPr>
              <a:t>In </a:t>
            </a:r>
            <a:r>
              <a:rPr lang="en-GB" sz="1200" i="1" dirty="0">
                <a:solidFill>
                  <a:schemeClr val="tx1"/>
                </a:solidFill>
                <a:effectLst/>
                <a:latin typeface="+mn-lt"/>
              </a:rPr>
              <a:t>Leading Primary Geography</a:t>
            </a:r>
            <a:r>
              <a:rPr lang="en-GB" sz="1200" i="0" dirty="0">
                <a:solidFill>
                  <a:schemeClr val="tx1"/>
                </a:solidFill>
                <a:effectLst/>
                <a:latin typeface="+mn-lt"/>
              </a:rPr>
              <a:t>, Simon Catling (2019) outlines seven ‘big ideas’ that are key in developing geographical learning.</a:t>
            </a:r>
          </a:p>
          <a:p>
            <a:pPr marL="228600" indent="-228600">
              <a:buFont typeface="+mj-lt"/>
              <a:buAutoNum type="arabicPeriod"/>
            </a:pPr>
            <a:r>
              <a:rPr lang="en-GB" sz="1200" i="0" dirty="0">
                <a:solidFill>
                  <a:schemeClr val="tx1"/>
                </a:solidFill>
                <a:effectLst/>
                <a:latin typeface="+mn-lt"/>
              </a:rPr>
              <a:t>Place </a:t>
            </a:r>
            <a:r>
              <a:rPr lang="en-GB" sz="1200" b="0" i="0" u="none" strike="noStrike" dirty="0">
                <a:solidFill>
                  <a:schemeClr val="tx1"/>
                </a:solidFill>
                <a:effectLst/>
                <a:latin typeface="+mn-lt"/>
              </a:rPr>
              <a:t>–</a:t>
            </a:r>
            <a:r>
              <a:rPr lang="en-GB" sz="1200" i="0" dirty="0">
                <a:solidFill>
                  <a:schemeClr val="tx1"/>
                </a:solidFill>
                <a:effectLst/>
                <a:latin typeface="+mn-lt"/>
              </a:rPr>
              <a:t> what is it like, what happens there, how it changes, emotional response.</a:t>
            </a:r>
          </a:p>
          <a:p>
            <a:pPr marL="228600" indent="-228600">
              <a:buFont typeface="+mj-lt"/>
              <a:buAutoNum type="arabicPeriod"/>
            </a:pPr>
            <a:r>
              <a:rPr lang="en-GB" sz="1200" i="0" dirty="0">
                <a:solidFill>
                  <a:schemeClr val="tx1"/>
                </a:solidFill>
                <a:effectLst/>
                <a:latin typeface="+mn-lt"/>
              </a:rPr>
              <a:t>Space </a:t>
            </a:r>
            <a:r>
              <a:rPr lang="en-GB" sz="1200" b="0" i="0" u="none" strike="noStrike" dirty="0">
                <a:solidFill>
                  <a:schemeClr val="tx1"/>
                </a:solidFill>
                <a:effectLst/>
                <a:latin typeface="+mn-lt"/>
              </a:rPr>
              <a:t>–</a:t>
            </a:r>
            <a:r>
              <a:rPr lang="en-GB" sz="1200" i="0" dirty="0">
                <a:solidFill>
                  <a:schemeClr val="tx1"/>
                </a:solidFill>
                <a:effectLst/>
                <a:latin typeface="+mn-lt"/>
              </a:rPr>
              <a:t> location, distribution, patterns and network connections, layout.</a:t>
            </a:r>
          </a:p>
          <a:p>
            <a:pPr marL="228600" indent="-228600">
              <a:buFont typeface="+mj-lt"/>
              <a:buAutoNum type="arabicPeriod"/>
            </a:pPr>
            <a:r>
              <a:rPr lang="en-GB" sz="1200" i="0" dirty="0">
                <a:solidFill>
                  <a:schemeClr val="tx1"/>
                </a:solidFill>
                <a:effectLst/>
                <a:latin typeface="+mn-lt"/>
              </a:rPr>
              <a:t>Scale </a:t>
            </a:r>
            <a:r>
              <a:rPr lang="en-GB" sz="1200" b="0" i="0" u="none" strike="noStrike" dirty="0">
                <a:solidFill>
                  <a:schemeClr val="tx1"/>
                </a:solidFill>
                <a:effectLst/>
                <a:latin typeface="+mn-lt"/>
              </a:rPr>
              <a:t>–</a:t>
            </a:r>
            <a:r>
              <a:rPr lang="en-GB" sz="1200" i="0" dirty="0">
                <a:solidFill>
                  <a:schemeClr val="tx1"/>
                </a:solidFill>
                <a:effectLst/>
                <a:latin typeface="+mn-lt"/>
              </a:rPr>
              <a:t> local, regional, national, continental, global.</a:t>
            </a:r>
          </a:p>
          <a:p>
            <a:pPr marL="228600" indent="-228600">
              <a:buFont typeface="+mj-lt"/>
              <a:buAutoNum type="arabicPeriod"/>
            </a:pPr>
            <a:r>
              <a:rPr lang="en-GB" sz="1200" i="0" dirty="0">
                <a:solidFill>
                  <a:schemeClr val="tx1"/>
                </a:solidFill>
                <a:effectLst/>
                <a:latin typeface="+mn-lt"/>
              </a:rPr>
              <a:t>Environment </a:t>
            </a:r>
            <a:r>
              <a:rPr lang="en-GB" sz="1200" b="0" i="0" u="none" strike="noStrike" dirty="0">
                <a:solidFill>
                  <a:schemeClr val="tx1"/>
                </a:solidFill>
                <a:effectLst/>
                <a:latin typeface="+mn-lt"/>
              </a:rPr>
              <a:t>–</a:t>
            </a:r>
            <a:r>
              <a:rPr lang="en-GB" sz="1200" i="0" dirty="0">
                <a:solidFill>
                  <a:schemeClr val="tx1"/>
                </a:solidFill>
                <a:effectLst/>
                <a:latin typeface="+mn-lt"/>
              </a:rPr>
              <a:t> physical and human processes, actions and features, change.</a:t>
            </a:r>
          </a:p>
          <a:p>
            <a:pPr marL="228600" indent="-228600">
              <a:buFont typeface="+mj-lt"/>
              <a:buAutoNum type="arabicPeriod"/>
            </a:pPr>
            <a:r>
              <a:rPr lang="en-GB" sz="1200" i="0" dirty="0">
                <a:solidFill>
                  <a:schemeClr val="tx1"/>
                </a:solidFill>
                <a:effectLst/>
                <a:latin typeface="+mn-lt"/>
              </a:rPr>
              <a:t>Environmental impact </a:t>
            </a:r>
            <a:r>
              <a:rPr lang="en-GB" sz="1200" b="0" i="0" u="none" strike="noStrike" dirty="0">
                <a:solidFill>
                  <a:schemeClr val="tx1"/>
                </a:solidFill>
                <a:effectLst/>
                <a:latin typeface="+mn-lt"/>
              </a:rPr>
              <a:t>–</a:t>
            </a:r>
            <a:r>
              <a:rPr lang="en-GB" sz="1200" i="0" dirty="0">
                <a:solidFill>
                  <a:schemeClr val="tx1"/>
                </a:solidFill>
                <a:effectLst/>
                <a:latin typeface="+mn-lt"/>
              </a:rPr>
              <a:t> interactions, disparity, connections, social identity, values.</a:t>
            </a:r>
          </a:p>
          <a:p>
            <a:pPr marL="228600" indent="-228600">
              <a:buFont typeface="+mj-lt"/>
              <a:buAutoNum type="arabicPeriod"/>
            </a:pPr>
            <a:r>
              <a:rPr lang="en-GB" sz="1200" i="0" dirty="0">
                <a:solidFill>
                  <a:schemeClr val="tx1"/>
                </a:solidFill>
                <a:effectLst/>
                <a:latin typeface="+mn-lt"/>
              </a:rPr>
              <a:t>Cultural awareness </a:t>
            </a:r>
            <a:r>
              <a:rPr lang="en-GB" sz="1200" b="0" i="0" u="none" strike="noStrike" dirty="0">
                <a:solidFill>
                  <a:schemeClr val="tx1"/>
                </a:solidFill>
                <a:effectLst/>
                <a:latin typeface="+mn-lt"/>
              </a:rPr>
              <a:t>–</a:t>
            </a:r>
            <a:r>
              <a:rPr lang="en-GB" sz="1200" i="0" dirty="0">
                <a:solidFill>
                  <a:schemeClr val="tx1"/>
                </a:solidFill>
                <a:effectLst/>
                <a:latin typeface="+mn-lt"/>
              </a:rPr>
              <a:t> diversity, disparity, connections, social identity, values.</a:t>
            </a:r>
          </a:p>
          <a:p>
            <a:pPr marL="228600" indent="-228600">
              <a:buFont typeface="+mj-lt"/>
              <a:buAutoNum type="arabicPeriod"/>
            </a:pPr>
            <a:r>
              <a:rPr lang="en-GB" sz="1200" i="0" dirty="0">
                <a:solidFill>
                  <a:schemeClr val="tx1"/>
                </a:solidFill>
                <a:effectLst/>
                <a:latin typeface="+mn-lt"/>
              </a:rPr>
              <a:t>Interconnections </a:t>
            </a:r>
            <a:r>
              <a:rPr lang="en-GB" sz="1200" b="0" i="0" u="none" strike="noStrike" dirty="0">
                <a:solidFill>
                  <a:schemeClr val="tx1"/>
                </a:solidFill>
                <a:effectLst/>
                <a:latin typeface="+mn-lt"/>
              </a:rPr>
              <a:t>–</a:t>
            </a:r>
            <a:r>
              <a:rPr lang="en-GB" sz="1200" i="0" dirty="0">
                <a:solidFill>
                  <a:schemeClr val="tx1"/>
                </a:solidFill>
                <a:effectLst/>
                <a:latin typeface="+mn-lt"/>
              </a:rPr>
              <a:t> links between features, places, events and people.</a:t>
            </a:r>
          </a:p>
          <a:p>
            <a:pPr marL="228600" indent="-228600">
              <a:buFont typeface="+mj-lt"/>
              <a:buAutoNum type="arabicPeriod"/>
            </a:pPr>
            <a:endParaRPr lang="en-GB" sz="1200" b="0" i="0" dirty="0">
              <a:solidFill>
                <a:schemeClr val="tx1"/>
              </a:solidFill>
              <a:latin typeface="+mn-lt"/>
            </a:endParaRPr>
          </a:p>
          <a:p>
            <a:r>
              <a:rPr lang="en-GB" sz="1200" b="1" dirty="0">
                <a:solidFill>
                  <a:schemeClr val="tx1"/>
                </a:solidFill>
                <a:latin typeface="+mn-lt"/>
              </a:rPr>
              <a:t>Explain:</a:t>
            </a:r>
          </a:p>
          <a:p>
            <a:r>
              <a:rPr lang="en-GB" sz="1200" dirty="0">
                <a:solidFill>
                  <a:schemeClr val="tx1"/>
                </a:solidFill>
                <a:latin typeface="+mn-lt"/>
              </a:rPr>
              <a:t>T</a:t>
            </a:r>
            <a:r>
              <a:rPr lang="en-GB" sz="1200" b="0" i="0" dirty="0">
                <a:solidFill>
                  <a:schemeClr val="tx1"/>
                </a:solidFill>
                <a:effectLst/>
                <a:latin typeface="+mn-lt"/>
              </a:rPr>
              <a:t>here is no one definitive list or correct categorisation of concepts in geography. </a:t>
            </a:r>
            <a:r>
              <a:rPr lang="en-GB" sz="1200" dirty="0">
                <a:solidFill>
                  <a:schemeClr val="tx1"/>
                </a:solidFill>
                <a:latin typeface="+mn-lt"/>
              </a:rPr>
              <a:t>The important thing is that you’re clear around which concepts are being taught and where and how they are being developed. </a:t>
            </a:r>
            <a:endParaRPr lang="en-GB" sz="1200" b="0" i="1" dirty="0">
              <a:solidFill>
                <a:schemeClr val="tx1"/>
              </a:solidFill>
              <a:latin typeface="+mn-lt"/>
            </a:endParaRPr>
          </a:p>
          <a:p>
            <a:endParaRPr lang="en-GB" sz="1200" dirty="0">
              <a:solidFill>
                <a:schemeClr val="tx1"/>
              </a:solidFill>
              <a:latin typeface="+mn-lt"/>
              <a:cs typeface="Calibri"/>
            </a:endParaRPr>
          </a:p>
          <a:p>
            <a:r>
              <a:rPr lang="en-GB" sz="1200" b="1" dirty="0">
                <a:solidFill>
                  <a:schemeClr val="tx1"/>
                </a:solidFill>
                <a:latin typeface="+mn-lt"/>
                <a:cs typeface="Calibri"/>
              </a:rPr>
              <a:t>Link to next slide: </a:t>
            </a:r>
            <a:r>
              <a:rPr lang="en-GB" sz="1200" b="0" dirty="0">
                <a:solidFill>
                  <a:schemeClr val="tx1"/>
                </a:solidFill>
                <a:latin typeface="+mn-lt"/>
                <a:cs typeface="Calibri"/>
              </a:rPr>
              <a:t>Let’s look at how we might map one of these foundational concepts across the curriculum.</a:t>
            </a:r>
          </a:p>
          <a:p>
            <a:endParaRPr lang="en-GB" sz="1200" b="0" dirty="0">
              <a:solidFill>
                <a:schemeClr val="tx1"/>
              </a:solidFill>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solidFill>
                  <a:schemeClr val="tx1"/>
                </a:solidFill>
                <a:latin typeface="+mn-lt"/>
                <a:cs typeface="Calibri"/>
              </a:rPr>
              <a:t>Research reference: </a:t>
            </a:r>
          </a:p>
          <a:p>
            <a:r>
              <a:rPr lang="en-GB" sz="1200" dirty="0">
                <a:solidFill>
                  <a:schemeClr val="tx1"/>
                </a:solidFill>
                <a:latin typeface="+mn-lt"/>
              </a:rPr>
              <a:t>Catling, S. (2019) Developing Geographical Learning. In Willy. T. (ed.) </a:t>
            </a:r>
            <a:r>
              <a:rPr lang="en-GB" sz="1200" i="1" dirty="0">
                <a:solidFill>
                  <a:schemeClr val="tx1"/>
                </a:solidFill>
                <a:latin typeface="+mn-lt"/>
              </a:rPr>
              <a:t>Leading</a:t>
            </a:r>
            <a:r>
              <a:rPr lang="en-GB" sz="1200" dirty="0">
                <a:solidFill>
                  <a:schemeClr val="tx1"/>
                </a:solidFill>
                <a:latin typeface="+mn-lt"/>
              </a:rPr>
              <a:t> </a:t>
            </a:r>
            <a:r>
              <a:rPr lang="en-GB" sz="1200" i="1" dirty="0">
                <a:solidFill>
                  <a:schemeClr val="tx1"/>
                </a:solidFill>
                <a:latin typeface="+mn-lt"/>
              </a:rPr>
              <a:t>Primary Geography: The Essential Handbook for All Teachers</a:t>
            </a:r>
            <a:r>
              <a:rPr lang="en-GB" sz="1200" dirty="0">
                <a:solidFill>
                  <a:schemeClr val="tx1"/>
                </a:solidFill>
                <a:latin typeface="+mn-lt"/>
              </a:rPr>
              <a:t>. Geographical Association. </a:t>
            </a:r>
            <a:endParaRPr lang="en-GB" sz="1200" dirty="0">
              <a:solidFill>
                <a:schemeClr val="tx1"/>
              </a:solidFill>
              <a:latin typeface="+mn-lt"/>
              <a:cs typeface="Calibri"/>
            </a:endParaRPr>
          </a:p>
          <a:p>
            <a:endParaRPr lang="en-GB" sz="1200" dirty="0">
              <a:solidFill>
                <a:schemeClr val="tx1"/>
              </a:solidFill>
              <a:latin typeface="+mn-lt"/>
            </a:endParaRPr>
          </a:p>
          <a:p>
            <a:pPr algn="l"/>
            <a:endParaRPr lang="en-GB" sz="1200" b="0" i="0" dirty="0">
              <a:solidFill>
                <a:schemeClr val="tx1"/>
              </a:solidFill>
              <a:effectLst/>
              <a:latin typeface="+mn-lt"/>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12</a:t>
            </a:fld>
            <a:endParaRPr lang="en-GB"/>
          </a:p>
        </p:txBody>
      </p:sp>
    </p:spTree>
    <p:extLst>
      <p:ext uri="{BB962C8B-B14F-4D97-AF65-F5344CB8AC3E}">
        <p14:creationId xmlns:p14="http://schemas.microsoft.com/office/powerpoint/2010/main" val="12723677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solidFill>
                  <a:schemeClr val="tx1"/>
                </a:solidFill>
              </a:rPr>
              <a:t>00:32 – 00:33 (1 minute)</a:t>
            </a:r>
            <a:endParaRPr lang="en-US" dirty="0">
              <a:solidFill>
                <a:schemeClr val="tx1"/>
              </a:solidFill>
            </a:endParaRPr>
          </a:p>
          <a:p>
            <a:endParaRPr lang="en-GB" dirty="0">
              <a:solidFill>
                <a:schemeClr val="tx1"/>
              </a:solidFill>
            </a:endParaRPr>
          </a:p>
          <a:p>
            <a:r>
              <a:rPr lang="en-GB" b="1" i="1" dirty="0">
                <a:solidFill>
                  <a:schemeClr val="tx1"/>
                </a:solidFill>
                <a:cs typeface="Calibri"/>
              </a:rPr>
              <a:t>KLP: </a:t>
            </a:r>
            <a:r>
              <a:rPr lang="en-GB" b="0" i="1" dirty="0">
                <a:solidFill>
                  <a:schemeClr val="tx1"/>
                </a:solidFill>
                <a:cs typeface="Calibri"/>
              </a:rPr>
              <a:t>The idea of biomes is a foundational concept in geography.</a:t>
            </a:r>
            <a:endParaRPr lang="en-GB" b="1" i="1" dirty="0">
              <a:solidFill>
                <a:schemeClr val="tx1"/>
              </a:solidFill>
            </a:endParaRPr>
          </a:p>
          <a:p>
            <a:endParaRPr lang="en-GB" b="1" dirty="0">
              <a:solidFill>
                <a:schemeClr val="tx1"/>
              </a:solidFill>
            </a:endParaRPr>
          </a:p>
          <a:p>
            <a:r>
              <a:rPr lang="en-GB" b="1" dirty="0">
                <a:solidFill>
                  <a:schemeClr val="tx1"/>
                </a:solidFill>
              </a:rPr>
              <a:t>Explain: </a:t>
            </a:r>
          </a:p>
          <a:p>
            <a:r>
              <a:rPr lang="en-GB" b="0" dirty="0">
                <a:solidFill>
                  <a:schemeClr val="tx1"/>
                </a:solidFill>
              </a:rPr>
              <a:t>It is widely agreed that the idea of ‘biomes’ is a foundational idea or concept in geography and pupils will study this in various ways throughout their geographical education. </a:t>
            </a:r>
          </a:p>
          <a:p>
            <a:endParaRPr lang="en-GB" b="0" dirty="0">
              <a:solidFill>
                <a:schemeClr val="tx1"/>
              </a:solidFill>
            </a:endParaRPr>
          </a:p>
          <a:p>
            <a:r>
              <a:rPr lang="en-GB" b="0" dirty="0">
                <a:solidFill>
                  <a:schemeClr val="tx1"/>
                </a:solidFill>
              </a:rPr>
              <a:t>While biomes is a complex term, at its most basic it is </a:t>
            </a:r>
            <a:r>
              <a:rPr lang="en-GB" b="0" i="0" dirty="0">
                <a:solidFill>
                  <a:schemeClr val="tx1"/>
                </a:solidFill>
                <a:effectLst/>
                <a:latin typeface="+mn-lt"/>
              </a:rPr>
              <a:t>a large area characterised by its vegetation, soil, climate, and wildlife. </a:t>
            </a:r>
            <a:r>
              <a:rPr lang="en-GB" dirty="0">
                <a:solidFill>
                  <a:schemeClr val="tx1"/>
                </a:solidFill>
              </a:rPr>
              <a:t> A biome is a natural area of plants and animals. The world is divided into lots of different biomes, and they are all different depending on a variety of factors.</a:t>
            </a:r>
            <a:endParaRPr lang="en-GB" b="0" i="0" dirty="0">
              <a:solidFill>
                <a:schemeClr val="tx1"/>
              </a:solidFill>
              <a:effectLst/>
              <a:latin typeface="+mn-lt"/>
            </a:endParaRPr>
          </a:p>
          <a:p>
            <a:endParaRPr lang="en-GB" b="0" dirty="0">
              <a:solidFill>
                <a:schemeClr val="tx1"/>
              </a:solidFill>
              <a:latin typeface="+mn-lt"/>
            </a:endParaRPr>
          </a:p>
          <a:p>
            <a:r>
              <a:rPr lang="en-US" b="1" dirty="0">
                <a:solidFill>
                  <a:schemeClr val="tx1"/>
                </a:solidFill>
                <a:cs typeface="Calibri"/>
              </a:rPr>
              <a:t>Link to next slide: </a:t>
            </a:r>
            <a:r>
              <a:rPr lang="en-US" b="0" dirty="0">
                <a:solidFill>
                  <a:schemeClr val="tx1"/>
                </a:solidFill>
                <a:cs typeface="Calibri"/>
              </a:rPr>
              <a:t>Let’s take a brief look at how biomes might be studied throughout school. </a:t>
            </a:r>
          </a:p>
          <a:p>
            <a:pPr algn="l"/>
            <a:endParaRPr lang="en-GB" b="0" i="0" dirty="0">
              <a:solidFill>
                <a:srgbClr val="0B0C0C"/>
              </a:solidFill>
              <a:effectLst/>
              <a:latin typeface="Source Sans Pro" panose="020B0604020202020204" pitchFamily="34" charset="0"/>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13</a:t>
            </a:fld>
            <a:endParaRPr lang="en-GB"/>
          </a:p>
        </p:txBody>
      </p:sp>
    </p:spTree>
    <p:extLst>
      <p:ext uri="{BB962C8B-B14F-4D97-AF65-F5344CB8AC3E}">
        <p14:creationId xmlns:p14="http://schemas.microsoft.com/office/powerpoint/2010/main" val="41606704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00:33 – 00:35 (2 minutes)</a:t>
            </a:r>
            <a:endParaRPr lang="en-US" dirty="0"/>
          </a:p>
          <a:p>
            <a:endParaRPr lang="en-GB" dirty="0"/>
          </a:p>
          <a:p>
            <a:r>
              <a:rPr lang="en-GB" b="1" i="1" dirty="0">
                <a:cs typeface="Calibri"/>
              </a:rPr>
              <a:t>KLP: </a:t>
            </a:r>
            <a:r>
              <a:rPr lang="en-GB" b="0" i="1" dirty="0">
                <a:cs typeface="Calibri"/>
              </a:rPr>
              <a:t>Concepts should be developed throughout a pupil’s school journey. Biomes is a concept that will be studied at every level of education.</a:t>
            </a:r>
          </a:p>
          <a:p>
            <a:endParaRPr lang="en-GB" b="1" dirty="0"/>
          </a:p>
          <a:p>
            <a:r>
              <a:rPr lang="en-GB" b="1" dirty="0"/>
              <a:t>Explain: </a:t>
            </a:r>
          </a:p>
          <a:p>
            <a:r>
              <a:rPr lang="en-GB" b="0" strike="noStrike" dirty="0"/>
              <a:t>The concept of ‘biomes’ will be studied at every level of education, even if to begin with it is not named as such. </a:t>
            </a:r>
          </a:p>
          <a:p>
            <a:endParaRPr lang="en-GB" b="0" strike="sngStrike" dirty="0"/>
          </a:p>
          <a:p>
            <a:r>
              <a:rPr lang="en-GB" b="1" i="0" dirty="0">
                <a:solidFill>
                  <a:srgbClr val="000000"/>
                </a:solidFill>
                <a:effectLst/>
                <a:latin typeface="Calibri" panose="020F0502020204030204" pitchFamily="34" charset="0"/>
              </a:rPr>
              <a:t>[Reveal] </a:t>
            </a:r>
            <a:r>
              <a:rPr lang="en-GB" b="0" strike="noStrike" dirty="0"/>
              <a:t>In early years and KS1 pupils develop their geographical understanding of their local area, natural environments and hot and cold places (with a focus on the equator and poles). Already, pupils will start to see differences in animals, plants, climate and landscape in different locations across the world.</a:t>
            </a:r>
          </a:p>
          <a:p>
            <a:endParaRPr lang="en-GB" b="0" strike="sngStrike" dirty="0"/>
          </a:p>
          <a:p>
            <a:r>
              <a:rPr lang="en-GB" b="1" i="0" dirty="0">
                <a:solidFill>
                  <a:srgbClr val="000000"/>
                </a:solidFill>
                <a:effectLst/>
                <a:latin typeface="Calibri" panose="020F0502020204030204" pitchFamily="34" charset="0"/>
              </a:rPr>
              <a:t>[Reveal] </a:t>
            </a:r>
            <a:r>
              <a:rPr lang="en-GB" b="0" strike="noStrike" dirty="0"/>
              <a:t>In KS2 pupils start to think more on a global scale learning about the northern and southern hemisphere and </a:t>
            </a:r>
            <a:r>
              <a:rPr lang="en-GB" strike="noStrike" dirty="0"/>
              <a:t>looking at the geographical similarities and differences of the UK, European countries in particular Russia, and other locations for example, South America (the rainforest) or North America (National Park focus) and climate change (the Arctic and Antarctica). </a:t>
            </a:r>
          </a:p>
          <a:p>
            <a:endParaRPr lang="en-GB" b="0" strike="noStrike" dirty="0"/>
          </a:p>
          <a:p>
            <a:r>
              <a:rPr lang="en-GB" b="0" strike="noStrike" dirty="0"/>
              <a:t>This foundation of knowledge at primary develops pupils’ mental model of different countries around the world and how the weather, wildlife and vegetation will differ from one to another. </a:t>
            </a:r>
          </a:p>
          <a:p>
            <a:endParaRPr lang="en-GB" b="0" strike="sngStrike" dirty="0"/>
          </a:p>
          <a:p>
            <a:r>
              <a:rPr lang="en-GB" b="1" i="0" dirty="0">
                <a:solidFill>
                  <a:srgbClr val="000000"/>
                </a:solidFill>
                <a:effectLst/>
                <a:latin typeface="Calibri" panose="020F0502020204030204" pitchFamily="34" charset="0"/>
              </a:rPr>
              <a:t>[Reveal] </a:t>
            </a:r>
            <a:r>
              <a:rPr lang="en-GB" b="0" strike="noStrike" dirty="0"/>
              <a:t>In KS3 pupils will look at the concept of biomes more explicitly; they will look at different ecosystems, weather and climate change and continue to look at global change to large areas of the world.</a:t>
            </a:r>
          </a:p>
          <a:p>
            <a:r>
              <a:rPr lang="en-GB" b="0" strike="noStrike" dirty="0"/>
              <a:t> </a:t>
            </a:r>
            <a:endParaRPr lang="en-GB" b="0" strike="sngStrike" dirty="0"/>
          </a:p>
          <a:p>
            <a:r>
              <a:rPr lang="en-GB" b="1" i="0" dirty="0">
                <a:solidFill>
                  <a:srgbClr val="000000"/>
                </a:solidFill>
                <a:effectLst/>
                <a:latin typeface="Calibri" panose="020F0502020204030204" pitchFamily="34" charset="0"/>
              </a:rPr>
              <a:t>[Reveal] </a:t>
            </a:r>
            <a:r>
              <a:rPr lang="en-GB" b="0" strike="noStrike" dirty="0"/>
              <a:t>In KS4 pupils’ knowledge deepens further. Pupils start to combine areas of study around biomes for example, looking at case studies of tropical rainforest ecosystems and issues related to biodiversity, interdependence of climate, water, soils and plants. </a:t>
            </a:r>
          </a:p>
          <a:p>
            <a:endParaRPr lang="en-GB" strike="sngStrike" dirty="0"/>
          </a:p>
          <a:p>
            <a:r>
              <a:rPr lang="en-GB" b="1" i="0" dirty="0">
                <a:solidFill>
                  <a:srgbClr val="000000"/>
                </a:solidFill>
                <a:effectLst/>
                <a:latin typeface="Calibri" panose="020F0502020204030204" pitchFamily="34" charset="0"/>
              </a:rPr>
              <a:t>[Reveal] </a:t>
            </a:r>
            <a:r>
              <a:rPr lang="en-GB" strike="noStrike" dirty="0"/>
              <a:t>In KS5 pupils consider the physical geomorphological processes involved in the formation and ongoing changes of biomes (for example, thermal fracture, chemical weathering and exfoliation) and their role in the formation of different landscapes around the world. </a:t>
            </a:r>
            <a:endParaRPr lang="en-GB" strike="sngStrike" dirty="0"/>
          </a:p>
          <a:p>
            <a:endParaRPr lang="en-GB" dirty="0"/>
          </a:p>
          <a:p>
            <a:r>
              <a:rPr lang="en-US" b="1" dirty="0">
                <a:cs typeface="Calibri"/>
              </a:rPr>
              <a:t>Link to next slide: </a:t>
            </a:r>
            <a:r>
              <a:rPr lang="en-US" b="0" dirty="0">
                <a:cs typeface="Calibri"/>
              </a:rPr>
              <a:t>Let’s take a closer look at the KS1&amp;2 curriculum where we are focusing today. </a:t>
            </a:r>
          </a:p>
          <a:p>
            <a:endParaRPr lang="en-GB" dirty="0"/>
          </a:p>
        </p:txBody>
      </p:sp>
      <p:sp>
        <p:nvSpPr>
          <p:cNvPr id="4" name="Slide Number Placeholder 3"/>
          <p:cNvSpPr>
            <a:spLocks noGrp="1"/>
          </p:cNvSpPr>
          <p:nvPr>
            <p:ph type="sldNum" sz="quarter" idx="5"/>
          </p:nvPr>
        </p:nvSpPr>
        <p:spPr/>
        <p:txBody>
          <a:bodyPr/>
          <a:lstStyle/>
          <a:p>
            <a:fld id="{AAA24272-161B-9A42-BC2D-F0109316EB3C}" type="slidenum">
              <a:rPr lang="en-GB" smtClean="0"/>
              <a:t>14</a:t>
            </a:fld>
            <a:endParaRPr lang="en-GB"/>
          </a:p>
        </p:txBody>
      </p:sp>
    </p:spTree>
    <p:extLst>
      <p:ext uri="{BB962C8B-B14F-4D97-AF65-F5344CB8AC3E}">
        <p14:creationId xmlns:p14="http://schemas.microsoft.com/office/powerpoint/2010/main" val="39555504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solidFill>
                  <a:schemeClr val="tx1"/>
                </a:solidFill>
              </a:rPr>
              <a:t>00:35 – 00:36 (1 minute)</a:t>
            </a:r>
            <a:endParaRPr lang="en-US" dirty="0">
              <a:solidFill>
                <a:schemeClr val="tx1"/>
              </a:solidFill>
            </a:endParaRPr>
          </a:p>
          <a:p>
            <a:endParaRPr lang="en-GB" dirty="0">
              <a:solidFill>
                <a:schemeClr val="tx1"/>
              </a:solidFill>
            </a:endParaRPr>
          </a:p>
          <a:p>
            <a:r>
              <a:rPr lang="en-GB" b="1" i="1" dirty="0">
                <a:solidFill>
                  <a:schemeClr val="tx1"/>
                </a:solidFill>
              </a:rPr>
              <a:t>KLP</a:t>
            </a:r>
            <a:r>
              <a:rPr lang="en-GB" i="1" dirty="0">
                <a:solidFill>
                  <a:schemeClr val="tx1"/>
                </a:solidFill>
              </a:rPr>
              <a:t>: Revisiting the big ideas of the subject over time and teaching key concepts through a range of examples and drawing explicit links between new content</a:t>
            </a:r>
            <a:r>
              <a:rPr lang="en-GB" b="0" i="1" dirty="0">
                <a:solidFill>
                  <a:schemeClr val="tx1"/>
                </a:solidFill>
              </a:rPr>
              <a:t> and the </a:t>
            </a:r>
            <a:r>
              <a:rPr lang="en-GB" i="1" dirty="0">
                <a:solidFill>
                  <a:schemeClr val="tx1"/>
                </a:solidFill>
              </a:rPr>
              <a:t>core concepts supports pupils to build increasingly complex mental models</a:t>
            </a:r>
            <a:r>
              <a:rPr lang="en-GB" b="0" i="1" dirty="0">
                <a:solidFill>
                  <a:schemeClr val="tx1"/>
                </a:solidFill>
              </a:rPr>
              <a:t>.</a:t>
            </a:r>
            <a:endParaRPr lang="en-GB" dirty="0">
              <a:solidFill>
                <a:schemeClr val="tx1"/>
              </a:solidFill>
            </a:endParaRPr>
          </a:p>
          <a:p>
            <a:endParaRPr lang="en-GB" b="1" dirty="0">
              <a:solidFill>
                <a:schemeClr val="tx1"/>
              </a:solidFill>
            </a:endParaRPr>
          </a:p>
          <a:p>
            <a:r>
              <a:rPr lang="en-GB" b="1" dirty="0">
                <a:solidFill>
                  <a:schemeClr val="tx1"/>
                </a:solidFill>
              </a:rPr>
              <a:t>Explain: </a:t>
            </a:r>
          </a:p>
          <a:p>
            <a:r>
              <a:rPr lang="en-GB" b="0" strike="noStrike" dirty="0">
                <a:solidFill>
                  <a:schemeClr val="tx1"/>
                </a:solidFill>
                <a:cs typeface="Calibri"/>
              </a:rPr>
              <a:t>This is an example of a primary Key Stage 1 and 2  curriculum road map. I have highlighted, in yellow, the units of work where the foundational concept of biomes is introduced and covered. The concept is introduced in the early years through discussions of types of weather and the natural environment and is revisited and built upon in Year 1 in the unit weather patterns. It is then subsequently built on through units on hot and cold places looking at specific geographic regions for example, in Years 3 and 5 the Amazon Rainforest and Yosemite National Park.</a:t>
            </a:r>
            <a:endParaRPr lang="en-GB" b="0" strike="noStrike"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0" strike="noStrike" dirty="0">
                <a:solidFill>
                  <a:schemeClr val="tx1"/>
                </a:solidFill>
              </a:rPr>
              <a:t>Biomes can be a complex area for pupils to study, which continues at the most advanced academic level where more case studies are learnt about in depth. These units of work build pupils’ mental model of weather and climate through introducing and building on different aspects of the concept of biomes and adding complexity through different concrete examples or case studies. </a:t>
            </a:r>
          </a:p>
          <a:p>
            <a:endParaRPr lang="en-GB" b="0" dirty="0">
              <a:solidFill>
                <a:schemeClr val="tx1"/>
              </a:solidFill>
              <a:cs typeface="Calibri"/>
            </a:endParaRPr>
          </a:p>
          <a:p>
            <a:r>
              <a:rPr lang="en-US" b="1" dirty="0">
                <a:solidFill>
                  <a:schemeClr val="tx1"/>
                </a:solidFill>
                <a:cs typeface="Calibri"/>
              </a:rPr>
              <a:t>Link to next slide: </a:t>
            </a:r>
            <a:r>
              <a:rPr lang="en-US" b="0" dirty="0">
                <a:solidFill>
                  <a:schemeClr val="tx1"/>
                </a:solidFill>
                <a:cs typeface="Calibri"/>
              </a:rPr>
              <a:t>Let’s look at the sequence in greater detail and how pupils’ mental models are built.</a:t>
            </a:r>
          </a:p>
        </p:txBody>
      </p:sp>
      <p:sp>
        <p:nvSpPr>
          <p:cNvPr id="4" name="Slide Number Placeholder 3"/>
          <p:cNvSpPr>
            <a:spLocks noGrp="1"/>
          </p:cNvSpPr>
          <p:nvPr>
            <p:ph type="sldNum" sz="quarter" idx="5"/>
          </p:nvPr>
        </p:nvSpPr>
        <p:spPr/>
        <p:txBody>
          <a:bodyPr/>
          <a:lstStyle/>
          <a:p>
            <a:fld id="{AAA24272-161B-9A42-BC2D-F0109316EB3C}" type="slidenum">
              <a:rPr lang="en-GB" smtClean="0"/>
              <a:t>15</a:t>
            </a:fld>
            <a:endParaRPr lang="en-GB"/>
          </a:p>
        </p:txBody>
      </p:sp>
    </p:spTree>
    <p:extLst>
      <p:ext uri="{BB962C8B-B14F-4D97-AF65-F5344CB8AC3E}">
        <p14:creationId xmlns:p14="http://schemas.microsoft.com/office/powerpoint/2010/main" val="11739333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solidFill>
                  <a:schemeClr val="tx1"/>
                </a:solidFill>
                <a:latin typeface="+mn-lt"/>
              </a:rPr>
              <a:t>00:36 – 00:42 (6 minutes)</a:t>
            </a:r>
            <a:endParaRPr lang="en-US" sz="1200" dirty="0">
              <a:solidFill>
                <a:schemeClr val="tx1"/>
              </a:solidFill>
              <a:latin typeface="+mn-lt"/>
            </a:endParaRPr>
          </a:p>
          <a:p>
            <a:endParaRPr lang="en-GB" sz="1200" dirty="0">
              <a:solidFill>
                <a:schemeClr val="tx1"/>
              </a:solidFill>
              <a:latin typeface="+mn-lt"/>
            </a:endParaRPr>
          </a:p>
          <a:p>
            <a:r>
              <a:rPr lang="en-GB" sz="1200" b="1" i="1" dirty="0">
                <a:solidFill>
                  <a:schemeClr val="tx1"/>
                </a:solidFill>
                <a:latin typeface="+mn-lt"/>
                <a:cs typeface="Calibri"/>
              </a:rPr>
              <a:t>KLP: </a:t>
            </a:r>
            <a:r>
              <a:rPr lang="en-GB" sz="1200" b="0" i="1" dirty="0">
                <a:solidFill>
                  <a:schemeClr val="tx1"/>
                </a:solidFill>
                <a:latin typeface="+mn-lt"/>
                <a:cs typeface="Calibri"/>
              </a:rPr>
              <a:t>Time should be taken to consider where the foundational concept is covered and how it is developed and built on. </a:t>
            </a:r>
            <a:r>
              <a:rPr lang="en-GB" sz="1200" b="0" i="1" dirty="0">
                <a:solidFill>
                  <a:schemeClr val="tx1"/>
                </a:solidFill>
                <a:latin typeface="+mn-lt"/>
              </a:rPr>
              <a:t>When designing your curriculum, you should consider how you can make explicit links between new knowledge/content and the foundational concept(s) to support pupils to build increasingly complex mental models.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1" dirty="0">
              <a:solidFill>
                <a:schemeClr val="tx1"/>
              </a:solidFill>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dirty="0">
                <a:solidFill>
                  <a:schemeClr val="tx1"/>
                </a:solidFill>
                <a:latin typeface="+mn-lt"/>
                <a:cs typeface="Calibri"/>
              </a:rPr>
              <a:t>Explain: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0" dirty="0">
                <a:solidFill>
                  <a:schemeClr val="tx1"/>
                </a:solidFill>
                <a:latin typeface="+mn-lt"/>
              </a:rPr>
              <a:t>In order to support pupils to build increasingly complex mental models, </a:t>
            </a:r>
            <a:r>
              <a:rPr lang="en-GB" sz="1200" i="0" dirty="0">
                <a:solidFill>
                  <a:schemeClr val="tx1"/>
                </a:solidFill>
                <a:effectLst/>
                <a:latin typeface="+mn-lt"/>
                <a:ea typeface="Calibri" panose="020F0502020204030204" pitchFamily="34" charset="0"/>
                <a:cs typeface="Times New Roman" panose="02020603050405020304" pitchFamily="18" charset="0"/>
              </a:rPr>
              <a:t> it’s important we draw explicit links between new content and the core concepts and principles in the subject.  Let’s explore what this might look like:</a:t>
            </a:r>
            <a:endParaRPr lang="en-GB" sz="1200" i="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i="0" dirty="0">
              <a:solidFill>
                <a:schemeClr val="tx1"/>
              </a:solidFill>
              <a:latin typeface="+mn-lt"/>
              <a:cs typeface="Calibri"/>
            </a:endParaRPr>
          </a:p>
          <a:p>
            <a:r>
              <a:rPr lang="en-GB" sz="1200" b="1" dirty="0">
                <a:solidFill>
                  <a:schemeClr val="tx1"/>
                </a:solidFill>
                <a:latin typeface="+mn-lt"/>
              </a:rPr>
              <a:t>[Reveal] </a:t>
            </a:r>
            <a:r>
              <a:rPr lang="en-GB" sz="1200" b="0" dirty="0">
                <a:solidFill>
                  <a:schemeClr val="tx1"/>
                </a:solidFill>
                <a:latin typeface="+mn-lt"/>
              </a:rPr>
              <a:t>The first unit is ‘Weather patterns’ with a focus on daily weather and seasonal patterns in the UK, which is covered in Year 1. This unit builds upon pupils’ previous learning in the early years, where they will have learnt about different types of weather.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mn-lt"/>
              </a:rPr>
              <a:t>This introduces many of the core ideas that pupils need to know in order to understand biomes, including:</a:t>
            </a:r>
          </a:p>
          <a:p>
            <a:pPr marL="342900" lvl="0" indent="-342900">
              <a:buFont typeface="Symbol" panose="05050102010706020507" pitchFamily="18" charset="2"/>
              <a:buChar char=""/>
            </a:pPr>
            <a:r>
              <a:rPr lang="en-GB" sz="1200" dirty="0">
                <a:solidFill>
                  <a:schemeClr val="tx1"/>
                </a:solidFill>
                <a:effectLst/>
                <a:latin typeface="+mn-lt"/>
                <a:ea typeface="Calibri" panose="020F0502020204030204" pitchFamily="34" charset="0"/>
                <a:cs typeface="Times New Roman" panose="02020603050405020304" pitchFamily="18" charset="0"/>
              </a:rPr>
              <a:t>What are the daily and seasonal weather patterns in the UK?</a:t>
            </a:r>
          </a:p>
          <a:p>
            <a:pPr marL="342900" lvl="0" indent="-342900">
              <a:buFont typeface="Symbol" panose="05050102010706020507" pitchFamily="18" charset="2"/>
              <a:buChar char=""/>
            </a:pPr>
            <a:r>
              <a:rPr lang="en-GB" sz="1200" dirty="0">
                <a:solidFill>
                  <a:schemeClr val="tx1"/>
                </a:solidFill>
                <a:effectLst/>
                <a:latin typeface="+mn-lt"/>
                <a:ea typeface="Calibri" panose="020F0502020204030204" pitchFamily="34" charset="0"/>
                <a:cs typeface="Times New Roman" panose="02020603050405020304" pitchFamily="18" charset="0"/>
              </a:rPr>
              <a:t>How the weather differs in many places in the UK – in particular comparing the coast to inland.</a:t>
            </a:r>
          </a:p>
          <a:p>
            <a:pPr marL="342900" lvl="0" indent="-342900">
              <a:buFont typeface="Symbol" panose="05050102010706020507" pitchFamily="18" charset="2"/>
              <a:buChar char=""/>
            </a:pPr>
            <a:r>
              <a:rPr lang="en-GB" sz="1200" dirty="0">
                <a:solidFill>
                  <a:schemeClr val="tx1"/>
                </a:solidFill>
                <a:effectLst/>
                <a:latin typeface="+mn-lt"/>
                <a:ea typeface="Calibri" panose="020F0502020204030204" pitchFamily="34" charset="0"/>
                <a:cs typeface="Times New Roman" panose="02020603050405020304" pitchFamily="18" charset="0"/>
              </a:rPr>
              <a:t>Understand the significance of the equator in relation to weather.</a:t>
            </a:r>
          </a:p>
          <a:p>
            <a:pPr marL="342900" lvl="0" indent="-342900">
              <a:buFont typeface="Symbol" panose="05050102010706020507" pitchFamily="18" charset="2"/>
              <a:buChar char=""/>
            </a:pPr>
            <a:r>
              <a:rPr lang="en-GB" sz="1200" dirty="0">
                <a:solidFill>
                  <a:schemeClr val="tx1"/>
                </a:solidFill>
                <a:effectLst/>
                <a:latin typeface="+mn-lt"/>
                <a:ea typeface="Calibri" panose="020F0502020204030204" pitchFamily="34" charset="0"/>
                <a:cs typeface="Times New Roman" panose="02020603050405020304" pitchFamily="18" charset="0"/>
              </a:rPr>
              <a:t>What is the weather like in other areas of the world?</a:t>
            </a:r>
          </a:p>
          <a:p>
            <a:pPr marL="0" indent="0">
              <a:buFontTx/>
              <a:buNone/>
              <a:defRPr/>
            </a:pPr>
            <a:endParaRPr lang="en-GB" sz="1200" b="0" dirty="0">
              <a:solidFill>
                <a:schemeClr val="tx1"/>
              </a:solidFill>
              <a:latin typeface="+mn-lt"/>
            </a:endParaRPr>
          </a:p>
          <a:p>
            <a:pPr marL="0" indent="0">
              <a:buFontTx/>
              <a:buNone/>
              <a:defRPr/>
            </a:pPr>
            <a:r>
              <a:rPr lang="en-GB" sz="1200" b="1" dirty="0">
                <a:solidFill>
                  <a:schemeClr val="tx1"/>
                </a:solidFill>
                <a:latin typeface="+mn-lt"/>
              </a:rPr>
              <a:t>‘Hot and cold</a:t>
            </a:r>
            <a:r>
              <a:rPr lang="en-GB" b="1" dirty="0"/>
              <a:t> places</a:t>
            </a:r>
            <a:r>
              <a:rPr lang="en-GB" sz="1200" b="1" dirty="0">
                <a:solidFill>
                  <a:schemeClr val="tx1"/>
                </a:solidFill>
                <a:latin typeface="+mn-lt"/>
              </a:rPr>
              <a:t>’ </a:t>
            </a:r>
            <a:r>
              <a:rPr lang="en-GB" sz="1200" b="0" dirty="0">
                <a:solidFill>
                  <a:schemeClr val="tx1"/>
                </a:solidFill>
                <a:latin typeface="+mn-lt"/>
              </a:rPr>
              <a:t>is going to be looked at in greater depth on the following slide.</a:t>
            </a:r>
            <a:r>
              <a:rPr lang="en-GB" dirty="0"/>
              <a:t> </a:t>
            </a:r>
            <a:endParaRPr lang="en-GB" sz="1200" b="0" dirty="0">
              <a:solidFill>
                <a:schemeClr val="tx1"/>
              </a:solidFill>
              <a:latin typeface="+mn-lt"/>
            </a:endParaRPr>
          </a:p>
          <a:p>
            <a:pPr marL="0" indent="0">
              <a:buFontTx/>
              <a:buNone/>
            </a:pPr>
            <a:endParaRPr lang="en-GB" sz="1200" b="0" dirty="0">
              <a:solidFill>
                <a:schemeClr val="tx1"/>
              </a:solidFill>
              <a:latin typeface="+mn-lt"/>
            </a:endParaRPr>
          </a:p>
          <a:p>
            <a:pPr marL="0" indent="0">
              <a:buFontTx/>
              <a:buNone/>
            </a:pPr>
            <a:r>
              <a:rPr lang="en-GB" sz="1200" b="1" dirty="0">
                <a:solidFill>
                  <a:schemeClr val="tx1"/>
                </a:solidFill>
                <a:latin typeface="+mn-lt"/>
              </a:rPr>
              <a:t>[Reveal] South America (rainforest) </a:t>
            </a:r>
            <a:r>
              <a:rPr lang="en-GB" sz="1200" b="0" dirty="0">
                <a:solidFill>
                  <a:schemeClr val="tx1"/>
                </a:solidFill>
                <a:latin typeface="+mn-lt"/>
              </a:rPr>
              <a:t>This unit draws on and builds on the pupils’ knowledge of climate through learning about South America and the rainforest. It focuses on a tropical climate and builds on previous knowledge of a polar and arid climates taught in KS1. Pupils revisit the difference between climate and weather and strengthen their understanding of the two concepts. They also build upon knowledge taught in KS1 and learn to u</a:t>
            </a:r>
            <a:r>
              <a:rPr lang="en-GB" sz="1200" dirty="0">
                <a:solidFill>
                  <a:schemeClr val="tx1"/>
                </a:solidFill>
                <a:effectLst/>
                <a:latin typeface="+mn-lt"/>
                <a:ea typeface="Calibri" panose="020F0502020204030204" pitchFamily="34" charset="0"/>
                <a:cs typeface="Times New Roman" panose="02020603050405020304" pitchFamily="18" charset="0"/>
              </a:rPr>
              <a:t>nderstand that climates vary in different parts of the world and are affected by where in the world and </a:t>
            </a:r>
            <a:r>
              <a:rPr lang="en-GB" sz="1200" b="1" dirty="0">
                <a:solidFill>
                  <a:schemeClr val="tx1"/>
                </a:solidFill>
                <a:effectLst/>
                <a:latin typeface="+mn-lt"/>
                <a:ea typeface="Calibri" panose="020F0502020204030204" pitchFamily="34" charset="0"/>
                <a:cs typeface="Times New Roman" panose="02020603050405020304" pitchFamily="18" charset="0"/>
              </a:rPr>
              <a:t>how close to the equator a country is. </a:t>
            </a:r>
            <a:r>
              <a:rPr lang="en-GB" sz="1200" dirty="0">
                <a:solidFill>
                  <a:schemeClr val="tx1"/>
                </a:solidFill>
                <a:effectLst/>
                <a:latin typeface="+mn-lt"/>
                <a:ea typeface="Calibri" panose="020F0502020204030204" pitchFamily="34" charset="0"/>
                <a:cs typeface="Times New Roman" panose="02020603050405020304" pitchFamily="18" charset="0"/>
              </a:rPr>
              <a:t>Pupils are introduced to the terms ‘vegetation belt’ and ‘rainforests’ and begin to locate them around the world. Through learning about the Amazon rainforest, pupils learn that each layer of the rainforest is different and </a:t>
            </a:r>
            <a:r>
              <a:rPr lang="en-GB" sz="1200" b="1" dirty="0">
                <a:solidFill>
                  <a:schemeClr val="tx1"/>
                </a:solidFill>
                <a:effectLst/>
                <a:latin typeface="+mn-lt"/>
                <a:ea typeface="Calibri" panose="020F0502020204030204" pitchFamily="34" charset="0"/>
                <a:cs typeface="Times New Roman" panose="02020603050405020304" pitchFamily="18" charset="0"/>
              </a:rPr>
              <a:t>has its own climate </a:t>
            </a:r>
            <a:r>
              <a:rPr lang="en-GB" sz="1200" dirty="0">
                <a:solidFill>
                  <a:schemeClr val="tx1"/>
                </a:solidFill>
                <a:effectLst/>
                <a:latin typeface="+mn-lt"/>
                <a:ea typeface="Calibri" panose="020F0502020204030204" pitchFamily="34" charset="0"/>
                <a:cs typeface="Times New Roman" panose="02020603050405020304" pitchFamily="18" charset="0"/>
              </a:rPr>
              <a:t>and different animals and plants that live there. Identifying how the each of the four layers differs will give pupils a foundation for understanding of what a biome is in Year 4. </a:t>
            </a:r>
            <a:r>
              <a:rPr lang="en-GB" sz="1200" b="0" dirty="0">
                <a:solidFill>
                  <a:schemeClr val="tx1"/>
                </a:solidFill>
                <a:latin typeface="+mn-lt"/>
              </a:rPr>
              <a:t>By the end of the unit, pupils should have a clear idea of what different climates are and how different animals and plants may live in those climates. </a:t>
            </a:r>
          </a:p>
          <a:p>
            <a:pPr marL="171450" indent="-171450">
              <a:buFontTx/>
              <a:buChar char="-"/>
            </a:pPr>
            <a:endParaRPr lang="en-GB" sz="1200" b="0" dirty="0">
              <a:solidFill>
                <a:schemeClr val="tx1"/>
              </a:solidFill>
              <a:latin typeface="+mn-lt"/>
            </a:endParaRPr>
          </a:p>
          <a:p>
            <a:pPr marL="0" indent="0">
              <a:buFontTx/>
              <a:buNone/>
            </a:pPr>
            <a:r>
              <a:rPr lang="en-GB" sz="1200" b="1" strike="noStrike" dirty="0">
                <a:solidFill>
                  <a:schemeClr val="tx1"/>
                </a:solidFill>
                <a:latin typeface="+mn-lt"/>
              </a:rPr>
              <a:t>[Reveal] </a:t>
            </a:r>
            <a:r>
              <a:rPr lang="en-GB" sz="1200" b="1" dirty="0">
                <a:solidFill>
                  <a:schemeClr val="tx1"/>
                </a:solidFill>
                <a:latin typeface="+mn-lt"/>
              </a:rPr>
              <a:t>Climate Zones and Biomes </a:t>
            </a:r>
            <a:r>
              <a:rPr lang="en-GB" sz="1200" b="0" dirty="0">
                <a:solidFill>
                  <a:schemeClr val="tx1"/>
                </a:solidFill>
                <a:latin typeface="+mn-lt"/>
              </a:rPr>
              <a:t>This draws on the pupils’ previous knowledge of climate through looking more in depth at climates of the world. </a:t>
            </a:r>
            <a:r>
              <a:rPr lang="en-GB" sz="1200" dirty="0">
                <a:solidFill>
                  <a:schemeClr val="tx1"/>
                </a:solidFill>
                <a:effectLst/>
                <a:latin typeface="+mn-lt"/>
                <a:ea typeface="Calibri" panose="020F0502020204030204" pitchFamily="34" charset="0"/>
              </a:rPr>
              <a:t>Pupils will draw on the core idea that climate is dependent on where a place is situated in the world considering its proximality to the equator, tropics of Cancer and Capricorn and the poles. This unit introduces the idea that there are more than just ‘hot’ and ‘cold’ climates around the world. Pupils will build on their mental model by learning the key aspects of all the world’s climate zones. The challenge in this unit is when pupils are introduced to the term biomes – pupils must have a secure knowledge of weather and then climate so that they can fully understand how many factors impact a biome. It is vital that pupils can begin to distinguish between biome and climate and begin to understand the key role climate has to a biome. Pupils will begin to understand that each biome differs either vastly or slightly through their key features of landscape to its climate, plants and animals. </a:t>
            </a:r>
            <a:r>
              <a:rPr lang="en-GB" sz="1200" b="0" i="0" u="none" strike="noStrike" dirty="0">
                <a:solidFill>
                  <a:schemeClr val="tx1"/>
                </a:solidFill>
                <a:effectLst/>
                <a:latin typeface="+mn-lt"/>
              </a:rPr>
              <a:t>Building on prior learning of different countries and continents, for example by comparing the climates of Greenland and Egypt in the ‘Hot and cold places’ topic in Year 2, pupils will develop understanding that biomes can differ significantly within a continent or even a country; this will be further developed through case studies of European countries. For example, Russia, which has four major biomes. </a:t>
            </a:r>
          </a:p>
          <a:p>
            <a:pPr marL="0" indent="0">
              <a:buFontTx/>
              <a:buNone/>
            </a:pPr>
            <a:endParaRPr lang="en-GB" sz="1200" b="0" strike="sngStrike"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strike="noStrike" dirty="0">
                <a:solidFill>
                  <a:schemeClr val="tx1"/>
                </a:solidFill>
                <a:latin typeface="+mn-lt"/>
              </a:rPr>
              <a:t>[Reveal] North America </a:t>
            </a:r>
            <a:r>
              <a:rPr lang="en-GB" sz="1200" b="0" strike="noStrike" dirty="0">
                <a:solidFill>
                  <a:schemeClr val="tx1"/>
                </a:solidFill>
                <a:latin typeface="+mn-lt"/>
              </a:rPr>
              <a:t>This unit draws on and builds on the pupils’ knowledge of biomes through looking at the different climates and biomes of North America. If has 8 different climates and 6 biomes. </a:t>
            </a:r>
            <a:r>
              <a:rPr lang="en-GB" sz="1200" b="0" dirty="0">
                <a:solidFill>
                  <a:schemeClr val="tx1"/>
                </a:solidFill>
                <a:latin typeface="+mn-lt"/>
              </a:rPr>
              <a:t>It looks more deeply at the biomes in particular the case study of Yosemite National Park and introduces the taiga (coniferous forest) biome and temperate deciduous forest biome and how they are characterised, and how their location is affected by being under the cold, harsh tundra biome. Pupils’ concept of biomes becomes more sophisticated as pupils build upon the idea that there can be several biomes within an area of land and compare biomes in relation to climate, plants and animals with other areas of the world in particular the UK and the Lake District. </a:t>
            </a:r>
          </a:p>
          <a:p>
            <a:pPr marL="0" indent="0">
              <a:buFontTx/>
              <a:buNone/>
            </a:pPr>
            <a:endParaRPr lang="en-GB" sz="1200" b="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strike="noStrike" dirty="0">
                <a:solidFill>
                  <a:schemeClr val="tx1"/>
                </a:solidFill>
                <a:latin typeface="+mn-lt"/>
              </a:rPr>
              <a:t>[Reveal] Earth Matters </a:t>
            </a:r>
            <a:r>
              <a:rPr lang="en-GB" sz="1200" b="0" strike="noStrike" dirty="0">
                <a:solidFill>
                  <a:schemeClr val="tx1"/>
                </a:solidFill>
                <a:latin typeface="+mn-lt"/>
              </a:rPr>
              <a:t>This unit draws on and builds on the pupils’ knowledge of biomes through studying the distribution of major climate zones, biomes and vegetation belts. Through case studies of </a:t>
            </a:r>
            <a:r>
              <a:rPr lang="en-GB" sz="1200" dirty="0">
                <a:solidFill>
                  <a:schemeClr val="tx1"/>
                </a:solidFill>
                <a:effectLst/>
                <a:latin typeface="+mn-lt"/>
                <a:ea typeface="Calibri" panose="020F0502020204030204" pitchFamily="34" charset="0"/>
                <a:cs typeface="Times New Roman" panose="02020603050405020304" pitchFamily="18" charset="0"/>
              </a:rPr>
              <a:t>tundra, polar, desert and mountain biomes pupils continue to learn about the complexity of these areas and how a biome can be defined by its differing features of vegetation, soil, wildlife and climate. This unit looks at the challenges that humans face because of the biomes and how those challenges can be overcome. Pupils will begin to u</a:t>
            </a:r>
            <a:r>
              <a:rPr lang="en-GB" sz="1200" b="0" i="0" dirty="0">
                <a:solidFill>
                  <a:schemeClr val="tx1"/>
                </a:solidFill>
                <a:effectLst/>
                <a:latin typeface="+mn-lt"/>
              </a:rPr>
              <a:t>nderstand the challenges and opportunities by learning about what they experience e.g., temperature, wildlife and vegetation.</a:t>
            </a:r>
            <a:r>
              <a:rPr lang="en-GB" sz="1200" b="0" i="0" dirty="0">
                <a:solidFill>
                  <a:schemeClr val="tx1"/>
                </a:solidFill>
                <a:effectLst/>
                <a:latin typeface="+mn-lt"/>
                <a:ea typeface="+mn-ea"/>
                <a:cs typeface="+mn-cs"/>
              </a:rPr>
              <a:t> </a:t>
            </a:r>
            <a:r>
              <a:rPr lang="en-GB" sz="1200" dirty="0">
                <a:solidFill>
                  <a:schemeClr val="tx1"/>
                </a:solidFill>
                <a:effectLst/>
                <a:latin typeface="+mn-lt"/>
                <a:ea typeface="Calibri" panose="020F0502020204030204" pitchFamily="34" charset="0"/>
                <a:cs typeface="Times New Roman" panose="02020603050405020304" pitchFamily="18" charset="0"/>
              </a:rPr>
              <a:t>Pupils’ understanding of biomes is further developed through studying a wider range of biomes and building on the knowledge gained from the case study of Yosemite National Park and The Amazon Rainforest. Pupils will g</a:t>
            </a:r>
            <a:r>
              <a:rPr lang="en-GB" sz="1200" b="0" i="0" dirty="0">
                <a:solidFill>
                  <a:schemeClr val="tx1"/>
                </a:solidFill>
                <a:effectLst/>
                <a:latin typeface="+mn-lt"/>
              </a:rPr>
              <a:t>ain understanding of global response to preservation of the rainforests, savannahs, National Parks by discussing the question, “Why are artificial biomes so important?” </a:t>
            </a:r>
            <a:r>
              <a:rPr lang="en-GB" sz="1200" dirty="0">
                <a:solidFill>
                  <a:schemeClr val="tx1"/>
                </a:solidFill>
                <a:effectLst/>
                <a:latin typeface="+mn-lt"/>
                <a:ea typeface="Calibri" panose="020F0502020204030204" pitchFamily="34" charset="0"/>
                <a:cs typeface="Times New Roman" panose="02020603050405020304" pitchFamily="18" charset="0"/>
              </a:rPr>
              <a:t>By the end of Key Stage 2, pupils should be able to distinguish between several biomes and be able to identify biomes based on their key features. </a:t>
            </a:r>
          </a:p>
          <a:p>
            <a:pPr marL="171450" indent="-171450">
              <a:buFontTx/>
              <a:buChar char="-"/>
            </a:pPr>
            <a:endParaRPr lang="en-GB" sz="1200" b="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mn-lt"/>
              </a:rPr>
              <a:t>It is important to note that in geography the progression across these units is not always linear. Pupils’ knowledge of biomes will be built on in some way in many topics. For example, units with a specific focus on countries or continents may also touch upon the weather, climate and perhaps vegetation and wildlife but not as explicitly as the topics outlined on the slide.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dirty="0">
              <a:solidFill>
                <a:schemeClr val="tx1"/>
              </a:solidFill>
              <a:latin typeface="+mn-lt"/>
            </a:endParaRPr>
          </a:p>
          <a:p>
            <a:r>
              <a:rPr lang="en-GB" sz="1200" b="0" dirty="0">
                <a:solidFill>
                  <a:schemeClr val="tx1"/>
                </a:solidFill>
                <a:latin typeface="+mn-lt"/>
              </a:rPr>
              <a:t>For the purposes of time, I have selected one of these units of work – Climate zones and biomes – to look more deeply at how the foundational concept of biomes is built on and developed and how as a teacher you can draw back to these underlying structures.  </a:t>
            </a:r>
            <a:endParaRPr lang="en-GB" sz="1200" b="1" dirty="0">
              <a:solidFill>
                <a:schemeClr val="tx1"/>
              </a:solidFill>
              <a:latin typeface="+mn-lt"/>
            </a:endParaRPr>
          </a:p>
          <a:p>
            <a:endParaRPr lang="en-GB" sz="1200" b="1" dirty="0">
              <a:solidFill>
                <a:schemeClr val="tx1"/>
              </a:solidFill>
              <a:latin typeface="+mn-lt"/>
              <a:cs typeface="Calibri"/>
            </a:endParaRPr>
          </a:p>
          <a:p>
            <a:r>
              <a:rPr lang="en-US" sz="1200" b="1" dirty="0">
                <a:solidFill>
                  <a:schemeClr val="tx1"/>
                </a:solidFill>
                <a:latin typeface="+mn-lt"/>
                <a:cs typeface="Calibri"/>
              </a:rPr>
              <a:t>Link to next slide: </a:t>
            </a:r>
            <a:r>
              <a:rPr lang="en-US" sz="1200" b="0" dirty="0">
                <a:solidFill>
                  <a:schemeClr val="tx1"/>
                </a:solidFill>
                <a:latin typeface="+mn-lt"/>
                <a:cs typeface="Calibri"/>
              </a:rPr>
              <a:t>Let’s now explore one of these units in more detail. </a:t>
            </a:r>
            <a:endParaRPr lang="en-GB" sz="1200" dirty="0">
              <a:solidFill>
                <a:schemeClr val="tx1"/>
              </a:solidFill>
              <a:latin typeface="+mn-lt"/>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16</a:t>
            </a:fld>
            <a:endParaRPr lang="en-GB"/>
          </a:p>
        </p:txBody>
      </p:sp>
    </p:spTree>
    <p:extLst>
      <p:ext uri="{BB962C8B-B14F-4D97-AF65-F5344CB8AC3E}">
        <p14:creationId xmlns:p14="http://schemas.microsoft.com/office/powerpoint/2010/main" val="7967026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solidFill>
                  <a:schemeClr val="tx1"/>
                </a:solidFill>
                <a:latin typeface="+mn-lt"/>
              </a:rPr>
              <a:t>00:42 – 00:47 (5 minutes)</a:t>
            </a:r>
            <a:endParaRPr lang="en-US" sz="1200" dirty="0">
              <a:solidFill>
                <a:schemeClr val="tx1"/>
              </a:solidFill>
              <a:latin typeface="+mn-lt"/>
            </a:endParaRPr>
          </a:p>
          <a:p>
            <a:endParaRPr lang="en-GB" sz="1200" b="1" dirty="0">
              <a:solidFill>
                <a:schemeClr val="tx1"/>
              </a:solidFill>
              <a:latin typeface="+mn-lt"/>
            </a:endParaRPr>
          </a:p>
          <a:p>
            <a:r>
              <a:rPr lang="en-GB" sz="1200" b="1" i="1" dirty="0">
                <a:solidFill>
                  <a:schemeClr val="tx1"/>
                </a:solidFill>
                <a:latin typeface="+mn-lt"/>
              </a:rPr>
              <a:t>KLP: </a:t>
            </a:r>
            <a:r>
              <a:rPr lang="en-GB" sz="1200" b="0" i="1" dirty="0">
                <a:solidFill>
                  <a:schemeClr val="tx1"/>
                </a:solidFill>
                <a:latin typeface="+mn-lt"/>
              </a:rPr>
              <a:t>To look in greater depth at one of the units of work to look at how the foundational concept is developed</a:t>
            </a:r>
            <a:r>
              <a:rPr lang="en-GB" sz="1200" i="1" dirty="0">
                <a:solidFill>
                  <a:schemeClr val="tx1"/>
                </a:solidFill>
                <a:latin typeface="+mn-lt"/>
              </a:rPr>
              <a:t> and the links between new content and the core concepts</a:t>
            </a:r>
            <a:r>
              <a:rPr lang="en-GB" sz="1200" b="0" i="1" dirty="0">
                <a:solidFill>
                  <a:schemeClr val="tx1"/>
                </a:solidFill>
                <a:latin typeface="+mn-lt"/>
              </a:rPr>
              <a:t>.</a:t>
            </a:r>
            <a:endParaRPr lang="en-GB" sz="120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1" dirty="0">
              <a:solidFill>
                <a:schemeClr val="tx1"/>
              </a:solidFill>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dirty="0">
                <a:solidFill>
                  <a:schemeClr val="tx1"/>
                </a:solidFill>
                <a:latin typeface="+mn-lt"/>
                <a:cs typeface="Calibri"/>
              </a:rPr>
              <a:t>Explain:</a:t>
            </a:r>
          </a:p>
          <a:p>
            <a:r>
              <a:rPr lang="en-GB" sz="1200" b="0" dirty="0">
                <a:solidFill>
                  <a:schemeClr val="tx1"/>
                </a:solidFill>
                <a:latin typeface="+mn-lt"/>
              </a:rPr>
              <a:t>This unit of work, ‘</a:t>
            </a:r>
            <a:r>
              <a:rPr lang="en-GB" dirty="0"/>
              <a:t>Climate zones and biomes’ </a:t>
            </a:r>
            <a:r>
              <a:rPr lang="en-GB" sz="1200" b="0" dirty="0">
                <a:solidFill>
                  <a:schemeClr val="tx1"/>
                </a:solidFill>
                <a:latin typeface="+mn-lt"/>
              </a:rPr>
              <a:t>studied in Year </a:t>
            </a:r>
            <a:r>
              <a:rPr lang="en-GB" dirty="0"/>
              <a:t>4, builds</a:t>
            </a:r>
            <a:r>
              <a:rPr lang="en-GB" sz="1200" b="0" dirty="0">
                <a:solidFill>
                  <a:schemeClr val="tx1"/>
                </a:solidFill>
                <a:latin typeface="+mn-lt"/>
              </a:rPr>
              <a:t> on the basic ideas introduced in KS1 (Years 1 and 2) in the </a:t>
            </a:r>
            <a:r>
              <a:rPr lang="en-GB" dirty="0"/>
              <a:t>units</a:t>
            </a:r>
            <a:r>
              <a:rPr lang="en-GB" sz="1200" b="0" dirty="0">
                <a:solidFill>
                  <a:schemeClr val="tx1"/>
                </a:solidFill>
                <a:latin typeface="+mn-lt"/>
              </a:rPr>
              <a:t> ‘Weather patterns’ and ‘Hot and cold places’ and the topic in Year 3 on Rainforests.</a:t>
            </a:r>
            <a:endParaRPr lang="en-GB" sz="1200" b="0" strike="sngStrike" dirty="0">
              <a:solidFill>
                <a:schemeClr val="tx1"/>
              </a:solidFill>
              <a:latin typeface="+mn-lt"/>
            </a:endParaRPr>
          </a:p>
          <a:p>
            <a:endParaRPr lang="en-GB" sz="1200" b="1" strike="sngStrike" dirty="0">
              <a:solidFill>
                <a:schemeClr val="tx1"/>
              </a:solidFill>
              <a:latin typeface="+mn-lt"/>
            </a:endParaRPr>
          </a:p>
          <a:p>
            <a:r>
              <a:rPr lang="en-GB" sz="1200" b="0" dirty="0">
                <a:solidFill>
                  <a:schemeClr val="tx1"/>
                </a:solidFill>
                <a:latin typeface="+mn-lt"/>
              </a:rPr>
              <a:t>During the unit, the following topics are covered:</a:t>
            </a:r>
          </a:p>
          <a:p>
            <a:endParaRPr lang="en-GB" sz="1200" b="0" dirty="0">
              <a:solidFill>
                <a:schemeClr val="tx1"/>
              </a:solidFill>
              <a:latin typeface="+mn-lt"/>
            </a:endParaRPr>
          </a:p>
          <a:p>
            <a:pPr marL="342900" lvl="0" indent="-342900">
              <a:lnSpc>
                <a:spcPct val="107000"/>
              </a:lnSpc>
              <a:spcAft>
                <a:spcPts val="800"/>
              </a:spcAft>
              <a:buFont typeface="Arial" panose="020B0604020202020204" pitchFamily="34" charset="0"/>
              <a:buChar char="•"/>
              <a:tabLst>
                <a:tab pos="457200" algn="l"/>
              </a:tabLst>
            </a:pPr>
            <a:r>
              <a:rPr lang="en-GB" sz="1200" dirty="0">
                <a:effectLst/>
                <a:latin typeface="+mn-lt"/>
                <a:ea typeface="Calibri" panose="020F0502020204030204" pitchFamily="34" charset="0"/>
                <a:cs typeface="Times New Roman" panose="02020603050405020304" pitchFamily="18" charset="0"/>
              </a:rPr>
              <a:t>How does climate differ around the world?</a:t>
            </a:r>
          </a:p>
          <a:p>
            <a:pPr marL="342900" lvl="0" indent="-342900">
              <a:lnSpc>
                <a:spcPct val="107000"/>
              </a:lnSpc>
              <a:spcAft>
                <a:spcPts val="800"/>
              </a:spcAft>
              <a:buFont typeface="Arial" panose="020B0604020202020204" pitchFamily="34" charset="0"/>
              <a:buChar char="•"/>
              <a:tabLst>
                <a:tab pos="457200" algn="l"/>
              </a:tabLst>
            </a:pPr>
            <a:r>
              <a:rPr lang="en-GB" sz="1200" dirty="0">
                <a:effectLst/>
                <a:latin typeface="+mn-lt"/>
                <a:ea typeface="Calibri" panose="020F0502020204030204" pitchFamily="34" charset="0"/>
                <a:cs typeface="Times New Roman" panose="02020603050405020304" pitchFamily="18" charset="0"/>
              </a:rPr>
              <a:t>The features of biomes including climates, plants, animals and landscapes.</a:t>
            </a:r>
          </a:p>
          <a:p>
            <a:pPr marL="342900" lvl="0" indent="-342900">
              <a:lnSpc>
                <a:spcPct val="107000"/>
              </a:lnSpc>
              <a:spcAft>
                <a:spcPts val="800"/>
              </a:spcAft>
              <a:buFont typeface="Arial" panose="020B0604020202020204" pitchFamily="34" charset="0"/>
              <a:buChar char="•"/>
              <a:tabLst>
                <a:tab pos="457200" algn="l"/>
              </a:tabLst>
            </a:pPr>
            <a:r>
              <a:rPr lang="en-GB" sz="1200" dirty="0">
                <a:effectLst/>
                <a:latin typeface="+mn-lt"/>
                <a:ea typeface="Calibri" panose="020F0502020204030204" pitchFamily="34" charset="0"/>
                <a:cs typeface="Times New Roman" panose="02020603050405020304" pitchFamily="18" charset="0"/>
              </a:rPr>
              <a:t>Understand what lives in biomes is dependent on factors.</a:t>
            </a:r>
          </a:p>
          <a:p>
            <a:pPr marL="342900" lvl="0" indent="-342900">
              <a:lnSpc>
                <a:spcPct val="107000"/>
              </a:lnSpc>
              <a:spcAft>
                <a:spcPts val="800"/>
              </a:spcAft>
              <a:buFont typeface="Arial" panose="020B0604020202020204" pitchFamily="34" charset="0"/>
              <a:buChar char="•"/>
              <a:tabLst>
                <a:tab pos="457200" algn="l"/>
              </a:tabLst>
            </a:pPr>
            <a:r>
              <a:rPr lang="en-GB" sz="1200" dirty="0">
                <a:effectLst/>
                <a:latin typeface="+mn-lt"/>
                <a:ea typeface="Calibri" panose="020F0502020204030204" pitchFamily="34" charset="0"/>
                <a:cs typeface="Times New Roman" panose="02020603050405020304" pitchFamily="18" charset="0"/>
              </a:rPr>
              <a:t>Begin to describe key aspects of the 8 biomes of the world.</a:t>
            </a:r>
          </a:p>
          <a:p>
            <a:pPr marL="342900" lvl="0" indent="-342900">
              <a:lnSpc>
                <a:spcPct val="107000"/>
              </a:lnSpc>
              <a:spcAft>
                <a:spcPts val="800"/>
              </a:spcAft>
              <a:buFont typeface="Arial" panose="020B0604020202020204" pitchFamily="34" charset="0"/>
              <a:buChar char="•"/>
              <a:tabLst>
                <a:tab pos="457200" algn="l"/>
              </a:tabLst>
            </a:pPr>
            <a:r>
              <a:rPr lang="en-GB" sz="1200" dirty="0">
                <a:effectLst/>
                <a:latin typeface="+mn-lt"/>
                <a:ea typeface="Calibri" panose="020F0502020204030204" pitchFamily="34" charset="0"/>
                <a:cs typeface="Times New Roman" panose="02020603050405020304" pitchFamily="18" charset="0"/>
              </a:rPr>
              <a:t>Locate key global biomes – study and compare biomes of Europe. </a:t>
            </a:r>
          </a:p>
          <a:p>
            <a:pPr marL="171450" indent="-171450">
              <a:buFont typeface="Arial" panose="020B0604020202020204" pitchFamily="34" charset="0"/>
              <a:buChar char="•"/>
            </a:pPr>
            <a:endParaRPr lang="en-GB" sz="1200" dirty="0">
              <a:solidFill>
                <a:schemeClr val="tx1"/>
              </a:solidFill>
              <a:latin typeface="+mn-lt"/>
            </a:endParaRPr>
          </a:p>
          <a:p>
            <a:pPr marL="0" lvl="0" indent="0">
              <a:buFont typeface="Arial" panose="020B0604020202020204" pitchFamily="34" charset="0"/>
              <a:buNone/>
            </a:pPr>
            <a:r>
              <a:rPr lang="en-GB" sz="1200" b="0" dirty="0">
                <a:solidFill>
                  <a:schemeClr val="tx1"/>
                </a:solidFill>
                <a:latin typeface="+mn-lt"/>
              </a:rPr>
              <a:t>During this unit of work, pupils’ ideas and knowledge of climate, plants and animals that live in a certain areas </a:t>
            </a:r>
            <a:r>
              <a:rPr lang="en-GB" sz="1200" b="0" strike="noStrike" dirty="0">
                <a:solidFill>
                  <a:schemeClr val="tx1"/>
                </a:solidFill>
                <a:latin typeface="+mn-lt"/>
              </a:rPr>
              <a:t>is built upon and challenged to develop pupils’ understanding of the complexity of biomes. </a:t>
            </a:r>
            <a:r>
              <a:rPr lang="en-GB" sz="1200" dirty="0">
                <a:solidFill>
                  <a:schemeClr val="tx1"/>
                </a:solidFill>
                <a:effectLst/>
                <a:latin typeface="+mn-lt"/>
                <a:ea typeface="Calibri" panose="020F0502020204030204" pitchFamily="34" charset="0"/>
                <a:cs typeface="Times New Roman" panose="02020603050405020304" pitchFamily="18" charset="0"/>
              </a:rPr>
              <a:t>These are concepts that pupils are familiar with as they have been learning about them across early years and Key Stage 1. Therefore, when the term biome is introduced in Year 4, pupils should understand what they are, but may not have heard the term before. </a:t>
            </a:r>
            <a:r>
              <a:rPr lang="en-GB" sz="1200" b="0" dirty="0">
                <a:solidFill>
                  <a:schemeClr val="tx1"/>
                </a:solidFill>
                <a:latin typeface="+mn-lt"/>
              </a:rPr>
              <a:t>Pupils develop understanding that </a:t>
            </a:r>
            <a:r>
              <a:rPr lang="en-GB" sz="1200" dirty="0">
                <a:solidFill>
                  <a:schemeClr val="tx1"/>
                </a:solidFill>
                <a:effectLst/>
                <a:latin typeface="+mn-lt"/>
                <a:ea typeface="Calibri" panose="020F0502020204030204" pitchFamily="34" charset="0"/>
                <a:cs typeface="Times New Roman" panose="02020603050405020304" pitchFamily="18" charset="0"/>
              </a:rPr>
              <a:t>biomes are areas of our world with similar climates, vegetation, wildlife and landscapes. They learn that what lives in each biome is dependent on how warm or cold it is and how dry or wet it is. This concept will be built upon throughout KS2 and into KS3, 4 and 5 by looking at a range of case studies and comparing different biomes. </a:t>
            </a:r>
            <a:endParaRPr lang="en-GB" sz="1200" dirty="0">
              <a:solidFill>
                <a:schemeClr val="tx1"/>
              </a:solidFill>
              <a:latin typeface="+mn-lt"/>
            </a:endParaRPr>
          </a:p>
          <a:p>
            <a:pPr marL="342900" lvl="0" indent="-342900">
              <a:lnSpc>
                <a:spcPct val="115000"/>
              </a:lnSpc>
              <a:spcAft>
                <a:spcPts val="1000"/>
              </a:spcAft>
              <a:buFont typeface="Arial" panose="020B0604020202020204" pitchFamily="34" charset="0"/>
              <a:buChar char="●"/>
              <a:tabLst>
                <a:tab pos="267335" algn="l"/>
              </a:tabLst>
            </a:pPr>
            <a:endParaRPr lang="en-GB" sz="1200" b="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1" dirty="0">
                <a:solidFill>
                  <a:schemeClr val="tx1"/>
                </a:solidFill>
                <a:latin typeface="+mn-lt"/>
                <a:cs typeface="Calibri"/>
              </a:rPr>
              <a:t>Look at each lesson or parts of the unit of work as appropriate. Share how each builds on previous learning, further develops pupils’ understanding of the foundational concept and link forward to related future learning where applicable. Geography KS2 example below as a model. </a:t>
            </a:r>
          </a:p>
          <a:p>
            <a:pPr marL="0" indent="0">
              <a:buFont typeface="Arial" panose="020B0604020202020204" pitchFamily="34" charset="0"/>
              <a:buNone/>
            </a:pPr>
            <a:endParaRPr lang="en-GB" sz="1200" b="1" dirty="0">
              <a:solidFill>
                <a:schemeClr val="tx1"/>
              </a:solidFill>
              <a:latin typeface="+mn-lt"/>
            </a:endParaRPr>
          </a:p>
          <a:p>
            <a:pPr marL="0" indent="0">
              <a:buFont typeface="Arial" panose="020B0604020202020204" pitchFamily="34" charset="0"/>
              <a:buNone/>
            </a:pPr>
            <a:r>
              <a:rPr lang="en-GB" sz="1200" b="0" strike="noStrike" dirty="0">
                <a:solidFill>
                  <a:schemeClr val="tx1"/>
                </a:solidFill>
                <a:latin typeface="+mn-lt"/>
              </a:rPr>
              <a:t>Each of the teaching points in this unit builds on the pupils’ prior knowledge of the foundational concept. As we go through these,  I will be explicit about how they link back to the previous unit as well as how this knowledge is being challenged and developed. This will support the development of the pupils’ mental models through recall and organisation of the knowledge. </a:t>
            </a:r>
          </a:p>
          <a:p>
            <a:pPr marL="0" indent="0">
              <a:buFont typeface="Arial" panose="020B0604020202020204" pitchFamily="34" charset="0"/>
              <a:buNone/>
            </a:pPr>
            <a:endParaRPr lang="en-GB" sz="1200" b="1" strike="sngStrike"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strike="noStrike" dirty="0">
                <a:solidFill>
                  <a:schemeClr val="tx1"/>
                </a:solidFill>
                <a:latin typeface="+mn-lt"/>
              </a:rPr>
              <a:t>[Reveal] </a:t>
            </a:r>
            <a:r>
              <a:rPr lang="en-GB" sz="1200" b="0" strike="noStrike" dirty="0">
                <a:solidFill>
                  <a:schemeClr val="tx1"/>
                </a:solidFill>
                <a:latin typeface="+mn-lt"/>
              </a:rPr>
              <a:t>In the first lesson, pupils look at how climate differs around the world. Pupils will draw on the core idea that climate is dependent on where a place is situated in the world considering its proximality to the equator, tropics of Cancer and Capricorn and the poles. This lesson draws on this understanding but critically introduces the idea that there are more than just ‘hot’ and ‘cold’ climates around the world – as explored in the previous unit in key stage 1. Pupils will have previously learnt about the climate of the rainforest and how unlike other climates around the world it does not have any seasons as the climate is the same all year round. Pupils will continue to compare world climates and relate their location to the features of climates.</a:t>
            </a:r>
            <a:endParaRPr lang="en-GB" sz="1200" b="0" strike="noStrike" dirty="0">
              <a:solidFill>
                <a:schemeClr val="tx1"/>
              </a:solidFill>
              <a:latin typeface="+mn-lt"/>
              <a:cs typeface="Calibri"/>
            </a:endParaRPr>
          </a:p>
          <a:p>
            <a:endParaRPr lang="en-GB" dirty="0"/>
          </a:p>
          <a:p>
            <a:r>
              <a:rPr lang="en-GB" sz="1200" b="1" strike="noStrike" dirty="0">
                <a:solidFill>
                  <a:schemeClr val="tx1"/>
                </a:solidFill>
                <a:latin typeface="+mn-lt"/>
              </a:rPr>
              <a:t>[Reveal] </a:t>
            </a:r>
            <a:r>
              <a:rPr lang="en-GB" sz="1200" b="0" strike="noStrike" dirty="0">
                <a:solidFill>
                  <a:schemeClr val="tx1"/>
                </a:solidFill>
                <a:latin typeface="+mn-lt"/>
              </a:rPr>
              <a:t>During the second lesson,</a:t>
            </a:r>
            <a:r>
              <a:rPr lang="en-GB" dirty="0"/>
              <a:t>  </a:t>
            </a:r>
            <a:r>
              <a:rPr lang="en-GB" sz="1200" b="0" strike="noStrike" dirty="0">
                <a:solidFill>
                  <a:schemeClr val="tx1"/>
                </a:solidFill>
                <a:latin typeface="+mn-lt"/>
              </a:rPr>
              <a:t>pupils will be introduced to the term biome and learn and understand that each biome differs either vastly or slightly through their key features of landscape to its climate, plants and animals. In Year 3, in the Rainforest unit, pupils have learnt about the rainforest layers and how each layer has a different climate, animals and plants, all of which are in close proximity to each other. Pupils were introduced to the concept of a biome but without this explicitly being named. This connection will need to therefore be explicitly made so pupils can build upon this case study to support their understanding of the concept of a biome</a:t>
            </a:r>
            <a:r>
              <a:rPr lang="en-GB" dirty="0"/>
              <a:t>.</a:t>
            </a:r>
            <a:endParaRPr lang="en-GB" sz="1200" b="0" strike="noStrike" dirty="0">
              <a:solidFill>
                <a:schemeClr val="tx1"/>
              </a:solidFill>
              <a:latin typeface="+mn-lt"/>
              <a:cs typeface="Calibri"/>
            </a:endParaRPr>
          </a:p>
          <a:p>
            <a:pPr marL="0" indent="0">
              <a:buFont typeface="Arial" panose="020B0604020202020204" pitchFamily="34" charset="0"/>
              <a:buNone/>
            </a:pPr>
            <a:endParaRPr lang="en-GB" sz="1200" b="0" strike="noStrike" dirty="0">
              <a:solidFill>
                <a:schemeClr val="tx1"/>
              </a:solidFill>
              <a:latin typeface="+mn-lt"/>
            </a:endParaRPr>
          </a:p>
          <a:p>
            <a:r>
              <a:rPr lang="en-GB" sz="1200" b="1" strike="noStrike" dirty="0">
                <a:solidFill>
                  <a:schemeClr val="tx1"/>
                </a:solidFill>
                <a:latin typeface="+mn-lt"/>
              </a:rPr>
              <a:t>[Reveal] </a:t>
            </a:r>
            <a:r>
              <a:rPr lang="en-GB" sz="1200" b="0" strike="noStrike" dirty="0">
                <a:solidFill>
                  <a:schemeClr val="tx1"/>
                </a:solidFill>
                <a:latin typeface="+mn-lt"/>
              </a:rPr>
              <a:t>In the third and the final lesson,</a:t>
            </a:r>
            <a:r>
              <a:rPr lang="en-GB" dirty="0"/>
              <a:t> pupils will be introduced to the idea that biomes are dependent on varying factors such as the plants, animals and climate, whether it is hot or cold, or dry and wet. This therefore builds pupils’ understanding of how climates impact on biomes.</a:t>
            </a:r>
            <a:endParaRPr lang="en-US" dirty="0"/>
          </a:p>
          <a:p>
            <a:r>
              <a:rPr lang="en-GB" dirty="0"/>
              <a:t>Building upon prior learning of studying countries and continents, comparing the climates of Greenland and Egypt in the Hot and cold places topic in Year 2 and the exploration of rainforests through the case study of South America, pupils will now learn that</a:t>
            </a:r>
            <a:r>
              <a:rPr lang="en-GB" sz="1200" b="0" strike="noStrike" dirty="0">
                <a:solidFill>
                  <a:schemeClr val="tx1"/>
                </a:solidFill>
                <a:latin typeface="+mn-lt"/>
              </a:rPr>
              <a:t> biomes </a:t>
            </a:r>
            <a:r>
              <a:rPr lang="en-GB" dirty="0"/>
              <a:t>can differ</a:t>
            </a:r>
            <a:r>
              <a:rPr lang="en-GB" sz="1200" b="0" strike="noStrike" dirty="0">
                <a:solidFill>
                  <a:schemeClr val="tx1"/>
                </a:solidFill>
                <a:latin typeface="+mn-lt"/>
              </a:rPr>
              <a:t> significantly within a continent </a:t>
            </a:r>
            <a:r>
              <a:rPr lang="en-GB" dirty="0"/>
              <a:t>or even a country; this will</a:t>
            </a:r>
            <a:r>
              <a:rPr lang="en-GB" sz="1200" b="0" strike="noStrike" dirty="0">
                <a:solidFill>
                  <a:schemeClr val="tx1"/>
                </a:solidFill>
                <a:latin typeface="+mn-lt"/>
              </a:rPr>
              <a:t> be further developed through case studies of European countries. For example, Russia, which has four major biomes.</a:t>
            </a:r>
            <a:r>
              <a:rPr lang="en-GB" dirty="0"/>
              <a:t> </a:t>
            </a:r>
            <a:endParaRPr lang="en-GB" sz="1200" b="0" dirty="0">
              <a:solidFill>
                <a:schemeClr val="tx1"/>
              </a:solidFill>
              <a:latin typeface="+mn-lt"/>
              <a:cs typeface="Calibri"/>
            </a:endParaRPr>
          </a:p>
          <a:p>
            <a:endParaRPr lang="en-GB" dirty="0"/>
          </a:p>
          <a:p>
            <a:pPr marL="0" indent="0">
              <a:buFont typeface="Arial" panose="020B0604020202020204" pitchFamily="34" charset="0"/>
              <a:buNone/>
            </a:pPr>
            <a:r>
              <a:rPr lang="en-GB" sz="1200" b="1" strike="noStrike" dirty="0">
                <a:solidFill>
                  <a:schemeClr val="tx1"/>
                </a:solidFill>
                <a:latin typeface="+mn-lt"/>
              </a:rPr>
              <a:t>[Reveal] </a:t>
            </a:r>
            <a:r>
              <a:rPr lang="en-GB" sz="1200" b="0" strike="noStrike" dirty="0">
                <a:solidFill>
                  <a:schemeClr val="tx1"/>
                </a:solidFill>
                <a:latin typeface="+mn-lt"/>
              </a:rPr>
              <a:t>During the lesson on describing key aspects of the 8 biomes of the world, pupils begin to understand that each biome is not solely dependent on one aspect, for example climate but upon a variety of other factors such as soil.</a:t>
            </a:r>
            <a:endParaRPr lang="en-GB" sz="1200" b="0" strike="sngStrike" dirty="0">
              <a:solidFill>
                <a:schemeClr val="tx1"/>
              </a:solidFill>
              <a:latin typeface="+mn-lt"/>
            </a:endParaRPr>
          </a:p>
          <a:p>
            <a:pPr marL="0" indent="0">
              <a:buFont typeface="Arial" panose="020B0604020202020204" pitchFamily="34" charset="0"/>
              <a:buNone/>
            </a:pPr>
            <a:endParaRPr lang="en-GB" sz="1200" b="0" dirty="0">
              <a:solidFill>
                <a:schemeClr val="tx1"/>
              </a:solidFill>
              <a:latin typeface="+mn-lt"/>
            </a:endParaRPr>
          </a:p>
          <a:p>
            <a:pPr>
              <a:defRPr/>
            </a:pPr>
            <a:r>
              <a:rPr lang="en-GB" sz="1200" dirty="0">
                <a:effectLst/>
                <a:latin typeface="+mn-lt"/>
                <a:ea typeface="Calibri" panose="020F0502020204030204" pitchFamily="34" charset="0"/>
                <a:cs typeface="Calibri" panose="020F0502020204030204"/>
              </a:rPr>
              <a:t>The ‘Climate zones and biomes’ unit will further build pupils’ mental models of the concept of biomes. This more developed and connected mental model will form the basis of the unit of work ‘Earth matters’ </a:t>
            </a:r>
            <a:r>
              <a:rPr lang="en-GB" sz="1200" b="1" dirty="0">
                <a:effectLst/>
                <a:latin typeface="+mn-lt"/>
                <a:ea typeface="Calibri" panose="020F0502020204030204" pitchFamily="34" charset="0"/>
                <a:cs typeface="Calibri"/>
              </a:rPr>
              <a:t>[Reveal]</a:t>
            </a:r>
            <a:r>
              <a:rPr lang="en-GB" sz="1200" dirty="0">
                <a:effectLst/>
                <a:latin typeface="+mn-lt"/>
                <a:ea typeface="Calibri" panose="020F0502020204030204" pitchFamily="34" charset="0"/>
                <a:cs typeface="Calibri"/>
              </a:rPr>
              <a:t>. This unit introduces the idea that biomes not only affect wildlife and vegetation but also the people that live there.</a:t>
            </a:r>
            <a:r>
              <a:rPr lang="en-GB" dirty="0">
                <a:ea typeface="Calibri" panose="020F0502020204030204" pitchFamily="34" charset="0"/>
                <a:cs typeface="Calibri"/>
              </a:rPr>
              <a:t> </a:t>
            </a:r>
            <a:endParaRPr lang="en-GB" sz="1200" dirty="0">
              <a:effectLst/>
              <a:latin typeface="+mn-lt"/>
              <a:ea typeface="Calibri" panose="020F0502020204030204" pitchFamily="34" charset="0"/>
              <a:cs typeface="Calibri"/>
            </a:endParaRPr>
          </a:p>
          <a:p>
            <a:pPr marL="0" indent="0">
              <a:buFont typeface="Arial" panose="020B0604020202020204" pitchFamily="34" charset="0"/>
              <a:buNone/>
            </a:pPr>
            <a:endParaRPr lang="en-GB" sz="1200" b="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b="1" dirty="0">
                <a:solidFill>
                  <a:schemeClr val="tx1"/>
                </a:solidFill>
                <a:latin typeface="+mn-lt"/>
                <a:cs typeface="Calibri"/>
              </a:rPr>
              <a:t>Link to next slide: </a:t>
            </a:r>
            <a:r>
              <a:rPr lang="en-US" sz="1200" b="0" dirty="0">
                <a:solidFill>
                  <a:schemeClr val="tx1"/>
                </a:solidFill>
                <a:latin typeface="+mn-lt"/>
                <a:cs typeface="Calibri"/>
              </a:rPr>
              <a:t>Let’s consider building flexibility of thought for pupils. </a:t>
            </a:r>
            <a:endParaRPr lang="en-GB" sz="1200" b="0" dirty="0">
              <a:solidFill>
                <a:schemeClr val="tx1"/>
              </a:solidFill>
              <a:latin typeface="+mn-lt"/>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17</a:t>
            </a:fld>
            <a:endParaRPr lang="en-GB"/>
          </a:p>
        </p:txBody>
      </p:sp>
    </p:spTree>
    <p:extLst>
      <p:ext uri="{BB962C8B-B14F-4D97-AF65-F5344CB8AC3E}">
        <p14:creationId xmlns:p14="http://schemas.microsoft.com/office/powerpoint/2010/main" val="5462894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solidFill>
                  <a:schemeClr val="tx1"/>
                </a:solidFill>
              </a:rPr>
              <a:t>00:47 – 00:50 (3 minutes)</a:t>
            </a:r>
            <a:endParaRPr lang="en-US" dirty="0">
              <a:solidFill>
                <a:schemeClr val="tx1"/>
              </a:solidFill>
            </a:endParaRPr>
          </a:p>
          <a:p>
            <a:endParaRPr lang="en-GB" dirty="0">
              <a:solidFill>
                <a:schemeClr val="tx1"/>
              </a:solidFill>
            </a:endParaRPr>
          </a:p>
          <a:p>
            <a:r>
              <a:rPr lang="en-GB" b="1" i="1" dirty="0">
                <a:solidFill>
                  <a:schemeClr val="tx1"/>
                </a:solidFill>
                <a:cs typeface="Calibri"/>
              </a:rPr>
              <a:t>KLP: </a:t>
            </a:r>
            <a:r>
              <a:rPr lang="en-GB" b="0" i="1" dirty="0">
                <a:solidFill>
                  <a:schemeClr val="tx1"/>
                </a:solidFill>
                <a:cs typeface="Calibri"/>
              </a:rPr>
              <a:t>Through building pupils' mental model of a concept, pupils should be able to think increasingly flexibly about the concept and related ideas.</a:t>
            </a:r>
            <a:endParaRPr lang="en-GB" b="1" i="1" dirty="0">
              <a:solidFill>
                <a:schemeClr val="tx1"/>
              </a:solidFill>
            </a:endParaRPr>
          </a:p>
          <a:p>
            <a:endParaRPr lang="en-GB" b="1" dirty="0">
              <a:solidFill>
                <a:schemeClr val="tx1"/>
              </a:solidFill>
            </a:endParaRPr>
          </a:p>
          <a:p>
            <a:r>
              <a:rPr lang="en-GB" b="1" dirty="0">
                <a:solidFill>
                  <a:schemeClr val="tx1"/>
                </a:solidFill>
              </a:rPr>
              <a:t>Explain: </a:t>
            </a:r>
          </a:p>
          <a:p>
            <a:r>
              <a:rPr lang="en-GB" b="0" dirty="0">
                <a:solidFill>
                  <a:schemeClr val="tx1"/>
                </a:solidFill>
              </a:rPr>
              <a:t>As the number of examples that pupils encounter increases, especially if the underlying structures have been exposed to them, their thinking will become more flexible. Let’s look at an example. </a:t>
            </a:r>
          </a:p>
          <a:p>
            <a:endParaRPr lang="en-GB" b="0" dirty="0">
              <a:solidFill>
                <a:schemeClr val="tx1"/>
              </a:solidFill>
            </a:endParaRPr>
          </a:p>
          <a:p>
            <a:pPr>
              <a:defRPr/>
            </a:pPr>
            <a:r>
              <a:rPr lang="en-GB" b="1" dirty="0">
                <a:solidFill>
                  <a:schemeClr val="tx1"/>
                </a:solidFill>
              </a:rPr>
              <a:t>[Reveal]</a:t>
            </a:r>
            <a:r>
              <a:rPr lang="en-GB" b="0" dirty="0">
                <a:solidFill>
                  <a:schemeClr val="tx1"/>
                </a:solidFill>
              </a:rPr>
              <a:t> In the unit ‘Climate zones and biomes’, pupils look at the concept of climate and consider a case study of European biomes, in particular Russia. Pupils will already have a conceptual framework of a biome through the unit on rainforests and will have explored this through a case study of the Amazon Rainforest. </a:t>
            </a:r>
            <a:r>
              <a:rPr lang="en-GB" b="1" dirty="0">
                <a:solidFill>
                  <a:schemeClr val="tx1"/>
                </a:solidFill>
              </a:rPr>
              <a:t>[Reveal] </a:t>
            </a:r>
            <a:r>
              <a:rPr lang="en-GB" b="0" dirty="0">
                <a:solidFill>
                  <a:schemeClr val="tx1"/>
                </a:solidFill>
              </a:rPr>
              <a:t>They’ll understand the factors that influence climate (e.g. elevation/altitude, topography) and the impact that it can have on the people, plants, animals and environment. </a:t>
            </a:r>
            <a:r>
              <a:rPr lang="en-GB" dirty="0"/>
              <a:t> </a:t>
            </a:r>
            <a:r>
              <a:rPr lang="en-GB" b="1" dirty="0"/>
              <a:t>[Reveal] </a:t>
            </a:r>
            <a:r>
              <a:rPr lang="en-GB" b="0" dirty="0">
                <a:solidFill>
                  <a:schemeClr val="tx1"/>
                </a:solidFill>
              </a:rPr>
              <a:t>When looking at a case study of Russia pupils should be able to recall this knowledge from the case study of the Amazon and apply it to this new context. The teacher can then spend the majority of time considering the different factors in this specific context, why this is the case and the impact that this has adding to pupils’ mental model and complexity of thought. When pupils return to this topic in Upper KS2 and KS3, pupils will bring all of this previous and recent knowledge to the new context.</a:t>
            </a:r>
            <a:r>
              <a:rPr lang="en-GB" dirty="0"/>
              <a:t> </a:t>
            </a:r>
            <a:endParaRPr lang="en-GB" b="0" dirty="0">
              <a:solidFill>
                <a:schemeClr val="tx1"/>
              </a:solidFill>
              <a:ea typeface="Calibri"/>
              <a:cs typeface="Calibri"/>
            </a:endParaRPr>
          </a:p>
          <a:p>
            <a:endParaRPr lang="en-GB" b="0" dirty="0">
              <a:solidFill>
                <a:schemeClr val="tx1"/>
              </a:solidFill>
            </a:endParaRPr>
          </a:p>
          <a:p>
            <a:r>
              <a:rPr lang="en-US" b="1" dirty="0">
                <a:solidFill>
                  <a:schemeClr val="tx1"/>
                </a:solidFill>
                <a:cs typeface="Calibri"/>
              </a:rPr>
              <a:t>Link to next slide: </a:t>
            </a:r>
            <a:r>
              <a:rPr lang="en-US" b="0" dirty="0">
                <a:solidFill>
                  <a:schemeClr val="tx1"/>
                </a:solidFill>
                <a:cs typeface="Calibri"/>
              </a:rPr>
              <a:t>Now we have looked at an example of a curriculum, let’s spend some time looking at your curriculum. </a:t>
            </a:r>
          </a:p>
          <a:p>
            <a:endParaRPr lang="en-GB" dirty="0"/>
          </a:p>
        </p:txBody>
      </p:sp>
      <p:sp>
        <p:nvSpPr>
          <p:cNvPr id="4" name="Slide Number Placeholder 3"/>
          <p:cNvSpPr>
            <a:spLocks noGrp="1"/>
          </p:cNvSpPr>
          <p:nvPr>
            <p:ph type="sldNum" sz="quarter" idx="5"/>
          </p:nvPr>
        </p:nvSpPr>
        <p:spPr/>
        <p:txBody>
          <a:bodyPr/>
          <a:lstStyle/>
          <a:p>
            <a:fld id="{AAA24272-161B-9A42-BC2D-F0109316EB3C}" type="slidenum">
              <a:rPr lang="en-GB" smtClean="0"/>
              <a:t>18</a:t>
            </a:fld>
            <a:endParaRPr lang="en-GB"/>
          </a:p>
        </p:txBody>
      </p:sp>
    </p:spTree>
    <p:extLst>
      <p:ext uri="{BB962C8B-B14F-4D97-AF65-F5344CB8AC3E}">
        <p14:creationId xmlns:p14="http://schemas.microsoft.com/office/powerpoint/2010/main" val="21648221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solidFill>
                  <a:schemeClr val="tx1"/>
                </a:solidFill>
              </a:rPr>
              <a:t>00:50 – 01:06 (16 minutes)</a:t>
            </a:r>
            <a:endParaRPr lang="en-US" dirty="0">
              <a:solidFill>
                <a:schemeClr val="tx1"/>
              </a:solidFill>
            </a:endParaRPr>
          </a:p>
          <a:p>
            <a:endParaRPr lang="en-GB" dirty="0">
              <a:solidFill>
                <a:schemeClr val="tx1"/>
              </a:solidFill>
            </a:endParaRPr>
          </a:p>
          <a:p>
            <a:r>
              <a:rPr lang="en-GB" b="1" i="1" dirty="0">
                <a:solidFill>
                  <a:schemeClr val="tx1"/>
                </a:solidFill>
                <a:cs typeface="Calibri"/>
              </a:rPr>
              <a:t>KLP: </a:t>
            </a:r>
            <a:r>
              <a:rPr lang="en-GB" b="0" i="1" dirty="0">
                <a:solidFill>
                  <a:schemeClr val="tx1"/>
                </a:solidFill>
                <a:cs typeface="Calibri"/>
              </a:rPr>
              <a:t>For ECTs to apply what they have learnt from the seminar to their own curriculum map.</a:t>
            </a:r>
            <a:r>
              <a:rPr lang="en-GB" i="1" dirty="0">
                <a:solidFill>
                  <a:schemeClr val="tx1"/>
                </a:solidFill>
                <a:cs typeface="Calibri"/>
              </a:rPr>
              <a:t> </a:t>
            </a:r>
            <a:r>
              <a:rPr lang="en-GB" i="1" dirty="0">
                <a:solidFill>
                  <a:schemeClr val="tx1"/>
                </a:solidFill>
              </a:rPr>
              <a:t>ECTs should consider how their curriculum is sequenced, where foundational concepts are revisited and how new learning builds on prior knowledge.</a:t>
            </a:r>
            <a:endParaRPr lang="en-GB" b="0" i="1" dirty="0">
              <a:solidFill>
                <a:schemeClr val="tx1"/>
              </a:solidFill>
              <a:cs typeface="Calibri"/>
            </a:endParaRPr>
          </a:p>
          <a:p>
            <a:endParaRPr lang="en-GB" b="1" dirty="0">
              <a:solidFill>
                <a:schemeClr val="tx1"/>
              </a:solidFill>
            </a:endParaRPr>
          </a:p>
          <a:p>
            <a:r>
              <a:rPr lang="en-GB" b="1" dirty="0">
                <a:solidFill>
                  <a:schemeClr val="tx1"/>
                </a:solidFill>
              </a:rPr>
              <a:t>Explain: </a:t>
            </a:r>
            <a:endParaRPr lang="en-GB" b="1" dirty="0">
              <a:solidFill>
                <a:schemeClr val="tx1"/>
              </a:solidFill>
              <a:cs typeface="Calibri"/>
            </a:endParaRPr>
          </a:p>
          <a:p>
            <a:r>
              <a:rPr lang="en-GB" b="0" dirty="0">
                <a:solidFill>
                  <a:schemeClr val="tx1"/>
                </a:solidFill>
                <a:cs typeface="Calibri"/>
              </a:rPr>
              <a:t>Now that we’ve worked through an example together, you’ll now have time to work through some of the steps with your own curriculum. You will have 15 minutes individual work time before moving into breakout rooms with a partner. Here you will share and talk through your example with your partner and provide each other with feedback.</a:t>
            </a:r>
          </a:p>
          <a:p>
            <a:endParaRPr lang="en-GB" b="0" dirty="0">
              <a:solidFill>
                <a:schemeClr val="tx1"/>
              </a:solidFill>
              <a:cs typeface="Calibri"/>
            </a:endParaRPr>
          </a:p>
          <a:p>
            <a:r>
              <a:rPr lang="en-GB" b="1" dirty="0">
                <a:solidFill>
                  <a:schemeClr val="tx1"/>
                </a:solidFill>
                <a:cs typeface="Calibri"/>
              </a:rPr>
              <a:t>Activity:</a:t>
            </a:r>
          </a:p>
          <a:p>
            <a:r>
              <a:rPr lang="en-GB" b="0" dirty="0">
                <a:solidFill>
                  <a:schemeClr val="tx1"/>
                </a:solidFill>
                <a:cs typeface="Calibri"/>
              </a:rPr>
              <a:t>Please use the next </a:t>
            </a:r>
            <a:r>
              <a:rPr lang="en-GB" dirty="0">
                <a:solidFill>
                  <a:schemeClr val="tx1"/>
                </a:solidFill>
                <a:cs typeface="Calibri"/>
              </a:rPr>
              <a:t>15</a:t>
            </a:r>
            <a:r>
              <a:rPr lang="en-GB" b="0" dirty="0">
                <a:solidFill>
                  <a:schemeClr val="tx1"/>
                </a:solidFill>
                <a:cs typeface="Calibri"/>
              </a:rPr>
              <a:t> minutes to use your curriculum map to:</a:t>
            </a:r>
            <a:endParaRPr lang="en-GB" sz="1200" dirty="0">
              <a:solidFill>
                <a:schemeClr val="tx1"/>
              </a:solidFill>
            </a:endParaRPr>
          </a:p>
          <a:p>
            <a:pPr marL="342900" indent="-342900">
              <a:buFont typeface="+mj-lt"/>
              <a:buAutoNum type="arabicPeriod"/>
            </a:pPr>
            <a:r>
              <a:rPr lang="en-GB" sz="1200" dirty="0">
                <a:solidFill>
                  <a:schemeClr val="tx1"/>
                </a:solidFill>
              </a:rPr>
              <a:t>Identify a foundational concept e.g., settlements or landscape and environment.</a:t>
            </a:r>
            <a:endParaRPr lang="en-GB" sz="1200" dirty="0">
              <a:solidFill>
                <a:schemeClr val="tx1"/>
              </a:solidFill>
              <a:cs typeface="Calibri"/>
            </a:endParaRPr>
          </a:p>
          <a:p>
            <a:pPr marL="342900" indent="-342900">
              <a:buFont typeface="+mj-lt"/>
              <a:buAutoNum type="arabicPeriod"/>
            </a:pPr>
            <a:r>
              <a:rPr lang="en-GB" sz="1200" dirty="0">
                <a:solidFill>
                  <a:schemeClr val="tx1"/>
                </a:solidFill>
              </a:rPr>
              <a:t>Highlight where it occurs across the curriculum.</a:t>
            </a:r>
            <a:endParaRPr lang="en-GB" sz="1200" dirty="0">
              <a:solidFill>
                <a:schemeClr val="tx1"/>
              </a:solidFill>
              <a:cs typeface="Calibri"/>
            </a:endParaRPr>
          </a:p>
          <a:p>
            <a:pPr marL="342900" indent="-342900">
              <a:buFont typeface="+mj-lt"/>
              <a:buAutoNum type="arabicPeriod"/>
            </a:pPr>
            <a:r>
              <a:rPr lang="en-GB" sz="1200" dirty="0">
                <a:solidFill>
                  <a:schemeClr val="tx1"/>
                </a:solidFill>
              </a:rPr>
              <a:t>Look at one unit in more detail and make notes on:</a:t>
            </a:r>
            <a:endParaRPr lang="en-GB" sz="1200" dirty="0">
              <a:solidFill>
                <a:schemeClr val="tx1"/>
              </a:solidFill>
              <a:cs typeface="Calibri"/>
            </a:endParaRPr>
          </a:p>
          <a:p>
            <a:pPr marL="800100" lvl="1" indent="-342900">
              <a:buFont typeface="Arial" panose="020B0604020202020204" pitchFamily="34" charset="0"/>
              <a:buChar char="•"/>
            </a:pPr>
            <a:r>
              <a:rPr lang="en-GB" sz="1200" dirty="0">
                <a:solidFill>
                  <a:schemeClr val="tx1"/>
                </a:solidFill>
              </a:rPr>
              <a:t>What are pupils learning about the foundational concept?</a:t>
            </a:r>
            <a:endParaRPr lang="en-GB" sz="1200" dirty="0">
              <a:solidFill>
                <a:schemeClr val="tx1"/>
              </a:solidFill>
              <a:cs typeface="Calibri"/>
            </a:endParaRPr>
          </a:p>
          <a:p>
            <a:pPr marL="800100" lvl="1" indent="-342900">
              <a:buFont typeface="Arial" panose="020B0604020202020204" pitchFamily="34" charset="0"/>
              <a:buChar char="•"/>
            </a:pPr>
            <a:r>
              <a:rPr lang="en-GB" sz="1200" dirty="0">
                <a:solidFill>
                  <a:schemeClr val="tx1"/>
                </a:solidFill>
              </a:rPr>
              <a:t>How does this link to the units before?</a:t>
            </a:r>
            <a:endParaRPr lang="en-GB" sz="1200" dirty="0">
              <a:solidFill>
                <a:schemeClr val="tx1"/>
              </a:solidFill>
              <a:cs typeface="Calibri"/>
            </a:endParaRPr>
          </a:p>
          <a:p>
            <a:pPr marL="800100" lvl="1" indent="-342900">
              <a:buFont typeface="Arial" panose="020B0604020202020204" pitchFamily="34" charset="0"/>
              <a:buChar char="•"/>
            </a:pPr>
            <a:r>
              <a:rPr lang="en-GB" sz="1200" dirty="0">
                <a:solidFill>
                  <a:schemeClr val="tx1"/>
                </a:solidFill>
              </a:rPr>
              <a:t>How does this link to the units that come after?</a:t>
            </a:r>
            <a:endParaRPr lang="en-GB" sz="1200" dirty="0">
              <a:solidFill>
                <a:schemeClr val="tx1"/>
              </a:solidFill>
              <a:cs typeface="Calibri"/>
            </a:endParaRPr>
          </a:p>
          <a:p>
            <a:endParaRPr lang="en-GB" b="0" dirty="0">
              <a:solidFill>
                <a:schemeClr val="tx1"/>
              </a:solidFill>
              <a:cs typeface="Calibri"/>
            </a:endParaRPr>
          </a:p>
          <a:p>
            <a:r>
              <a:rPr lang="en-GB" i="0" dirty="0">
                <a:solidFill>
                  <a:schemeClr val="tx1"/>
                </a:solidFill>
                <a:cs typeface="Calibri"/>
              </a:rPr>
              <a:t>Consider also the questions shown on screen.</a:t>
            </a:r>
          </a:p>
          <a:p>
            <a:endParaRPr lang="en-GB" i="0" dirty="0">
              <a:solidFill>
                <a:schemeClr val="tx1"/>
              </a:solidFill>
              <a:cs typeface="Calibri"/>
            </a:endParaRPr>
          </a:p>
          <a:p>
            <a:r>
              <a:rPr lang="en-GB" i="0" dirty="0">
                <a:solidFill>
                  <a:schemeClr val="tx1"/>
                </a:solidFill>
                <a:cs typeface="Calibri"/>
              </a:rPr>
              <a:t>I’ll let you know once the </a:t>
            </a:r>
            <a:r>
              <a:rPr lang="en-GB" dirty="0">
                <a:solidFill>
                  <a:schemeClr val="tx1"/>
                </a:solidFill>
                <a:cs typeface="Calibri"/>
              </a:rPr>
              <a:t>15</a:t>
            </a:r>
            <a:r>
              <a:rPr lang="en-GB" i="0" dirty="0">
                <a:solidFill>
                  <a:schemeClr val="tx1"/>
                </a:solidFill>
                <a:cs typeface="Calibri"/>
              </a:rPr>
              <a:t> minutes are up, at which point I will discuss the next part of the activity before I move you into breakout groups of 2. </a:t>
            </a:r>
            <a:r>
              <a:rPr lang="en-GB" i="1" dirty="0">
                <a:solidFill>
                  <a:schemeClr val="tx1"/>
                </a:solidFill>
                <a:cs typeface="Calibri"/>
              </a:rPr>
              <a:t>Give ECTs 15 minutes to work through the task independently, once the 15 minutes is up bring ECTs back together and read through the instructions on the following slide.</a:t>
            </a:r>
            <a:endParaRPr lang="en-GB" i="0" dirty="0">
              <a:solidFill>
                <a:schemeClr val="tx1"/>
              </a:solidFill>
              <a:cs typeface="Calibri"/>
            </a:endParaRPr>
          </a:p>
          <a:p>
            <a:endParaRPr lang="en-US" b="1" dirty="0">
              <a:solidFill>
                <a:schemeClr val="tx1"/>
              </a:solidFill>
              <a:cs typeface="Calibri"/>
            </a:endParaRPr>
          </a:p>
          <a:p>
            <a:r>
              <a:rPr lang="en-US" b="1" dirty="0">
                <a:solidFill>
                  <a:schemeClr val="tx1"/>
                </a:solidFill>
                <a:cs typeface="Calibri"/>
              </a:rPr>
              <a:t>Link to next slide: </a:t>
            </a:r>
            <a:r>
              <a:rPr lang="en-US" b="0" dirty="0">
                <a:solidFill>
                  <a:schemeClr val="tx1"/>
                </a:solidFill>
                <a:cs typeface="Calibri"/>
              </a:rPr>
              <a:t>Let’s look at what you are going to do in your breakout rooms.</a:t>
            </a:r>
          </a:p>
          <a:p>
            <a:endParaRPr lang="en-GB" dirty="0">
              <a:solidFill>
                <a:schemeClr val="tx1"/>
              </a:solidFill>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19</a:t>
            </a:fld>
            <a:endParaRPr lang="en-GB"/>
          </a:p>
        </p:txBody>
      </p:sp>
    </p:spTree>
    <p:extLst>
      <p:ext uri="{BB962C8B-B14F-4D97-AF65-F5344CB8AC3E}">
        <p14:creationId xmlns:p14="http://schemas.microsoft.com/office/powerpoint/2010/main" val="33803252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solidFill>
                  <a:schemeClr val="tx1"/>
                </a:solidFill>
              </a:rPr>
              <a:t>01:06 – 01:24 (18 minutes)</a:t>
            </a:r>
          </a:p>
          <a:p>
            <a:endParaRPr lang="en-GB" dirty="0">
              <a:solidFill>
                <a:schemeClr val="tx1"/>
              </a:solidFill>
            </a:endParaRPr>
          </a:p>
          <a:p>
            <a:r>
              <a:rPr lang="en-GB" b="1" i="1" dirty="0">
                <a:solidFill>
                  <a:schemeClr val="tx1"/>
                </a:solidFill>
                <a:cs typeface="Calibri"/>
              </a:rPr>
              <a:t>KLP:  </a:t>
            </a:r>
            <a:r>
              <a:rPr lang="en-GB" b="0" i="1" dirty="0">
                <a:solidFill>
                  <a:schemeClr val="tx1"/>
                </a:solidFill>
                <a:cs typeface="Calibri"/>
              </a:rPr>
              <a:t>For ECTs to apply what they have learnt from the seminar to their own curriculum map</a:t>
            </a:r>
            <a:r>
              <a:rPr lang="en-GB" i="1" dirty="0">
                <a:solidFill>
                  <a:schemeClr val="tx1"/>
                </a:solidFill>
                <a:cs typeface="Calibri"/>
              </a:rPr>
              <a:t>.</a:t>
            </a:r>
            <a:r>
              <a:rPr lang="en-GB" i="1" dirty="0">
                <a:solidFill>
                  <a:schemeClr val="tx1"/>
                </a:solidFill>
              </a:rPr>
              <a:t> ECTs should consider how their curriculum is sequenced, where foundational concepts are revisited and how new learning builds on prior knowledge</a:t>
            </a:r>
            <a:r>
              <a:rPr lang="en-GB" b="0" i="1" dirty="0">
                <a:solidFill>
                  <a:schemeClr val="tx1"/>
                </a:solidFill>
              </a:rPr>
              <a:t>.</a:t>
            </a:r>
          </a:p>
          <a:p>
            <a:endParaRPr lang="en-GB" b="1" dirty="0">
              <a:solidFill>
                <a:schemeClr val="tx1"/>
              </a:solidFill>
            </a:endParaRPr>
          </a:p>
          <a:p>
            <a:r>
              <a:rPr lang="en-GB" b="1" dirty="0">
                <a:solidFill>
                  <a:schemeClr val="tx1"/>
                </a:solidFill>
              </a:rPr>
              <a:t>Activity: </a:t>
            </a:r>
            <a:endParaRPr lang="en-GB" b="1" dirty="0">
              <a:solidFill>
                <a:schemeClr val="tx1"/>
              </a:solidFill>
              <a:cs typeface="Calibri"/>
            </a:endParaRPr>
          </a:p>
          <a:p>
            <a:r>
              <a:rPr lang="en-GB" b="0" dirty="0">
                <a:solidFill>
                  <a:schemeClr val="tx1"/>
                </a:solidFill>
                <a:cs typeface="Calibri"/>
              </a:rPr>
              <a:t>You are now going to move into breakout rooms with a partner for </a:t>
            </a:r>
            <a:r>
              <a:rPr lang="en-GB" dirty="0">
                <a:solidFill>
                  <a:schemeClr val="tx1"/>
                </a:solidFill>
                <a:cs typeface="Calibri"/>
              </a:rPr>
              <a:t>14</a:t>
            </a:r>
            <a:r>
              <a:rPr lang="en-GB" b="0" dirty="0">
                <a:solidFill>
                  <a:schemeClr val="tx1"/>
                </a:solidFill>
                <a:cs typeface="Calibri"/>
              </a:rPr>
              <a:t> minutes. Here you will share your thinking about your concept with your partner by noting:</a:t>
            </a:r>
          </a:p>
          <a:p>
            <a:pPr marL="285750" indent="-285750">
              <a:buFont typeface="Arial" panose="020B0604020202020204" pitchFamily="34" charset="0"/>
              <a:buChar char="•"/>
            </a:pPr>
            <a:r>
              <a:rPr lang="en-GB" sz="1200" dirty="0">
                <a:solidFill>
                  <a:schemeClr val="tx1"/>
                </a:solidFill>
              </a:rPr>
              <a:t>the foundational concept</a:t>
            </a:r>
          </a:p>
          <a:p>
            <a:pPr marL="285750" indent="-285750">
              <a:buFont typeface="Arial" panose="020B0604020202020204" pitchFamily="34" charset="0"/>
              <a:buChar char="•"/>
            </a:pPr>
            <a:r>
              <a:rPr lang="en-GB" dirty="0">
                <a:solidFill>
                  <a:schemeClr val="tx1"/>
                </a:solidFill>
              </a:rPr>
              <a:t>where and how it reoccurs</a:t>
            </a:r>
          </a:p>
          <a:p>
            <a:pPr marL="285750" indent="-285750">
              <a:buFont typeface="Arial" panose="020B0604020202020204" pitchFamily="34" charset="0"/>
              <a:buChar char="•"/>
            </a:pPr>
            <a:r>
              <a:rPr lang="en-GB" sz="1200" dirty="0">
                <a:solidFill>
                  <a:schemeClr val="tx1"/>
                </a:solidFill>
              </a:rPr>
              <a:t>how the unit you focused on links to </a:t>
            </a:r>
            <a:r>
              <a:rPr lang="en-GB" dirty="0">
                <a:solidFill>
                  <a:schemeClr val="tx1"/>
                </a:solidFill>
              </a:rPr>
              <a:t>previous and future units in order to develop the concept.</a:t>
            </a:r>
          </a:p>
          <a:p>
            <a:r>
              <a:rPr lang="en-GB" b="0" dirty="0">
                <a:solidFill>
                  <a:schemeClr val="tx1"/>
                </a:solidFill>
                <a:cs typeface="Calibri"/>
              </a:rPr>
              <a:t>With your partner consider and discuss the questions shared here on the right.</a:t>
            </a:r>
          </a:p>
          <a:p>
            <a:endParaRPr lang="en-GB" b="0" dirty="0">
              <a:solidFill>
                <a:schemeClr val="tx1"/>
              </a:solidFill>
              <a:cs typeface="Calibri"/>
            </a:endParaRPr>
          </a:p>
          <a:p>
            <a:r>
              <a:rPr lang="en-GB" b="0" dirty="0">
                <a:solidFill>
                  <a:schemeClr val="tx1"/>
                </a:solidFill>
                <a:cs typeface="Calibri"/>
              </a:rPr>
              <a:t>After </a:t>
            </a:r>
            <a:r>
              <a:rPr lang="en-GB" dirty="0">
                <a:solidFill>
                  <a:schemeClr val="tx1"/>
                </a:solidFill>
                <a:cs typeface="Calibri"/>
              </a:rPr>
              <a:t>7 </a:t>
            </a:r>
            <a:r>
              <a:rPr lang="en-GB" b="0" dirty="0">
                <a:solidFill>
                  <a:schemeClr val="tx1"/>
                </a:solidFill>
                <a:cs typeface="Calibri"/>
              </a:rPr>
              <a:t>minutes, swap and share and discuss your partner's example.</a:t>
            </a:r>
          </a:p>
          <a:p>
            <a:endParaRPr lang="en-GB" b="0" dirty="0">
              <a:solidFill>
                <a:schemeClr val="tx1"/>
              </a:solidFill>
              <a:cs typeface="Calibri"/>
            </a:endParaRPr>
          </a:p>
          <a:p>
            <a:r>
              <a:rPr lang="en-GB" b="0" i="1" dirty="0">
                <a:solidFill>
                  <a:schemeClr val="tx1"/>
                </a:solidFill>
                <a:cs typeface="Calibri"/>
              </a:rPr>
              <a:t>Put ECTs into breakout rooms in pairs for </a:t>
            </a:r>
            <a:r>
              <a:rPr lang="en-GB" i="1" dirty="0">
                <a:solidFill>
                  <a:schemeClr val="tx1"/>
                </a:solidFill>
                <a:cs typeface="Calibri"/>
              </a:rPr>
              <a:t>14</a:t>
            </a:r>
            <a:r>
              <a:rPr lang="en-GB" b="0" i="1" dirty="0">
                <a:solidFill>
                  <a:schemeClr val="tx1"/>
                </a:solidFill>
                <a:cs typeface="Calibri"/>
              </a:rPr>
              <a:t> minutes. After </a:t>
            </a:r>
            <a:r>
              <a:rPr lang="en-GB" i="1" dirty="0">
                <a:solidFill>
                  <a:schemeClr val="tx1"/>
                </a:solidFill>
                <a:cs typeface="Calibri"/>
              </a:rPr>
              <a:t>14</a:t>
            </a:r>
            <a:r>
              <a:rPr lang="en-GB" b="0" i="1" dirty="0">
                <a:solidFill>
                  <a:schemeClr val="tx1"/>
                </a:solidFill>
                <a:cs typeface="Calibri"/>
              </a:rPr>
              <a:t> minutes bring the pairs back to the main group.</a:t>
            </a:r>
          </a:p>
          <a:p>
            <a:endParaRPr lang="en-GB" b="0" i="1" dirty="0">
              <a:solidFill>
                <a:schemeClr val="tx1"/>
              </a:solidFill>
              <a:cs typeface="Calibri"/>
            </a:endParaRPr>
          </a:p>
          <a:p>
            <a:r>
              <a:rPr lang="en-GB" b="1" i="0" dirty="0">
                <a:solidFill>
                  <a:schemeClr val="tx1"/>
                </a:solidFill>
                <a:cs typeface="Calibri"/>
              </a:rPr>
              <a:t>Explain:</a:t>
            </a:r>
          </a:p>
          <a:p>
            <a:r>
              <a:rPr lang="en-GB" b="0" i="0" dirty="0">
                <a:solidFill>
                  <a:schemeClr val="tx1"/>
                </a:solidFill>
                <a:cs typeface="Calibri"/>
              </a:rPr>
              <a:t>Now that you’ve shared and discussed your example with your partner, we’d suggest spending some time following the seminar making amendments based on the discussion and feedback you received.</a:t>
            </a:r>
          </a:p>
          <a:p>
            <a:endParaRPr lang="en-GB" i="1" dirty="0">
              <a:solidFill>
                <a:schemeClr val="tx1"/>
              </a:solidFill>
              <a:cs typeface="Calibri"/>
            </a:endParaRPr>
          </a:p>
          <a:p>
            <a:r>
              <a:rPr lang="en-US" b="1" dirty="0">
                <a:solidFill>
                  <a:schemeClr val="tx1"/>
                </a:solidFill>
                <a:cs typeface="Calibri"/>
              </a:rPr>
              <a:t>Link to next slide: </a:t>
            </a:r>
            <a:r>
              <a:rPr lang="en-US" b="0" dirty="0">
                <a:solidFill>
                  <a:schemeClr val="tx1"/>
                </a:solidFill>
                <a:cs typeface="Calibri"/>
              </a:rPr>
              <a:t>Let’s reflect on what you have learnt today.</a:t>
            </a:r>
          </a:p>
          <a:p>
            <a:endParaRPr lang="en-GB" dirty="0">
              <a:solidFill>
                <a:schemeClr val="tx1"/>
              </a:solidFill>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20</a:t>
            </a:fld>
            <a:endParaRPr lang="en-GB"/>
          </a:p>
        </p:txBody>
      </p:sp>
    </p:spTree>
    <p:extLst>
      <p:ext uri="{BB962C8B-B14F-4D97-AF65-F5344CB8AC3E}">
        <p14:creationId xmlns:p14="http://schemas.microsoft.com/office/powerpoint/2010/main" val="32753808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01:24 – 01:28 (4 minutes)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i="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dirty="0"/>
              <a:t>KLP: </a:t>
            </a:r>
            <a:r>
              <a:rPr lang="en-GB" b="0" i="1" dirty="0"/>
              <a:t>To reflect on the seminar today and consider what they have learnt and how they will implement this into their practice moving forward. </a:t>
            </a:r>
            <a:endParaRPr lang="en-GB" b="1" i="1" dirty="0"/>
          </a:p>
          <a:p>
            <a:endParaRPr lang="en-GB" dirty="0"/>
          </a:p>
          <a:p>
            <a:r>
              <a:rPr lang="en-GB" b="1" dirty="0"/>
              <a:t>Ask:</a:t>
            </a:r>
          </a:p>
          <a:p>
            <a:pPr>
              <a:lnSpc>
                <a:spcPct val="107000"/>
              </a:lnSpc>
              <a:spcAft>
                <a:spcPts val="800"/>
              </a:spcAft>
            </a:pPr>
            <a:r>
              <a:rPr lang="en-GB" sz="1200" dirty="0">
                <a:solidFill>
                  <a:schemeClr val="tx1"/>
                </a:solidFill>
              </a:rPr>
              <a:t>What will you take from today’s seminar to implement into your practice? </a:t>
            </a:r>
            <a:endParaRPr lang="en-GB" sz="1200" b="0" dirty="0">
              <a:solidFill>
                <a:schemeClr val="tx1"/>
              </a:solidFill>
            </a:endParaRPr>
          </a:p>
          <a:p>
            <a:pPr>
              <a:lnSpc>
                <a:spcPct val="107000"/>
              </a:lnSpc>
              <a:spcAft>
                <a:spcPts val="800"/>
              </a:spcAft>
            </a:pPr>
            <a:r>
              <a:rPr lang="en-GB" sz="1200" dirty="0">
                <a:solidFill>
                  <a:schemeClr val="tx1"/>
                </a:solidFill>
              </a:rPr>
              <a:t>What are you next steps to do so? </a:t>
            </a:r>
            <a:r>
              <a:rPr lang="en-GB" sz="1200" b="0" dirty="0">
                <a:solidFill>
                  <a:schemeClr val="tx1"/>
                </a:solidFill>
              </a:rPr>
              <a:t> </a:t>
            </a:r>
          </a:p>
          <a:p>
            <a:pPr marL="0" marR="0" lvl="0" indent="0" algn="l" defTabSz="914400" rtl="0" eaLnBrk="1" fontAlgn="auto" latinLnBrk="0" hangingPunct="1">
              <a:lnSpc>
                <a:spcPct val="107000"/>
              </a:lnSpc>
              <a:spcBef>
                <a:spcPts val="0"/>
              </a:spcBef>
              <a:spcAft>
                <a:spcPts val="800"/>
              </a:spcAft>
              <a:buClrTx/>
              <a:buSzTx/>
              <a:buFontTx/>
              <a:buNone/>
              <a:tabLst/>
              <a:defRPr/>
            </a:pPr>
            <a:r>
              <a:rPr lang="en-GB" sz="1200" b="0" dirty="0">
                <a:solidFill>
                  <a:schemeClr val="tx1"/>
                </a:solidFill>
              </a:rPr>
              <a:t>What challenges or barriers might you face and how will you mitigate for them? </a:t>
            </a:r>
          </a:p>
          <a:p>
            <a:endParaRPr lang="en-GB" dirty="0"/>
          </a:p>
          <a:p>
            <a:r>
              <a:rPr lang="en-GB" i="1" dirty="0"/>
              <a:t>Give ECTs 5 minutes to reflect on the questions, if time allows ask some ECTs to share their responses.</a:t>
            </a:r>
          </a:p>
          <a:p>
            <a:endParaRPr lang="en-GB" dirty="0"/>
          </a:p>
          <a:p>
            <a:r>
              <a:rPr lang="en-GB" b="1" dirty="0"/>
              <a:t>Link to next slide: </a:t>
            </a:r>
            <a:r>
              <a:rPr lang="en-GB" b="0" dirty="0"/>
              <a:t>Lets recap on some useful networks and resources before we close the seminar.</a:t>
            </a:r>
            <a:endParaRPr lang="en-GB" b="1"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73106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01:28 – 01:30 (2 minutes)</a:t>
            </a:r>
          </a:p>
          <a:p>
            <a:endParaRPr lang="en-GB" dirty="0"/>
          </a:p>
          <a:p>
            <a:r>
              <a:rPr lang="en-GB" b="1" i="0" dirty="0"/>
              <a:t>Explain:</a:t>
            </a:r>
            <a:endParaRPr lang="en-GB" b="1" i="0" dirty="0">
              <a:cs typeface="Calibri"/>
            </a:endParaRPr>
          </a:p>
          <a:p>
            <a:pPr marL="0" indent="0">
              <a:buFont typeface="Arial" panose="020B0604020202020204" pitchFamily="34" charset="0"/>
              <a:buNone/>
              <a:defRPr/>
            </a:pPr>
            <a:r>
              <a:rPr lang="en-GB" i="1" dirty="0"/>
              <a:t>Share these with ECTs:</a:t>
            </a:r>
          </a:p>
          <a:p>
            <a:pPr marL="0" indent="0">
              <a:buFont typeface="Arial" panose="020B0604020202020204" pitchFamily="34" charset="0"/>
              <a:buNone/>
              <a:defRPr/>
            </a:pPr>
            <a:endParaRPr lang="en-GB" i="1" dirty="0"/>
          </a:p>
          <a:p>
            <a:pPr marL="171450" indent="-171450">
              <a:buFont typeface="Arial" panose="020B0604020202020204" pitchFamily="34" charset="0"/>
              <a:buChar char="•"/>
              <a:defRPr/>
            </a:pPr>
            <a:r>
              <a:rPr lang="en-GB" dirty="0"/>
              <a:t>Check out the Teach First Networks: https://www.teachfirst.org.uk/networks </a:t>
            </a:r>
            <a:endParaRPr lang="en-GB" dirty="0">
              <a:latin typeface="Calibri" panose="020F0502020204030204"/>
              <a:cs typeface="Calibri" panose="020F0502020204030204"/>
            </a:endParaRPr>
          </a:p>
          <a:p>
            <a:pPr marL="171450" indent="-171450">
              <a:buFont typeface="Arial" panose="020B0604020202020204" pitchFamily="34" charset="0"/>
              <a:buChar char="•"/>
            </a:pPr>
            <a:endParaRPr lang="en-GB" i="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i="0" dirty="0">
              <a:cs typeface="Calibri" panose="020F0502020204030204"/>
            </a:endParaRPr>
          </a:p>
          <a:p>
            <a:pPr marL="0" indent="0">
              <a:buFont typeface="Arial" panose="020B0604020202020204" pitchFamily="34" charset="0"/>
              <a:buNone/>
            </a:pPr>
            <a:r>
              <a:rPr lang="en-GB" b="1" i="0" dirty="0"/>
              <a:t>Link to next slide: </a:t>
            </a:r>
            <a:r>
              <a:rPr lang="en-GB" i="1" dirty="0"/>
              <a:t>Close the seminar and congratulate ECTs on completing their final training seminar as part of the ECF programme!</a:t>
            </a:r>
          </a:p>
          <a:p>
            <a:pPr marL="171450" indent="-171450">
              <a:buFont typeface="Arial" panose="020B0604020202020204" pitchFamily="34" charset="0"/>
              <a:buChar char="•"/>
              <a:defRPr/>
            </a:pPr>
            <a:endParaRPr lang="en-GB" i="1" dirty="0"/>
          </a:p>
          <a:p>
            <a:pPr marL="0" indent="0">
              <a:buFont typeface="Arial" panose="020B0604020202020204" pitchFamily="34" charset="0"/>
              <a:buNone/>
              <a:defRPr/>
            </a:pPr>
            <a:endParaRPr lang="en-GB" i="1" dirty="0"/>
          </a:p>
          <a:p>
            <a:pPr marL="171450" indent="-171450">
              <a:buFont typeface="Arial" panose="020B0604020202020204" pitchFamily="34" charset="0"/>
              <a:buChar char="•"/>
              <a:defRPr/>
            </a:pPr>
            <a:endParaRPr lang="en-GB" i="1"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031864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AA24272-161B-9A42-BC2D-F0109316EB3C}" type="slidenum">
              <a:rPr lang="en-GB" smtClean="0"/>
              <a:t>23</a:t>
            </a:fld>
            <a:endParaRPr lang="en-GB"/>
          </a:p>
        </p:txBody>
      </p:sp>
    </p:spTree>
    <p:extLst>
      <p:ext uri="{BB962C8B-B14F-4D97-AF65-F5344CB8AC3E}">
        <p14:creationId xmlns:p14="http://schemas.microsoft.com/office/powerpoint/2010/main" val="1535300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380860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11.svg"/><Relationship Id="rId4" Type="http://schemas.openxmlformats.org/officeDocument/2006/relationships/image" Target="../media/image10.pn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5973524" y="1796487"/>
            <a:ext cx="5397499" cy="1155701"/>
          </a:xfrm>
        </p:spPr>
        <p:txBody>
          <a:bodyPr anchor="b">
            <a:normAutofit/>
          </a:bodyPr>
          <a:lstStyle>
            <a:lvl1pPr algn="l">
              <a:defRPr sz="6000">
                <a:solidFill>
                  <a:schemeClr val="bg1"/>
                </a:solidFill>
              </a:defRPr>
            </a:lvl1pPr>
          </a:lstStyle>
          <a:p>
            <a:r>
              <a:rPr lang="en-US"/>
              <a:t>Title slide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5973524" y="2952188"/>
            <a:ext cx="5394325" cy="1136651"/>
          </a:xfrm>
        </p:spPr>
        <p:txBody>
          <a:bodyPr>
            <a:norm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1" name="Freeform 40">
            <a:extLst>
              <a:ext uri="{FF2B5EF4-FFF2-40B4-BE49-F238E27FC236}">
                <a16:creationId xmlns:a16="http://schemas.microsoft.com/office/drawing/2014/main" id="{6CB508FA-F20D-1045-9C59-60725F8A652D}"/>
              </a:ext>
            </a:extLst>
          </p:cNvPr>
          <p:cNvSpPr/>
          <p:nvPr userDrawn="1"/>
        </p:nvSpPr>
        <p:spPr>
          <a:xfrm rot="16200000">
            <a:off x="1551755" y="773390"/>
            <a:ext cx="3237104" cy="3876537"/>
          </a:xfrm>
          <a:custGeom>
            <a:avLst/>
            <a:gdLst>
              <a:gd name="connsiteX0" fmla="*/ 410164 w 640870"/>
              <a:gd name="connsiteY0" fmla="*/ 0 h 767462"/>
              <a:gd name="connsiteX1" fmla="*/ 615207 w 640870"/>
              <a:gd name="connsiteY1" fmla="*/ 0 h 767462"/>
              <a:gd name="connsiteX2" fmla="*/ 640870 w 640870"/>
              <a:gd name="connsiteY2" fmla="*/ 25575 h 767462"/>
              <a:gd name="connsiteX3" fmla="*/ 640870 w 640870"/>
              <a:gd name="connsiteY3" fmla="*/ 741888 h 767462"/>
              <a:gd name="connsiteX4" fmla="*/ 615207 w 640870"/>
              <a:gd name="connsiteY4" fmla="*/ 767462 h 767462"/>
              <a:gd name="connsiteX5" fmla="*/ 410164 w 640870"/>
              <a:gd name="connsiteY5" fmla="*/ 767462 h 767462"/>
              <a:gd name="connsiteX6" fmla="*/ 384538 w 640870"/>
              <a:gd name="connsiteY6" fmla="*/ 741888 h 767462"/>
              <a:gd name="connsiteX7" fmla="*/ 384538 w 640870"/>
              <a:gd name="connsiteY7" fmla="*/ 25575 h 767462"/>
              <a:gd name="connsiteX8" fmla="*/ 25664 w 640870"/>
              <a:gd name="connsiteY8" fmla="*/ 0 h 767462"/>
              <a:gd name="connsiteX9" fmla="*/ 230707 w 640870"/>
              <a:gd name="connsiteY9" fmla="*/ 0 h 767462"/>
              <a:gd name="connsiteX10" fmla="*/ 256332 w 640870"/>
              <a:gd name="connsiteY10" fmla="*/ 25575 h 767462"/>
              <a:gd name="connsiteX11" fmla="*/ 256332 w 640870"/>
              <a:gd name="connsiteY11" fmla="*/ 741888 h 767462"/>
              <a:gd name="connsiteX12" fmla="*/ 230707 w 640870"/>
              <a:gd name="connsiteY12" fmla="*/ 767462 h 767462"/>
              <a:gd name="connsiteX13" fmla="*/ 25664 w 640870"/>
              <a:gd name="connsiteY13" fmla="*/ 767462 h 767462"/>
              <a:gd name="connsiteX14" fmla="*/ 0 w 640870"/>
              <a:gd name="connsiteY14" fmla="*/ 741888 h 767462"/>
              <a:gd name="connsiteX15" fmla="*/ 0 w 640870"/>
              <a:gd name="connsiteY15" fmla="*/ 25575 h 767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40870" h="767462">
                <a:moveTo>
                  <a:pt x="410164" y="0"/>
                </a:moveTo>
                <a:lnTo>
                  <a:pt x="615207" y="0"/>
                </a:lnTo>
                <a:lnTo>
                  <a:pt x="640870" y="25575"/>
                </a:lnTo>
                <a:lnTo>
                  <a:pt x="640870" y="741888"/>
                </a:lnTo>
                <a:lnTo>
                  <a:pt x="615207" y="767462"/>
                </a:lnTo>
                <a:lnTo>
                  <a:pt x="410164" y="767462"/>
                </a:lnTo>
                <a:lnTo>
                  <a:pt x="384538" y="741888"/>
                </a:lnTo>
                <a:lnTo>
                  <a:pt x="384538" y="25575"/>
                </a:lnTo>
                <a:close/>
                <a:moveTo>
                  <a:pt x="25664" y="0"/>
                </a:moveTo>
                <a:lnTo>
                  <a:pt x="230707" y="0"/>
                </a:lnTo>
                <a:lnTo>
                  <a:pt x="256332" y="25575"/>
                </a:lnTo>
                <a:lnTo>
                  <a:pt x="256332" y="741888"/>
                </a:lnTo>
                <a:lnTo>
                  <a:pt x="230707" y="767462"/>
                </a:lnTo>
                <a:lnTo>
                  <a:pt x="25664" y="767462"/>
                </a:lnTo>
                <a:lnTo>
                  <a:pt x="0" y="741888"/>
                </a:lnTo>
                <a:lnTo>
                  <a:pt x="0" y="25575"/>
                </a:lnTo>
                <a:close/>
              </a:path>
            </a:pathLst>
          </a:custGeom>
          <a:solidFill>
            <a:schemeClr val="accent2"/>
          </a:solidFill>
          <a:ln w="9525" cap="flat">
            <a:noFill/>
            <a:prstDash val="solid"/>
            <a:miter/>
          </a:ln>
        </p:spPr>
        <p:txBody>
          <a:bodyPr rtlCol="0" anchor="ctr"/>
          <a:lstStyle/>
          <a:p>
            <a:endParaRPr lang="en-GB"/>
          </a:p>
        </p:txBody>
      </p:sp>
      <p:sp>
        <p:nvSpPr>
          <p:cNvPr id="42" name="Picture Placeholder 6">
            <a:extLst>
              <a:ext uri="{FF2B5EF4-FFF2-40B4-BE49-F238E27FC236}">
                <a16:creationId xmlns:a16="http://schemas.microsoft.com/office/drawing/2014/main" id="{735D1BE9-8D7A-014D-A79B-22FBDEF5F045}"/>
              </a:ext>
            </a:extLst>
          </p:cNvPr>
          <p:cNvSpPr>
            <a:spLocks noGrp="1"/>
          </p:cNvSpPr>
          <p:nvPr>
            <p:ph type="pic" sz="quarter" idx="10"/>
          </p:nvPr>
        </p:nvSpPr>
        <p:spPr>
          <a:xfrm>
            <a:off x="659246" y="0"/>
            <a:ext cx="5030781" cy="6858000"/>
          </a:xfrm>
        </p:spPr>
        <p:txBody>
          <a:bodyPr/>
          <a:lstStyle/>
          <a:p>
            <a:r>
              <a:rPr lang="en-US"/>
              <a:t>Click icon to add picture</a:t>
            </a:r>
            <a:endParaRPr lang="en-GB"/>
          </a:p>
        </p:txBody>
      </p:sp>
      <p:pic>
        <p:nvPicPr>
          <p:cNvPr id="25" name="Picture 24" descr="A picture containing text&#10;&#10;Description automatically generated">
            <a:extLst>
              <a:ext uri="{FF2B5EF4-FFF2-40B4-BE49-F238E27FC236}">
                <a16:creationId xmlns:a16="http://schemas.microsoft.com/office/drawing/2014/main" id="{A010F749-032A-48DC-9367-7B46058F71CA}"/>
              </a:ext>
            </a:extLst>
          </p:cNvPr>
          <p:cNvPicPr>
            <a:picLocks noChangeAspect="1"/>
          </p:cNvPicPr>
          <p:nvPr userDrawn="1"/>
        </p:nvPicPr>
        <p:blipFill>
          <a:blip r:embed="rId2"/>
          <a:stretch>
            <a:fillRect/>
          </a:stretch>
        </p:blipFill>
        <p:spPr>
          <a:xfrm>
            <a:off x="7839913" y="5667283"/>
            <a:ext cx="4352087" cy="979112"/>
          </a:xfrm>
          <a:prstGeom prst="rect">
            <a:avLst/>
          </a:prstGeom>
        </p:spPr>
      </p:pic>
    </p:spTree>
    <p:extLst>
      <p:ext uri="{BB962C8B-B14F-4D97-AF65-F5344CB8AC3E}">
        <p14:creationId xmlns:p14="http://schemas.microsoft.com/office/powerpoint/2010/main" val="22417328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2">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7D2752C-7279-694A-B0F6-521C7029D6B5}"/>
              </a:ext>
            </a:extLst>
          </p:cNvPr>
          <p:cNvGrpSpPr/>
          <p:nvPr userDrawn="1"/>
        </p:nvGrpSpPr>
        <p:grpSpPr>
          <a:xfrm>
            <a:off x="1" y="0"/>
            <a:ext cx="12191999" cy="6858000"/>
            <a:chOff x="1" y="0"/>
            <a:chExt cx="12191999" cy="6858000"/>
          </a:xfrm>
        </p:grpSpPr>
        <p:sp>
          <p:nvSpPr>
            <p:cNvPr id="48" name="Freeform 47">
              <a:extLst>
                <a:ext uri="{FF2B5EF4-FFF2-40B4-BE49-F238E27FC236}">
                  <a16:creationId xmlns:a16="http://schemas.microsoft.com/office/drawing/2014/main" id="{EB5F77DF-5838-ED42-ACD4-7209961EF1EA}"/>
                </a:ext>
              </a:extLst>
            </p:cNvPr>
            <p:cNvSpPr/>
            <p:nvPr userDrawn="1"/>
          </p:nvSpPr>
          <p:spPr>
            <a:xfrm>
              <a:off x="1" y="0"/>
              <a:ext cx="628499" cy="6858000"/>
            </a:xfrm>
            <a:custGeom>
              <a:avLst/>
              <a:gdLst>
                <a:gd name="connsiteX0" fmla="*/ 0 w 628499"/>
                <a:gd name="connsiteY0" fmla="*/ 0 h 6858000"/>
                <a:gd name="connsiteX1" fmla="*/ 628499 w 628499"/>
                <a:gd name="connsiteY1" fmla="*/ 0 h 6858000"/>
                <a:gd name="connsiteX2" fmla="*/ 628499 w 628499"/>
                <a:gd name="connsiteY2" fmla="*/ 6858000 h 6858000"/>
                <a:gd name="connsiteX3" fmla="*/ 0 w 628499"/>
                <a:gd name="connsiteY3" fmla="*/ 6858000 h 6858000"/>
                <a:gd name="connsiteX4" fmla="*/ 0 w 62849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8499" h="6858000">
                  <a:moveTo>
                    <a:pt x="0" y="0"/>
                  </a:moveTo>
                  <a:lnTo>
                    <a:pt x="628499" y="0"/>
                  </a:lnTo>
                  <a:lnTo>
                    <a:pt x="628499" y="6858000"/>
                  </a:lnTo>
                  <a:lnTo>
                    <a:pt x="0" y="6858000"/>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a:extLst>
                <a:ext uri="{FF2B5EF4-FFF2-40B4-BE49-F238E27FC236}">
                  <a16:creationId xmlns:a16="http://schemas.microsoft.com/office/drawing/2014/main" id="{644C17D8-D7A9-CA4C-B615-92A6DD599C49}"/>
                </a:ext>
              </a:extLst>
            </p:cNvPr>
            <p:cNvSpPr/>
            <p:nvPr userDrawn="1"/>
          </p:nvSpPr>
          <p:spPr>
            <a:xfrm>
              <a:off x="1992494" y="0"/>
              <a:ext cx="10199506" cy="6858000"/>
            </a:xfrm>
            <a:custGeom>
              <a:avLst/>
              <a:gdLst>
                <a:gd name="connsiteX0" fmla="*/ 0 w 10199506"/>
                <a:gd name="connsiteY0" fmla="*/ 0 h 6858000"/>
                <a:gd name="connsiteX1" fmla="*/ 10199506 w 10199506"/>
                <a:gd name="connsiteY1" fmla="*/ 0 h 6858000"/>
                <a:gd name="connsiteX2" fmla="*/ 10199506 w 10199506"/>
                <a:gd name="connsiteY2" fmla="*/ 6858000 h 6858000"/>
                <a:gd name="connsiteX3" fmla="*/ 1687511 w 10199506"/>
                <a:gd name="connsiteY3" fmla="*/ 6858000 h 6858000"/>
                <a:gd name="connsiteX4" fmla="*/ 4272882 w 10199506"/>
                <a:gd name="connsiteY4" fmla="*/ 4272889 h 6858000"/>
                <a:gd name="connsiteX5" fmla="*/ 0 w 10199506"/>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199506" h="6858000">
                  <a:moveTo>
                    <a:pt x="0" y="0"/>
                  </a:moveTo>
                  <a:lnTo>
                    <a:pt x="10199506" y="0"/>
                  </a:lnTo>
                  <a:lnTo>
                    <a:pt x="10199506" y="6858000"/>
                  </a:lnTo>
                  <a:lnTo>
                    <a:pt x="1687511" y="6858000"/>
                  </a:lnTo>
                  <a:lnTo>
                    <a:pt x="4272882" y="4272889"/>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5" name="Graphic 27">
            <a:extLst>
              <a:ext uri="{FF2B5EF4-FFF2-40B4-BE49-F238E27FC236}">
                <a16:creationId xmlns:a16="http://schemas.microsoft.com/office/drawing/2014/main" id="{4E422C4F-84BD-B940-8F7C-C78EEC921114}"/>
              </a:ext>
            </a:extLst>
          </p:cNvPr>
          <p:cNvSpPr/>
          <p:nvPr userDrawn="1"/>
        </p:nvSpPr>
        <p:spPr>
          <a:xfrm rot="18900000">
            <a:off x="5257259" y="1786755"/>
            <a:ext cx="1457048" cy="1457047"/>
          </a:xfrm>
          <a:custGeom>
            <a:avLst/>
            <a:gdLst>
              <a:gd name="connsiteX0" fmla="*/ 2218468 w 2466975"/>
              <a:gd name="connsiteY0" fmla="*/ 0 h 2466975"/>
              <a:gd name="connsiteX1" fmla="*/ 247460 w 2466975"/>
              <a:gd name="connsiteY1" fmla="*/ 0 h 2466975"/>
              <a:gd name="connsiteX2" fmla="*/ 0 w 2466975"/>
              <a:gd name="connsiteY2" fmla="*/ 247460 h 2466975"/>
              <a:gd name="connsiteX3" fmla="*/ 0 w 2466975"/>
              <a:gd name="connsiteY3" fmla="*/ 2236089 h 2466975"/>
              <a:gd name="connsiteX4" fmla="*/ 238697 w 2466975"/>
              <a:gd name="connsiteY4" fmla="*/ 2474786 h 2466975"/>
              <a:gd name="connsiteX5" fmla="*/ 2227326 w 2466975"/>
              <a:gd name="connsiteY5" fmla="*/ 2474786 h 2466975"/>
              <a:gd name="connsiteX6" fmla="*/ 2474786 w 2466975"/>
              <a:gd name="connsiteY6" fmla="*/ 2227326 h 2466975"/>
              <a:gd name="connsiteX7" fmla="*/ 2474786 w 2466975"/>
              <a:gd name="connsiteY7" fmla="*/ 256223 h 2466975"/>
              <a:gd name="connsiteX8" fmla="*/ 2218468 w 2466975"/>
              <a:gd name="connsiteY8" fmla="*/ 0 h 246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6975" h="2466975">
                <a:moveTo>
                  <a:pt x="2218468" y="0"/>
                </a:moveTo>
                <a:lnTo>
                  <a:pt x="247460" y="0"/>
                </a:lnTo>
                <a:lnTo>
                  <a:pt x="0" y="247460"/>
                </a:lnTo>
                <a:lnTo>
                  <a:pt x="0" y="2236089"/>
                </a:lnTo>
                <a:lnTo>
                  <a:pt x="238697" y="2474786"/>
                </a:lnTo>
                <a:lnTo>
                  <a:pt x="2227326" y="2474786"/>
                </a:lnTo>
                <a:lnTo>
                  <a:pt x="2474786" y="2227326"/>
                </a:lnTo>
                <a:lnTo>
                  <a:pt x="2474786" y="256223"/>
                </a:lnTo>
                <a:lnTo>
                  <a:pt x="2218468" y="0"/>
                </a:lnTo>
                <a:close/>
              </a:path>
            </a:pathLst>
          </a:custGeom>
          <a:solidFill>
            <a:schemeClr val="bg1"/>
          </a:solidFill>
          <a:ln w="9525"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6159499" y="731324"/>
            <a:ext cx="5394325" cy="1590469"/>
          </a:xfrm>
        </p:spPr>
        <p:txBody>
          <a:bodyPr anchor="b">
            <a:normAutofit/>
          </a:bodyPr>
          <a:lstStyle>
            <a:lvl1pPr algn="l">
              <a:defRPr sz="6000">
                <a:solidFill>
                  <a:schemeClr val="accent1"/>
                </a:solidFill>
              </a:defRPr>
            </a:lvl1pPr>
          </a:lstStyle>
          <a:p>
            <a:r>
              <a:rPr lang="en-US"/>
              <a:t>Title slide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6159086" y="2321793"/>
            <a:ext cx="5385214" cy="488623"/>
          </a:xfrm>
        </p:spPr>
        <p:txBody>
          <a:bodyPr>
            <a:noAutofit/>
          </a:bodyPr>
          <a:lstStyle>
            <a:lvl1pPr marL="0" indent="0" algn="l">
              <a:buNone/>
              <a:defRPr sz="30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7" name="Picture Placeholder 6">
            <a:extLst>
              <a:ext uri="{FF2B5EF4-FFF2-40B4-BE49-F238E27FC236}">
                <a16:creationId xmlns:a16="http://schemas.microsoft.com/office/drawing/2014/main" id="{42D071DF-2BEF-A143-9877-2AC7F55BA68F}"/>
              </a:ext>
            </a:extLst>
          </p:cNvPr>
          <p:cNvSpPr>
            <a:spLocks noGrp="1"/>
          </p:cNvSpPr>
          <p:nvPr>
            <p:ph type="pic" sz="quarter" idx="10"/>
          </p:nvPr>
        </p:nvSpPr>
        <p:spPr>
          <a:xfrm>
            <a:off x="659246" y="0"/>
            <a:ext cx="5367760" cy="6858000"/>
          </a:xfrm>
        </p:spPr>
        <p:txBody>
          <a:bodyPr/>
          <a:lstStyle/>
          <a:p>
            <a:r>
              <a:rPr lang="en-US"/>
              <a:t>Click icon to add picture</a:t>
            </a:r>
            <a:endParaRPr lang="en-GB"/>
          </a:p>
        </p:txBody>
      </p:sp>
      <p:pic>
        <p:nvPicPr>
          <p:cNvPr id="26" name="Picture 25" descr="A picture containing shape&#10;&#10;Description automatically generated">
            <a:extLst>
              <a:ext uri="{FF2B5EF4-FFF2-40B4-BE49-F238E27FC236}">
                <a16:creationId xmlns:a16="http://schemas.microsoft.com/office/drawing/2014/main" id="{49D0766F-AD8C-4DE4-BF38-80DE5BA07D00}"/>
              </a:ext>
            </a:extLst>
          </p:cNvPr>
          <p:cNvPicPr>
            <a:picLocks noChangeAspect="1"/>
          </p:cNvPicPr>
          <p:nvPr userDrawn="1"/>
        </p:nvPicPr>
        <p:blipFill>
          <a:blip r:embed="rId2"/>
          <a:stretch>
            <a:fillRect/>
          </a:stretch>
        </p:blipFill>
        <p:spPr>
          <a:xfrm>
            <a:off x="7839910" y="5667283"/>
            <a:ext cx="4352090" cy="979112"/>
          </a:xfrm>
          <a:prstGeom prst="rect">
            <a:avLst/>
          </a:prstGeom>
        </p:spPr>
      </p:pic>
    </p:spTree>
    <p:extLst>
      <p:ext uri="{BB962C8B-B14F-4D97-AF65-F5344CB8AC3E}">
        <p14:creationId xmlns:p14="http://schemas.microsoft.com/office/powerpoint/2010/main" val="1924795061"/>
      </p:ext>
    </p:extLst>
  </p:cSld>
  <p:clrMapOvr>
    <a:masterClrMapping/>
  </p:clrMapOvr>
  <p:extLst>
    <p:ext uri="{DCECCB84-F9BA-43D5-87BE-67443E8EF086}">
      <p15:sldGuideLst xmlns:p15="http://schemas.microsoft.com/office/powerpoint/2012/main">
        <p15:guide id="1" pos="7496">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3">
    <p:bg>
      <p:bgPr>
        <a:solidFill>
          <a:schemeClr val="accent1"/>
        </a:solidFill>
        <a:effectLst/>
      </p:bgPr>
    </p:bg>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B5FA6EA1-10D4-3540-87AF-7D0BF44939B0}"/>
              </a:ext>
            </a:extLst>
          </p:cNvPr>
          <p:cNvSpPr/>
          <p:nvPr userDrawn="1"/>
        </p:nvSpPr>
        <p:spPr>
          <a:xfrm>
            <a:off x="3471941" y="0"/>
            <a:ext cx="8720059" cy="6858000"/>
          </a:xfrm>
          <a:custGeom>
            <a:avLst/>
            <a:gdLst>
              <a:gd name="connsiteX0" fmla="*/ 6858688 w 8720059"/>
              <a:gd name="connsiteY0" fmla="*/ 0 h 6858000"/>
              <a:gd name="connsiteX1" fmla="*/ 8720059 w 8720059"/>
              <a:gd name="connsiteY1" fmla="*/ 0 h 6858000"/>
              <a:gd name="connsiteX2" fmla="*/ 8720059 w 8720059"/>
              <a:gd name="connsiteY2" fmla="*/ 6858000 h 6858000"/>
              <a:gd name="connsiteX3" fmla="*/ 0 w 8720059"/>
              <a:gd name="connsiteY3" fmla="*/ 6858000 h 6858000"/>
              <a:gd name="connsiteX4" fmla="*/ 6858688 w 872005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20059" h="6858000">
                <a:moveTo>
                  <a:pt x="6858688" y="0"/>
                </a:moveTo>
                <a:lnTo>
                  <a:pt x="8720059" y="0"/>
                </a:lnTo>
                <a:lnTo>
                  <a:pt x="8720059" y="6858000"/>
                </a:lnTo>
                <a:lnTo>
                  <a:pt x="0" y="6858000"/>
                </a:lnTo>
                <a:lnTo>
                  <a:pt x="6858688"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0" y="864300"/>
            <a:ext cx="5884496" cy="1692518"/>
          </a:xfrm>
        </p:spPr>
        <p:txBody>
          <a:bodyPr anchor="b"/>
          <a:lstStyle>
            <a:lvl1pPr algn="l">
              <a:defRPr sz="6000">
                <a:solidFill>
                  <a:schemeClr val="bg1"/>
                </a:solidFill>
              </a:defRPr>
            </a:lvl1pPr>
          </a:lstStyle>
          <a:p>
            <a:r>
              <a:rPr lang="en-US"/>
              <a:t>Click to edit title style</a:t>
            </a:r>
            <a:endParaRPr lang="en-GB"/>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1" y="2556818"/>
            <a:ext cx="5884496" cy="498475"/>
          </a:xfrm>
        </p:spPr>
        <p:txBody>
          <a:bodyPr>
            <a:normAutofit/>
          </a:bodyPr>
          <a:lstStyle>
            <a:lvl1pPr marL="0" indent="0" algn="l">
              <a:buNone/>
              <a:defRPr sz="30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30" name="Picture Placeholder 6">
            <a:extLst>
              <a:ext uri="{FF2B5EF4-FFF2-40B4-BE49-F238E27FC236}">
                <a16:creationId xmlns:a16="http://schemas.microsoft.com/office/drawing/2014/main" id="{094D3FF8-22F5-D447-ABD1-FF56E6019B1F}"/>
              </a:ext>
            </a:extLst>
          </p:cNvPr>
          <p:cNvSpPr>
            <a:spLocks noGrp="1"/>
          </p:cNvSpPr>
          <p:nvPr>
            <p:ph type="pic" sz="quarter" idx="10"/>
          </p:nvPr>
        </p:nvSpPr>
        <p:spPr>
          <a:xfrm>
            <a:off x="3434340" y="-24706"/>
            <a:ext cx="6294785" cy="6858000"/>
          </a:xfrm>
        </p:spPr>
        <p:txBody>
          <a:bodyPr/>
          <a:lstStyle/>
          <a:p>
            <a:r>
              <a:rPr lang="en-US"/>
              <a:t>Click icon to add picture</a:t>
            </a:r>
            <a:endParaRPr lang="en-GB"/>
          </a:p>
        </p:txBody>
      </p:sp>
      <p:pic>
        <p:nvPicPr>
          <p:cNvPr id="22" name="Picture 21" descr="A picture containing shape&#10;&#10;Description automatically generated">
            <a:extLst>
              <a:ext uri="{FF2B5EF4-FFF2-40B4-BE49-F238E27FC236}">
                <a16:creationId xmlns:a16="http://schemas.microsoft.com/office/drawing/2014/main" id="{16A98537-9B82-4D56-926F-0319C37EE900}"/>
              </a:ext>
            </a:extLst>
          </p:cNvPr>
          <p:cNvPicPr>
            <a:picLocks noChangeAspect="1"/>
          </p:cNvPicPr>
          <p:nvPr userDrawn="1"/>
        </p:nvPicPr>
        <p:blipFill>
          <a:blip r:embed="rId2"/>
          <a:stretch>
            <a:fillRect/>
          </a:stretch>
        </p:blipFill>
        <p:spPr>
          <a:xfrm>
            <a:off x="7839910" y="5667283"/>
            <a:ext cx="4352090" cy="979112"/>
          </a:xfrm>
          <a:prstGeom prst="rect">
            <a:avLst/>
          </a:prstGeom>
        </p:spPr>
      </p:pic>
    </p:spTree>
    <p:extLst>
      <p:ext uri="{BB962C8B-B14F-4D97-AF65-F5344CB8AC3E}">
        <p14:creationId xmlns:p14="http://schemas.microsoft.com/office/powerpoint/2010/main" val="39324231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resentation title slide 4">
    <p:bg>
      <p:bgPr>
        <a:solidFill>
          <a:schemeClr val="accent2"/>
        </a:solidFill>
        <a:effectLst/>
      </p:bgPr>
    </p:bg>
    <p:spTree>
      <p:nvGrpSpPr>
        <p:cNvPr id="1" name=""/>
        <p:cNvGrpSpPr/>
        <p:nvPr/>
      </p:nvGrpSpPr>
      <p:grpSpPr>
        <a:xfrm>
          <a:off x="0" y="0"/>
          <a:ext cx="0" cy="0"/>
          <a:chOff x="0" y="0"/>
          <a:chExt cx="0" cy="0"/>
        </a:xfrm>
      </p:grpSpPr>
      <p:sp>
        <p:nvSpPr>
          <p:cNvPr id="75" name="Freeform 74">
            <a:extLst>
              <a:ext uri="{FF2B5EF4-FFF2-40B4-BE49-F238E27FC236}">
                <a16:creationId xmlns:a16="http://schemas.microsoft.com/office/drawing/2014/main" id="{1E35399D-E6A0-4F4B-8505-085107316030}"/>
              </a:ext>
            </a:extLst>
          </p:cNvPr>
          <p:cNvSpPr/>
          <p:nvPr userDrawn="1"/>
        </p:nvSpPr>
        <p:spPr>
          <a:xfrm flipV="1">
            <a:off x="0" y="0"/>
            <a:ext cx="12192000" cy="6858000"/>
          </a:xfrm>
          <a:custGeom>
            <a:avLst/>
            <a:gdLst>
              <a:gd name="connsiteX0" fmla="*/ 0 w 12192000"/>
              <a:gd name="connsiteY0" fmla="*/ 6858000 h 6858000"/>
              <a:gd name="connsiteX1" fmla="*/ 12192000 w 12192000"/>
              <a:gd name="connsiteY1" fmla="*/ 6858000 h 6858000"/>
              <a:gd name="connsiteX2" fmla="*/ 12192000 w 12192000"/>
              <a:gd name="connsiteY2" fmla="*/ 5590798 h 6858000"/>
              <a:gd name="connsiteX3" fmla="*/ 7162370 w 12192000"/>
              <a:gd name="connsiteY3" fmla="*/ 561175 h 6858000"/>
              <a:gd name="connsiteX4" fmla="*/ 7162370 w 12192000"/>
              <a:gd name="connsiteY4" fmla="*/ 1 h 6858000"/>
              <a:gd name="connsiteX5" fmla="*/ 12192000 w 12192000"/>
              <a:gd name="connsiteY5" fmla="*/ 1 h 6858000"/>
              <a:gd name="connsiteX6" fmla="*/ 12192000 w 12192000"/>
              <a:gd name="connsiteY6" fmla="*/ 0 h 6858000"/>
              <a:gd name="connsiteX7" fmla="*/ 0 w 12192000"/>
              <a:gd name="connsiteY7" fmla="*/ 0 h 6858000"/>
              <a:gd name="connsiteX8" fmla="*/ 0 w 12192000"/>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2000" h="6858000">
                <a:moveTo>
                  <a:pt x="0" y="6858000"/>
                </a:moveTo>
                <a:lnTo>
                  <a:pt x="12192000" y="6858000"/>
                </a:lnTo>
                <a:lnTo>
                  <a:pt x="12192000" y="5590798"/>
                </a:lnTo>
                <a:lnTo>
                  <a:pt x="7162370" y="561175"/>
                </a:lnTo>
                <a:lnTo>
                  <a:pt x="7162370" y="1"/>
                </a:lnTo>
                <a:lnTo>
                  <a:pt x="12192000" y="1"/>
                </a:lnTo>
                <a:lnTo>
                  <a:pt x="12192000" y="0"/>
                </a:lnTo>
                <a:lnTo>
                  <a:pt x="0" y="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1" y="1143273"/>
            <a:ext cx="5941646" cy="1692525"/>
          </a:xfrm>
        </p:spPr>
        <p:txBody>
          <a:bodyPr anchor="b"/>
          <a:lstStyle>
            <a:lvl1pPr algn="l">
              <a:defRPr sz="6000">
                <a:solidFill>
                  <a:schemeClr val="accent1"/>
                </a:solidFill>
              </a:defRPr>
            </a:lvl1pPr>
          </a:lstStyle>
          <a:p>
            <a:r>
              <a:rPr lang="en-US"/>
              <a:t>Click to edit title style</a:t>
            </a:r>
            <a:endParaRPr lang="en-GB"/>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0" y="2835798"/>
            <a:ext cx="5941647" cy="498475"/>
          </a:xfrm>
        </p:spPr>
        <p:txBody>
          <a:bodyPr>
            <a:normAutofit/>
          </a:bodyPr>
          <a:lstStyle>
            <a:lvl1pPr marL="0" indent="0" algn="l">
              <a:buNone/>
              <a:defRPr sz="3000" b="0">
                <a:solidFill>
                  <a:sysClr val="windowText" lastClr="0000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80" name="Picture Placeholder 6">
            <a:extLst>
              <a:ext uri="{FF2B5EF4-FFF2-40B4-BE49-F238E27FC236}">
                <a16:creationId xmlns:a16="http://schemas.microsoft.com/office/drawing/2014/main" id="{87252549-4B3B-A54E-9B0F-1B923381C557}"/>
              </a:ext>
            </a:extLst>
          </p:cNvPr>
          <p:cNvSpPr>
            <a:spLocks noGrp="1"/>
          </p:cNvSpPr>
          <p:nvPr>
            <p:ph type="pic" sz="quarter" idx="11"/>
          </p:nvPr>
        </p:nvSpPr>
        <p:spPr>
          <a:xfrm>
            <a:off x="5157311" y="0"/>
            <a:ext cx="5500777" cy="6858000"/>
          </a:xfrm>
        </p:spPr>
        <p:txBody>
          <a:bodyPr/>
          <a:lstStyle/>
          <a:p>
            <a:r>
              <a:rPr lang="en-US"/>
              <a:t>Click icon to add picture</a:t>
            </a:r>
            <a:endParaRPr lang="en-GB"/>
          </a:p>
        </p:txBody>
      </p:sp>
      <p:pic>
        <p:nvPicPr>
          <p:cNvPr id="9" name="Picture 8" descr="A picture containing shape&#10;&#10;Description automatically generated">
            <a:extLst>
              <a:ext uri="{FF2B5EF4-FFF2-40B4-BE49-F238E27FC236}">
                <a16:creationId xmlns:a16="http://schemas.microsoft.com/office/drawing/2014/main" id="{01CFCE84-99E9-4C98-9329-A7024DC02AE5}"/>
              </a:ext>
            </a:extLst>
          </p:cNvPr>
          <p:cNvPicPr>
            <a:picLocks noChangeAspect="1"/>
          </p:cNvPicPr>
          <p:nvPr userDrawn="1"/>
        </p:nvPicPr>
        <p:blipFill>
          <a:blip r:embed="rId2"/>
          <a:stretch>
            <a:fillRect/>
          </a:stretch>
        </p:blipFill>
        <p:spPr>
          <a:xfrm>
            <a:off x="7839910" y="5667282"/>
            <a:ext cx="4352090" cy="979113"/>
          </a:xfrm>
          <a:prstGeom prst="rect">
            <a:avLst/>
          </a:prstGeom>
        </p:spPr>
      </p:pic>
    </p:spTree>
    <p:extLst>
      <p:ext uri="{BB962C8B-B14F-4D97-AF65-F5344CB8AC3E}">
        <p14:creationId xmlns:p14="http://schemas.microsoft.com/office/powerpoint/2010/main" val="2469439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5973524" y="1796487"/>
            <a:ext cx="5397499" cy="1155701"/>
          </a:xfrm>
        </p:spPr>
        <p:txBody>
          <a:bodyPr anchor="b">
            <a:normAutofit/>
          </a:bodyPr>
          <a:lstStyle>
            <a:lvl1pPr algn="l">
              <a:defRPr sz="6000">
                <a:solidFill>
                  <a:schemeClr val="bg1"/>
                </a:solidFill>
              </a:defRPr>
            </a:lvl1pPr>
          </a:lstStyle>
          <a:p>
            <a:r>
              <a:rPr lang="en-US"/>
              <a:t>Title slide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5973524" y="2952188"/>
            <a:ext cx="5394325" cy="1136651"/>
          </a:xfrm>
        </p:spPr>
        <p:txBody>
          <a:bodyPr>
            <a:norm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grpSp>
        <p:nvGrpSpPr>
          <p:cNvPr id="9" name="Graphic 11">
            <a:extLst>
              <a:ext uri="{FF2B5EF4-FFF2-40B4-BE49-F238E27FC236}">
                <a16:creationId xmlns:a16="http://schemas.microsoft.com/office/drawing/2014/main" id="{86CA2A91-1A13-8248-917E-21825DA9320D}"/>
              </a:ext>
            </a:extLst>
          </p:cNvPr>
          <p:cNvGrpSpPr/>
          <p:nvPr userDrawn="1"/>
        </p:nvGrpSpPr>
        <p:grpSpPr>
          <a:xfrm>
            <a:off x="8850892" y="5320333"/>
            <a:ext cx="3341108" cy="1537667"/>
            <a:chOff x="1676400" y="1162555"/>
            <a:chExt cx="8966200" cy="4126490"/>
          </a:xfrm>
          <a:solidFill>
            <a:schemeClr val="bg1"/>
          </a:solidFill>
        </p:grpSpPr>
        <p:sp>
          <p:nvSpPr>
            <p:cNvPr id="10" name="Freeform 9">
              <a:extLst>
                <a:ext uri="{FF2B5EF4-FFF2-40B4-BE49-F238E27FC236}">
                  <a16:creationId xmlns:a16="http://schemas.microsoft.com/office/drawing/2014/main" id="{1EC61B5E-2E3F-EC4D-9551-E17F3C8F60C1}"/>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11" name="Freeform 10">
              <a:extLst>
                <a:ext uri="{FF2B5EF4-FFF2-40B4-BE49-F238E27FC236}">
                  <a16:creationId xmlns:a16="http://schemas.microsoft.com/office/drawing/2014/main" id="{0D828DE6-F907-FD47-9874-542564FF08AD}"/>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12" name="Freeform 11">
              <a:extLst>
                <a:ext uri="{FF2B5EF4-FFF2-40B4-BE49-F238E27FC236}">
                  <a16:creationId xmlns:a16="http://schemas.microsoft.com/office/drawing/2014/main" id="{7B0DE677-F8E6-C743-ADAA-9A85D4DC07BB}"/>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13" name="Freeform 12">
              <a:extLst>
                <a:ext uri="{FF2B5EF4-FFF2-40B4-BE49-F238E27FC236}">
                  <a16:creationId xmlns:a16="http://schemas.microsoft.com/office/drawing/2014/main" id="{408613DD-E51D-484A-9765-2919204A529D}"/>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14" name="Freeform 13">
              <a:extLst>
                <a:ext uri="{FF2B5EF4-FFF2-40B4-BE49-F238E27FC236}">
                  <a16:creationId xmlns:a16="http://schemas.microsoft.com/office/drawing/2014/main" id="{848B49BE-ACF9-3342-947C-E2F5966713A9}"/>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15" name="Freeform 14">
              <a:extLst>
                <a:ext uri="{FF2B5EF4-FFF2-40B4-BE49-F238E27FC236}">
                  <a16:creationId xmlns:a16="http://schemas.microsoft.com/office/drawing/2014/main" id="{22C7B3E3-ACCC-C046-82A1-AD609DB3C3AD}"/>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16" name="Freeform 15">
              <a:extLst>
                <a:ext uri="{FF2B5EF4-FFF2-40B4-BE49-F238E27FC236}">
                  <a16:creationId xmlns:a16="http://schemas.microsoft.com/office/drawing/2014/main" id="{9B7FB9BC-3844-5845-B648-519A9ECD6E1D}"/>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17" name="Freeform 16">
              <a:extLst>
                <a:ext uri="{FF2B5EF4-FFF2-40B4-BE49-F238E27FC236}">
                  <a16:creationId xmlns:a16="http://schemas.microsoft.com/office/drawing/2014/main" id="{4855A8FD-0D91-7C4A-BA89-EEEB169A621A}"/>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18" name="Freeform 17">
              <a:extLst>
                <a:ext uri="{FF2B5EF4-FFF2-40B4-BE49-F238E27FC236}">
                  <a16:creationId xmlns:a16="http://schemas.microsoft.com/office/drawing/2014/main" id="{8AED2253-09E7-A545-9EC2-114A9A645D5A}"/>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19" name="Freeform 18">
              <a:extLst>
                <a:ext uri="{FF2B5EF4-FFF2-40B4-BE49-F238E27FC236}">
                  <a16:creationId xmlns:a16="http://schemas.microsoft.com/office/drawing/2014/main" id="{D3B474A8-A4E8-3847-A5D6-41913553F5DA}"/>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20" name="Freeform 19">
              <a:extLst>
                <a:ext uri="{FF2B5EF4-FFF2-40B4-BE49-F238E27FC236}">
                  <a16:creationId xmlns:a16="http://schemas.microsoft.com/office/drawing/2014/main" id="{32AF612E-FEE4-514A-8BC3-04D2FFB26A01}"/>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21" name="Freeform 20">
              <a:extLst>
                <a:ext uri="{FF2B5EF4-FFF2-40B4-BE49-F238E27FC236}">
                  <a16:creationId xmlns:a16="http://schemas.microsoft.com/office/drawing/2014/main" id="{E4674CFE-936A-4847-AEC8-E25DBFE7A85E}"/>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grpFill/>
            <a:ln w="38141" cap="flat">
              <a:noFill/>
              <a:prstDash val="solid"/>
              <a:miter/>
            </a:ln>
          </p:spPr>
          <p:txBody>
            <a:bodyPr rtlCol="0" anchor="ctr"/>
            <a:lstStyle/>
            <a:p>
              <a:endParaRPr lang="en-GB"/>
            </a:p>
          </p:txBody>
        </p:sp>
        <p:sp>
          <p:nvSpPr>
            <p:cNvPr id="22" name="Freeform 21">
              <a:extLst>
                <a:ext uri="{FF2B5EF4-FFF2-40B4-BE49-F238E27FC236}">
                  <a16:creationId xmlns:a16="http://schemas.microsoft.com/office/drawing/2014/main" id="{54349B77-D241-B048-9F7E-02C7D420AE34}"/>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grpFill/>
            <a:ln w="38141" cap="flat">
              <a:noFill/>
              <a:prstDash val="solid"/>
              <a:miter/>
            </a:ln>
          </p:spPr>
          <p:txBody>
            <a:bodyPr rtlCol="0" anchor="ctr"/>
            <a:lstStyle/>
            <a:p>
              <a:endParaRPr lang="en-GB"/>
            </a:p>
          </p:txBody>
        </p:sp>
        <p:sp>
          <p:nvSpPr>
            <p:cNvPr id="23" name="Freeform 22">
              <a:extLst>
                <a:ext uri="{FF2B5EF4-FFF2-40B4-BE49-F238E27FC236}">
                  <a16:creationId xmlns:a16="http://schemas.microsoft.com/office/drawing/2014/main" id="{55D4AF25-CA19-6B48-A531-6DBB8F708E6D}"/>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grpFill/>
            <a:ln w="38141" cap="flat">
              <a:noFill/>
              <a:prstDash val="solid"/>
              <a:miter/>
            </a:ln>
          </p:spPr>
          <p:txBody>
            <a:bodyPr rtlCol="0" anchor="ctr"/>
            <a:lstStyle/>
            <a:p>
              <a:endParaRPr lang="en-GB"/>
            </a:p>
          </p:txBody>
        </p:sp>
        <p:sp>
          <p:nvSpPr>
            <p:cNvPr id="24" name="Freeform 23">
              <a:extLst>
                <a:ext uri="{FF2B5EF4-FFF2-40B4-BE49-F238E27FC236}">
                  <a16:creationId xmlns:a16="http://schemas.microsoft.com/office/drawing/2014/main" id="{320C016A-9CF7-804E-84BC-2EF0317261B0}"/>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grpFill/>
            <a:ln w="38141" cap="flat">
              <a:noFill/>
              <a:prstDash val="solid"/>
              <a:miter/>
            </a:ln>
          </p:spPr>
          <p:txBody>
            <a:bodyPr rtlCol="0" anchor="ctr"/>
            <a:lstStyle/>
            <a:p>
              <a:endParaRPr lang="en-GB"/>
            </a:p>
          </p:txBody>
        </p:sp>
      </p:grpSp>
      <p:sp>
        <p:nvSpPr>
          <p:cNvPr id="41" name="Freeform 40">
            <a:extLst>
              <a:ext uri="{FF2B5EF4-FFF2-40B4-BE49-F238E27FC236}">
                <a16:creationId xmlns:a16="http://schemas.microsoft.com/office/drawing/2014/main" id="{6CB508FA-F20D-1045-9C59-60725F8A652D}"/>
              </a:ext>
            </a:extLst>
          </p:cNvPr>
          <p:cNvSpPr/>
          <p:nvPr userDrawn="1"/>
        </p:nvSpPr>
        <p:spPr>
          <a:xfrm rot="16200000">
            <a:off x="1551755" y="773390"/>
            <a:ext cx="3237104" cy="3876537"/>
          </a:xfrm>
          <a:custGeom>
            <a:avLst/>
            <a:gdLst>
              <a:gd name="connsiteX0" fmla="*/ 410164 w 640870"/>
              <a:gd name="connsiteY0" fmla="*/ 0 h 767462"/>
              <a:gd name="connsiteX1" fmla="*/ 615207 w 640870"/>
              <a:gd name="connsiteY1" fmla="*/ 0 h 767462"/>
              <a:gd name="connsiteX2" fmla="*/ 640870 w 640870"/>
              <a:gd name="connsiteY2" fmla="*/ 25575 h 767462"/>
              <a:gd name="connsiteX3" fmla="*/ 640870 w 640870"/>
              <a:gd name="connsiteY3" fmla="*/ 741888 h 767462"/>
              <a:gd name="connsiteX4" fmla="*/ 615207 w 640870"/>
              <a:gd name="connsiteY4" fmla="*/ 767462 h 767462"/>
              <a:gd name="connsiteX5" fmla="*/ 410164 w 640870"/>
              <a:gd name="connsiteY5" fmla="*/ 767462 h 767462"/>
              <a:gd name="connsiteX6" fmla="*/ 384538 w 640870"/>
              <a:gd name="connsiteY6" fmla="*/ 741888 h 767462"/>
              <a:gd name="connsiteX7" fmla="*/ 384538 w 640870"/>
              <a:gd name="connsiteY7" fmla="*/ 25575 h 767462"/>
              <a:gd name="connsiteX8" fmla="*/ 25664 w 640870"/>
              <a:gd name="connsiteY8" fmla="*/ 0 h 767462"/>
              <a:gd name="connsiteX9" fmla="*/ 230707 w 640870"/>
              <a:gd name="connsiteY9" fmla="*/ 0 h 767462"/>
              <a:gd name="connsiteX10" fmla="*/ 256332 w 640870"/>
              <a:gd name="connsiteY10" fmla="*/ 25575 h 767462"/>
              <a:gd name="connsiteX11" fmla="*/ 256332 w 640870"/>
              <a:gd name="connsiteY11" fmla="*/ 741888 h 767462"/>
              <a:gd name="connsiteX12" fmla="*/ 230707 w 640870"/>
              <a:gd name="connsiteY12" fmla="*/ 767462 h 767462"/>
              <a:gd name="connsiteX13" fmla="*/ 25664 w 640870"/>
              <a:gd name="connsiteY13" fmla="*/ 767462 h 767462"/>
              <a:gd name="connsiteX14" fmla="*/ 0 w 640870"/>
              <a:gd name="connsiteY14" fmla="*/ 741888 h 767462"/>
              <a:gd name="connsiteX15" fmla="*/ 0 w 640870"/>
              <a:gd name="connsiteY15" fmla="*/ 25575 h 767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40870" h="767462">
                <a:moveTo>
                  <a:pt x="410164" y="0"/>
                </a:moveTo>
                <a:lnTo>
                  <a:pt x="615207" y="0"/>
                </a:lnTo>
                <a:lnTo>
                  <a:pt x="640870" y="25575"/>
                </a:lnTo>
                <a:lnTo>
                  <a:pt x="640870" y="741888"/>
                </a:lnTo>
                <a:lnTo>
                  <a:pt x="615207" y="767462"/>
                </a:lnTo>
                <a:lnTo>
                  <a:pt x="410164" y="767462"/>
                </a:lnTo>
                <a:lnTo>
                  <a:pt x="384538" y="741888"/>
                </a:lnTo>
                <a:lnTo>
                  <a:pt x="384538" y="25575"/>
                </a:lnTo>
                <a:close/>
                <a:moveTo>
                  <a:pt x="25664" y="0"/>
                </a:moveTo>
                <a:lnTo>
                  <a:pt x="230707" y="0"/>
                </a:lnTo>
                <a:lnTo>
                  <a:pt x="256332" y="25575"/>
                </a:lnTo>
                <a:lnTo>
                  <a:pt x="256332" y="741888"/>
                </a:lnTo>
                <a:lnTo>
                  <a:pt x="230707" y="767462"/>
                </a:lnTo>
                <a:lnTo>
                  <a:pt x="25664" y="767462"/>
                </a:lnTo>
                <a:lnTo>
                  <a:pt x="0" y="741888"/>
                </a:lnTo>
                <a:lnTo>
                  <a:pt x="0" y="25575"/>
                </a:lnTo>
                <a:close/>
              </a:path>
            </a:pathLst>
          </a:custGeom>
          <a:solidFill>
            <a:schemeClr val="accent2"/>
          </a:solidFill>
          <a:ln w="9525" cap="flat">
            <a:noFill/>
            <a:prstDash val="solid"/>
            <a:miter/>
          </a:ln>
        </p:spPr>
        <p:txBody>
          <a:bodyPr rtlCol="0" anchor="ctr"/>
          <a:lstStyle/>
          <a:p>
            <a:endParaRPr lang="en-GB"/>
          </a:p>
        </p:txBody>
      </p:sp>
      <p:sp>
        <p:nvSpPr>
          <p:cNvPr id="42" name="Picture Placeholder 6">
            <a:extLst>
              <a:ext uri="{FF2B5EF4-FFF2-40B4-BE49-F238E27FC236}">
                <a16:creationId xmlns:a16="http://schemas.microsoft.com/office/drawing/2014/main" id="{735D1BE9-8D7A-014D-A79B-22FBDEF5F045}"/>
              </a:ext>
            </a:extLst>
          </p:cNvPr>
          <p:cNvSpPr>
            <a:spLocks noGrp="1"/>
          </p:cNvSpPr>
          <p:nvPr>
            <p:ph type="pic" sz="quarter" idx="10"/>
          </p:nvPr>
        </p:nvSpPr>
        <p:spPr>
          <a:xfrm>
            <a:off x="659246" y="0"/>
            <a:ext cx="5030781" cy="6858000"/>
          </a:xfrm>
        </p:spPr>
        <p:txBody>
          <a:bodyPr/>
          <a:lstStyle/>
          <a:p>
            <a:r>
              <a:rPr lang="en-US"/>
              <a:t>Click icon to add picture</a:t>
            </a:r>
            <a:endParaRPr lang="en-GB"/>
          </a:p>
        </p:txBody>
      </p:sp>
    </p:spTree>
    <p:extLst>
      <p:ext uri="{BB962C8B-B14F-4D97-AF65-F5344CB8AC3E}">
        <p14:creationId xmlns:p14="http://schemas.microsoft.com/office/powerpoint/2010/main" val="22417328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2">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7D2752C-7279-694A-B0F6-521C7029D6B5}"/>
              </a:ext>
            </a:extLst>
          </p:cNvPr>
          <p:cNvGrpSpPr/>
          <p:nvPr userDrawn="1"/>
        </p:nvGrpSpPr>
        <p:grpSpPr>
          <a:xfrm>
            <a:off x="1" y="0"/>
            <a:ext cx="12191999" cy="6858000"/>
            <a:chOff x="1" y="0"/>
            <a:chExt cx="12191999" cy="6858000"/>
          </a:xfrm>
        </p:grpSpPr>
        <p:sp>
          <p:nvSpPr>
            <p:cNvPr id="48" name="Freeform 47">
              <a:extLst>
                <a:ext uri="{FF2B5EF4-FFF2-40B4-BE49-F238E27FC236}">
                  <a16:creationId xmlns:a16="http://schemas.microsoft.com/office/drawing/2014/main" id="{EB5F77DF-5838-ED42-ACD4-7209961EF1EA}"/>
                </a:ext>
              </a:extLst>
            </p:cNvPr>
            <p:cNvSpPr/>
            <p:nvPr userDrawn="1"/>
          </p:nvSpPr>
          <p:spPr>
            <a:xfrm>
              <a:off x="1" y="0"/>
              <a:ext cx="628499" cy="6858000"/>
            </a:xfrm>
            <a:custGeom>
              <a:avLst/>
              <a:gdLst>
                <a:gd name="connsiteX0" fmla="*/ 0 w 628499"/>
                <a:gd name="connsiteY0" fmla="*/ 0 h 6858000"/>
                <a:gd name="connsiteX1" fmla="*/ 628499 w 628499"/>
                <a:gd name="connsiteY1" fmla="*/ 0 h 6858000"/>
                <a:gd name="connsiteX2" fmla="*/ 628499 w 628499"/>
                <a:gd name="connsiteY2" fmla="*/ 6858000 h 6858000"/>
                <a:gd name="connsiteX3" fmla="*/ 0 w 628499"/>
                <a:gd name="connsiteY3" fmla="*/ 6858000 h 6858000"/>
                <a:gd name="connsiteX4" fmla="*/ 0 w 62849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8499" h="6858000">
                  <a:moveTo>
                    <a:pt x="0" y="0"/>
                  </a:moveTo>
                  <a:lnTo>
                    <a:pt x="628499" y="0"/>
                  </a:lnTo>
                  <a:lnTo>
                    <a:pt x="628499" y="6858000"/>
                  </a:lnTo>
                  <a:lnTo>
                    <a:pt x="0" y="6858000"/>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a:extLst>
                <a:ext uri="{FF2B5EF4-FFF2-40B4-BE49-F238E27FC236}">
                  <a16:creationId xmlns:a16="http://schemas.microsoft.com/office/drawing/2014/main" id="{644C17D8-D7A9-CA4C-B615-92A6DD599C49}"/>
                </a:ext>
              </a:extLst>
            </p:cNvPr>
            <p:cNvSpPr/>
            <p:nvPr userDrawn="1"/>
          </p:nvSpPr>
          <p:spPr>
            <a:xfrm>
              <a:off x="1992494" y="0"/>
              <a:ext cx="10199506" cy="6858000"/>
            </a:xfrm>
            <a:custGeom>
              <a:avLst/>
              <a:gdLst>
                <a:gd name="connsiteX0" fmla="*/ 0 w 10199506"/>
                <a:gd name="connsiteY0" fmla="*/ 0 h 6858000"/>
                <a:gd name="connsiteX1" fmla="*/ 10199506 w 10199506"/>
                <a:gd name="connsiteY1" fmla="*/ 0 h 6858000"/>
                <a:gd name="connsiteX2" fmla="*/ 10199506 w 10199506"/>
                <a:gd name="connsiteY2" fmla="*/ 6858000 h 6858000"/>
                <a:gd name="connsiteX3" fmla="*/ 1687511 w 10199506"/>
                <a:gd name="connsiteY3" fmla="*/ 6858000 h 6858000"/>
                <a:gd name="connsiteX4" fmla="*/ 4272882 w 10199506"/>
                <a:gd name="connsiteY4" fmla="*/ 4272889 h 6858000"/>
                <a:gd name="connsiteX5" fmla="*/ 0 w 10199506"/>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199506" h="6858000">
                  <a:moveTo>
                    <a:pt x="0" y="0"/>
                  </a:moveTo>
                  <a:lnTo>
                    <a:pt x="10199506" y="0"/>
                  </a:lnTo>
                  <a:lnTo>
                    <a:pt x="10199506" y="6858000"/>
                  </a:lnTo>
                  <a:lnTo>
                    <a:pt x="1687511" y="6858000"/>
                  </a:lnTo>
                  <a:lnTo>
                    <a:pt x="4272882" y="4272889"/>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5" name="Graphic 27">
            <a:extLst>
              <a:ext uri="{FF2B5EF4-FFF2-40B4-BE49-F238E27FC236}">
                <a16:creationId xmlns:a16="http://schemas.microsoft.com/office/drawing/2014/main" id="{4E422C4F-84BD-B940-8F7C-C78EEC921114}"/>
              </a:ext>
            </a:extLst>
          </p:cNvPr>
          <p:cNvSpPr/>
          <p:nvPr userDrawn="1"/>
        </p:nvSpPr>
        <p:spPr>
          <a:xfrm rot="18900000">
            <a:off x="5257259" y="1786755"/>
            <a:ext cx="1457048" cy="1457047"/>
          </a:xfrm>
          <a:custGeom>
            <a:avLst/>
            <a:gdLst>
              <a:gd name="connsiteX0" fmla="*/ 2218468 w 2466975"/>
              <a:gd name="connsiteY0" fmla="*/ 0 h 2466975"/>
              <a:gd name="connsiteX1" fmla="*/ 247460 w 2466975"/>
              <a:gd name="connsiteY1" fmla="*/ 0 h 2466975"/>
              <a:gd name="connsiteX2" fmla="*/ 0 w 2466975"/>
              <a:gd name="connsiteY2" fmla="*/ 247460 h 2466975"/>
              <a:gd name="connsiteX3" fmla="*/ 0 w 2466975"/>
              <a:gd name="connsiteY3" fmla="*/ 2236089 h 2466975"/>
              <a:gd name="connsiteX4" fmla="*/ 238697 w 2466975"/>
              <a:gd name="connsiteY4" fmla="*/ 2474786 h 2466975"/>
              <a:gd name="connsiteX5" fmla="*/ 2227326 w 2466975"/>
              <a:gd name="connsiteY5" fmla="*/ 2474786 h 2466975"/>
              <a:gd name="connsiteX6" fmla="*/ 2474786 w 2466975"/>
              <a:gd name="connsiteY6" fmla="*/ 2227326 h 2466975"/>
              <a:gd name="connsiteX7" fmla="*/ 2474786 w 2466975"/>
              <a:gd name="connsiteY7" fmla="*/ 256223 h 2466975"/>
              <a:gd name="connsiteX8" fmla="*/ 2218468 w 2466975"/>
              <a:gd name="connsiteY8" fmla="*/ 0 h 246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6975" h="2466975">
                <a:moveTo>
                  <a:pt x="2218468" y="0"/>
                </a:moveTo>
                <a:lnTo>
                  <a:pt x="247460" y="0"/>
                </a:lnTo>
                <a:lnTo>
                  <a:pt x="0" y="247460"/>
                </a:lnTo>
                <a:lnTo>
                  <a:pt x="0" y="2236089"/>
                </a:lnTo>
                <a:lnTo>
                  <a:pt x="238697" y="2474786"/>
                </a:lnTo>
                <a:lnTo>
                  <a:pt x="2227326" y="2474786"/>
                </a:lnTo>
                <a:lnTo>
                  <a:pt x="2474786" y="2227326"/>
                </a:lnTo>
                <a:lnTo>
                  <a:pt x="2474786" y="256223"/>
                </a:lnTo>
                <a:lnTo>
                  <a:pt x="2218468" y="0"/>
                </a:lnTo>
                <a:close/>
              </a:path>
            </a:pathLst>
          </a:custGeom>
          <a:solidFill>
            <a:schemeClr val="bg1"/>
          </a:solidFill>
          <a:ln w="9525"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6159499" y="731324"/>
            <a:ext cx="5394325" cy="1590469"/>
          </a:xfrm>
        </p:spPr>
        <p:txBody>
          <a:bodyPr anchor="b">
            <a:normAutofit/>
          </a:bodyPr>
          <a:lstStyle>
            <a:lvl1pPr algn="l">
              <a:defRPr sz="6000">
                <a:solidFill>
                  <a:schemeClr val="accent1"/>
                </a:solidFill>
              </a:defRPr>
            </a:lvl1pPr>
          </a:lstStyle>
          <a:p>
            <a:r>
              <a:rPr lang="en-US"/>
              <a:t>Title slide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6159086" y="2321793"/>
            <a:ext cx="5385214" cy="488623"/>
          </a:xfrm>
        </p:spPr>
        <p:txBody>
          <a:bodyPr>
            <a:noAutofit/>
          </a:bodyPr>
          <a:lstStyle>
            <a:lvl1pPr marL="0" indent="0" algn="l">
              <a:buNone/>
              <a:defRPr sz="30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7" name="Picture Placeholder 6">
            <a:extLst>
              <a:ext uri="{FF2B5EF4-FFF2-40B4-BE49-F238E27FC236}">
                <a16:creationId xmlns:a16="http://schemas.microsoft.com/office/drawing/2014/main" id="{42D071DF-2BEF-A143-9877-2AC7F55BA68F}"/>
              </a:ext>
            </a:extLst>
          </p:cNvPr>
          <p:cNvSpPr>
            <a:spLocks noGrp="1"/>
          </p:cNvSpPr>
          <p:nvPr>
            <p:ph type="pic" sz="quarter" idx="10"/>
          </p:nvPr>
        </p:nvSpPr>
        <p:spPr>
          <a:xfrm>
            <a:off x="659246" y="0"/>
            <a:ext cx="5367760" cy="6858000"/>
          </a:xfrm>
        </p:spPr>
        <p:txBody>
          <a:bodyPr/>
          <a:lstStyle/>
          <a:p>
            <a:r>
              <a:rPr lang="en-US"/>
              <a:t>Click icon to add picture</a:t>
            </a:r>
            <a:endParaRPr lang="en-GB"/>
          </a:p>
        </p:txBody>
      </p:sp>
      <p:grpSp>
        <p:nvGrpSpPr>
          <p:cNvPr id="60" name="Graphic 11">
            <a:extLst>
              <a:ext uri="{FF2B5EF4-FFF2-40B4-BE49-F238E27FC236}">
                <a16:creationId xmlns:a16="http://schemas.microsoft.com/office/drawing/2014/main" id="{CE5CD6A0-DDA4-44B6-906B-49217C09D12C}"/>
              </a:ext>
            </a:extLst>
          </p:cNvPr>
          <p:cNvGrpSpPr/>
          <p:nvPr userDrawn="1"/>
        </p:nvGrpSpPr>
        <p:grpSpPr>
          <a:xfrm>
            <a:off x="8851705" y="5320707"/>
            <a:ext cx="3340295" cy="1537293"/>
            <a:chOff x="1676400" y="1162555"/>
            <a:chExt cx="8966200" cy="4126490"/>
          </a:xfrm>
          <a:solidFill>
            <a:schemeClr val="tx1"/>
          </a:solidFill>
        </p:grpSpPr>
        <p:sp>
          <p:nvSpPr>
            <p:cNvPr id="61" name="Freeform 9">
              <a:extLst>
                <a:ext uri="{FF2B5EF4-FFF2-40B4-BE49-F238E27FC236}">
                  <a16:creationId xmlns:a16="http://schemas.microsoft.com/office/drawing/2014/main" id="{879A5D31-72D9-4AE0-9B0C-7D8C15F209C0}"/>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62" name="Freeform 10">
              <a:extLst>
                <a:ext uri="{FF2B5EF4-FFF2-40B4-BE49-F238E27FC236}">
                  <a16:creationId xmlns:a16="http://schemas.microsoft.com/office/drawing/2014/main" id="{A45FF82E-8E9B-4B34-8DBC-907445718668}"/>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63" name="Freeform 11">
              <a:extLst>
                <a:ext uri="{FF2B5EF4-FFF2-40B4-BE49-F238E27FC236}">
                  <a16:creationId xmlns:a16="http://schemas.microsoft.com/office/drawing/2014/main" id="{B8FC048C-F39C-4B77-9B92-56C9CB4DC567}"/>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64" name="Freeform 12">
              <a:extLst>
                <a:ext uri="{FF2B5EF4-FFF2-40B4-BE49-F238E27FC236}">
                  <a16:creationId xmlns:a16="http://schemas.microsoft.com/office/drawing/2014/main" id="{A7539D6C-D83B-4AA3-89A8-CA26A459D0DA}"/>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65" name="Freeform 13">
              <a:extLst>
                <a:ext uri="{FF2B5EF4-FFF2-40B4-BE49-F238E27FC236}">
                  <a16:creationId xmlns:a16="http://schemas.microsoft.com/office/drawing/2014/main" id="{4BCD3DCE-C18A-4A5D-A84D-CEE07B1DFD60}"/>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66" name="Freeform 14">
              <a:extLst>
                <a:ext uri="{FF2B5EF4-FFF2-40B4-BE49-F238E27FC236}">
                  <a16:creationId xmlns:a16="http://schemas.microsoft.com/office/drawing/2014/main" id="{DD8D645F-A5E2-41E7-8C17-85EEFFCF2079}"/>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67" name="Freeform 15">
              <a:extLst>
                <a:ext uri="{FF2B5EF4-FFF2-40B4-BE49-F238E27FC236}">
                  <a16:creationId xmlns:a16="http://schemas.microsoft.com/office/drawing/2014/main" id="{91809ADD-9A68-44BC-B382-A99A045D626E}"/>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68" name="Freeform 16">
              <a:extLst>
                <a:ext uri="{FF2B5EF4-FFF2-40B4-BE49-F238E27FC236}">
                  <a16:creationId xmlns:a16="http://schemas.microsoft.com/office/drawing/2014/main" id="{D3F2EF7C-63E8-4AF1-9D26-3A24CCDDE679}"/>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69" name="Freeform 17">
              <a:extLst>
                <a:ext uri="{FF2B5EF4-FFF2-40B4-BE49-F238E27FC236}">
                  <a16:creationId xmlns:a16="http://schemas.microsoft.com/office/drawing/2014/main" id="{19F53F4F-0F1E-4AA8-B351-8F9B18CA3FC4}"/>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70" name="Freeform 18">
              <a:extLst>
                <a:ext uri="{FF2B5EF4-FFF2-40B4-BE49-F238E27FC236}">
                  <a16:creationId xmlns:a16="http://schemas.microsoft.com/office/drawing/2014/main" id="{4E4EFD7A-C58D-4EF7-BF09-597D2AD2039D}"/>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71" name="Freeform 19">
              <a:extLst>
                <a:ext uri="{FF2B5EF4-FFF2-40B4-BE49-F238E27FC236}">
                  <a16:creationId xmlns:a16="http://schemas.microsoft.com/office/drawing/2014/main" id="{F6044CEE-74CC-4554-A2B1-2EF0EDD930C6}"/>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72" name="Freeform 20">
              <a:extLst>
                <a:ext uri="{FF2B5EF4-FFF2-40B4-BE49-F238E27FC236}">
                  <a16:creationId xmlns:a16="http://schemas.microsoft.com/office/drawing/2014/main" id="{BA751271-D683-4B9B-B26B-D3382F782072}"/>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solidFill>
              <a:schemeClr val="accent1"/>
            </a:solidFill>
            <a:ln w="38141" cap="flat">
              <a:noFill/>
              <a:prstDash val="solid"/>
              <a:miter/>
            </a:ln>
          </p:spPr>
          <p:txBody>
            <a:bodyPr rtlCol="0" anchor="ctr"/>
            <a:lstStyle/>
            <a:p>
              <a:endParaRPr lang="en-GB"/>
            </a:p>
          </p:txBody>
        </p:sp>
        <p:sp>
          <p:nvSpPr>
            <p:cNvPr id="73" name="Freeform 21">
              <a:extLst>
                <a:ext uri="{FF2B5EF4-FFF2-40B4-BE49-F238E27FC236}">
                  <a16:creationId xmlns:a16="http://schemas.microsoft.com/office/drawing/2014/main" id="{88AA4091-764F-4AAF-8BA6-4BA06DD801DE}"/>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solidFill>
              <a:schemeClr val="accent1"/>
            </a:solidFill>
            <a:ln w="38141" cap="flat">
              <a:noFill/>
              <a:prstDash val="solid"/>
              <a:miter/>
            </a:ln>
          </p:spPr>
          <p:txBody>
            <a:bodyPr rtlCol="0" anchor="ctr"/>
            <a:lstStyle/>
            <a:p>
              <a:endParaRPr lang="en-GB"/>
            </a:p>
          </p:txBody>
        </p:sp>
        <p:sp>
          <p:nvSpPr>
            <p:cNvPr id="74" name="Freeform 22">
              <a:extLst>
                <a:ext uri="{FF2B5EF4-FFF2-40B4-BE49-F238E27FC236}">
                  <a16:creationId xmlns:a16="http://schemas.microsoft.com/office/drawing/2014/main" id="{40AD442F-27A7-4621-ADD9-4333464F1A06}"/>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solidFill>
              <a:schemeClr val="accent1"/>
            </a:solidFill>
            <a:ln w="38141" cap="flat">
              <a:noFill/>
              <a:prstDash val="solid"/>
              <a:miter/>
            </a:ln>
          </p:spPr>
          <p:txBody>
            <a:bodyPr rtlCol="0" anchor="ctr"/>
            <a:lstStyle/>
            <a:p>
              <a:endParaRPr lang="en-GB"/>
            </a:p>
          </p:txBody>
        </p:sp>
        <p:sp>
          <p:nvSpPr>
            <p:cNvPr id="75" name="Freeform 23">
              <a:extLst>
                <a:ext uri="{FF2B5EF4-FFF2-40B4-BE49-F238E27FC236}">
                  <a16:creationId xmlns:a16="http://schemas.microsoft.com/office/drawing/2014/main" id="{2F41D8AE-6C8A-4CF0-AE8A-41CE2683D91F}"/>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solidFill>
              <a:schemeClr val="accent1"/>
            </a:solidFill>
            <a:ln w="38141" cap="flat">
              <a:noFill/>
              <a:prstDash val="solid"/>
              <a:miter/>
            </a:ln>
          </p:spPr>
          <p:txBody>
            <a:bodyPr rtlCol="0" anchor="ctr"/>
            <a:lstStyle/>
            <a:p>
              <a:endParaRPr lang="en-GB"/>
            </a:p>
          </p:txBody>
        </p:sp>
      </p:grpSp>
    </p:spTree>
    <p:extLst>
      <p:ext uri="{BB962C8B-B14F-4D97-AF65-F5344CB8AC3E}">
        <p14:creationId xmlns:p14="http://schemas.microsoft.com/office/powerpoint/2010/main" val="1924795061"/>
      </p:ext>
    </p:extLst>
  </p:cSld>
  <p:clrMapOvr>
    <a:masterClrMapping/>
  </p:clrMapOvr>
  <p:extLst>
    <p:ext uri="{DCECCB84-F9BA-43D5-87BE-67443E8EF086}">
      <p15:sldGuideLst xmlns:p15="http://schemas.microsoft.com/office/powerpoint/2012/main">
        <p15:guide id="1" pos="7496">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3">
    <p:bg>
      <p:bgPr>
        <a:solidFill>
          <a:schemeClr val="accent1"/>
        </a:solidFill>
        <a:effectLst/>
      </p:bgPr>
    </p:bg>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B5FA6EA1-10D4-3540-87AF-7D0BF44939B0}"/>
              </a:ext>
            </a:extLst>
          </p:cNvPr>
          <p:cNvSpPr/>
          <p:nvPr userDrawn="1"/>
        </p:nvSpPr>
        <p:spPr>
          <a:xfrm>
            <a:off x="3471941" y="0"/>
            <a:ext cx="8720059" cy="6858000"/>
          </a:xfrm>
          <a:custGeom>
            <a:avLst/>
            <a:gdLst>
              <a:gd name="connsiteX0" fmla="*/ 6858688 w 8720059"/>
              <a:gd name="connsiteY0" fmla="*/ 0 h 6858000"/>
              <a:gd name="connsiteX1" fmla="*/ 8720059 w 8720059"/>
              <a:gd name="connsiteY1" fmla="*/ 0 h 6858000"/>
              <a:gd name="connsiteX2" fmla="*/ 8720059 w 8720059"/>
              <a:gd name="connsiteY2" fmla="*/ 6858000 h 6858000"/>
              <a:gd name="connsiteX3" fmla="*/ 0 w 8720059"/>
              <a:gd name="connsiteY3" fmla="*/ 6858000 h 6858000"/>
              <a:gd name="connsiteX4" fmla="*/ 6858688 w 872005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20059" h="6858000">
                <a:moveTo>
                  <a:pt x="6858688" y="0"/>
                </a:moveTo>
                <a:lnTo>
                  <a:pt x="8720059" y="0"/>
                </a:lnTo>
                <a:lnTo>
                  <a:pt x="8720059" y="6858000"/>
                </a:lnTo>
                <a:lnTo>
                  <a:pt x="0" y="6858000"/>
                </a:lnTo>
                <a:lnTo>
                  <a:pt x="6858688"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0" y="864300"/>
            <a:ext cx="5884496" cy="1692518"/>
          </a:xfrm>
        </p:spPr>
        <p:txBody>
          <a:bodyPr anchor="b"/>
          <a:lstStyle>
            <a:lvl1pPr algn="l">
              <a:defRPr sz="6000">
                <a:solidFill>
                  <a:schemeClr val="bg1"/>
                </a:solidFill>
              </a:defRPr>
            </a:lvl1pPr>
          </a:lstStyle>
          <a:p>
            <a:r>
              <a:rPr lang="en-US"/>
              <a:t>Click to edit title style</a:t>
            </a:r>
            <a:endParaRPr lang="en-GB"/>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1" y="2556818"/>
            <a:ext cx="5884496" cy="498475"/>
          </a:xfrm>
        </p:spPr>
        <p:txBody>
          <a:bodyPr>
            <a:normAutofit/>
          </a:bodyPr>
          <a:lstStyle>
            <a:lvl1pPr marL="0" indent="0" algn="l">
              <a:buNone/>
              <a:defRPr sz="30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30" name="Picture Placeholder 6">
            <a:extLst>
              <a:ext uri="{FF2B5EF4-FFF2-40B4-BE49-F238E27FC236}">
                <a16:creationId xmlns:a16="http://schemas.microsoft.com/office/drawing/2014/main" id="{094D3FF8-22F5-D447-ABD1-FF56E6019B1F}"/>
              </a:ext>
            </a:extLst>
          </p:cNvPr>
          <p:cNvSpPr>
            <a:spLocks noGrp="1"/>
          </p:cNvSpPr>
          <p:nvPr>
            <p:ph type="pic" sz="quarter" idx="10"/>
          </p:nvPr>
        </p:nvSpPr>
        <p:spPr>
          <a:xfrm>
            <a:off x="3434340" y="-24706"/>
            <a:ext cx="6294785" cy="6858000"/>
          </a:xfrm>
        </p:spPr>
        <p:txBody>
          <a:bodyPr/>
          <a:lstStyle/>
          <a:p>
            <a:r>
              <a:rPr lang="en-US"/>
              <a:t>Click icon to add picture</a:t>
            </a:r>
            <a:endParaRPr lang="en-GB"/>
          </a:p>
        </p:txBody>
      </p:sp>
      <p:grpSp>
        <p:nvGrpSpPr>
          <p:cNvPr id="25" name="Graphic 11">
            <a:extLst>
              <a:ext uri="{FF2B5EF4-FFF2-40B4-BE49-F238E27FC236}">
                <a16:creationId xmlns:a16="http://schemas.microsoft.com/office/drawing/2014/main" id="{EAE32560-439C-429A-8C67-6253D597862A}"/>
              </a:ext>
            </a:extLst>
          </p:cNvPr>
          <p:cNvGrpSpPr/>
          <p:nvPr userDrawn="1"/>
        </p:nvGrpSpPr>
        <p:grpSpPr>
          <a:xfrm>
            <a:off x="8851705" y="5320707"/>
            <a:ext cx="3340295" cy="1537293"/>
            <a:chOff x="1676400" y="1162555"/>
            <a:chExt cx="8966200" cy="4126490"/>
          </a:xfrm>
          <a:solidFill>
            <a:schemeClr val="tx1"/>
          </a:solidFill>
        </p:grpSpPr>
        <p:sp>
          <p:nvSpPr>
            <p:cNvPr id="26" name="Freeform 9">
              <a:extLst>
                <a:ext uri="{FF2B5EF4-FFF2-40B4-BE49-F238E27FC236}">
                  <a16:creationId xmlns:a16="http://schemas.microsoft.com/office/drawing/2014/main" id="{E7819E41-C8EE-4275-B1EA-C569CD4CBC03}"/>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28" name="Freeform 10">
              <a:extLst>
                <a:ext uri="{FF2B5EF4-FFF2-40B4-BE49-F238E27FC236}">
                  <a16:creationId xmlns:a16="http://schemas.microsoft.com/office/drawing/2014/main" id="{07EEFD1B-8E4D-43E6-A013-C86499B3E9FB}"/>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29" name="Freeform 11">
              <a:extLst>
                <a:ext uri="{FF2B5EF4-FFF2-40B4-BE49-F238E27FC236}">
                  <a16:creationId xmlns:a16="http://schemas.microsoft.com/office/drawing/2014/main" id="{1C846C7F-7DE7-4952-9125-3D34ED4325C4}"/>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31" name="Freeform 12">
              <a:extLst>
                <a:ext uri="{FF2B5EF4-FFF2-40B4-BE49-F238E27FC236}">
                  <a16:creationId xmlns:a16="http://schemas.microsoft.com/office/drawing/2014/main" id="{3282E6AD-BB90-44F2-BC1E-13F5E35D3CD8}"/>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32" name="Freeform 13">
              <a:extLst>
                <a:ext uri="{FF2B5EF4-FFF2-40B4-BE49-F238E27FC236}">
                  <a16:creationId xmlns:a16="http://schemas.microsoft.com/office/drawing/2014/main" id="{69B9DA01-DE4D-4D77-93A2-AA471B2A536F}"/>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33" name="Freeform 14">
              <a:extLst>
                <a:ext uri="{FF2B5EF4-FFF2-40B4-BE49-F238E27FC236}">
                  <a16:creationId xmlns:a16="http://schemas.microsoft.com/office/drawing/2014/main" id="{2ABE85A7-D601-4620-8FB3-5B77312AD009}"/>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34" name="Freeform 15">
              <a:extLst>
                <a:ext uri="{FF2B5EF4-FFF2-40B4-BE49-F238E27FC236}">
                  <a16:creationId xmlns:a16="http://schemas.microsoft.com/office/drawing/2014/main" id="{2550CDC1-CA53-46E6-B6B2-AA587EF385B3}"/>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35" name="Freeform 16">
              <a:extLst>
                <a:ext uri="{FF2B5EF4-FFF2-40B4-BE49-F238E27FC236}">
                  <a16:creationId xmlns:a16="http://schemas.microsoft.com/office/drawing/2014/main" id="{20ADA437-9C3B-449C-B89F-FE487795FA27}"/>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36" name="Freeform 17">
              <a:extLst>
                <a:ext uri="{FF2B5EF4-FFF2-40B4-BE49-F238E27FC236}">
                  <a16:creationId xmlns:a16="http://schemas.microsoft.com/office/drawing/2014/main" id="{94A71F75-F1B5-4EC2-B3A7-0EB83D353AE0}"/>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37" name="Freeform 18">
              <a:extLst>
                <a:ext uri="{FF2B5EF4-FFF2-40B4-BE49-F238E27FC236}">
                  <a16:creationId xmlns:a16="http://schemas.microsoft.com/office/drawing/2014/main" id="{716E8A61-C3F7-4EE3-9E98-38BE72B3F184}"/>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38" name="Freeform 19">
              <a:extLst>
                <a:ext uri="{FF2B5EF4-FFF2-40B4-BE49-F238E27FC236}">
                  <a16:creationId xmlns:a16="http://schemas.microsoft.com/office/drawing/2014/main" id="{AA1A9E62-361B-4A35-8EF1-31D38251CC9F}"/>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39" name="Freeform 20">
              <a:extLst>
                <a:ext uri="{FF2B5EF4-FFF2-40B4-BE49-F238E27FC236}">
                  <a16:creationId xmlns:a16="http://schemas.microsoft.com/office/drawing/2014/main" id="{64250B16-9A9F-4D8B-84C6-FBCD6FA6AB69}"/>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solidFill>
              <a:schemeClr val="accent1"/>
            </a:solidFill>
            <a:ln w="38141" cap="flat">
              <a:noFill/>
              <a:prstDash val="solid"/>
              <a:miter/>
            </a:ln>
          </p:spPr>
          <p:txBody>
            <a:bodyPr rtlCol="0" anchor="ctr"/>
            <a:lstStyle/>
            <a:p>
              <a:endParaRPr lang="en-GB"/>
            </a:p>
          </p:txBody>
        </p:sp>
        <p:sp>
          <p:nvSpPr>
            <p:cNvPr id="40" name="Freeform 21">
              <a:extLst>
                <a:ext uri="{FF2B5EF4-FFF2-40B4-BE49-F238E27FC236}">
                  <a16:creationId xmlns:a16="http://schemas.microsoft.com/office/drawing/2014/main" id="{850F7053-9138-4B26-8D35-4F6F6E49A485}"/>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solidFill>
              <a:schemeClr val="accent1"/>
            </a:solidFill>
            <a:ln w="38141" cap="flat">
              <a:noFill/>
              <a:prstDash val="solid"/>
              <a:miter/>
            </a:ln>
          </p:spPr>
          <p:txBody>
            <a:bodyPr rtlCol="0" anchor="ctr"/>
            <a:lstStyle/>
            <a:p>
              <a:endParaRPr lang="en-GB"/>
            </a:p>
          </p:txBody>
        </p:sp>
        <p:sp>
          <p:nvSpPr>
            <p:cNvPr id="41" name="Freeform 22">
              <a:extLst>
                <a:ext uri="{FF2B5EF4-FFF2-40B4-BE49-F238E27FC236}">
                  <a16:creationId xmlns:a16="http://schemas.microsoft.com/office/drawing/2014/main" id="{8CF30111-A647-475F-92BA-B6181F24B908}"/>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solidFill>
              <a:schemeClr val="accent1"/>
            </a:solidFill>
            <a:ln w="38141" cap="flat">
              <a:noFill/>
              <a:prstDash val="solid"/>
              <a:miter/>
            </a:ln>
          </p:spPr>
          <p:txBody>
            <a:bodyPr rtlCol="0" anchor="ctr"/>
            <a:lstStyle/>
            <a:p>
              <a:endParaRPr lang="en-GB"/>
            </a:p>
          </p:txBody>
        </p:sp>
        <p:sp>
          <p:nvSpPr>
            <p:cNvPr id="42" name="Freeform 23">
              <a:extLst>
                <a:ext uri="{FF2B5EF4-FFF2-40B4-BE49-F238E27FC236}">
                  <a16:creationId xmlns:a16="http://schemas.microsoft.com/office/drawing/2014/main" id="{58FC3833-9E80-4BD8-B910-EDA47636E070}"/>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solidFill>
              <a:schemeClr val="accent1"/>
            </a:solidFill>
            <a:ln w="38141" cap="flat">
              <a:noFill/>
              <a:prstDash val="solid"/>
              <a:miter/>
            </a:ln>
          </p:spPr>
          <p:txBody>
            <a:bodyPr rtlCol="0" anchor="ctr"/>
            <a:lstStyle/>
            <a:p>
              <a:endParaRPr lang="en-GB"/>
            </a:p>
          </p:txBody>
        </p:sp>
      </p:grpSp>
    </p:spTree>
    <p:extLst>
      <p:ext uri="{BB962C8B-B14F-4D97-AF65-F5344CB8AC3E}">
        <p14:creationId xmlns:p14="http://schemas.microsoft.com/office/powerpoint/2010/main" val="39324231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resentation title slide 4">
    <p:bg>
      <p:bgPr>
        <a:solidFill>
          <a:schemeClr val="accent2"/>
        </a:solidFill>
        <a:effectLst/>
      </p:bgPr>
    </p:bg>
    <p:spTree>
      <p:nvGrpSpPr>
        <p:cNvPr id="1" name=""/>
        <p:cNvGrpSpPr/>
        <p:nvPr/>
      </p:nvGrpSpPr>
      <p:grpSpPr>
        <a:xfrm>
          <a:off x="0" y="0"/>
          <a:ext cx="0" cy="0"/>
          <a:chOff x="0" y="0"/>
          <a:chExt cx="0" cy="0"/>
        </a:xfrm>
      </p:grpSpPr>
      <p:sp>
        <p:nvSpPr>
          <p:cNvPr id="75" name="Freeform 74">
            <a:extLst>
              <a:ext uri="{FF2B5EF4-FFF2-40B4-BE49-F238E27FC236}">
                <a16:creationId xmlns:a16="http://schemas.microsoft.com/office/drawing/2014/main" id="{1E35399D-E6A0-4F4B-8505-085107316030}"/>
              </a:ext>
            </a:extLst>
          </p:cNvPr>
          <p:cNvSpPr/>
          <p:nvPr userDrawn="1"/>
        </p:nvSpPr>
        <p:spPr>
          <a:xfrm flipV="1">
            <a:off x="0" y="0"/>
            <a:ext cx="12192000" cy="6858000"/>
          </a:xfrm>
          <a:custGeom>
            <a:avLst/>
            <a:gdLst>
              <a:gd name="connsiteX0" fmla="*/ 0 w 12192000"/>
              <a:gd name="connsiteY0" fmla="*/ 6858000 h 6858000"/>
              <a:gd name="connsiteX1" fmla="*/ 12192000 w 12192000"/>
              <a:gd name="connsiteY1" fmla="*/ 6858000 h 6858000"/>
              <a:gd name="connsiteX2" fmla="*/ 12192000 w 12192000"/>
              <a:gd name="connsiteY2" fmla="*/ 5590798 h 6858000"/>
              <a:gd name="connsiteX3" fmla="*/ 7162370 w 12192000"/>
              <a:gd name="connsiteY3" fmla="*/ 561175 h 6858000"/>
              <a:gd name="connsiteX4" fmla="*/ 7162370 w 12192000"/>
              <a:gd name="connsiteY4" fmla="*/ 1 h 6858000"/>
              <a:gd name="connsiteX5" fmla="*/ 12192000 w 12192000"/>
              <a:gd name="connsiteY5" fmla="*/ 1 h 6858000"/>
              <a:gd name="connsiteX6" fmla="*/ 12192000 w 12192000"/>
              <a:gd name="connsiteY6" fmla="*/ 0 h 6858000"/>
              <a:gd name="connsiteX7" fmla="*/ 0 w 12192000"/>
              <a:gd name="connsiteY7" fmla="*/ 0 h 6858000"/>
              <a:gd name="connsiteX8" fmla="*/ 0 w 12192000"/>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2000" h="6858000">
                <a:moveTo>
                  <a:pt x="0" y="6858000"/>
                </a:moveTo>
                <a:lnTo>
                  <a:pt x="12192000" y="6858000"/>
                </a:lnTo>
                <a:lnTo>
                  <a:pt x="12192000" y="5590798"/>
                </a:lnTo>
                <a:lnTo>
                  <a:pt x="7162370" y="561175"/>
                </a:lnTo>
                <a:lnTo>
                  <a:pt x="7162370" y="1"/>
                </a:lnTo>
                <a:lnTo>
                  <a:pt x="12192000" y="1"/>
                </a:lnTo>
                <a:lnTo>
                  <a:pt x="12192000" y="0"/>
                </a:lnTo>
                <a:lnTo>
                  <a:pt x="0" y="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1" y="1143273"/>
            <a:ext cx="5941646" cy="1692525"/>
          </a:xfrm>
        </p:spPr>
        <p:txBody>
          <a:bodyPr anchor="b"/>
          <a:lstStyle>
            <a:lvl1pPr algn="l">
              <a:defRPr sz="6000">
                <a:solidFill>
                  <a:schemeClr val="accent1"/>
                </a:solidFill>
              </a:defRPr>
            </a:lvl1pPr>
          </a:lstStyle>
          <a:p>
            <a:r>
              <a:rPr lang="en-US"/>
              <a:t>Click to edit title style</a:t>
            </a:r>
            <a:endParaRPr lang="en-GB"/>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0" y="2835798"/>
            <a:ext cx="5941647" cy="498475"/>
          </a:xfrm>
        </p:spPr>
        <p:txBody>
          <a:bodyPr>
            <a:normAutofit/>
          </a:bodyPr>
          <a:lstStyle>
            <a:lvl1pPr marL="0" indent="0" algn="l">
              <a:buNone/>
              <a:defRPr sz="3000" b="0">
                <a:solidFill>
                  <a:sysClr val="windowText" lastClr="0000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80" name="Picture Placeholder 6">
            <a:extLst>
              <a:ext uri="{FF2B5EF4-FFF2-40B4-BE49-F238E27FC236}">
                <a16:creationId xmlns:a16="http://schemas.microsoft.com/office/drawing/2014/main" id="{87252549-4B3B-A54E-9B0F-1B923381C557}"/>
              </a:ext>
            </a:extLst>
          </p:cNvPr>
          <p:cNvSpPr>
            <a:spLocks noGrp="1"/>
          </p:cNvSpPr>
          <p:nvPr>
            <p:ph type="pic" sz="quarter" idx="11"/>
          </p:nvPr>
        </p:nvSpPr>
        <p:spPr>
          <a:xfrm>
            <a:off x="5157311" y="0"/>
            <a:ext cx="5500777" cy="6858000"/>
          </a:xfrm>
        </p:spPr>
        <p:txBody>
          <a:bodyPr/>
          <a:lstStyle/>
          <a:p>
            <a:r>
              <a:rPr lang="en-US"/>
              <a:t>Click icon to add picture</a:t>
            </a:r>
            <a:endParaRPr lang="en-GB"/>
          </a:p>
        </p:txBody>
      </p:sp>
      <p:pic>
        <p:nvPicPr>
          <p:cNvPr id="26" name="Picture 25" descr="A picture containing shape&#10;&#10;Description automatically generated">
            <a:extLst>
              <a:ext uri="{FF2B5EF4-FFF2-40B4-BE49-F238E27FC236}">
                <a16:creationId xmlns:a16="http://schemas.microsoft.com/office/drawing/2014/main" id="{1065198E-C17E-4C66-8FC7-00ACE79EB130}"/>
              </a:ext>
            </a:extLst>
          </p:cNvPr>
          <p:cNvPicPr>
            <a:picLocks noChangeAspect="1"/>
          </p:cNvPicPr>
          <p:nvPr userDrawn="1"/>
        </p:nvPicPr>
        <p:blipFill>
          <a:blip r:embed="rId2"/>
          <a:stretch>
            <a:fillRect/>
          </a:stretch>
        </p:blipFill>
        <p:spPr>
          <a:xfrm>
            <a:off x="8873816" y="5320800"/>
            <a:ext cx="3318184" cy="1537200"/>
          </a:xfrm>
          <a:prstGeom prst="rect">
            <a:avLst/>
          </a:prstGeom>
        </p:spPr>
      </p:pic>
    </p:spTree>
    <p:extLst>
      <p:ext uri="{BB962C8B-B14F-4D97-AF65-F5344CB8AC3E}">
        <p14:creationId xmlns:p14="http://schemas.microsoft.com/office/powerpoint/2010/main" val="24694391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 preserve="1">
  <p:cSld name="Agenda">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C4B2F-4DEA-9441-82B8-3FA8C01E31DC}"/>
              </a:ext>
            </a:extLst>
          </p:cNvPr>
          <p:cNvSpPr>
            <a:spLocks noGrp="1"/>
          </p:cNvSpPr>
          <p:nvPr>
            <p:ph type="title" hasCustomPrompt="1"/>
          </p:nvPr>
        </p:nvSpPr>
        <p:spPr/>
        <p:txBody>
          <a:bodyPr/>
          <a:lstStyle>
            <a:lvl1pPr>
              <a:defRPr>
                <a:solidFill>
                  <a:schemeClr val="bg1"/>
                </a:solidFill>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C1B6C373-BD88-B746-96B1-B644BF86872C}"/>
              </a:ext>
            </a:extLst>
          </p:cNvPr>
          <p:cNvSpPr>
            <a:spLocks noGrp="1"/>
          </p:cNvSpPr>
          <p:nvPr>
            <p:ph idx="1"/>
          </p:nvPr>
        </p:nvSpPr>
        <p:spPr>
          <a:xfrm>
            <a:off x="635000" y="2019300"/>
            <a:ext cx="10918825" cy="4200525"/>
          </a:xfrm>
        </p:spPr>
        <p:txBody>
          <a:bodyPr>
            <a:normAutofit/>
          </a:bodyPr>
          <a:lstStyle>
            <a:lvl1pPr marL="252000" indent="-252000">
              <a:spcBef>
                <a:spcPts val="600"/>
              </a:spcBef>
              <a:buFont typeface="Arial" panose="020B0604020202020204" pitchFamily="34" charset="0"/>
              <a:buChar char="•"/>
              <a:defRPr sz="3000" b="0">
                <a:solidFill>
                  <a:schemeClr val="bg1"/>
                </a:solidFill>
              </a:defRPr>
            </a:lvl1pPr>
            <a:lvl2pPr marL="252000" indent="0">
              <a:spcBef>
                <a:spcPts val="0"/>
              </a:spcBef>
              <a:buFont typeface="Courier New" panose="02070309020205020404" pitchFamily="49" charset="0"/>
              <a:buNone/>
              <a:defRPr sz="3000" b="0">
                <a:solidFill>
                  <a:schemeClr val="bg1"/>
                </a:solidFill>
              </a:defRPr>
            </a:lvl2pPr>
            <a:lvl3pPr marL="252000" indent="-252000">
              <a:spcBef>
                <a:spcPts val="600"/>
              </a:spcBef>
              <a:buFont typeface="Arial" panose="020B0604020202020204" pitchFamily="34" charset="0"/>
              <a:buChar char="•"/>
              <a:defRPr sz="3000" b="0">
                <a:solidFill>
                  <a:schemeClr val="bg1"/>
                </a:solidFill>
              </a:defRPr>
            </a:lvl3pPr>
            <a:lvl4pPr marL="252000" indent="-252000">
              <a:spcBef>
                <a:spcPts val="600"/>
              </a:spcBef>
              <a:buFont typeface="Arial" panose="020B0604020202020204" pitchFamily="34" charset="0"/>
              <a:buChar char="•"/>
              <a:defRPr sz="2600" b="0">
                <a:solidFill>
                  <a:schemeClr val="bg1"/>
                </a:solidFill>
              </a:defRPr>
            </a:lvl4pPr>
            <a:lvl5pPr marL="252000" indent="-252000">
              <a:spcBef>
                <a:spcPts val="600"/>
              </a:spcBef>
              <a:buFont typeface="Arial" panose="020B0604020202020204" pitchFamily="34" charset="0"/>
              <a:buChar char="•"/>
              <a:defRPr sz="2600" b="0">
                <a:solidFill>
                  <a:schemeClr val="bg1"/>
                </a:solidFill>
              </a:defRPr>
            </a:lvl5pPr>
          </a:lstStyle>
          <a:p>
            <a:pPr lvl="0"/>
            <a:r>
              <a:rPr lang="en-US"/>
              <a:t>Click to edit Master text styles</a:t>
            </a:r>
          </a:p>
        </p:txBody>
      </p:sp>
      <p:sp>
        <p:nvSpPr>
          <p:cNvPr id="6" name="Slide Number Placeholder 5">
            <a:extLst>
              <a:ext uri="{FF2B5EF4-FFF2-40B4-BE49-F238E27FC236}">
                <a16:creationId xmlns:a16="http://schemas.microsoft.com/office/drawing/2014/main" id="{492A74D8-59D1-D94E-8752-185CC18B6E7F}"/>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pic>
        <p:nvPicPr>
          <p:cNvPr id="53" name="Picture 52" descr="A picture containing drawing&#10;&#10;Description automatically generated">
            <a:extLst>
              <a:ext uri="{FF2B5EF4-FFF2-40B4-BE49-F238E27FC236}">
                <a16:creationId xmlns:a16="http://schemas.microsoft.com/office/drawing/2014/main" id="{05C62823-D6D6-481D-9DB5-FEAAA906187C}"/>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7468073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C4B2F-4DEA-9441-82B8-3FA8C01E31DC}"/>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C1B6C373-BD88-B746-96B1-B644BF86872C}"/>
              </a:ext>
            </a:extLst>
          </p:cNvPr>
          <p:cNvSpPr>
            <a:spLocks noGrp="1"/>
          </p:cNvSpPr>
          <p:nvPr>
            <p:ph idx="1"/>
          </p:nvPr>
        </p:nvSpPr>
        <p:spPr>
          <a:xfrm>
            <a:off x="638176" y="2019300"/>
            <a:ext cx="10918825" cy="4103369"/>
          </a:xfrm>
        </p:spPr>
        <p:txBody>
          <a:bodyPr/>
          <a:lstStyle/>
          <a:p>
            <a:pPr lvl="0"/>
            <a:r>
              <a:rPr lang="en-US"/>
              <a:t>Click to edit Master text styles</a:t>
            </a:r>
          </a:p>
          <a:p>
            <a:pPr lvl="1"/>
            <a:r>
              <a:rPr lang="en-US"/>
              <a:t>Second level</a:t>
            </a:r>
          </a:p>
          <a:p>
            <a:pPr lvl="2"/>
            <a:r>
              <a:rPr lang="en-US"/>
              <a:t>Third level</a:t>
            </a:r>
          </a:p>
        </p:txBody>
      </p:sp>
      <p:sp>
        <p:nvSpPr>
          <p:cNvPr id="6" name="Slide Number Placeholder 5">
            <a:extLst>
              <a:ext uri="{FF2B5EF4-FFF2-40B4-BE49-F238E27FC236}">
                <a16:creationId xmlns:a16="http://schemas.microsoft.com/office/drawing/2014/main" id="{492A74D8-59D1-D94E-8752-185CC18B6E7F}"/>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17765985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E1697-2915-7E4B-9002-A1955EACE852}"/>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DA279A2F-8E3B-3D4E-AD06-228D8430A46C}"/>
              </a:ext>
            </a:extLst>
          </p:cNvPr>
          <p:cNvSpPr>
            <a:spLocks noGrp="1"/>
          </p:cNvSpPr>
          <p:nvPr>
            <p:ph sz="half" idx="1"/>
          </p:nvPr>
        </p:nvSpPr>
        <p:spPr>
          <a:xfrm>
            <a:off x="634999" y="2019300"/>
            <a:ext cx="5407026" cy="4200526"/>
          </a:xfrm>
        </p:spPr>
        <p:txBody>
          <a:bodyPr/>
          <a:lstStyle/>
          <a:p>
            <a:pPr lvl="0"/>
            <a:r>
              <a:rPr lang="en-US"/>
              <a:t>Click to edit Master text styles</a:t>
            </a:r>
          </a:p>
          <a:p>
            <a:pPr lvl="1"/>
            <a:r>
              <a:rPr lang="en-US"/>
              <a:t>Second level</a:t>
            </a:r>
          </a:p>
          <a:p>
            <a:pPr lvl="2"/>
            <a:r>
              <a:rPr lang="en-US"/>
              <a:t>Third level</a:t>
            </a:r>
          </a:p>
        </p:txBody>
      </p:sp>
      <p:sp>
        <p:nvSpPr>
          <p:cNvPr id="4" name="Content Placeholder 3">
            <a:extLst>
              <a:ext uri="{FF2B5EF4-FFF2-40B4-BE49-F238E27FC236}">
                <a16:creationId xmlns:a16="http://schemas.microsoft.com/office/drawing/2014/main" id="{F57FE220-AAFE-3041-8718-2EF99FFFA232}"/>
              </a:ext>
            </a:extLst>
          </p:cNvPr>
          <p:cNvSpPr>
            <a:spLocks noGrp="1"/>
          </p:cNvSpPr>
          <p:nvPr>
            <p:ph sz="half" idx="2"/>
          </p:nvPr>
        </p:nvSpPr>
        <p:spPr>
          <a:xfrm>
            <a:off x="6159500" y="2019299"/>
            <a:ext cx="5394325" cy="4200525"/>
          </a:xfrm>
        </p:spPr>
        <p:txBody>
          <a:body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088A5B60-2EC0-4140-B7E1-AD0BCCADE3C7}"/>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31186190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E1697-2915-7E4B-9002-A1955EACE852}"/>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DA279A2F-8E3B-3D4E-AD06-228D8430A46C}"/>
              </a:ext>
            </a:extLst>
          </p:cNvPr>
          <p:cNvSpPr>
            <a:spLocks noGrp="1"/>
          </p:cNvSpPr>
          <p:nvPr>
            <p:ph sz="half" idx="1"/>
          </p:nvPr>
        </p:nvSpPr>
        <p:spPr>
          <a:xfrm>
            <a:off x="634999" y="2019299"/>
            <a:ext cx="3552826" cy="4203701"/>
          </a:xfrm>
        </p:spPr>
        <p:txBody>
          <a:bodyPr>
            <a:normAutofit/>
          </a:bodyPr>
          <a:lstStyle>
            <a:lvl1pPr>
              <a:defRPr sz="3200"/>
            </a:lvl1pPr>
            <a:lvl2pPr>
              <a:defRPr sz="3000"/>
            </a:lvl2pPr>
            <a:lvl3pPr>
              <a:defRPr sz="3000"/>
            </a:lvl3pPr>
            <a:lvl4pPr>
              <a:defRPr sz="1400"/>
            </a:lvl4pPr>
            <a:lvl5pPr>
              <a:defRPr sz="1800"/>
            </a:lvl5pPr>
          </a:lstStyle>
          <a:p>
            <a:pPr lvl="0"/>
            <a:r>
              <a:rPr lang="en-US"/>
              <a:t>Click to edit Master text styles</a:t>
            </a:r>
          </a:p>
          <a:p>
            <a:pPr lvl="1"/>
            <a:r>
              <a:rPr lang="en-US"/>
              <a:t>Second level</a:t>
            </a:r>
          </a:p>
          <a:p>
            <a:pPr lvl="2"/>
            <a:r>
              <a:rPr lang="en-US"/>
              <a:t>Third level</a:t>
            </a:r>
          </a:p>
        </p:txBody>
      </p:sp>
      <p:sp>
        <p:nvSpPr>
          <p:cNvPr id="4" name="Content Placeholder 3">
            <a:extLst>
              <a:ext uri="{FF2B5EF4-FFF2-40B4-BE49-F238E27FC236}">
                <a16:creationId xmlns:a16="http://schemas.microsoft.com/office/drawing/2014/main" id="{F57FE220-AAFE-3041-8718-2EF99FFFA232}"/>
              </a:ext>
            </a:extLst>
          </p:cNvPr>
          <p:cNvSpPr>
            <a:spLocks noGrp="1"/>
          </p:cNvSpPr>
          <p:nvPr>
            <p:ph sz="half" idx="2"/>
          </p:nvPr>
        </p:nvSpPr>
        <p:spPr>
          <a:xfrm>
            <a:off x="4318000" y="2019299"/>
            <a:ext cx="3552825" cy="4203701"/>
          </a:xfrm>
        </p:spPr>
        <p:txBody>
          <a:bodyPr>
            <a:normAutofit/>
          </a:bodyPr>
          <a:lstStyle>
            <a:lvl1pPr>
              <a:defRPr sz="3200"/>
            </a:lvl1pPr>
            <a:lvl2pPr>
              <a:defRPr sz="3000"/>
            </a:lvl2pPr>
            <a:lvl3pPr>
              <a:defRPr sz="3000"/>
            </a:lvl3pPr>
            <a:lvl4pPr>
              <a:defRPr sz="1400"/>
            </a:lvl4pPr>
            <a:lvl5pPr>
              <a:defRPr sz="1800"/>
            </a:lvl5p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088A5B60-2EC0-4140-B7E1-AD0BCCADE3C7}"/>
              </a:ext>
            </a:extLst>
          </p:cNvPr>
          <p:cNvSpPr>
            <a:spLocks noGrp="1"/>
          </p:cNvSpPr>
          <p:nvPr>
            <p:ph type="sldNum" sz="quarter" idx="12"/>
          </p:nvPr>
        </p:nvSpPr>
        <p:spPr/>
        <p:txBody>
          <a:bodyPr/>
          <a:lstStyle/>
          <a:p>
            <a:fld id="{6B6EFD66-0F65-0C43-B4F5-A9CE99357F25}" type="slidenum">
              <a:rPr lang="en-GB" smtClean="0"/>
              <a:t>‹#›</a:t>
            </a:fld>
            <a:endParaRPr lang="en-GB"/>
          </a:p>
        </p:txBody>
      </p:sp>
      <p:sp>
        <p:nvSpPr>
          <p:cNvPr id="8" name="Content Placeholder 3">
            <a:extLst>
              <a:ext uri="{FF2B5EF4-FFF2-40B4-BE49-F238E27FC236}">
                <a16:creationId xmlns:a16="http://schemas.microsoft.com/office/drawing/2014/main" id="{DFE290E0-E5A6-E347-AA52-B6E4C80E2033}"/>
              </a:ext>
            </a:extLst>
          </p:cNvPr>
          <p:cNvSpPr>
            <a:spLocks noGrp="1"/>
          </p:cNvSpPr>
          <p:nvPr>
            <p:ph sz="half" idx="13"/>
          </p:nvPr>
        </p:nvSpPr>
        <p:spPr>
          <a:xfrm>
            <a:off x="8001001" y="2019300"/>
            <a:ext cx="3552825" cy="4203700"/>
          </a:xfrm>
        </p:spPr>
        <p:txBody>
          <a:bodyPr>
            <a:normAutofit/>
          </a:bodyPr>
          <a:lstStyle>
            <a:lvl1pPr>
              <a:defRPr sz="3200"/>
            </a:lvl1pPr>
            <a:lvl2pPr>
              <a:defRPr sz="3000"/>
            </a:lvl2pPr>
            <a:lvl3pPr>
              <a:defRPr sz="3000"/>
            </a:lvl3pPr>
            <a:lvl4pPr>
              <a:defRPr sz="1400"/>
            </a:lvl4pPr>
            <a:lvl5pPr>
              <a:defRPr sz="18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0828083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1252353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237AD50-7A21-9741-BCC7-9532119ADD99}"/>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10183226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Split content 1">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5AD9219-8528-1342-BB78-DFFB8BA6A57C}"/>
              </a:ext>
            </a:extLst>
          </p:cNvPr>
          <p:cNvSpPr/>
          <p:nvPr userDrawn="1"/>
        </p:nvSpPr>
        <p:spPr>
          <a:xfrm flipH="1">
            <a:off x="0" y="0"/>
            <a:ext cx="609341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631827" y="648855"/>
            <a:ext cx="4829172" cy="1368980"/>
          </a:xfrm>
        </p:spPr>
        <p:txBody>
          <a:bodyPr anchor="t"/>
          <a:lstStyle>
            <a:lvl1pPr>
              <a:defRPr/>
            </a:lvl1pPr>
          </a:lstStyle>
          <a:p>
            <a:r>
              <a:rPr lang="en-US"/>
              <a:t>Click to edit 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8" name="Content Placeholder 2">
            <a:extLst>
              <a:ext uri="{FF2B5EF4-FFF2-40B4-BE49-F238E27FC236}">
                <a16:creationId xmlns:a16="http://schemas.microsoft.com/office/drawing/2014/main" id="{C0DB00C9-97C5-1641-B718-4138243726A1}"/>
              </a:ext>
            </a:extLst>
          </p:cNvPr>
          <p:cNvSpPr>
            <a:spLocks noGrp="1"/>
          </p:cNvSpPr>
          <p:nvPr>
            <p:ph idx="1"/>
          </p:nvPr>
        </p:nvSpPr>
        <p:spPr>
          <a:xfrm>
            <a:off x="635001" y="2409363"/>
            <a:ext cx="4829172" cy="3810462"/>
          </a:xfrm>
        </p:spPr>
        <p:txBody>
          <a:bodyPr/>
          <a:lstStyle/>
          <a:p>
            <a:pPr lvl="0"/>
            <a:r>
              <a:rPr lang="en-US"/>
              <a:t>Click to edit Master text styles</a:t>
            </a:r>
          </a:p>
          <a:p>
            <a:pPr lvl="1"/>
            <a:r>
              <a:rPr lang="en-US"/>
              <a:t>Second level</a:t>
            </a:r>
          </a:p>
          <a:p>
            <a:pPr lvl="2"/>
            <a:r>
              <a:rPr lang="en-US"/>
              <a:t>Third level</a:t>
            </a:r>
          </a:p>
        </p:txBody>
      </p:sp>
      <p:sp>
        <p:nvSpPr>
          <p:cNvPr id="12" name="Content Placeholder 2">
            <a:extLst>
              <a:ext uri="{FF2B5EF4-FFF2-40B4-BE49-F238E27FC236}">
                <a16:creationId xmlns:a16="http://schemas.microsoft.com/office/drawing/2014/main" id="{3ED1B1E5-A46E-F345-96AF-368FDDFAB346}"/>
              </a:ext>
            </a:extLst>
          </p:cNvPr>
          <p:cNvSpPr>
            <a:spLocks noGrp="1"/>
          </p:cNvSpPr>
          <p:nvPr>
            <p:ph idx="13"/>
          </p:nvPr>
        </p:nvSpPr>
        <p:spPr>
          <a:xfrm>
            <a:off x="6728119" y="2409363"/>
            <a:ext cx="4829172" cy="3810462"/>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pic>
        <p:nvPicPr>
          <p:cNvPr id="63" name="Picture 62" descr="A picture containing drawing&#10;&#10;Description automatically generated">
            <a:extLst>
              <a:ext uri="{FF2B5EF4-FFF2-40B4-BE49-F238E27FC236}">
                <a16:creationId xmlns:a16="http://schemas.microsoft.com/office/drawing/2014/main" id="{8C551B5C-6C12-469F-8D0F-652ECDB69A74}"/>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5443631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Split content 2">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5AD9219-8528-1342-BB78-DFFB8BA6A57C}"/>
              </a:ext>
            </a:extLst>
          </p:cNvPr>
          <p:cNvSpPr/>
          <p:nvPr userDrawn="1"/>
        </p:nvSpPr>
        <p:spPr>
          <a:xfrm flipH="1">
            <a:off x="0" y="0"/>
            <a:ext cx="609341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8" name="Content Placeholder 2">
            <a:extLst>
              <a:ext uri="{FF2B5EF4-FFF2-40B4-BE49-F238E27FC236}">
                <a16:creationId xmlns:a16="http://schemas.microsoft.com/office/drawing/2014/main" id="{C0DB00C9-97C5-1641-B718-4138243726A1}"/>
              </a:ext>
            </a:extLst>
          </p:cNvPr>
          <p:cNvSpPr>
            <a:spLocks noGrp="1"/>
          </p:cNvSpPr>
          <p:nvPr>
            <p:ph idx="1"/>
          </p:nvPr>
        </p:nvSpPr>
        <p:spPr>
          <a:xfrm>
            <a:off x="635001" y="2409364"/>
            <a:ext cx="4829172" cy="3810462"/>
          </a:xfrm>
        </p:spPr>
        <p:txBody>
          <a:bodyPr/>
          <a:lstStyle/>
          <a:p>
            <a:pPr lvl="0"/>
            <a:r>
              <a:rPr lang="en-US"/>
              <a:t>Click to edit Master text styles</a:t>
            </a:r>
          </a:p>
          <a:p>
            <a:pPr lvl="1"/>
            <a:r>
              <a:rPr lang="en-US"/>
              <a:t>Second level</a:t>
            </a:r>
          </a:p>
          <a:p>
            <a:pPr lvl="2"/>
            <a:r>
              <a:rPr lang="en-US"/>
              <a:t>Third level</a:t>
            </a:r>
          </a:p>
        </p:txBody>
      </p:sp>
      <p:sp>
        <p:nvSpPr>
          <p:cNvPr id="12" name="Content Placeholder 2">
            <a:extLst>
              <a:ext uri="{FF2B5EF4-FFF2-40B4-BE49-F238E27FC236}">
                <a16:creationId xmlns:a16="http://schemas.microsoft.com/office/drawing/2014/main" id="{3ED1B1E5-A46E-F345-96AF-368FDDFAB346}"/>
              </a:ext>
            </a:extLst>
          </p:cNvPr>
          <p:cNvSpPr>
            <a:spLocks noGrp="1"/>
          </p:cNvSpPr>
          <p:nvPr>
            <p:ph idx="13"/>
          </p:nvPr>
        </p:nvSpPr>
        <p:spPr>
          <a:xfrm>
            <a:off x="6728119" y="2409364"/>
            <a:ext cx="4829172" cy="381046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pic>
        <p:nvPicPr>
          <p:cNvPr id="47" name="Picture 46" descr="A close up of a logo&#10;&#10;Description automatically generated">
            <a:extLst>
              <a:ext uri="{FF2B5EF4-FFF2-40B4-BE49-F238E27FC236}">
                <a16:creationId xmlns:a16="http://schemas.microsoft.com/office/drawing/2014/main" id="{E33CF35B-5230-4602-BEBA-4CA392488035}"/>
              </a:ext>
            </a:extLst>
          </p:cNvPr>
          <p:cNvPicPr>
            <a:picLocks noChangeAspect="1"/>
          </p:cNvPicPr>
          <p:nvPr userDrawn="1"/>
        </p:nvPicPr>
        <p:blipFill>
          <a:blip r:embed="rId2"/>
          <a:stretch>
            <a:fillRect/>
          </a:stretch>
        </p:blipFill>
        <p:spPr>
          <a:xfrm>
            <a:off x="11277601" y="208613"/>
            <a:ext cx="564778" cy="585035"/>
          </a:xfrm>
          <a:prstGeom prst="rect">
            <a:avLst/>
          </a:prstGeom>
        </p:spPr>
      </p:pic>
      <p:sp>
        <p:nvSpPr>
          <p:cNvPr id="9" name="Title 1">
            <a:extLst>
              <a:ext uri="{FF2B5EF4-FFF2-40B4-BE49-F238E27FC236}">
                <a16:creationId xmlns:a16="http://schemas.microsoft.com/office/drawing/2014/main" id="{D56CA13D-7841-4756-8436-AC3FC3C67611}"/>
              </a:ext>
            </a:extLst>
          </p:cNvPr>
          <p:cNvSpPr>
            <a:spLocks noGrp="1"/>
          </p:cNvSpPr>
          <p:nvPr>
            <p:ph type="title" hasCustomPrompt="1"/>
          </p:nvPr>
        </p:nvSpPr>
        <p:spPr>
          <a:xfrm>
            <a:off x="631827" y="648855"/>
            <a:ext cx="4832346" cy="1368980"/>
          </a:xfrm>
        </p:spPr>
        <p:txBody>
          <a:bodyPr anchor="t"/>
          <a:lstStyle>
            <a:lvl1pPr>
              <a:defRPr/>
            </a:lvl1pPr>
          </a:lstStyle>
          <a:p>
            <a:r>
              <a:rPr lang="en-US"/>
              <a:t>Click to edit slide  title</a:t>
            </a:r>
            <a:endParaRPr lang="en-GB"/>
          </a:p>
        </p:txBody>
      </p:sp>
    </p:spTree>
    <p:extLst>
      <p:ext uri="{BB962C8B-B14F-4D97-AF65-F5344CB8AC3E}">
        <p14:creationId xmlns:p14="http://schemas.microsoft.com/office/powerpoint/2010/main" val="19815831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Key message_short 1">
    <p:bg>
      <p:bgPr>
        <a:solidFill>
          <a:schemeClr val="accent1"/>
        </a:solidFill>
        <a:effectLst/>
      </p:bgPr>
    </p:bg>
    <p:spTree>
      <p:nvGrpSpPr>
        <p:cNvPr id="1" name=""/>
        <p:cNvGrpSpPr/>
        <p:nvPr/>
      </p:nvGrpSpPr>
      <p:grpSpPr>
        <a:xfrm>
          <a:off x="0" y="0"/>
          <a:ext cx="0" cy="0"/>
          <a:chOff x="0" y="0"/>
          <a:chExt cx="0" cy="0"/>
        </a:xfrm>
      </p:grpSpPr>
      <p:sp>
        <p:nvSpPr>
          <p:cNvPr id="10" name="Freeform 9">
            <a:extLst>
              <a:ext uri="{FF2B5EF4-FFF2-40B4-BE49-F238E27FC236}">
                <a16:creationId xmlns:a16="http://schemas.microsoft.com/office/drawing/2014/main" id="{07AF7B59-30C6-4849-A569-4B158A806395}"/>
              </a:ext>
            </a:extLst>
          </p:cNvPr>
          <p:cNvSpPr/>
          <p:nvPr userDrawn="1"/>
        </p:nvSpPr>
        <p:spPr>
          <a:xfrm rot="15900000">
            <a:off x="5266544" y="667998"/>
            <a:ext cx="1549740" cy="5684523"/>
          </a:xfrm>
          <a:custGeom>
            <a:avLst/>
            <a:gdLst>
              <a:gd name="connsiteX0" fmla="*/ 1549740 w 1549740"/>
              <a:gd name="connsiteY0" fmla="*/ 154836 h 5684523"/>
              <a:gd name="connsiteX1" fmla="*/ 1549740 w 1549740"/>
              <a:gd name="connsiteY1" fmla="*/ 1193927 h 5684523"/>
              <a:gd name="connsiteX2" fmla="*/ 1549739 w 1549740"/>
              <a:gd name="connsiteY2" fmla="*/ 4490597 h 5684523"/>
              <a:gd name="connsiteX3" fmla="*/ 1549739 w 1549740"/>
              <a:gd name="connsiteY3" fmla="*/ 5529687 h 5684523"/>
              <a:gd name="connsiteX4" fmla="*/ 1394777 w 1549740"/>
              <a:gd name="connsiteY4" fmla="*/ 5684523 h 5684523"/>
              <a:gd name="connsiteX5" fmla="*/ 154961 w 1549740"/>
              <a:gd name="connsiteY5" fmla="*/ 5684523 h 5684523"/>
              <a:gd name="connsiteX6" fmla="*/ 0 w 1549740"/>
              <a:gd name="connsiteY6" fmla="*/ 5529687 h 5684523"/>
              <a:gd name="connsiteX7" fmla="*/ 0 w 1549740"/>
              <a:gd name="connsiteY7" fmla="*/ 4490597 h 5684523"/>
              <a:gd name="connsiteX8" fmla="*/ 0 w 1549740"/>
              <a:gd name="connsiteY8" fmla="*/ 1193927 h 5684523"/>
              <a:gd name="connsiteX9" fmla="*/ 0 w 1549740"/>
              <a:gd name="connsiteY9" fmla="*/ 154836 h 5684523"/>
              <a:gd name="connsiteX10" fmla="*/ 154962 w 1549740"/>
              <a:gd name="connsiteY10" fmla="*/ 0 h 5684523"/>
              <a:gd name="connsiteX11" fmla="*/ 1394777 w 1549740"/>
              <a:gd name="connsiteY11" fmla="*/ 0 h 5684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9740" h="5684523">
                <a:moveTo>
                  <a:pt x="1549740" y="154836"/>
                </a:moveTo>
                <a:lnTo>
                  <a:pt x="1549740" y="1193927"/>
                </a:lnTo>
                <a:lnTo>
                  <a:pt x="1549739" y="4490597"/>
                </a:lnTo>
                <a:lnTo>
                  <a:pt x="1549739" y="5529687"/>
                </a:lnTo>
                <a:lnTo>
                  <a:pt x="1394777" y="5684523"/>
                </a:lnTo>
                <a:lnTo>
                  <a:pt x="154961" y="5684523"/>
                </a:lnTo>
                <a:lnTo>
                  <a:pt x="0" y="5529687"/>
                </a:lnTo>
                <a:lnTo>
                  <a:pt x="0" y="4490597"/>
                </a:lnTo>
                <a:lnTo>
                  <a:pt x="0" y="1193927"/>
                </a:lnTo>
                <a:lnTo>
                  <a:pt x="0" y="154836"/>
                </a:lnTo>
                <a:lnTo>
                  <a:pt x="154962" y="0"/>
                </a:lnTo>
                <a:lnTo>
                  <a:pt x="1394777"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2961698" y="2500384"/>
            <a:ext cx="6265430" cy="2119745"/>
          </a:xfrm>
        </p:spPr>
        <p:txBody>
          <a:bodyPr anchor="ctr"/>
          <a:lstStyle>
            <a:lvl1pPr algn="ctr">
              <a:defRPr sz="12500"/>
            </a:lvl1pPr>
          </a:lstStyle>
          <a:p>
            <a:r>
              <a:rPr lang="en-US"/>
              <a:t>short</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483349" y="2282853"/>
            <a:ext cx="2545976" cy="332399"/>
          </a:xfrm>
        </p:spPr>
        <p:txBody>
          <a:bodyPr wrap="square">
            <a:sp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4" name="Picture 43" descr="A picture containing drawing&#10;&#10;Description automatically generated">
            <a:extLst>
              <a:ext uri="{FF2B5EF4-FFF2-40B4-BE49-F238E27FC236}">
                <a16:creationId xmlns:a16="http://schemas.microsoft.com/office/drawing/2014/main" id="{46DB4834-88C7-47BD-8AE4-1A1981F9173F}"/>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605056851"/>
      </p:ext>
    </p:extLst>
  </p:cSld>
  <p:clrMapOvr>
    <a:masterClrMapping/>
  </p:clrMapOvr>
  <p:extLst>
    <p:ext uri="{DCECCB84-F9BA-43D5-87BE-67443E8EF086}">
      <p15:sldGuideLst xmlns:p15="http://schemas.microsoft.com/office/powerpoint/2012/main"/>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Key message_short 2">
    <p:bg>
      <p:bgPr>
        <a:solidFill>
          <a:schemeClr val="accent2"/>
        </a:solidFill>
        <a:effectLst/>
      </p:bgPr>
    </p:bg>
    <p:spTree>
      <p:nvGrpSpPr>
        <p:cNvPr id="1" name=""/>
        <p:cNvGrpSpPr/>
        <p:nvPr/>
      </p:nvGrpSpPr>
      <p:grpSpPr>
        <a:xfrm>
          <a:off x="0" y="0"/>
          <a:ext cx="0" cy="0"/>
          <a:chOff x="0" y="0"/>
          <a:chExt cx="0" cy="0"/>
        </a:xfrm>
      </p:grpSpPr>
      <p:sp>
        <p:nvSpPr>
          <p:cNvPr id="10" name="Freeform 9">
            <a:extLst>
              <a:ext uri="{FF2B5EF4-FFF2-40B4-BE49-F238E27FC236}">
                <a16:creationId xmlns:a16="http://schemas.microsoft.com/office/drawing/2014/main" id="{07AF7B59-30C6-4849-A569-4B158A806395}"/>
              </a:ext>
            </a:extLst>
          </p:cNvPr>
          <p:cNvSpPr/>
          <p:nvPr userDrawn="1"/>
        </p:nvSpPr>
        <p:spPr>
          <a:xfrm rot="15900000">
            <a:off x="5266544" y="667998"/>
            <a:ext cx="1549740" cy="5684523"/>
          </a:xfrm>
          <a:custGeom>
            <a:avLst/>
            <a:gdLst>
              <a:gd name="connsiteX0" fmla="*/ 1549740 w 1549740"/>
              <a:gd name="connsiteY0" fmla="*/ 154836 h 5684523"/>
              <a:gd name="connsiteX1" fmla="*/ 1549740 w 1549740"/>
              <a:gd name="connsiteY1" fmla="*/ 1193927 h 5684523"/>
              <a:gd name="connsiteX2" fmla="*/ 1549739 w 1549740"/>
              <a:gd name="connsiteY2" fmla="*/ 4490597 h 5684523"/>
              <a:gd name="connsiteX3" fmla="*/ 1549739 w 1549740"/>
              <a:gd name="connsiteY3" fmla="*/ 5529687 h 5684523"/>
              <a:gd name="connsiteX4" fmla="*/ 1394777 w 1549740"/>
              <a:gd name="connsiteY4" fmla="*/ 5684523 h 5684523"/>
              <a:gd name="connsiteX5" fmla="*/ 154961 w 1549740"/>
              <a:gd name="connsiteY5" fmla="*/ 5684523 h 5684523"/>
              <a:gd name="connsiteX6" fmla="*/ 0 w 1549740"/>
              <a:gd name="connsiteY6" fmla="*/ 5529687 h 5684523"/>
              <a:gd name="connsiteX7" fmla="*/ 0 w 1549740"/>
              <a:gd name="connsiteY7" fmla="*/ 4490597 h 5684523"/>
              <a:gd name="connsiteX8" fmla="*/ 0 w 1549740"/>
              <a:gd name="connsiteY8" fmla="*/ 1193927 h 5684523"/>
              <a:gd name="connsiteX9" fmla="*/ 0 w 1549740"/>
              <a:gd name="connsiteY9" fmla="*/ 154836 h 5684523"/>
              <a:gd name="connsiteX10" fmla="*/ 154962 w 1549740"/>
              <a:gd name="connsiteY10" fmla="*/ 0 h 5684523"/>
              <a:gd name="connsiteX11" fmla="*/ 1394777 w 1549740"/>
              <a:gd name="connsiteY11" fmla="*/ 0 h 5684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9740" h="5684523">
                <a:moveTo>
                  <a:pt x="1549740" y="154836"/>
                </a:moveTo>
                <a:lnTo>
                  <a:pt x="1549740" y="1193927"/>
                </a:lnTo>
                <a:lnTo>
                  <a:pt x="1549739" y="4490597"/>
                </a:lnTo>
                <a:lnTo>
                  <a:pt x="1549739" y="5529687"/>
                </a:lnTo>
                <a:lnTo>
                  <a:pt x="1394777" y="5684523"/>
                </a:lnTo>
                <a:lnTo>
                  <a:pt x="154961" y="5684523"/>
                </a:lnTo>
                <a:lnTo>
                  <a:pt x="0" y="5529687"/>
                </a:lnTo>
                <a:lnTo>
                  <a:pt x="0" y="4490597"/>
                </a:lnTo>
                <a:lnTo>
                  <a:pt x="0" y="1193927"/>
                </a:lnTo>
                <a:lnTo>
                  <a:pt x="0" y="154836"/>
                </a:lnTo>
                <a:lnTo>
                  <a:pt x="154962" y="0"/>
                </a:lnTo>
                <a:lnTo>
                  <a:pt x="1394777"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2961698" y="2500384"/>
            <a:ext cx="6265430" cy="2119745"/>
          </a:xfrm>
        </p:spPr>
        <p:txBody>
          <a:bodyPr anchor="ctr"/>
          <a:lstStyle>
            <a:lvl1pPr algn="ctr">
              <a:defRPr sz="12500"/>
            </a:lvl1pPr>
          </a:lstStyle>
          <a:p>
            <a:r>
              <a:rPr lang="en-US"/>
              <a:t>short</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483349" y="2282853"/>
            <a:ext cx="2545976" cy="369332"/>
          </a:xfrm>
        </p:spPr>
        <p:txBody>
          <a:bodyPr wrap="square">
            <a:spAutoFit/>
          </a:bodyPr>
          <a:lstStyle>
            <a:lvl1pPr marL="0" indent="0" algn="l">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7" name="Picture 6" descr="A close up of a logo&#10;&#10;Description automatically generated">
            <a:extLst>
              <a:ext uri="{FF2B5EF4-FFF2-40B4-BE49-F238E27FC236}">
                <a16:creationId xmlns:a16="http://schemas.microsoft.com/office/drawing/2014/main" id="{2D8F410B-E330-43A6-96CE-F9F13220C790}"/>
              </a:ext>
            </a:extLst>
          </p:cNvPr>
          <p:cNvPicPr>
            <a:picLocks noChangeAspect="1"/>
          </p:cNvPicPr>
          <p:nvPr userDrawn="1"/>
        </p:nvPicPr>
        <p:blipFill>
          <a:blip r:embed="rId2"/>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3619949028"/>
      </p:ext>
    </p:extLst>
  </p:cSld>
  <p:clrMapOvr>
    <a:masterClrMapping/>
  </p:clrMapOvr>
  <p:extLst>
    <p:ext uri="{DCECCB84-F9BA-43D5-87BE-67443E8EF086}">
      <p15:sldGuideLst xmlns:p15="http://schemas.microsoft.com/office/powerpoint/2012/main"/>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Key message_medium 1">
    <p:bg>
      <p:bgPr>
        <a:solidFill>
          <a:schemeClr val="accent1"/>
        </a:solidFill>
        <a:effectLst/>
      </p:bgPr>
    </p:bg>
    <p:spTree>
      <p:nvGrpSpPr>
        <p:cNvPr id="1" name=""/>
        <p:cNvGrpSpPr/>
        <p:nvPr/>
      </p:nvGrpSpPr>
      <p:grpSpPr>
        <a:xfrm>
          <a:off x="0" y="0"/>
          <a:ext cx="0" cy="0"/>
          <a:chOff x="0" y="0"/>
          <a:chExt cx="0" cy="0"/>
        </a:xfrm>
      </p:grpSpPr>
      <p:sp>
        <p:nvSpPr>
          <p:cNvPr id="30" name="Freeform 29">
            <a:extLst>
              <a:ext uri="{FF2B5EF4-FFF2-40B4-BE49-F238E27FC236}">
                <a16:creationId xmlns:a16="http://schemas.microsoft.com/office/drawing/2014/main" id="{560F74A0-E25E-D740-A936-EE32A6BB50B5}"/>
              </a:ext>
            </a:extLst>
          </p:cNvPr>
          <p:cNvSpPr/>
          <p:nvPr userDrawn="1"/>
        </p:nvSpPr>
        <p:spPr>
          <a:xfrm rot="16020000">
            <a:off x="5482926" y="220746"/>
            <a:ext cx="1260958" cy="6460450"/>
          </a:xfrm>
          <a:custGeom>
            <a:avLst/>
            <a:gdLst>
              <a:gd name="connsiteX0" fmla="*/ 1260957 w 1260958"/>
              <a:gd name="connsiteY0" fmla="*/ 6334467 h 6460450"/>
              <a:gd name="connsiteX1" fmla="*/ 1134871 w 1260958"/>
              <a:gd name="connsiteY1" fmla="*/ 6460450 h 6460450"/>
              <a:gd name="connsiteX2" fmla="*/ 126086 w 1260958"/>
              <a:gd name="connsiteY2" fmla="*/ 6460450 h 6460450"/>
              <a:gd name="connsiteX3" fmla="*/ 0 w 1260958"/>
              <a:gd name="connsiteY3" fmla="*/ 6334467 h 6460450"/>
              <a:gd name="connsiteX4" fmla="*/ 0 w 1260958"/>
              <a:gd name="connsiteY4" fmla="*/ 2806643 h 6460450"/>
              <a:gd name="connsiteX5" fmla="*/ 1 w 1260958"/>
              <a:gd name="connsiteY5" fmla="*/ 2806643 h 6460450"/>
              <a:gd name="connsiteX6" fmla="*/ 1 w 1260958"/>
              <a:gd name="connsiteY6" fmla="*/ 125984 h 6460450"/>
              <a:gd name="connsiteX7" fmla="*/ 126087 w 1260958"/>
              <a:gd name="connsiteY7" fmla="*/ 0 h 6460450"/>
              <a:gd name="connsiteX8" fmla="*/ 1134872 w 1260958"/>
              <a:gd name="connsiteY8" fmla="*/ 0 h 6460450"/>
              <a:gd name="connsiteX9" fmla="*/ 1260958 w 1260958"/>
              <a:gd name="connsiteY9" fmla="*/ 125983 h 6460450"/>
              <a:gd name="connsiteX10" fmla="*/ 1260958 w 1260958"/>
              <a:gd name="connsiteY10" fmla="*/ 3653807 h 6460450"/>
              <a:gd name="connsiteX11" fmla="*/ 1260957 w 1260958"/>
              <a:gd name="connsiteY11" fmla="*/ 3653808 h 6460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60958" h="6460450">
                <a:moveTo>
                  <a:pt x="1260957" y="6334467"/>
                </a:moveTo>
                <a:lnTo>
                  <a:pt x="1134871" y="6460450"/>
                </a:lnTo>
                <a:lnTo>
                  <a:pt x="126086" y="6460450"/>
                </a:lnTo>
                <a:lnTo>
                  <a:pt x="0" y="6334467"/>
                </a:lnTo>
                <a:lnTo>
                  <a:pt x="0" y="2806643"/>
                </a:lnTo>
                <a:lnTo>
                  <a:pt x="1" y="2806643"/>
                </a:lnTo>
                <a:lnTo>
                  <a:pt x="1" y="125984"/>
                </a:lnTo>
                <a:lnTo>
                  <a:pt x="126087" y="0"/>
                </a:lnTo>
                <a:lnTo>
                  <a:pt x="1134872" y="0"/>
                </a:lnTo>
                <a:lnTo>
                  <a:pt x="1260958" y="125983"/>
                </a:lnTo>
                <a:lnTo>
                  <a:pt x="1260958" y="3653807"/>
                </a:lnTo>
                <a:lnTo>
                  <a:pt x="1260957" y="3653808"/>
                </a:lnTo>
                <a:close/>
              </a:path>
            </a:pathLst>
          </a:custGeom>
          <a:solidFill>
            <a:schemeClr val="bg1"/>
          </a:solidFill>
          <a:ln w="8382" cap="flat">
            <a:noFill/>
            <a:prstDash val="solid"/>
            <a:miter/>
          </a:ln>
        </p:spPr>
        <p:txBody>
          <a:bodyPr rtlCol="0" anchor="ctr"/>
          <a:lstStyle/>
          <a:p>
            <a:endParaRPr lang="en-GB">
              <a:solidFill>
                <a:schemeClr val="tx1"/>
              </a:solidFill>
            </a:endParaRPr>
          </a:p>
        </p:txBody>
      </p:sp>
      <p:sp>
        <p:nvSpPr>
          <p:cNvPr id="2" name="Title 1">
            <a:extLst>
              <a:ext uri="{FF2B5EF4-FFF2-40B4-BE49-F238E27FC236}">
                <a16:creationId xmlns:a16="http://schemas.microsoft.com/office/drawing/2014/main" id="{F8158F22-6386-6B45-8CAA-6B606B6D795F}"/>
              </a:ext>
            </a:extLst>
          </p:cNvPr>
          <p:cNvSpPr>
            <a:spLocks noGrp="1"/>
          </p:cNvSpPr>
          <p:nvPr userDrawn="1">
            <p:ph type="title" hasCustomPrompt="1"/>
          </p:nvPr>
        </p:nvSpPr>
        <p:spPr>
          <a:xfrm>
            <a:off x="2961698" y="2747944"/>
            <a:ext cx="6265430" cy="1495794"/>
          </a:xfrm>
        </p:spPr>
        <p:txBody>
          <a:bodyPr anchor="ctr">
            <a:spAutoFit/>
          </a:bodyPr>
          <a:lstStyle>
            <a:lvl1pPr algn="ctr">
              <a:defRPr sz="10800">
                <a:solidFill>
                  <a:schemeClr val="tx1"/>
                </a:solidFill>
              </a:defRPr>
            </a:lvl1pPr>
          </a:lstStyle>
          <a:p>
            <a:r>
              <a:rPr lang="en-US"/>
              <a:t>medium</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userDrawn="1">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userDrawn="1">
            <p:ph type="subTitle" idx="1" hasCustomPrompt="1"/>
          </p:nvPr>
        </p:nvSpPr>
        <p:spPr>
          <a:xfrm>
            <a:off x="3310125" y="2303637"/>
            <a:ext cx="2719200" cy="369332"/>
          </a:xfrm>
        </p:spPr>
        <p:txBody>
          <a:bodyPr wrap="square">
            <a:sp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7" name="Picture 6" descr="A picture containing drawing&#10;&#10;Description automatically generated">
            <a:extLst>
              <a:ext uri="{FF2B5EF4-FFF2-40B4-BE49-F238E27FC236}">
                <a16:creationId xmlns:a16="http://schemas.microsoft.com/office/drawing/2014/main" id="{3328DBE9-984F-4E5C-B374-B8B7184F30D3}"/>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82018659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Key message_medium 2">
    <p:bg>
      <p:bgPr>
        <a:solidFill>
          <a:schemeClr val="accent2"/>
        </a:solidFill>
        <a:effectLst/>
      </p:bgPr>
    </p:bg>
    <p:spTree>
      <p:nvGrpSpPr>
        <p:cNvPr id="1" name=""/>
        <p:cNvGrpSpPr/>
        <p:nvPr/>
      </p:nvGrpSpPr>
      <p:grpSpPr>
        <a:xfrm>
          <a:off x="0" y="0"/>
          <a:ext cx="0" cy="0"/>
          <a:chOff x="0" y="0"/>
          <a:chExt cx="0" cy="0"/>
        </a:xfrm>
      </p:grpSpPr>
      <p:sp>
        <p:nvSpPr>
          <p:cNvPr id="30" name="Freeform 29">
            <a:extLst>
              <a:ext uri="{FF2B5EF4-FFF2-40B4-BE49-F238E27FC236}">
                <a16:creationId xmlns:a16="http://schemas.microsoft.com/office/drawing/2014/main" id="{560F74A0-E25E-D740-A936-EE32A6BB50B5}"/>
              </a:ext>
            </a:extLst>
          </p:cNvPr>
          <p:cNvSpPr/>
          <p:nvPr userDrawn="1"/>
        </p:nvSpPr>
        <p:spPr>
          <a:xfrm rot="16020000">
            <a:off x="5482926" y="220746"/>
            <a:ext cx="1260958" cy="6460450"/>
          </a:xfrm>
          <a:custGeom>
            <a:avLst/>
            <a:gdLst>
              <a:gd name="connsiteX0" fmla="*/ 1260957 w 1260958"/>
              <a:gd name="connsiteY0" fmla="*/ 6334467 h 6460450"/>
              <a:gd name="connsiteX1" fmla="*/ 1134871 w 1260958"/>
              <a:gd name="connsiteY1" fmla="*/ 6460450 h 6460450"/>
              <a:gd name="connsiteX2" fmla="*/ 126086 w 1260958"/>
              <a:gd name="connsiteY2" fmla="*/ 6460450 h 6460450"/>
              <a:gd name="connsiteX3" fmla="*/ 0 w 1260958"/>
              <a:gd name="connsiteY3" fmla="*/ 6334467 h 6460450"/>
              <a:gd name="connsiteX4" fmla="*/ 0 w 1260958"/>
              <a:gd name="connsiteY4" fmla="*/ 2806643 h 6460450"/>
              <a:gd name="connsiteX5" fmla="*/ 1 w 1260958"/>
              <a:gd name="connsiteY5" fmla="*/ 2806643 h 6460450"/>
              <a:gd name="connsiteX6" fmla="*/ 1 w 1260958"/>
              <a:gd name="connsiteY6" fmla="*/ 125984 h 6460450"/>
              <a:gd name="connsiteX7" fmla="*/ 126087 w 1260958"/>
              <a:gd name="connsiteY7" fmla="*/ 0 h 6460450"/>
              <a:gd name="connsiteX8" fmla="*/ 1134872 w 1260958"/>
              <a:gd name="connsiteY8" fmla="*/ 0 h 6460450"/>
              <a:gd name="connsiteX9" fmla="*/ 1260958 w 1260958"/>
              <a:gd name="connsiteY9" fmla="*/ 125983 h 6460450"/>
              <a:gd name="connsiteX10" fmla="*/ 1260958 w 1260958"/>
              <a:gd name="connsiteY10" fmla="*/ 3653807 h 6460450"/>
              <a:gd name="connsiteX11" fmla="*/ 1260957 w 1260958"/>
              <a:gd name="connsiteY11" fmla="*/ 3653808 h 6460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60958" h="6460450">
                <a:moveTo>
                  <a:pt x="1260957" y="6334467"/>
                </a:moveTo>
                <a:lnTo>
                  <a:pt x="1134871" y="6460450"/>
                </a:lnTo>
                <a:lnTo>
                  <a:pt x="126086" y="6460450"/>
                </a:lnTo>
                <a:lnTo>
                  <a:pt x="0" y="6334467"/>
                </a:lnTo>
                <a:lnTo>
                  <a:pt x="0" y="2806643"/>
                </a:lnTo>
                <a:lnTo>
                  <a:pt x="1" y="2806643"/>
                </a:lnTo>
                <a:lnTo>
                  <a:pt x="1" y="125984"/>
                </a:lnTo>
                <a:lnTo>
                  <a:pt x="126087" y="0"/>
                </a:lnTo>
                <a:lnTo>
                  <a:pt x="1134872" y="0"/>
                </a:lnTo>
                <a:lnTo>
                  <a:pt x="1260958" y="125983"/>
                </a:lnTo>
                <a:lnTo>
                  <a:pt x="1260958" y="3653807"/>
                </a:lnTo>
                <a:lnTo>
                  <a:pt x="1260957" y="3653808"/>
                </a:lnTo>
                <a:close/>
              </a:path>
            </a:pathLst>
          </a:custGeom>
          <a:solidFill>
            <a:schemeClr val="bg1"/>
          </a:solidFill>
          <a:ln w="8382" cap="flat">
            <a:noFill/>
            <a:prstDash val="solid"/>
            <a:miter/>
          </a:ln>
        </p:spPr>
        <p:txBody>
          <a:bodyPr rtlCol="0" anchor="ctr"/>
          <a:lstStyle/>
          <a:p>
            <a:endParaRPr lang="en-GB">
              <a:solidFill>
                <a:schemeClr val="tx1"/>
              </a:solidFill>
            </a:endParaRPr>
          </a:p>
        </p:txBody>
      </p:sp>
      <p:sp>
        <p:nvSpPr>
          <p:cNvPr id="2" name="Title 1">
            <a:extLst>
              <a:ext uri="{FF2B5EF4-FFF2-40B4-BE49-F238E27FC236}">
                <a16:creationId xmlns:a16="http://schemas.microsoft.com/office/drawing/2014/main" id="{F8158F22-6386-6B45-8CAA-6B606B6D795F}"/>
              </a:ext>
            </a:extLst>
          </p:cNvPr>
          <p:cNvSpPr>
            <a:spLocks noGrp="1"/>
          </p:cNvSpPr>
          <p:nvPr userDrawn="1">
            <p:ph type="title" hasCustomPrompt="1"/>
          </p:nvPr>
        </p:nvSpPr>
        <p:spPr>
          <a:xfrm>
            <a:off x="2961698" y="2747944"/>
            <a:ext cx="6265430" cy="1495794"/>
          </a:xfrm>
        </p:spPr>
        <p:txBody>
          <a:bodyPr anchor="ctr">
            <a:spAutoFit/>
          </a:bodyPr>
          <a:lstStyle>
            <a:lvl1pPr algn="ctr">
              <a:defRPr sz="10800">
                <a:solidFill>
                  <a:schemeClr val="tx1"/>
                </a:solidFill>
              </a:defRPr>
            </a:lvl1pPr>
          </a:lstStyle>
          <a:p>
            <a:r>
              <a:rPr lang="en-US"/>
              <a:t>medium</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userDrawn="1">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userDrawn="1">
            <p:ph type="subTitle" idx="1" hasCustomPrompt="1"/>
          </p:nvPr>
        </p:nvSpPr>
        <p:spPr>
          <a:xfrm>
            <a:off x="3310125" y="2303637"/>
            <a:ext cx="2719200" cy="332399"/>
          </a:xfrm>
        </p:spPr>
        <p:txBody>
          <a:bodyPr wrap="square">
            <a:spAutoFit/>
          </a:bodyPr>
          <a:lstStyle>
            <a:lvl1pPr marL="0" indent="0" algn="l">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5" name="Picture 44" descr="A close up of a logo&#10;&#10;Description automatically generated">
            <a:extLst>
              <a:ext uri="{FF2B5EF4-FFF2-40B4-BE49-F238E27FC236}">
                <a16:creationId xmlns:a16="http://schemas.microsoft.com/office/drawing/2014/main" id="{9A5E41BA-D5E9-4E55-9661-D7AD2909E6CF}"/>
              </a:ext>
            </a:extLst>
          </p:cNvPr>
          <p:cNvPicPr>
            <a:picLocks noChangeAspect="1"/>
          </p:cNvPicPr>
          <p:nvPr userDrawn="1"/>
        </p:nvPicPr>
        <p:blipFill>
          <a:blip r:embed="rId2"/>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20230917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Key message_long 1">
    <p:bg>
      <p:bgPr>
        <a:solidFill>
          <a:schemeClr val="accent1"/>
        </a:solidFill>
        <a:effectLst/>
      </p:bgPr>
    </p:bg>
    <p:spTree>
      <p:nvGrpSpPr>
        <p:cNvPr id="1" name=""/>
        <p:cNvGrpSpPr/>
        <p:nvPr/>
      </p:nvGrpSpPr>
      <p:grpSpPr>
        <a:xfrm>
          <a:off x="0" y="0"/>
          <a:ext cx="0" cy="0"/>
          <a:chOff x="0" y="0"/>
          <a:chExt cx="0" cy="0"/>
        </a:xfrm>
      </p:grpSpPr>
      <p:sp>
        <p:nvSpPr>
          <p:cNvPr id="33" name="Freeform 32">
            <a:extLst>
              <a:ext uri="{FF2B5EF4-FFF2-40B4-BE49-F238E27FC236}">
                <a16:creationId xmlns:a16="http://schemas.microsoft.com/office/drawing/2014/main" id="{3F6FD663-FB6C-9841-9ABF-47AA94D6DBB1}"/>
              </a:ext>
            </a:extLst>
          </p:cNvPr>
          <p:cNvSpPr/>
          <p:nvPr userDrawn="1"/>
        </p:nvSpPr>
        <p:spPr>
          <a:xfrm rot="16080000">
            <a:off x="5538196" y="-668854"/>
            <a:ext cx="1115682" cy="8073974"/>
          </a:xfrm>
          <a:custGeom>
            <a:avLst/>
            <a:gdLst>
              <a:gd name="connsiteX0" fmla="*/ 1115682 w 1115682"/>
              <a:gd name="connsiteY0" fmla="*/ 111469 h 8073974"/>
              <a:gd name="connsiteX1" fmla="*/ 1115682 w 1115682"/>
              <a:gd name="connsiteY1" fmla="*/ 485541 h 8073974"/>
              <a:gd name="connsiteX2" fmla="*/ 1115682 w 1115682"/>
              <a:gd name="connsiteY2" fmla="*/ 3232852 h 8073974"/>
              <a:gd name="connsiteX3" fmla="*/ 1115682 w 1115682"/>
              <a:gd name="connsiteY3" fmla="*/ 3606924 h 8073974"/>
              <a:gd name="connsiteX4" fmla="*/ 1115681 w 1115682"/>
              <a:gd name="connsiteY4" fmla="*/ 3606925 h 8073974"/>
              <a:gd name="connsiteX5" fmla="*/ 1115681 w 1115682"/>
              <a:gd name="connsiteY5" fmla="*/ 4467050 h 8073974"/>
              <a:gd name="connsiteX6" fmla="*/ 1115681 w 1115682"/>
              <a:gd name="connsiteY6" fmla="*/ 4841122 h 8073974"/>
              <a:gd name="connsiteX7" fmla="*/ 1115681 w 1115682"/>
              <a:gd name="connsiteY7" fmla="*/ 5998148 h 8073974"/>
              <a:gd name="connsiteX8" fmla="*/ 1115681 w 1115682"/>
              <a:gd name="connsiteY8" fmla="*/ 6372220 h 8073974"/>
              <a:gd name="connsiteX9" fmla="*/ 1115681 w 1115682"/>
              <a:gd name="connsiteY9" fmla="*/ 7588432 h 8073974"/>
              <a:gd name="connsiteX10" fmla="*/ 1115681 w 1115682"/>
              <a:gd name="connsiteY10" fmla="*/ 7962504 h 8073974"/>
              <a:gd name="connsiteX11" fmla="*/ 1004121 w 1115682"/>
              <a:gd name="connsiteY11" fmla="*/ 8073974 h 8073974"/>
              <a:gd name="connsiteX12" fmla="*/ 111559 w 1115682"/>
              <a:gd name="connsiteY12" fmla="*/ 8073974 h 8073974"/>
              <a:gd name="connsiteX13" fmla="*/ 0 w 1115682"/>
              <a:gd name="connsiteY13" fmla="*/ 7962504 h 8073974"/>
              <a:gd name="connsiteX14" fmla="*/ 0 w 1115682"/>
              <a:gd name="connsiteY14" fmla="*/ 7588432 h 8073974"/>
              <a:gd name="connsiteX15" fmla="*/ 0 w 1115682"/>
              <a:gd name="connsiteY15" fmla="*/ 6372220 h 8073974"/>
              <a:gd name="connsiteX16" fmla="*/ 0 w 1115682"/>
              <a:gd name="connsiteY16" fmla="*/ 5998148 h 8073974"/>
              <a:gd name="connsiteX17" fmla="*/ 0 w 1115682"/>
              <a:gd name="connsiteY17" fmla="*/ 4841122 h 8073974"/>
              <a:gd name="connsiteX18" fmla="*/ 0 w 1115682"/>
              <a:gd name="connsiteY18" fmla="*/ 4467050 h 8073974"/>
              <a:gd name="connsiteX19" fmla="*/ 0 w 1115682"/>
              <a:gd name="connsiteY19" fmla="*/ 3250837 h 8073974"/>
              <a:gd name="connsiteX20" fmla="*/ 0 w 1115682"/>
              <a:gd name="connsiteY20" fmla="*/ 2876765 h 8073974"/>
              <a:gd name="connsiteX21" fmla="*/ 1 w 1115682"/>
              <a:gd name="connsiteY21" fmla="*/ 2876764 h 8073974"/>
              <a:gd name="connsiteX22" fmla="*/ 1 w 1115682"/>
              <a:gd name="connsiteY22" fmla="*/ 485541 h 8073974"/>
              <a:gd name="connsiteX23" fmla="*/ 1 w 1115682"/>
              <a:gd name="connsiteY23" fmla="*/ 111469 h 8073974"/>
              <a:gd name="connsiteX24" fmla="*/ 111560 w 1115682"/>
              <a:gd name="connsiteY24" fmla="*/ 0 h 8073974"/>
              <a:gd name="connsiteX25" fmla="*/ 1004122 w 1115682"/>
              <a:gd name="connsiteY25" fmla="*/ 0 h 8073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115682" h="8073974">
                <a:moveTo>
                  <a:pt x="1115682" y="111469"/>
                </a:moveTo>
                <a:lnTo>
                  <a:pt x="1115682" y="485541"/>
                </a:lnTo>
                <a:lnTo>
                  <a:pt x="1115682" y="3232852"/>
                </a:lnTo>
                <a:lnTo>
                  <a:pt x="1115682" y="3606924"/>
                </a:lnTo>
                <a:lnTo>
                  <a:pt x="1115681" y="3606925"/>
                </a:lnTo>
                <a:lnTo>
                  <a:pt x="1115681" y="4467050"/>
                </a:lnTo>
                <a:lnTo>
                  <a:pt x="1115681" y="4841122"/>
                </a:lnTo>
                <a:lnTo>
                  <a:pt x="1115681" y="5998148"/>
                </a:lnTo>
                <a:lnTo>
                  <a:pt x="1115681" y="6372220"/>
                </a:lnTo>
                <a:lnTo>
                  <a:pt x="1115681" y="7588432"/>
                </a:lnTo>
                <a:lnTo>
                  <a:pt x="1115681" y="7962504"/>
                </a:lnTo>
                <a:lnTo>
                  <a:pt x="1004121" y="8073974"/>
                </a:lnTo>
                <a:lnTo>
                  <a:pt x="111559" y="8073974"/>
                </a:lnTo>
                <a:lnTo>
                  <a:pt x="0" y="7962504"/>
                </a:lnTo>
                <a:lnTo>
                  <a:pt x="0" y="7588432"/>
                </a:lnTo>
                <a:lnTo>
                  <a:pt x="0" y="6372220"/>
                </a:lnTo>
                <a:lnTo>
                  <a:pt x="0" y="5998148"/>
                </a:lnTo>
                <a:lnTo>
                  <a:pt x="0" y="4841122"/>
                </a:lnTo>
                <a:lnTo>
                  <a:pt x="0" y="4467050"/>
                </a:lnTo>
                <a:lnTo>
                  <a:pt x="0" y="3250837"/>
                </a:lnTo>
                <a:lnTo>
                  <a:pt x="0" y="2876765"/>
                </a:lnTo>
                <a:lnTo>
                  <a:pt x="1" y="2876764"/>
                </a:lnTo>
                <a:lnTo>
                  <a:pt x="1" y="485541"/>
                </a:lnTo>
                <a:lnTo>
                  <a:pt x="1" y="111469"/>
                </a:lnTo>
                <a:lnTo>
                  <a:pt x="111560" y="0"/>
                </a:lnTo>
                <a:lnTo>
                  <a:pt x="1004122"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942203" y="2613062"/>
            <a:ext cx="8304420" cy="1547015"/>
          </a:xfrm>
        </p:spPr>
        <p:txBody>
          <a:bodyPr anchor="ctr"/>
          <a:lstStyle>
            <a:lvl1pPr algn="ctr">
              <a:defRPr sz="8800"/>
            </a:lvl1pPr>
          </a:lstStyle>
          <a:p>
            <a:r>
              <a:rPr lang="en-US"/>
              <a:t>extremely long</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2363149" y="2345337"/>
            <a:ext cx="3666175" cy="332399"/>
          </a:xfrm>
        </p:spPr>
        <p:txBody>
          <a:bodyPr wrap="square">
            <a:sp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5" name="Picture 44" descr="A picture containing drawing&#10;&#10;Description automatically generated">
            <a:extLst>
              <a:ext uri="{FF2B5EF4-FFF2-40B4-BE49-F238E27FC236}">
                <a16:creationId xmlns:a16="http://schemas.microsoft.com/office/drawing/2014/main" id="{26FD53E3-F04E-4B0A-9708-A134B5D228D1}"/>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93217636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Key message_long 2">
    <p:bg>
      <p:bgPr>
        <a:solidFill>
          <a:schemeClr val="accent2"/>
        </a:solidFill>
        <a:effectLst/>
      </p:bgPr>
    </p:bg>
    <p:spTree>
      <p:nvGrpSpPr>
        <p:cNvPr id="1" name=""/>
        <p:cNvGrpSpPr/>
        <p:nvPr/>
      </p:nvGrpSpPr>
      <p:grpSpPr>
        <a:xfrm>
          <a:off x="0" y="0"/>
          <a:ext cx="0" cy="0"/>
          <a:chOff x="0" y="0"/>
          <a:chExt cx="0" cy="0"/>
        </a:xfrm>
      </p:grpSpPr>
      <p:sp>
        <p:nvSpPr>
          <p:cNvPr id="33" name="Freeform 32">
            <a:extLst>
              <a:ext uri="{FF2B5EF4-FFF2-40B4-BE49-F238E27FC236}">
                <a16:creationId xmlns:a16="http://schemas.microsoft.com/office/drawing/2014/main" id="{3F6FD663-FB6C-9841-9ABF-47AA94D6DBB1}"/>
              </a:ext>
            </a:extLst>
          </p:cNvPr>
          <p:cNvSpPr/>
          <p:nvPr userDrawn="1"/>
        </p:nvSpPr>
        <p:spPr>
          <a:xfrm rot="16080000">
            <a:off x="5538196" y="-668854"/>
            <a:ext cx="1115682" cy="8073974"/>
          </a:xfrm>
          <a:custGeom>
            <a:avLst/>
            <a:gdLst>
              <a:gd name="connsiteX0" fmla="*/ 1115682 w 1115682"/>
              <a:gd name="connsiteY0" fmla="*/ 111469 h 8073974"/>
              <a:gd name="connsiteX1" fmla="*/ 1115682 w 1115682"/>
              <a:gd name="connsiteY1" fmla="*/ 485541 h 8073974"/>
              <a:gd name="connsiteX2" fmla="*/ 1115682 w 1115682"/>
              <a:gd name="connsiteY2" fmla="*/ 3232852 h 8073974"/>
              <a:gd name="connsiteX3" fmla="*/ 1115682 w 1115682"/>
              <a:gd name="connsiteY3" fmla="*/ 3606924 h 8073974"/>
              <a:gd name="connsiteX4" fmla="*/ 1115681 w 1115682"/>
              <a:gd name="connsiteY4" fmla="*/ 3606925 h 8073974"/>
              <a:gd name="connsiteX5" fmla="*/ 1115681 w 1115682"/>
              <a:gd name="connsiteY5" fmla="*/ 4467050 h 8073974"/>
              <a:gd name="connsiteX6" fmla="*/ 1115681 w 1115682"/>
              <a:gd name="connsiteY6" fmla="*/ 4841122 h 8073974"/>
              <a:gd name="connsiteX7" fmla="*/ 1115681 w 1115682"/>
              <a:gd name="connsiteY7" fmla="*/ 5998148 h 8073974"/>
              <a:gd name="connsiteX8" fmla="*/ 1115681 w 1115682"/>
              <a:gd name="connsiteY8" fmla="*/ 6372220 h 8073974"/>
              <a:gd name="connsiteX9" fmla="*/ 1115681 w 1115682"/>
              <a:gd name="connsiteY9" fmla="*/ 7588432 h 8073974"/>
              <a:gd name="connsiteX10" fmla="*/ 1115681 w 1115682"/>
              <a:gd name="connsiteY10" fmla="*/ 7962504 h 8073974"/>
              <a:gd name="connsiteX11" fmla="*/ 1004121 w 1115682"/>
              <a:gd name="connsiteY11" fmla="*/ 8073974 h 8073974"/>
              <a:gd name="connsiteX12" fmla="*/ 111559 w 1115682"/>
              <a:gd name="connsiteY12" fmla="*/ 8073974 h 8073974"/>
              <a:gd name="connsiteX13" fmla="*/ 0 w 1115682"/>
              <a:gd name="connsiteY13" fmla="*/ 7962504 h 8073974"/>
              <a:gd name="connsiteX14" fmla="*/ 0 w 1115682"/>
              <a:gd name="connsiteY14" fmla="*/ 7588432 h 8073974"/>
              <a:gd name="connsiteX15" fmla="*/ 0 w 1115682"/>
              <a:gd name="connsiteY15" fmla="*/ 6372220 h 8073974"/>
              <a:gd name="connsiteX16" fmla="*/ 0 w 1115682"/>
              <a:gd name="connsiteY16" fmla="*/ 5998148 h 8073974"/>
              <a:gd name="connsiteX17" fmla="*/ 0 w 1115682"/>
              <a:gd name="connsiteY17" fmla="*/ 4841122 h 8073974"/>
              <a:gd name="connsiteX18" fmla="*/ 0 w 1115682"/>
              <a:gd name="connsiteY18" fmla="*/ 4467050 h 8073974"/>
              <a:gd name="connsiteX19" fmla="*/ 0 w 1115682"/>
              <a:gd name="connsiteY19" fmla="*/ 3250837 h 8073974"/>
              <a:gd name="connsiteX20" fmla="*/ 0 w 1115682"/>
              <a:gd name="connsiteY20" fmla="*/ 2876765 h 8073974"/>
              <a:gd name="connsiteX21" fmla="*/ 1 w 1115682"/>
              <a:gd name="connsiteY21" fmla="*/ 2876764 h 8073974"/>
              <a:gd name="connsiteX22" fmla="*/ 1 w 1115682"/>
              <a:gd name="connsiteY22" fmla="*/ 485541 h 8073974"/>
              <a:gd name="connsiteX23" fmla="*/ 1 w 1115682"/>
              <a:gd name="connsiteY23" fmla="*/ 111469 h 8073974"/>
              <a:gd name="connsiteX24" fmla="*/ 111560 w 1115682"/>
              <a:gd name="connsiteY24" fmla="*/ 0 h 8073974"/>
              <a:gd name="connsiteX25" fmla="*/ 1004122 w 1115682"/>
              <a:gd name="connsiteY25" fmla="*/ 0 h 8073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115682" h="8073974">
                <a:moveTo>
                  <a:pt x="1115682" y="111469"/>
                </a:moveTo>
                <a:lnTo>
                  <a:pt x="1115682" y="485541"/>
                </a:lnTo>
                <a:lnTo>
                  <a:pt x="1115682" y="3232852"/>
                </a:lnTo>
                <a:lnTo>
                  <a:pt x="1115682" y="3606924"/>
                </a:lnTo>
                <a:lnTo>
                  <a:pt x="1115681" y="3606925"/>
                </a:lnTo>
                <a:lnTo>
                  <a:pt x="1115681" y="4467050"/>
                </a:lnTo>
                <a:lnTo>
                  <a:pt x="1115681" y="4841122"/>
                </a:lnTo>
                <a:lnTo>
                  <a:pt x="1115681" y="5998148"/>
                </a:lnTo>
                <a:lnTo>
                  <a:pt x="1115681" y="6372220"/>
                </a:lnTo>
                <a:lnTo>
                  <a:pt x="1115681" y="7588432"/>
                </a:lnTo>
                <a:lnTo>
                  <a:pt x="1115681" y="7962504"/>
                </a:lnTo>
                <a:lnTo>
                  <a:pt x="1004121" y="8073974"/>
                </a:lnTo>
                <a:lnTo>
                  <a:pt x="111559" y="8073974"/>
                </a:lnTo>
                <a:lnTo>
                  <a:pt x="0" y="7962504"/>
                </a:lnTo>
                <a:lnTo>
                  <a:pt x="0" y="7588432"/>
                </a:lnTo>
                <a:lnTo>
                  <a:pt x="0" y="6372220"/>
                </a:lnTo>
                <a:lnTo>
                  <a:pt x="0" y="5998148"/>
                </a:lnTo>
                <a:lnTo>
                  <a:pt x="0" y="4841122"/>
                </a:lnTo>
                <a:lnTo>
                  <a:pt x="0" y="4467050"/>
                </a:lnTo>
                <a:lnTo>
                  <a:pt x="0" y="3250837"/>
                </a:lnTo>
                <a:lnTo>
                  <a:pt x="0" y="2876765"/>
                </a:lnTo>
                <a:lnTo>
                  <a:pt x="1" y="2876764"/>
                </a:lnTo>
                <a:lnTo>
                  <a:pt x="1" y="485541"/>
                </a:lnTo>
                <a:lnTo>
                  <a:pt x="1" y="111469"/>
                </a:lnTo>
                <a:lnTo>
                  <a:pt x="111560" y="0"/>
                </a:lnTo>
                <a:lnTo>
                  <a:pt x="1004122"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942203" y="2613062"/>
            <a:ext cx="8304420" cy="1547015"/>
          </a:xfrm>
        </p:spPr>
        <p:txBody>
          <a:bodyPr anchor="ctr"/>
          <a:lstStyle>
            <a:lvl1pPr algn="ctr">
              <a:defRPr sz="8800"/>
            </a:lvl1pPr>
          </a:lstStyle>
          <a:p>
            <a:r>
              <a:rPr lang="en-US"/>
              <a:t>extremely long</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2363149" y="2345337"/>
            <a:ext cx="3666175" cy="369332"/>
          </a:xfrm>
        </p:spPr>
        <p:txBody>
          <a:bodyPr wrap="square">
            <a:spAutoFit/>
          </a:bodyPr>
          <a:lstStyle>
            <a:lvl1pPr marL="0" indent="0" algn="l">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7" name="Picture 6" descr="A close up of a logo&#10;&#10;Description automatically generated">
            <a:extLst>
              <a:ext uri="{FF2B5EF4-FFF2-40B4-BE49-F238E27FC236}">
                <a16:creationId xmlns:a16="http://schemas.microsoft.com/office/drawing/2014/main" id="{D06736CD-D6C5-468A-BEB4-4E9DB8F673D2}"/>
              </a:ext>
            </a:extLst>
          </p:cNvPr>
          <p:cNvPicPr>
            <a:picLocks noChangeAspect="1"/>
          </p:cNvPicPr>
          <p:nvPr userDrawn="1"/>
        </p:nvPicPr>
        <p:blipFill>
          <a:blip r:embed="rId2"/>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7796273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Key message 1">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555751" y="2464946"/>
            <a:ext cx="9077324" cy="2204036"/>
          </a:xfrm>
        </p:spPr>
        <p:txBody>
          <a:bodyPr anchor="t"/>
          <a:lstStyle>
            <a:lvl1pPr algn="ctr">
              <a:defRPr sz="7000">
                <a:solidFill>
                  <a:schemeClr val="bg1"/>
                </a:solidFill>
              </a:defRPr>
            </a:lvl1pPr>
          </a:lstStyle>
          <a:p>
            <a:r>
              <a:rPr lang="en-US"/>
              <a:t>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397250" y="2019300"/>
            <a:ext cx="5394326" cy="369332"/>
          </a:xfrm>
        </p:spPr>
        <p:txBody>
          <a:bodyPr wrap="square">
            <a:spAutoFit/>
          </a:bodyPr>
          <a:lstStyle>
            <a:lvl1pPr marL="0" indent="0" algn="ctr">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6" name="Picture 5" descr="A picture containing drawing&#10;&#10;Description automatically generated">
            <a:extLst>
              <a:ext uri="{FF2B5EF4-FFF2-40B4-BE49-F238E27FC236}">
                <a16:creationId xmlns:a16="http://schemas.microsoft.com/office/drawing/2014/main" id="{8AD17681-4AD1-4D98-A929-3CC7943B2A0B}"/>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09818839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Key message 2">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555751" y="2464946"/>
            <a:ext cx="9077324" cy="2204036"/>
          </a:xfrm>
        </p:spPr>
        <p:txBody>
          <a:bodyPr anchor="t"/>
          <a:lstStyle>
            <a:lvl1pPr algn="ctr">
              <a:defRPr sz="7000">
                <a:solidFill>
                  <a:schemeClr val="tx1"/>
                </a:solidFill>
              </a:defRPr>
            </a:lvl1pPr>
          </a:lstStyle>
          <a:p>
            <a:r>
              <a:rPr lang="en-US"/>
              <a:t>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397250" y="2019300"/>
            <a:ext cx="5394326" cy="332399"/>
          </a:xfrm>
        </p:spPr>
        <p:txBody>
          <a:bodyPr wrap="square">
            <a:spAutoFit/>
          </a:bodyPr>
          <a:lstStyle>
            <a:lvl1pPr marL="0" indent="0" algn="ctr">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4" name="Picture 43" descr="A close up of a logo&#10;&#10;Description automatically generated">
            <a:extLst>
              <a:ext uri="{FF2B5EF4-FFF2-40B4-BE49-F238E27FC236}">
                <a16:creationId xmlns:a16="http://schemas.microsoft.com/office/drawing/2014/main" id="{CADB2F02-D1A0-4384-879D-EC9B06BE17A4}"/>
              </a:ext>
            </a:extLst>
          </p:cNvPr>
          <p:cNvPicPr>
            <a:picLocks noChangeAspect="1"/>
          </p:cNvPicPr>
          <p:nvPr userDrawn="1"/>
        </p:nvPicPr>
        <p:blipFill>
          <a:blip r:embed="rId2"/>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343865617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Question">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9" name="Freeform 8">
            <a:extLst>
              <a:ext uri="{FF2B5EF4-FFF2-40B4-BE49-F238E27FC236}">
                <a16:creationId xmlns:a16="http://schemas.microsoft.com/office/drawing/2014/main" id="{EBA603DA-388E-5D47-80E3-A383A3C757CF}"/>
              </a:ext>
            </a:extLst>
          </p:cNvPr>
          <p:cNvSpPr/>
          <p:nvPr/>
        </p:nvSpPr>
        <p:spPr>
          <a:xfrm>
            <a:off x="4499276" y="825378"/>
            <a:ext cx="3302622" cy="5068250"/>
          </a:xfrm>
          <a:custGeom>
            <a:avLst/>
            <a:gdLst>
              <a:gd name="connsiteX0" fmla="*/ 907887 w 2834469"/>
              <a:gd name="connsiteY0" fmla="*/ 2964158 h 4349817"/>
              <a:gd name="connsiteX1" fmla="*/ 886486 w 2834469"/>
              <a:gd name="connsiteY1" fmla="*/ 2912189 h 4349817"/>
              <a:gd name="connsiteX2" fmla="*/ 886486 w 2834469"/>
              <a:gd name="connsiteY2" fmla="*/ 2716400 h 4349817"/>
              <a:gd name="connsiteX3" fmla="*/ 1042382 w 2834469"/>
              <a:gd name="connsiteY3" fmla="*/ 2223833 h 4349817"/>
              <a:gd name="connsiteX4" fmla="*/ 1491712 w 2834469"/>
              <a:gd name="connsiteY4" fmla="*/ 1829208 h 4349817"/>
              <a:gd name="connsiteX5" fmla="*/ 1846306 w 2834469"/>
              <a:gd name="connsiteY5" fmla="*/ 1535571 h 4349817"/>
              <a:gd name="connsiteX6" fmla="*/ 1962538 w 2834469"/>
              <a:gd name="connsiteY6" fmla="*/ 1223470 h 4349817"/>
              <a:gd name="connsiteX7" fmla="*/ 1815773 w 2834469"/>
              <a:gd name="connsiteY7" fmla="*/ 908417 h 4349817"/>
              <a:gd name="connsiteX8" fmla="*/ 1430552 w 2834469"/>
              <a:gd name="connsiteY8" fmla="*/ 789154 h 4349817"/>
              <a:gd name="connsiteX9" fmla="*/ 1017937 w 2834469"/>
              <a:gd name="connsiteY9" fmla="*/ 917555 h 4349817"/>
              <a:gd name="connsiteX10" fmla="*/ 861946 w 2834469"/>
              <a:gd name="connsiteY10" fmla="*/ 1248027 h 4349817"/>
              <a:gd name="connsiteX11" fmla="*/ 861946 w 2834469"/>
              <a:gd name="connsiteY11" fmla="*/ 1345874 h 4349817"/>
              <a:gd name="connsiteX12" fmla="*/ 788611 w 2834469"/>
              <a:gd name="connsiteY12" fmla="*/ 1413167 h 4349817"/>
              <a:gd name="connsiteX13" fmla="*/ 73336 w 2834469"/>
              <a:gd name="connsiteY13" fmla="*/ 1382614 h 4349817"/>
              <a:gd name="connsiteX14" fmla="*/ 1 w 2834469"/>
              <a:gd name="connsiteY14" fmla="*/ 1309801 h 4349817"/>
              <a:gd name="connsiteX15" fmla="*/ 1 w 2834469"/>
              <a:gd name="connsiteY15" fmla="*/ 1309134 h 4349817"/>
              <a:gd name="connsiteX16" fmla="*/ 1 w 2834469"/>
              <a:gd name="connsiteY16" fmla="*/ 1248027 h 4349817"/>
              <a:gd name="connsiteX17" fmla="*/ 183385 w 2834469"/>
              <a:gd name="connsiteY17" fmla="*/ 596411 h 4349817"/>
              <a:gd name="connsiteX18" fmla="*/ 693970 w 2834469"/>
              <a:gd name="connsiteY18" fmla="*/ 155908 h 4349817"/>
              <a:gd name="connsiteX19" fmla="*/ 1448909 w 2834469"/>
              <a:gd name="connsiteY19" fmla="*/ 0 h 4349817"/>
              <a:gd name="connsiteX20" fmla="*/ 2179594 w 2834469"/>
              <a:gd name="connsiteY20" fmla="*/ 149817 h 4349817"/>
              <a:gd name="connsiteX21" fmla="*/ 2665638 w 2834469"/>
              <a:gd name="connsiteY21" fmla="*/ 568617 h 4349817"/>
              <a:gd name="connsiteX22" fmla="*/ 2836848 w 2834469"/>
              <a:gd name="connsiteY22" fmla="*/ 1192631 h 4349817"/>
              <a:gd name="connsiteX23" fmla="*/ 2741731 w 2834469"/>
              <a:gd name="connsiteY23" fmla="*/ 1654549 h 4349817"/>
              <a:gd name="connsiteX24" fmla="*/ 2512786 w 2834469"/>
              <a:gd name="connsiteY24" fmla="*/ 1970268 h 4349817"/>
              <a:gd name="connsiteX25" fmla="*/ 2170367 w 2834469"/>
              <a:gd name="connsiteY25" fmla="*/ 2239538 h 4349817"/>
              <a:gd name="connsiteX26" fmla="*/ 1846306 w 2834469"/>
              <a:gd name="connsiteY26" fmla="*/ 2502621 h 4349817"/>
              <a:gd name="connsiteX27" fmla="*/ 1742438 w 2834469"/>
              <a:gd name="connsiteY27" fmla="*/ 2771796 h 4349817"/>
              <a:gd name="connsiteX28" fmla="*/ 1742438 w 2834469"/>
              <a:gd name="connsiteY28" fmla="*/ 2912570 h 4349817"/>
              <a:gd name="connsiteX29" fmla="*/ 1669676 w 2834469"/>
              <a:gd name="connsiteY29" fmla="*/ 2985955 h 4349817"/>
              <a:gd name="connsiteX30" fmla="*/ 1669008 w 2834469"/>
              <a:gd name="connsiteY30" fmla="*/ 2985955 h 4349817"/>
              <a:gd name="connsiteX31" fmla="*/ 959821 w 2834469"/>
              <a:gd name="connsiteY31" fmla="*/ 2985955 h 4349817"/>
              <a:gd name="connsiteX32" fmla="*/ 907887 w 2834469"/>
              <a:gd name="connsiteY32" fmla="*/ 2964159 h 4349817"/>
              <a:gd name="connsiteX33" fmla="*/ 944507 w 2834469"/>
              <a:gd name="connsiteY33" fmla="*/ 4218372 h 4349817"/>
              <a:gd name="connsiteX34" fmla="*/ 806969 w 2834469"/>
              <a:gd name="connsiteY34" fmla="*/ 3872671 h 4349817"/>
              <a:gd name="connsiteX35" fmla="*/ 941463 w 2834469"/>
              <a:gd name="connsiteY35" fmla="*/ 3530015 h 4349817"/>
              <a:gd name="connsiteX36" fmla="*/ 1289969 w 2834469"/>
              <a:gd name="connsiteY36" fmla="*/ 3395428 h 4349817"/>
              <a:gd name="connsiteX37" fmla="*/ 1635432 w 2834469"/>
              <a:gd name="connsiteY37" fmla="*/ 3526969 h 4349817"/>
              <a:gd name="connsiteX38" fmla="*/ 1766883 w 2834469"/>
              <a:gd name="connsiteY38" fmla="*/ 3872575 h 4349817"/>
              <a:gd name="connsiteX39" fmla="*/ 1632388 w 2834469"/>
              <a:gd name="connsiteY39" fmla="*/ 4218277 h 4349817"/>
              <a:gd name="connsiteX40" fmla="*/ 1289969 w 2834469"/>
              <a:gd name="connsiteY40" fmla="*/ 4355910 h 4349817"/>
              <a:gd name="connsiteX41" fmla="*/ 944507 w 2834469"/>
              <a:gd name="connsiteY41" fmla="*/ 4218372 h 4349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2834469" h="4349817">
                <a:moveTo>
                  <a:pt x="907887" y="2964158"/>
                </a:moveTo>
                <a:cubicBezTo>
                  <a:pt x="893856" y="2950558"/>
                  <a:pt x="886104" y="2931733"/>
                  <a:pt x="886486" y="2912189"/>
                </a:cubicBezTo>
                <a:lnTo>
                  <a:pt x="886486" y="2716400"/>
                </a:lnTo>
                <a:cubicBezTo>
                  <a:pt x="886486" y="2512456"/>
                  <a:pt x="938451" y="2348267"/>
                  <a:pt x="1042382" y="2223833"/>
                </a:cubicBezTo>
                <a:cubicBezTo>
                  <a:pt x="1146312" y="2099398"/>
                  <a:pt x="1296089" y="1967857"/>
                  <a:pt x="1491712" y="1829208"/>
                </a:cubicBezTo>
                <a:cubicBezTo>
                  <a:pt x="1650683" y="1719114"/>
                  <a:pt x="1768881" y="1621235"/>
                  <a:pt x="1846306" y="1535571"/>
                </a:cubicBezTo>
                <a:cubicBezTo>
                  <a:pt x="1923730" y="1449908"/>
                  <a:pt x="1962474" y="1345874"/>
                  <a:pt x="1962538" y="1223470"/>
                </a:cubicBezTo>
                <a:cubicBezTo>
                  <a:pt x="1962538" y="1092943"/>
                  <a:pt x="1913616" y="987926"/>
                  <a:pt x="1815773" y="908417"/>
                </a:cubicBezTo>
                <a:cubicBezTo>
                  <a:pt x="1717930" y="828908"/>
                  <a:pt x="1589523" y="789154"/>
                  <a:pt x="1430552" y="789154"/>
                </a:cubicBezTo>
                <a:cubicBezTo>
                  <a:pt x="1259342" y="789154"/>
                  <a:pt x="1121804" y="831954"/>
                  <a:pt x="1017937" y="917555"/>
                </a:cubicBezTo>
                <a:cubicBezTo>
                  <a:pt x="914070" y="1003155"/>
                  <a:pt x="862073" y="1113312"/>
                  <a:pt x="861946" y="1248027"/>
                </a:cubicBezTo>
                <a:lnTo>
                  <a:pt x="861946" y="1345874"/>
                </a:lnTo>
                <a:cubicBezTo>
                  <a:pt x="861946" y="1390800"/>
                  <a:pt x="837501" y="1413231"/>
                  <a:pt x="788611" y="1413167"/>
                </a:cubicBezTo>
                <a:lnTo>
                  <a:pt x="73336" y="1382614"/>
                </a:lnTo>
                <a:cubicBezTo>
                  <a:pt x="32992" y="1382772"/>
                  <a:pt x="159" y="1350173"/>
                  <a:pt x="1" y="1309801"/>
                </a:cubicBezTo>
                <a:cubicBezTo>
                  <a:pt x="-1" y="1309579"/>
                  <a:pt x="0" y="1309356"/>
                  <a:pt x="1" y="1309134"/>
                </a:cubicBezTo>
                <a:lnTo>
                  <a:pt x="1" y="1248027"/>
                </a:lnTo>
                <a:cubicBezTo>
                  <a:pt x="1" y="1003218"/>
                  <a:pt x="61129" y="786013"/>
                  <a:pt x="183385" y="596411"/>
                </a:cubicBezTo>
                <a:cubicBezTo>
                  <a:pt x="305642" y="406808"/>
                  <a:pt x="475836" y="259974"/>
                  <a:pt x="693970" y="155908"/>
                </a:cubicBezTo>
                <a:cubicBezTo>
                  <a:pt x="911914" y="51969"/>
                  <a:pt x="1163560" y="0"/>
                  <a:pt x="1448909" y="0"/>
                </a:cubicBezTo>
                <a:cubicBezTo>
                  <a:pt x="1726078" y="0"/>
                  <a:pt x="1969640" y="49939"/>
                  <a:pt x="2179594" y="149817"/>
                </a:cubicBezTo>
                <a:cubicBezTo>
                  <a:pt x="2389547" y="249694"/>
                  <a:pt x="2551562" y="389294"/>
                  <a:pt x="2665638" y="568617"/>
                </a:cubicBezTo>
                <a:cubicBezTo>
                  <a:pt x="2779778" y="748131"/>
                  <a:pt x="2836848" y="956135"/>
                  <a:pt x="2836848" y="1192631"/>
                </a:cubicBezTo>
                <a:cubicBezTo>
                  <a:pt x="2836848" y="1372144"/>
                  <a:pt x="2805142" y="1526117"/>
                  <a:pt x="2741731" y="1654549"/>
                </a:cubicBezTo>
                <a:cubicBezTo>
                  <a:pt x="2678321" y="1782981"/>
                  <a:pt x="2602005" y="1888221"/>
                  <a:pt x="2512786" y="1970268"/>
                </a:cubicBezTo>
                <a:cubicBezTo>
                  <a:pt x="2404170" y="2066843"/>
                  <a:pt x="2289821" y="2156764"/>
                  <a:pt x="2170367" y="2239538"/>
                </a:cubicBezTo>
                <a:cubicBezTo>
                  <a:pt x="2023571" y="2341446"/>
                  <a:pt x="1915550" y="2429140"/>
                  <a:pt x="1846306" y="2502621"/>
                </a:cubicBezTo>
                <a:cubicBezTo>
                  <a:pt x="1777061" y="2576101"/>
                  <a:pt x="1742438" y="2665826"/>
                  <a:pt x="1742438" y="2771796"/>
                </a:cubicBezTo>
                <a:lnTo>
                  <a:pt x="1742438" y="2912570"/>
                </a:lnTo>
                <a:cubicBezTo>
                  <a:pt x="1742596" y="2952941"/>
                  <a:pt x="1710019" y="2985797"/>
                  <a:pt x="1669676" y="2985955"/>
                </a:cubicBezTo>
                <a:cubicBezTo>
                  <a:pt x="1669453" y="2985956"/>
                  <a:pt x="1669231" y="2985956"/>
                  <a:pt x="1669008" y="2985955"/>
                </a:cubicBezTo>
                <a:lnTo>
                  <a:pt x="959821" y="2985955"/>
                </a:lnTo>
                <a:cubicBezTo>
                  <a:pt x="940233" y="2986238"/>
                  <a:pt x="921413" y="2978340"/>
                  <a:pt x="907887" y="2964159"/>
                </a:cubicBezTo>
                <a:close/>
                <a:moveTo>
                  <a:pt x="944507" y="4218372"/>
                </a:moveTo>
                <a:cubicBezTo>
                  <a:pt x="852815" y="4126616"/>
                  <a:pt x="806969" y="4011383"/>
                  <a:pt x="806969" y="3872671"/>
                </a:cubicBezTo>
                <a:cubicBezTo>
                  <a:pt x="806969" y="3733959"/>
                  <a:pt x="851800" y="3619741"/>
                  <a:pt x="941463" y="3530015"/>
                </a:cubicBezTo>
                <a:cubicBezTo>
                  <a:pt x="1031063" y="3440354"/>
                  <a:pt x="1147232" y="3395492"/>
                  <a:pt x="1289969" y="3395428"/>
                </a:cubicBezTo>
                <a:cubicBezTo>
                  <a:pt x="1432708" y="3395365"/>
                  <a:pt x="1547862" y="3439212"/>
                  <a:pt x="1635432" y="3526969"/>
                </a:cubicBezTo>
                <a:cubicBezTo>
                  <a:pt x="1723066" y="3614728"/>
                  <a:pt x="1766883" y="3729930"/>
                  <a:pt x="1766883" y="3872575"/>
                </a:cubicBezTo>
                <a:cubicBezTo>
                  <a:pt x="1766883" y="4011351"/>
                  <a:pt x="1722052" y="4126585"/>
                  <a:pt x="1632388" y="4218277"/>
                </a:cubicBezTo>
                <a:cubicBezTo>
                  <a:pt x="1542726" y="4309969"/>
                  <a:pt x="1428586" y="4355847"/>
                  <a:pt x="1289969" y="4355910"/>
                </a:cubicBezTo>
                <a:cubicBezTo>
                  <a:pt x="1151417" y="4355973"/>
                  <a:pt x="1036263" y="4310128"/>
                  <a:pt x="944507" y="4218372"/>
                </a:cubicBezTo>
                <a:close/>
              </a:path>
            </a:pathLst>
          </a:custGeom>
          <a:solidFill>
            <a:schemeClr val="accent3">
              <a:lumMod val="20000"/>
              <a:lumOff val="80000"/>
            </a:schemeClr>
          </a:solidFill>
          <a:ln w="951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555751" y="2464946"/>
            <a:ext cx="9077324" cy="2204036"/>
          </a:xfrm>
        </p:spPr>
        <p:txBody>
          <a:bodyPr anchor="t"/>
          <a:lstStyle>
            <a:lvl1pPr algn="ctr">
              <a:defRPr sz="7000">
                <a:solidFill>
                  <a:schemeClr val="tx1"/>
                </a:solidFill>
              </a:defRPr>
            </a:lvl1pPr>
          </a:lstStyle>
          <a:p>
            <a:r>
              <a:rPr lang="en-US"/>
              <a:t>Slide title</a:t>
            </a:r>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397250" y="2019300"/>
            <a:ext cx="5394326" cy="332399"/>
          </a:xfrm>
          <a:noFill/>
        </p:spPr>
        <p:txBody>
          <a:bodyPr wrap="square">
            <a:spAutoFit/>
          </a:bodyPr>
          <a:lstStyle>
            <a:lvl1pPr marL="0" indent="0" algn="ctr">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28" name="Picture 27" descr="A close up of a sign&#10;&#10;Description automatically generated">
            <a:extLst>
              <a:ext uri="{FF2B5EF4-FFF2-40B4-BE49-F238E27FC236}">
                <a16:creationId xmlns:a16="http://schemas.microsoft.com/office/drawing/2014/main" id="{5EFE27B8-738C-4F89-829B-F0BBBDF27CC4}"/>
              </a:ext>
            </a:extLst>
          </p:cNvPr>
          <p:cNvPicPr>
            <a:picLocks noChangeAspect="1"/>
          </p:cNvPicPr>
          <p:nvPr userDrawn="1"/>
        </p:nvPicPr>
        <p:blipFill>
          <a:blip r:embed="rId2"/>
          <a:stretch>
            <a:fillRect/>
          </a:stretch>
        </p:blipFill>
        <p:spPr>
          <a:xfrm>
            <a:off x="11277602" y="208613"/>
            <a:ext cx="564777" cy="585035"/>
          </a:xfrm>
          <a:prstGeom prst="rect">
            <a:avLst/>
          </a:prstGeom>
        </p:spPr>
      </p:pic>
    </p:spTree>
    <p:extLst>
      <p:ext uri="{BB962C8B-B14F-4D97-AF65-F5344CB8AC3E}">
        <p14:creationId xmlns:p14="http://schemas.microsoft.com/office/powerpoint/2010/main" val="1600168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 slide 1">
    <p:bg>
      <p:bgPr>
        <a:solidFill>
          <a:schemeClr val="tx1"/>
        </a:solidFill>
        <a:effectLst/>
      </p:bgPr>
    </p:bg>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34" name="Freeform 33">
            <a:extLst>
              <a:ext uri="{FF2B5EF4-FFF2-40B4-BE49-F238E27FC236}">
                <a16:creationId xmlns:a16="http://schemas.microsoft.com/office/drawing/2014/main" id="{61ACF4CD-13CA-7847-8BFA-2F7E6B6FA2D8}"/>
              </a:ext>
            </a:extLst>
          </p:cNvPr>
          <p:cNvSpPr/>
          <p:nvPr userDrawn="1"/>
        </p:nvSpPr>
        <p:spPr>
          <a:xfrm rot="5400000">
            <a:off x="1557980" y="2430767"/>
            <a:ext cx="2923984" cy="5396768"/>
          </a:xfrm>
          <a:custGeom>
            <a:avLst/>
            <a:gdLst>
              <a:gd name="connsiteX0" fmla="*/ 0 w 2923984"/>
              <a:gd name="connsiteY0" fmla="*/ 5249787 h 5396768"/>
              <a:gd name="connsiteX1" fmla="*/ 0 w 2923984"/>
              <a:gd name="connsiteY1" fmla="*/ 1133955 h 5396768"/>
              <a:gd name="connsiteX2" fmla="*/ 1 w 2923984"/>
              <a:gd name="connsiteY2" fmla="*/ 1133954 h 5396768"/>
              <a:gd name="connsiteX3" fmla="*/ 1 w 2923984"/>
              <a:gd name="connsiteY3" fmla="*/ 146984 h 5396768"/>
              <a:gd name="connsiteX4" fmla="*/ 147102 w 2923984"/>
              <a:gd name="connsiteY4" fmla="*/ 0 h 5396768"/>
              <a:gd name="connsiteX5" fmla="*/ 568018 w 2923984"/>
              <a:gd name="connsiteY5" fmla="*/ 0 h 5396768"/>
              <a:gd name="connsiteX6" fmla="*/ 1324028 w 2923984"/>
              <a:gd name="connsiteY6" fmla="*/ 0 h 5396768"/>
              <a:gd name="connsiteX7" fmla="*/ 1599956 w 2923984"/>
              <a:gd name="connsiteY7" fmla="*/ 0 h 5396768"/>
              <a:gd name="connsiteX8" fmla="*/ 1744945 w 2923984"/>
              <a:gd name="connsiteY8" fmla="*/ 0 h 5396768"/>
              <a:gd name="connsiteX9" fmla="*/ 2776882 w 2923984"/>
              <a:gd name="connsiteY9" fmla="*/ 0 h 5396768"/>
              <a:gd name="connsiteX10" fmla="*/ 2923984 w 2923984"/>
              <a:gd name="connsiteY10" fmla="*/ 146984 h 5396768"/>
              <a:gd name="connsiteX11" fmla="*/ 2923983 w 2923984"/>
              <a:gd name="connsiteY11" fmla="*/ 4262816 h 5396768"/>
              <a:gd name="connsiteX12" fmla="*/ 2923982 w 2923984"/>
              <a:gd name="connsiteY12" fmla="*/ 4262817 h 5396768"/>
              <a:gd name="connsiteX13" fmla="*/ 2923982 w 2923984"/>
              <a:gd name="connsiteY13" fmla="*/ 5249787 h 5396768"/>
              <a:gd name="connsiteX14" fmla="*/ 2776880 w 2923984"/>
              <a:gd name="connsiteY14" fmla="*/ 5396768 h 5396768"/>
              <a:gd name="connsiteX15" fmla="*/ 1744943 w 2923984"/>
              <a:gd name="connsiteY15" fmla="*/ 5396768 h 5396768"/>
              <a:gd name="connsiteX16" fmla="*/ 1599954 w 2923984"/>
              <a:gd name="connsiteY16" fmla="*/ 5396768 h 5396768"/>
              <a:gd name="connsiteX17" fmla="*/ 1324027 w 2923984"/>
              <a:gd name="connsiteY17" fmla="*/ 5396768 h 5396768"/>
              <a:gd name="connsiteX18" fmla="*/ 568017 w 2923984"/>
              <a:gd name="connsiteY18" fmla="*/ 5396768 h 5396768"/>
              <a:gd name="connsiteX19" fmla="*/ 147101 w 2923984"/>
              <a:gd name="connsiteY19" fmla="*/ 5396768 h 5396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923984" h="5396768">
                <a:moveTo>
                  <a:pt x="0" y="5249787"/>
                </a:moveTo>
                <a:lnTo>
                  <a:pt x="0" y="1133955"/>
                </a:lnTo>
                <a:lnTo>
                  <a:pt x="1" y="1133954"/>
                </a:lnTo>
                <a:lnTo>
                  <a:pt x="1" y="146984"/>
                </a:lnTo>
                <a:lnTo>
                  <a:pt x="147102" y="0"/>
                </a:lnTo>
                <a:lnTo>
                  <a:pt x="568018" y="0"/>
                </a:lnTo>
                <a:lnTo>
                  <a:pt x="1324028" y="0"/>
                </a:lnTo>
                <a:lnTo>
                  <a:pt x="1599956" y="0"/>
                </a:lnTo>
                <a:lnTo>
                  <a:pt x="1744945" y="0"/>
                </a:lnTo>
                <a:lnTo>
                  <a:pt x="2776882" y="0"/>
                </a:lnTo>
                <a:lnTo>
                  <a:pt x="2923984" y="146984"/>
                </a:lnTo>
                <a:lnTo>
                  <a:pt x="2923983" y="4262816"/>
                </a:lnTo>
                <a:lnTo>
                  <a:pt x="2923982" y="4262817"/>
                </a:lnTo>
                <a:lnTo>
                  <a:pt x="2923982" y="5249787"/>
                </a:lnTo>
                <a:lnTo>
                  <a:pt x="2776880" y="5396768"/>
                </a:lnTo>
                <a:lnTo>
                  <a:pt x="1744943" y="5396768"/>
                </a:lnTo>
                <a:lnTo>
                  <a:pt x="1599954" y="5396768"/>
                </a:lnTo>
                <a:lnTo>
                  <a:pt x="1324027" y="5396768"/>
                </a:lnTo>
                <a:lnTo>
                  <a:pt x="568017" y="5396768"/>
                </a:lnTo>
                <a:lnTo>
                  <a:pt x="147101" y="5396768"/>
                </a:lnTo>
                <a:close/>
              </a:path>
            </a:pathLst>
          </a:custGeom>
          <a:solidFill>
            <a:schemeClr val="accent1"/>
          </a:solidFill>
          <a:ln w="8382" cap="flat">
            <a:noFill/>
            <a:prstDash val="solid"/>
            <a:miter/>
          </a:ln>
        </p:spPr>
        <p:txBody>
          <a:bodyPr rtlCol="0" anchor="ctr"/>
          <a:lstStyle/>
          <a:p>
            <a:endParaRPr lang="en-GB"/>
          </a:p>
        </p:txBody>
      </p:sp>
      <p:sp>
        <p:nvSpPr>
          <p:cNvPr id="37" name="Text Placeholder 5">
            <a:extLst>
              <a:ext uri="{FF2B5EF4-FFF2-40B4-BE49-F238E27FC236}">
                <a16:creationId xmlns:a16="http://schemas.microsoft.com/office/drawing/2014/main" id="{8C05F50A-0C2D-B04E-96A9-9D906DCD54F3}"/>
              </a:ext>
            </a:extLst>
          </p:cNvPr>
          <p:cNvSpPr>
            <a:spLocks noGrp="1"/>
          </p:cNvSpPr>
          <p:nvPr>
            <p:ph type="body" sz="quarter" idx="13"/>
          </p:nvPr>
        </p:nvSpPr>
        <p:spPr>
          <a:xfrm>
            <a:off x="635001" y="3927475"/>
            <a:ext cx="4851400" cy="247650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pic>
        <p:nvPicPr>
          <p:cNvPr id="49" name="Picture 48" descr="A picture containing drawing&#10;&#10;Description automatically generated">
            <a:extLst>
              <a:ext uri="{FF2B5EF4-FFF2-40B4-BE49-F238E27FC236}">
                <a16:creationId xmlns:a16="http://schemas.microsoft.com/office/drawing/2014/main" id="{3BE5C39E-DAF2-4353-ADEA-14C7DACD543E}"/>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34129245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Image slide 2">
    <p:bg>
      <p:bgPr>
        <a:solidFill>
          <a:schemeClr val="bg1"/>
        </a:solidFill>
        <a:effectLst/>
      </p:bgPr>
    </p:bg>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34" name="Freeform 33">
            <a:extLst>
              <a:ext uri="{FF2B5EF4-FFF2-40B4-BE49-F238E27FC236}">
                <a16:creationId xmlns:a16="http://schemas.microsoft.com/office/drawing/2014/main" id="{61ACF4CD-13CA-7847-8BFA-2F7E6B6FA2D8}"/>
              </a:ext>
            </a:extLst>
          </p:cNvPr>
          <p:cNvSpPr/>
          <p:nvPr userDrawn="1"/>
        </p:nvSpPr>
        <p:spPr>
          <a:xfrm rot="5400000">
            <a:off x="1557980" y="2430767"/>
            <a:ext cx="2923984" cy="5396768"/>
          </a:xfrm>
          <a:custGeom>
            <a:avLst/>
            <a:gdLst>
              <a:gd name="connsiteX0" fmla="*/ 0 w 2923984"/>
              <a:gd name="connsiteY0" fmla="*/ 5249787 h 5396768"/>
              <a:gd name="connsiteX1" fmla="*/ 0 w 2923984"/>
              <a:gd name="connsiteY1" fmla="*/ 1133955 h 5396768"/>
              <a:gd name="connsiteX2" fmla="*/ 1 w 2923984"/>
              <a:gd name="connsiteY2" fmla="*/ 1133954 h 5396768"/>
              <a:gd name="connsiteX3" fmla="*/ 1 w 2923984"/>
              <a:gd name="connsiteY3" fmla="*/ 146984 h 5396768"/>
              <a:gd name="connsiteX4" fmla="*/ 147102 w 2923984"/>
              <a:gd name="connsiteY4" fmla="*/ 0 h 5396768"/>
              <a:gd name="connsiteX5" fmla="*/ 568018 w 2923984"/>
              <a:gd name="connsiteY5" fmla="*/ 0 h 5396768"/>
              <a:gd name="connsiteX6" fmla="*/ 1324028 w 2923984"/>
              <a:gd name="connsiteY6" fmla="*/ 0 h 5396768"/>
              <a:gd name="connsiteX7" fmla="*/ 1599956 w 2923984"/>
              <a:gd name="connsiteY7" fmla="*/ 0 h 5396768"/>
              <a:gd name="connsiteX8" fmla="*/ 1744945 w 2923984"/>
              <a:gd name="connsiteY8" fmla="*/ 0 h 5396768"/>
              <a:gd name="connsiteX9" fmla="*/ 2776882 w 2923984"/>
              <a:gd name="connsiteY9" fmla="*/ 0 h 5396768"/>
              <a:gd name="connsiteX10" fmla="*/ 2923984 w 2923984"/>
              <a:gd name="connsiteY10" fmla="*/ 146984 h 5396768"/>
              <a:gd name="connsiteX11" fmla="*/ 2923983 w 2923984"/>
              <a:gd name="connsiteY11" fmla="*/ 4262816 h 5396768"/>
              <a:gd name="connsiteX12" fmla="*/ 2923982 w 2923984"/>
              <a:gd name="connsiteY12" fmla="*/ 4262817 h 5396768"/>
              <a:gd name="connsiteX13" fmla="*/ 2923982 w 2923984"/>
              <a:gd name="connsiteY13" fmla="*/ 5249787 h 5396768"/>
              <a:gd name="connsiteX14" fmla="*/ 2776880 w 2923984"/>
              <a:gd name="connsiteY14" fmla="*/ 5396768 h 5396768"/>
              <a:gd name="connsiteX15" fmla="*/ 1744943 w 2923984"/>
              <a:gd name="connsiteY15" fmla="*/ 5396768 h 5396768"/>
              <a:gd name="connsiteX16" fmla="*/ 1599954 w 2923984"/>
              <a:gd name="connsiteY16" fmla="*/ 5396768 h 5396768"/>
              <a:gd name="connsiteX17" fmla="*/ 1324027 w 2923984"/>
              <a:gd name="connsiteY17" fmla="*/ 5396768 h 5396768"/>
              <a:gd name="connsiteX18" fmla="*/ 568017 w 2923984"/>
              <a:gd name="connsiteY18" fmla="*/ 5396768 h 5396768"/>
              <a:gd name="connsiteX19" fmla="*/ 147101 w 2923984"/>
              <a:gd name="connsiteY19" fmla="*/ 5396768 h 5396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923984" h="5396768">
                <a:moveTo>
                  <a:pt x="0" y="5249787"/>
                </a:moveTo>
                <a:lnTo>
                  <a:pt x="0" y="1133955"/>
                </a:lnTo>
                <a:lnTo>
                  <a:pt x="1" y="1133954"/>
                </a:lnTo>
                <a:lnTo>
                  <a:pt x="1" y="146984"/>
                </a:lnTo>
                <a:lnTo>
                  <a:pt x="147102" y="0"/>
                </a:lnTo>
                <a:lnTo>
                  <a:pt x="568018" y="0"/>
                </a:lnTo>
                <a:lnTo>
                  <a:pt x="1324028" y="0"/>
                </a:lnTo>
                <a:lnTo>
                  <a:pt x="1599956" y="0"/>
                </a:lnTo>
                <a:lnTo>
                  <a:pt x="1744945" y="0"/>
                </a:lnTo>
                <a:lnTo>
                  <a:pt x="2776882" y="0"/>
                </a:lnTo>
                <a:lnTo>
                  <a:pt x="2923984" y="146984"/>
                </a:lnTo>
                <a:lnTo>
                  <a:pt x="2923983" y="4262816"/>
                </a:lnTo>
                <a:lnTo>
                  <a:pt x="2923982" y="4262817"/>
                </a:lnTo>
                <a:lnTo>
                  <a:pt x="2923982" y="5249787"/>
                </a:lnTo>
                <a:lnTo>
                  <a:pt x="2776880" y="5396768"/>
                </a:lnTo>
                <a:lnTo>
                  <a:pt x="1744943" y="5396768"/>
                </a:lnTo>
                <a:lnTo>
                  <a:pt x="1599954" y="5396768"/>
                </a:lnTo>
                <a:lnTo>
                  <a:pt x="1324027" y="5396768"/>
                </a:lnTo>
                <a:lnTo>
                  <a:pt x="568017" y="5396768"/>
                </a:lnTo>
                <a:lnTo>
                  <a:pt x="147101" y="5396768"/>
                </a:lnTo>
                <a:close/>
              </a:path>
            </a:pathLst>
          </a:custGeom>
          <a:solidFill>
            <a:schemeClr val="accent1"/>
          </a:solidFill>
          <a:ln w="8382" cap="flat">
            <a:noFill/>
            <a:prstDash val="solid"/>
            <a:miter/>
          </a:ln>
        </p:spPr>
        <p:txBody>
          <a:bodyPr rtlCol="0" anchor="ctr"/>
          <a:lstStyle/>
          <a:p>
            <a:endParaRPr lang="en-GB"/>
          </a:p>
        </p:txBody>
      </p:sp>
      <p:sp>
        <p:nvSpPr>
          <p:cNvPr id="37" name="Text Placeholder 5">
            <a:extLst>
              <a:ext uri="{FF2B5EF4-FFF2-40B4-BE49-F238E27FC236}">
                <a16:creationId xmlns:a16="http://schemas.microsoft.com/office/drawing/2014/main" id="{8C05F50A-0C2D-B04E-96A9-9D906DCD54F3}"/>
              </a:ext>
            </a:extLst>
          </p:cNvPr>
          <p:cNvSpPr>
            <a:spLocks noGrp="1"/>
          </p:cNvSpPr>
          <p:nvPr>
            <p:ph type="body" sz="quarter" idx="13"/>
          </p:nvPr>
        </p:nvSpPr>
        <p:spPr>
          <a:xfrm>
            <a:off x="635001" y="3927475"/>
            <a:ext cx="4851400" cy="2476500"/>
          </a:xfrm>
        </p:spPr>
        <p:txBody>
          <a:bodyPr/>
          <a:lstStyle>
            <a:lvl1pPr>
              <a:defRPr>
                <a:solidFill>
                  <a:schemeClr val="bg1"/>
                </a:solidFill>
              </a:defRPr>
            </a:lvl1pPr>
            <a:lvl2pPr>
              <a:defRPr>
                <a:solidFill>
                  <a:schemeClr val="bg1"/>
                </a:solidFill>
              </a:defRPr>
            </a:lvl2pPr>
            <a:lvl3pPr>
              <a:defRPr>
                <a:solidFill>
                  <a:schemeClr val="bg1"/>
                </a:solidFill>
              </a:defRPr>
            </a:lvl3pPr>
            <a:lvl4pPr marL="252000" indent="0">
              <a:buNone/>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8271693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Closing slide">
    <p:bg>
      <p:bgPr>
        <a:solidFill>
          <a:schemeClr val="accent1"/>
        </a:solidFill>
        <a:effectLst/>
      </p:bgPr>
    </p:bg>
    <p:spTree>
      <p:nvGrpSpPr>
        <p:cNvPr id="1" name=""/>
        <p:cNvGrpSpPr/>
        <p:nvPr/>
      </p:nvGrpSpPr>
      <p:grpSpPr>
        <a:xfrm>
          <a:off x="0" y="0"/>
          <a:ext cx="0" cy="0"/>
          <a:chOff x="0" y="0"/>
          <a:chExt cx="0" cy="0"/>
        </a:xfrm>
      </p:grpSpPr>
      <p:sp>
        <p:nvSpPr>
          <p:cNvPr id="31" name="Title 1">
            <a:extLst>
              <a:ext uri="{FF2B5EF4-FFF2-40B4-BE49-F238E27FC236}">
                <a16:creationId xmlns:a16="http://schemas.microsoft.com/office/drawing/2014/main" id="{0AF5186C-64A3-9C4C-A3A4-D88A9F6D7B71}"/>
              </a:ext>
            </a:extLst>
          </p:cNvPr>
          <p:cNvSpPr>
            <a:spLocks noGrp="1"/>
          </p:cNvSpPr>
          <p:nvPr>
            <p:ph type="ctrTitle" hasCustomPrompt="1"/>
          </p:nvPr>
        </p:nvSpPr>
        <p:spPr>
          <a:xfrm>
            <a:off x="635000" y="2595615"/>
            <a:ext cx="6849513" cy="1498600"/>
          </a:xfrm>
        </p:spPr>
        <p:txBody>
          <a:bodyPr anchor="t"/>
          <a:lstStyle>
            <a:lvl1pPr algn="l">
              <a:defRPr sz="6000">
                <a:solidFill>
                  <a:schemeClr val="bg1"/>
                </a:solidFill>
              </a:defRPr>
            </a:lvl1pPr>
          </a:lstStyle>
          <a:p>
            <a:r>
              <a:rPr lang="en-US"/>
              <a:t>Master title style</a:t>
            </a:r>
            <a:endParaRPr lang="en-GB"/>
          </a:p>
        </p:txBody>
      </p:sp>
      <p:sp>
        <p:nvSpPr>
          <p:cNvPr id="32" name="Subtitle 2">
            <a:extLst>
              <a:ext uri="{FF2B5EF4-FFF2-40B4-BE49-F238E27FC236}">
                <a16:creationId xmlns:a16="http://schemas.microsoft.com/office/drawing/2014/main" id="{4B03D137-CA1B-A24F-B49E-DB9EAE79DBAF}"/>
              </a:ext>
            </a:extLst>
          </p:cNvPr>
          <p:cNvSpPr>
            <a:spLocks noGrp="1"/>
          </p:cNvSpPr>
          <p:nvPr>
            <p:ph type="subTitle" idx="1"/>
          </p:nvPr>
        </p:nvSpPr>
        <p:spPr>
          <a:xfrm>
            <a:off x="635000" y="3493523"/>
            <a:ext cx="6849513" cy="498475"/>
          </a:xfrm>
        </p:spPr>
        <p:txBody>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6" name="Text Placeholder 5">
            <a:extLst>
              <a:ext uri="{FF2B5EF4-FFF2-40B4-BE49-F238E27FC236}">
                <a16:creationId xmlns:a16="http://schemas.microsoft.com/office/drawing/2014/main" id="{5F5139DE-51DE-664D-B2AE-29ABD2EF062D}"/>
              </a:ext>
            </a:extLst>
          </p:cNvPr>
          <p:cNvSpPr>
            <a:spLocks noGrp="1"/>
          </p:cNvSpPr>
          <p:nvPr>
            <p:ph type="body" sz="quarter" idx="13" hasCustomPrompt="1"/>
          </p:nvPr>
        </p:nvSpPr>
        <p:spPr>
          <a:xfrm>
            <a:off x="635001" y="4343064"/>
            <a:ext cx="2108200" cy="1498600"/>
          </a:xfrm>
        </p:spPr>
        <p:txBody>
          <a:bodyPr>
            <a:normAutofit/>
          </a:bodyPr>
          <a:lstStyle>
            <a:lvl1pPr>
              <a:spcBef>
                <a:spcPts val="0"/>
              </a:spcBef>
              <a:spcAft>
                <a:spcPts val="0"/>
              </a:spcAft>
              <a:defRPr sz="1200">
                <a:solidFill>
                  <a:schemeClr val="bg1"/>
                </a:solidFill>
              </a:defRPr>
            </a:lvl1pPr>
            <a:lvl2pPr>
              <a:spcBef>
                <a:spcPts val="0"/>
              </a:spcBef>
              <a:spcAft>
                <a:spcPts val="0"/>
              </a:spcAft>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a:t>Name</a:t>
            </a:r>
          </a:p>
          <a:p>
            <a:pPr lvl="1"/>
            <a:r>
              <a:rPr lang="en-US" err="1"/>
              <a:t>email@teachfirst.org.uk</a:t>
            </a:r>
            <a:endParaRPr lang="en-US"/>
          </a:p>
          <a:p>
            <a:pPr lvl="1"/>
            <a:r>
              <a:rPr lang="en-US"/>
              <a:t>Phone number</a:t>
            </a:r>
          </a:p>
          <a:p>
            <a:pPr lvl="1"/>
            <a:r>
              <a:rPr lang="en-US"/>
              <a:t>Social media info</a:t>
            </a:r>
          </a:p>
        </p:txBody>
      </p:sp>
      <p:sp>
        <p:nvSpPr>
          <p:cNvPr id="33" name="Text Placeholder 5">
            <a:extLst>
              <a:ext uri="{FF2B5EF4-FFF2-40B4-BE49-F238E27FC236}">
                <a16:creationId xmlns:a16="http://schemas.microsoft.com/office/drawing/2014/main" id="{23E7D76E-B637-634F-B5B8-F314F943300D}"/>
              </a:ext>
            </a:extLst>
          </p:cNvPr>
          <p:cNvSpPr>
            <a:spLocks noGrp="1"/>
          </p:cNvSpPr>
          <p:nvPr>
            <p:ph type="body" sz="quarter" idx="14" hasCustomPrompt="1"/>
          </p:nvPr>
        </p:nvSpPr>
        <p:spPr>
          <a:xfrm>
            <a:off x="3005656" y="4343064"/>
            <a:ext cx="2108200" cy="1498600"/>
          </a:xfrm>
        </p:spPr>
        <p:txBody>
          <a:bodyPr>
            <a:normAutofit/>
          </a:bodyPr>
          <a:lstStyle>
            <a:lvl1pPr marL="0" marR="0" indent="0" algn="l" defTabSz="914400" rtl="0" eaLnBrk="1" fontAlgn="auto" latinLnBrk="0" hangingPunct="1">
              <a:lnSpc>
                <a:spcPct val="90000"/>
              </a:lnSpc>
              <a:spcBef>
                <a:spcPts val="600"/>
              </a:spcBef>
              <a:spcAft>
                <a:spcPts val="600"/>
              </a:spcAft>
              <a:buClrTx/>
              <a:buSzTx/>
              <a:buFont typeface="Arial" panose="020B0604020202020204" pitchFamily="34" charset="0"/>
              <a:buNone/>
              <a:tabLst/>
              <a:defRPr sz="1200" b="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a:t>Use this slide to put down your contact details and list the next steps if required.</a:t>
            </a:r>
          </a:p>
        </p:txBody>
      </p:sp>
      <p:sp>
        <p:nvSpPr>
          <p:cNvPr id="34" name="TextBox 33">
            <a:extLst>
              <a:ext uri="{FF2B5EF4-FFF2-40B4-BE49-F238E27FC236}">
                <a16:creationId xmlns:a16="http://schemas.microsoft.com/office/drawing/2014/main" id="{28FE258A-7B36-1341-8223-9FAF97581E3F}"/>
              </a:ext>
            </a:extLst>
          </p:cNvPr>
          <p:cNvSpPr txBox="1">
            <a:spLocks noChangeArrowheads="1"/>
          </p:cNvSpPr>
          <p:nvPr userDrawn="1"/>
        </p:nvSpPr>
        <p:spPr bwMode="auto">
          <a:xfrm>
            <a:off x="8340258" y="5982412"/>
            <a:ext cx="3386761"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Geneva" pitchFamily="-96" charset="-128"/>
              </a:defRPr>
            </a:lvl1pPr>
            <a:lvl2pPr marL="742950" indent="-285750">
              <a:defRPr>
                <a:solidFill>
                  <a:schemeClr val="tx1"/>
                </a:solidFill>
                <a:latin typeface="Calibri" panose="020F0502020204030204" pitchFamily="34" charset="0"/>
                <a:ea typeface="Geneva" pitchFamily="-96" charset="-128"/>
              </a:defRPr>
            </a:lvl2pPr>
            <a:lvl3pPr marL="1143000" indent="-228600">
              <a:defRPr>
                <a:solidFill>
                  <a:schemeClr val="tx1"/>
                </a:solidFill>
                <a:latin typeface="Calibri" panose="020F0502020204030204" pitchFamily="34" charset="0"/>
                <a:ea typeface="Geneva" pitchFamily="-96" charset="-128"/>
              </a:defRPr>
            </a:lvl3pPr>
            <a:lvl4pPr marL="1600200" indent="-228600">
              <a:defRPr>
                <a:solidFill>
                  <a:schemeClr val="tx1"/>
                </a:solidFill>
                <a:latin typeface="Calibri" panose="020F0502020204030204" pitchFamily="34" charset="0"/>
                <a:ea typeface="Geneva" pitchFamily="-96" charset="-128"/>
              </a:defRPr>
            </a:lvl4pPr>
            <a:lvl5pPr marL="2057400" indent="-228600">
              <a:defRPr>
                <a:solidFill>
                  <a:schemeClr val="tx1"/>
                </a:solidFill>
                <a:latin typeface="Calibri" panose="020F0502020204030204" pitchFamily="34" charset="0"/>
                <a:ea typeface="Geneva" pitchFamily="-96" charset="-128"/>
              </a:defRPr>
            </a:lvl5pPr>
            <a:lvl6pPr marL="2514600" indent="-228600" defTabSz="457200" fontAlgn="base">
              <a:spcBef>
                <a:spcPct val="0"/>
              </a:spcBef>
              <a:spcAft>
                <a:spcPct val="0"/>
              </a:spcAft>
              <a:defRPr>
                <a:solidFill>
                  <a:schemeClr val="tx1"/>
                </a:solidFill>
                <a:latin typeface="Calibri" panose="020F0502020204030204" pitchFamily="34" charset="0"/>
                <a:ea typeface="Geneva" pitchFamily="-96" charset="-128"/>
              </a:defRPr>
            </a:lvl6pPr>
            <a:lvl7pPr marL="2971800" indent="-228600" defTabSz="457200" fontAlgn="base">
              <a:spcBef>
                <a:spcPct val="0"/>
              </a:spcBef>
              <a:spcAft>
                <a:spcPct val="0"/>
              </a:spcAft>
              <a:defRPr>
                <a:solidFill>
                  <a:schemeClr val="tx1"/>
                </a:solidFill>
                <a:latin typeface="Calibri" panose="020F0502020204030204" pitchFamily="34" charset="0"/>
                <a:ea typeface="Geneva" pitchFamily="-96" charset="-128"/>
              </a:defRPr>
            </a:lvl7pPr>
            <a:lvl8pPr marL="3429000" indent="-228600" defTabSz="457200" fontAlgn="base">
              <a:spcBef>
                <a:spcPct val="0"/>
              </a:spcBef>
              <a:spcAft>
                <a:spcPct val="0"/>
              </a:spcAft>
              <a:defRPr>
                <a:solidFill>
                  <a:schemeClr val="tx1"/>
                </a:solidFill>
                <a:latin typeface="Calibri" panose="020F0502020204030204" pitchFamily="34" charset="0"/>
                <a:ea typeface="Geneva" pitchFamily="-96" charset="-128"/>
              </a:defRPr>
            </a:lvl8pPr>
            <a:lvl9pPr marL="3886200" indent="-228600" defTabSz="457200" fontAlgn="base">
              <a:spcBef>
                <a:spcPct val="0"/>
              </a:spcBef>
              <a:spcAft>
                <a:spcPct val="0"/>
              </a:spcAft>
              <a:defRPr>
                <a:solidFill>
                  <a:schemeClr val="tx1"/>
                </a:solidFill>
                <a:latin typeface="Calibri" panose="020F0502020204030204" pitchFamily="34" charset="0"/>
                <a:ea typeface="Geneva" pitchFamily="-96" charset="-128"/>
              </a:defRPr>
            </a:lvl9pPr>
          </a:lstStyle>
          <a:p>
            <a:pPr algn="l" eaLnBrk="1" hangingPunct="1">
              <a:defRPr/>
            </a:pPr>
            <a:r>
              <a:rPr lang="en-GB" altLang="en-US" sz="1200" b="1">
                <a:solidFill>
                  <a:schemeClr val="bg1"/>
                </a:solidFill>
                <a:latin typeface="+mn-lt"/>
              </a:rPr>
              <a:t>Teach First is a registered charity, no. 1098294</a:t>
            </a:r>
          </a:p>
        </p:txBody>
      </p:sp>
      <p:sp>
        <p:nvSpPr>
          <p:cNvPr id="35" name="Rectangle 34">
            <a:extLst>
              <a:ext uri="{FF2B5EF4-FFF2-40B4-BE49-F238E27FC236}">
                <a16:creationId xmlns:a16="http://schemas.microsoft.com/office/drawing/2014/main" id="{BFADFA1D-0041-D543-964A-99EB797915B1}"/>
              </a:ext>
            </a:extLst>
          </p:cNvPr>
          <p:cNvSpPr/>
          <p:nvPr userDrawn="1"/>
        </p:nvSpPr>
        <p:spPr>
          <a:xfrm>
            <a:off x="7429341" y="6319013"/>
            <a:ext cx="1205458" cy="184666"/>
          </a:xfrm>
          <a:prstGeom prst="rect">
            <a:avLst/>
          </a:prstGeom>
        </p:spPr>
        <p:txBody>
          <a:bodyPr wrap="none" lIns="0" tIns="0" rIns="0" bIns="0">
            <a:spAutoFit/>
          </a:bodyPr>
          <a:lstStyle/>
          <a:p>
            <a:pPr algn="l" eaLnBrk="1" hangingPunct="1">
              <a:defRPr/>
            </a:pPr>
            <a:r>
              <a:rPr lang="en-GB" altLang="en-US" sz="1200" b="1">
                <a:solidFill>
                  <a:schemeClr val="bg1"/>
                </a:solidFill>
                <a:latin typeface="+mn-lt"/>
              </a:rPr>
              <a:t>teachfirst.org.uk</a:t>
            </a:r>
          </a:p>
        </p:txBody>
      </p:sp>
      <p:grpSp>
        <p:nvGrpSpPr>
          <p:cNvPr id="36" name="Group 35">
            <a:extLst>
              <a:ext uri="{FF2B5EF4-FFF2-40B4-BE49-F238E27FC236}">
                <a16:creationId xmlns:a16="http://schemas.microsoft.com/office/drawing/2014/main" id="{C281475C-42FD-2F4C-AB60-57E691ED2EED}"/>
              </a:ext>
            </a:extLst>
          </p:cNvPr>
          <p:cNvGrpSpPr/>
          <p:nvPr userDrawn="1"/>
        </p:nvGrpSpPr>
        <p:grpSpPr>
          <a:xfrm>
            <a:off x="8926519" y="6319011"/>
            <a:ext cx="3017895" cy="187253"/>
            <a:chOff x="6174145" y="2837017"/>
            <a:chExt cx="3740919" cy="232115"/>
          </a:xfrm>
        </p:grpSpPr>
        <p:grpSp>
          <p:nvGrpSpPr>
            <p:cNvPr id="37" name="Group 36">
              <a:extLst>
                <a:ext uri="{FF2B5EF4-FFF2-40B4-BE49-F238E27FC236}">
                  <a16:creationId xmlns:a16="http://schemas.microsoft.com/office/drawing/2014/main" id="{7EA0F3E2-061E-E24F-9F1C-CCE43A11FF5F}"/>
                </a:ext>
              </a:extLst>
            </p:cNvPr>
            <p:cNvGrpSpPr/>
            <p:nvPr userDrawn="1"/>
          </p:nvGrpSpPr>
          <p:grpSpPr>
            <a:xfrm>
              <a:off x="6174145" y="2837017"/>
              <a:ext cx="1687807" cy="228908"/>
              <a:chOff x="4388997" y="6273325"/>
              <a:chExt cx="1687807" cy="228908"/>
            </a:xfrm>
            <a:solidFill>
              <a:schemeClr val="bg1"/>
            </a:solidFill>
          </p:grpSpPr>
          <p:sp>
            <p:nvSpPr>
              <p:cNvPr id="41" name="Rectangle 40">
                <a:extLst>
                  <a:ext uri="{FF2B5EF4-FFF2-40B4-BE49-F238E27FC236}">
                    <a16:creationId xmlns:a16="http://schemas.microsoft.com/office/drawing/2014/main" id="{5FFD9BD6-EB44-1540-8F09-28A770787B08}"/>
                  </a:ext>
                </a:extLst>
              </p:cNvPr>
              <p:cNvSpPr/>
              <p:nvPr userDrawn="1"/>
            </p:nvSpPr>
            <p:spPr>
              <a:xfrm>
                <a:off x="4721636" y="6273325"/>
                <a:ext cx="1355168" cy="228908"/>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b="1">
                    <a:solidFill>
                      <a:schemeClr val="bg1"/>
                    </a:solidFill>
                  </a:rPr>
                  <a:t>@TeachFirst</a:t>
                </a:r>
                <a:endParaRPr lang="en-GB" sz="1200" b="1">
                  <a:solidFill>
                    <a:schemeClr val="bg1"/>
                  </a:solidFill>
                </a:endParaRPr>
              </a:p>
            </p:txBody>
          </p:sp>
          <p:pic>
            <p:nvPicPr>
              <p:cNvPr id="42" name="Graphic 41">
                <a:extLst>
                  <a:ext uri="{FF2B5EF4-FFF2-40B4-BE49-F238E27FC236}">
                    <a16:creationId xmlns:a16="http://schemas.microsoft.com/office/drawing/2014/main" id="{29A2C690-4BC2-824B-8ED4-8917459FD179}"/>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4388997" y="6285528"/>
                <a:ext cx="235270" cy="191039"/>
              </a:xfrm>
              <a:prstGeom prst="rect">
                <a:avLst/>
              </a:prstGeom>
            </p:spPr>
          </p:pic>
        </p:grpSp>
        <p:grpSp>
          <p:nvGrpSpPr>
            <p:cNvPr id="38" name="Group 37">
              <a:extLst>
                <a:ext uri="{FF2B5EF4-FFF2-40B4-BE49-F238E27FC236}">
                  <a16:creationId xmlns:a16="http://schemas.microsoft.com/office/drawing/2014/main" id="{24A137C2-387B-FB48-8F95-101CD7770AE0}"/>
                </a:ext>
              </a:extLst>
            </p:cNvPr>
            <p:cNvGrpSpPr/>
            <p:nvPr userDrawn="1"/>
          </p:nvGrpSpPr>
          <p:grpSpPr>
            <a:xfrm>
              <a:off x="8003079" y="2840224"/>
              <a:ext cx="1911985" cy="228908"/>
              <a:chOff x="6575745" y="6276532"/>
              <a:chExt cx="1911985" cy="228908"/>
            </a:xfrm>
            <a:solidFill>
              <a:schemeClr val="bg1"/>
            </a:solidFill>
          </p:grpSpPr>
          <p:pic>
            <p:nvPicPr>
              <p:cNvPr id="39" name="Graphic 38">
                <a:extLst>
                  <a:ext uri="{FF2B5EF4-FFF2-40B4-BE49-F238E27FC236}">
                    <a16:creationId xmlns:a16="http://schemas.microsoft.com/office/drawing/2014/main" id="{09A8DB4D-C72E-9848-93EB-E6E6165A50D2}"/>
                  </a:ext>
                </a:extLst>
              </p:cNvPr>
              <p:cNvPicPr>
                <a:picLocks noChangeAspect="1"/>
              </p:cNvPicPr>
              <p:nvPr userDrawn="1"/>
            </p:nvPicPr>
            <p:blipFill>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6575745" y="6285528"/>
                <a:ext cx="216704" cy="216706"/>
              </a:xfrm>
              <a:prstGeom prst="rect">
                <a:avLst/>
              </a:prstGeom>
            </p:spPr>
          </p:pic>
          <p:sp>
            <p:nvSpPr>
              <p:cNvPr id="40" name="Rectangle 39">
                <a:extLst>
                  <a:ext uri="{FF2B5EF4-FFF2-40B4-BE49-F238E27FC236}">
                    <a16:creationId xmlns:a16="http://schemas.microsoft.com/office/drawing/2014/main" id="{BE130D37-462F-E247-9B26-CCF995604594}"/>
                  </a:ext>
                </a:extLst>
              </p:cNvPr>
              <p:cNvSpPr/>
              <p:nvPr userDrawn="1"/>
            </p:nvSpPr>
            <p:spPr>
              <a:xfrm>
                <a:off x="6924943" y="6276532"/>
                <a:ext cx="1562787" cy="228908"/>
              </a:xfrm>
              <a:prstGeom prst="rect">
                <a:avLst/>
              </a:prstGeom>
              <a:noFill/>
            </p:spPr>
            <p:txBody>
              <a:bodyPr wrap="square" lIns="0" tIns="0" rIns="0" bIns="0">
                <a:spAutoFit/>
              </a:bodyPr>
              <a:lstStyle/>
              <a:p>
                <a:r>
                  <a:rPr lang="en-GB" sz="1200" b="1" i="0" kern="1200">
                    <a:solidFill>
                      <a:schemeClr val="bg1"/>
                    </a:solidFill>
                    <a:effectLst/>
                    <a:latin typeface="+mn-lt"/>
                    <a:ea typeface="+mn-ea"/>
                    <a:cs typeface="+mn-cs"/>
                  </a:rPr>
                  <a:t>@</a:t>
                </a:r>
                <a:r>
                  <a:rPr lang="en-GB" sz="1200" b="1" i="0" kern="1200">
                    <a:solidFill>
                      <a:schemeClr val="bg1"/>
                    </a:solidFill>
                    <a:effectLst/>
                  </a:rPr>
                  <a:t>teachfirstuk</a:t>
                </a:r>
                <a:endParaRPr lang="en-GB" sz="1200" b="1">
                  <a:solidFill>
                    <a:schemeClr val="bg1"/>
                  </a:solidFill>
                </a:endParaRPr>
              </a:p>
            </p:txBody>
          </p:sp>
        </p:grpSp>
      </p:grpSp>
      <p:grpSp>
        <p:nvGrpSpPr>
          <p:cNvPr id="60" name="Graphic 11">
            <a:extLst>
              <a:ext uri="{FF2B5EF4-FFF2-40B4-BE49-F238E27FC236}">
                <a16:creationId xmlns:a16="http://schemas.microsoft.com/office/drawing/2014/main" id="{10757686-C67F-4DD4-9D71-786903A3164E}"/>
              </a:ext>
            </a:extLst>
          </p:cNvPr>
          <p:cNvGrpSpPr/>
          <p:nvPr userDrawn="1"/>
        </p:nvGrpSpPr>
        <p:grpSpPr>
          <a:xfrm>
            <a:off x="8527850" y="249743"/>
            <a:ext cx="3341108" cy="1537667"/>
            <a:chOff x="1676400" y="1162555"/>
            <a:chExt cx="8966200" cy="4126490"/>
          </a:xfrm>
          <a:solidFill>
            <a:schemeClr val="bg1"/>
          </a:solidFill>
        </p:grpSpPr>
        <p:sp>
          <p:nvSpPr>
            <p:cNvPr id="61" name="Freeform 9">
              <a:extLst>
                <a:ext uri="{FF2B5EF4-FFF2-40B4-BE49-F238E27FC236}">
                  <a16:creationId xmlns:a16="http://schemas.microsoft.com/office/drawing/2014/main" id="{D2A647DC-867F-43E9-B679-AF087C9C74AA}"/>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62" name="Freeform 10">
              <a:extLst>
                <a:ext uri="{FF2B5EF4-FFF2-40B4-BE49-F238E27FC236}">
                  <a16:creationId xmlns:a16="http://schemas.microsoft.com/office/drawing/2014/main" id="{9C6C2A61-4AE6-441B-8AF3-3A5CA068D616}"/>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63" name="Freeform 11">
              <a:extLst>
                <a:ext uri="{FF2B5EF4-FFF2-40B4-BE49-F238E27FC236}">
                  <a16:creationId xmlns:a16="http://schemas.microsoft.com/office/drawing/2014/main" id="{945B0C3C-D306-42CC-AC52-CF209FE85166}"/>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64" name="Freeform 12">
              <a:extLst>
                <a:ext uri="{FF2B5EF4-FFF2-40B4-BE49-F238E27FC236}">
                  <a16:creationId xmlns:a16="http://schemas.microsoft.com/office/drawing/2014/main" id="{F5018DF8-187A-46FC-B762-5C151E4E7662}"/>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65" name="Freeform 13">
              <a:extLst>
                <a:ext uri="{FF2B5EF4-FFF2-40B4-BE49-F238E27FC236}">
                  <a16:creationId xmlns:a16="http://schemas.microsoft.com/office/drawing/2014/main" id="{D8C786EF-19D6-4EEE-93BD-20626DEE102B}"/>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66" name="Freeform 14">
              <a:extLst>
                <a:ext uri="{FF2B5EF4-FFF2-40B4-BE49-F238E27FC236}">
                  <a16:creationId xmlns:a16="http://schemas.microsoft.com/office/drawing/2014/main" id="{30F7FD6D-258E-490E-8CED-0DFFC1202130}"/>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67" name="Freeform 15">
              <a:extLst>
                <a:ext uri="{FF2B5EF4-FFF2-40B4-BE49-F238E27FC236}">
                  <a16:creationId xmlns:a16="http://schemas.microsoft.com/office/drawing/2014/main" id="{40CACF16-1432-48AF-B848-EB872F57E755}"/>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68" name="Freeform 16">
              <a:extLst>
                <a:ext uri="{FF2B5EF4-FFF2-40B4-BE49-F238E27FC236}">
                  <a16:creationId xmlns:a16="http://schemas.microsoft.com/office/drawing/2014/main" id="{B4498185-9602-41B1-B2A5-A16DED956CD1}"/>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69" name="Freeform 17">
              <a:extLst>
                <a:ext uri="{FF2B5EF4-FFF2-40B4-BE49-F238E27FC236}">
                  <a16:creationId xmlns:a16="http://schemas.microsoft.com/office/drawing/2014/main" id="{7E4FC8F4-D8A7-4DAF-8C53-94AAD1C0C8FE}"/>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70" name="Freeform 18">
              <a:extLst>
                <a:ext uri="{FF2B5EF4-FFF2-40B4-BE49-F238E27FC236}">
                  <a16:creationId xmlns:a16="http://schemas.microsoft.com/office/drawing/2014/main" id="{C0594CE3-C897-4AC5-9146-062BB997AF91}"/>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71" name="Freeform 19">
              <a:extLst>
                <a:ext uri="{FF2B5EF4-FFF2-40B4-BE49-F238E27FC236}">
                  <a16:creationId xmlns:a16="http://schemas.microsoft.com/office/drawing/2014/main" id="{554518F2-9BBF-4F2E-9285-120559A79739}"/>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72" name="Freeform 20">
              <a:extLst>
                <a:ext uri="{FF2B5EF4-FFF2-40B4-BE49-F238E27FC236}">
                  <a16:creationId xmlns:a16="http://schemas.microsoft.com/office/drawing/2014/main" id="{E6DD0297-C16B-43B9-849E-472AC0186C21}"/>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grpFill/>
            <a:ln w="38141" cap="flat">
              <a:noFill/>
              <a:prstDash val="solid"/>
              <a:miter/>
            </a:ln>
          </p:spPr>
          <p:txBody>
            <a:bodyPr rtlCol="0" anchor="ctr"/>
            <a:lstStyle/>
            <a:p>
              <a:endParaRPr lang="en-GB"/>
            </a:p>
          </p:txBody>
        </p:sp>
        <p:sp>
          <p:nvSpPr>
            <p:cNvPr id="73" name="Freeform 21">
              <a:extLst>
                <a:ext uri="{FF2B5EF4-FFF2-40B4-BE49-F238E27FC236}">
                  <a16:creationId xmlns:a16="http://schemas.microsoft.com/office/drawing/2014/main" id="{730A1D15-9373-4657-AA67-2FB3AC8FBE8D}"/>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grpFill/>
            <a:ln w="38141" cap="flat">
              <a:noFill/>
              <a:prstDash val="solid"/>
              <a:miter/>
            </a:ln>
          </p:spPr>
          <p:txBody>
            <a:bodyPr rtlCol="0" anchor="ctr"/>
            <a:lstStyle/>
            <a:p>
              <a:endParaRPr lang="en-GB"/>
            </a:p>
          </p:txBody>
        </p:sp>
        <p:sp>
          <p:nvSpPr>
            <p:cNvPr id="74" name="Freeform 22">
              <a:extLst>
                <a:ext uri="{FF2B5EF4-FFF2-40B4-BE49-F238E27FC236}">
                  <a16:creationId xmlns:a16="http://schemas.microsoft.com/office/drawing/2014/main" id="{DC8F21B5-FAFE-4343-8EAB-F0E200FA2ECC}"/>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grpFill/>
            <a:ln w="38141" cap="flat">
              <a:noFill/>
              <a:prstDash val="solid"/>
              <a:miter/>
            </a:ln>
          </p:spPr>
          <p:txBody>
            <a:bodyPr rtlCol="0" anchor="ctr"/>
            <a:lstStyle/>
            <a:p>
              <a:endParaRPr lang="en-GB"/>
            </a:p>
          </p:txBody>
        </p:sp>
        <p:sp>
          <p:nvSpPr>
            <p:cNvPr id="75" name="Freeform 23">
              <a:extLst>
                <a:ext uri="{FF2B5EF4-FFF2-40B4-BE49-F238E27FC236}">
                  <a16:creationId xmlns:a16="http://schemas.microsoft.com/office/drawing/2014/main" id="{14AFAAF8-194B-42EF-947D-6665E26903E3}"/>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grpFill/>
            <a:ln w="38141" cap="flat">
              <a:noFill/>
              <a:prstDash val="solid"/>
              <a:miter/>
            </a:ln>
          </p:spPr>
          <p:txBody>
            <a:bodyPr rtlCol="0" anchor="ctr"/>
            <a:lstStyle/>
            <a:p>
              <a:endParaRPr lang="en-GB"/>
            </a:p>
          </p:txBody>
        </p:sp>
      </p:grpSp>
    </p:spTree>
    <p:extLst>
      <p:ext uri="{BB962C8B-B14F-4D97-AF65-F5344CB8AC3E}">
        <p14:creationId xmlns:p14="http://schemas.microsoft.com/office/powerpoint/2010/main" val="410095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userDrawn="1">
  <p:cSld name="Title Slide 3">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7D2752C-7279-694A-B0F6-521C7029D6B5}"/>
              </a:ext>
            </a:extLst>
          </p:cNvPr>
          <p:cNvGrpSpPr/>
          <p:nvPr userDrawn="1"/>
        </p:nvGrpSpPr>
        <p:grpSpPr>
          <a:xfrm>
            <a:off x="1" y="0"/>
            <a:ext cx="12191999" cy="6858000"/>
            <a:chOff x="1" y="0"/>
            <a:chExt cx="12191999" cy="6858000"/>
          </a:xfrm>
        </p:grpSpPr>
        <p:sp>
          <p:nvSpPr>
            <p:cNvPr id="48" name="Freeform 47">
              <a:extLst>
                <a:ext uri="{FF2B5EF4-FFF2-40B4-BE49-F238E27FC236}">
                  <a16:creationId xmlns:a16="http://schemas.microsoft.com/office/drawing/2014/main" id="{EB5F77DF-5838-ED42-ACD4-7209961EF1EA}"/>
                </a:ext>
              </a:extLst>
            </p:cNvPr>
            <p:cNvSpPr/>
            <p:nvPr userDrawn="1"/>
          </p:nvSpPr>
          <p:spPr>
            <a:xfrm>
              <a:off x="1" y="0"/>
              <a:ext cx="628499" cy="6858000"/>
            </a:xfrm>
            <a:custGeom>
              <a:avLst/>
              <a:gdLst>
                <a:gd name="connsiteX0" fmla="*/ 0 w 628499"/>
                <a:gd name="connsiteY0" fmla="*/ 0 h 6858000"/>
                <a:gd name="connsiteX1" fmla="*/ 628499 w 628499"/>
                <a:gd name="connsiteY1" fmla="*/ 0 h 6858000"/>
                <a:gd name="connsiteX2" fmla="*/ 628499 w 628499"/>
                <a:gd name="connsiteY2" fmla="*/ 6858000 h 6858000"/>
                <a:gd name="connsiteX3" fmla="*/ 0 w 628499"/>
                <a:gd name="connsiteY3" fmla="*/ 6858000 h 6858000"/>
                <a:gd name="connsiteX4" fmla="*/ 0 w 62849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8499" h="6858000">
                  <a:moveTo>
                    <a:pt x="0" y="0"/>
                  </a:moveTo>
                  <a:lnTo>
                    <a:pt x="628499" y="0"/>
                  </a:lnTo>
                  <a:lnTo>
                    <a:pt x="628499" y="6858000"/>
                  </a:lnTo>
                  <a:lnTo>
                    <a:pt x="0" y="6858000"/>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a:extLst>
                <a:ext uri="{FF2B5EF4-FFF2-40B4-BE49-F238E27FC236}">
                  <a16:creationId xmlns:a16="http://schemas.microsoft.com/office/drawing/2014/main" id="{644C17D8-D7A9-CA4C-B615-92A6DD599C49}"/>
                </a:ext>
              </a:extLst>
            </p:cNvPr>
            <p:cNvSpPr/>
            <p:nvPr userDrawn="1"/>
          </p:nvSpPr>
          <p:spPr>
            <a:xfrm>
              <a:off x="1992494" y="0"/>
              <a:ext cx="10199506" cy="6858000"/>
            </a:xfrm>
            <a:custGeom>
              <a:avLst/>
              <a:gdLst>
                <a:gd name="connsiteX0" fmla="*/ 0 w 10199506"/>
                <a:gd name="connsiteY0" fmla="*/ 0 h 6858000"/>
                <a:gd name="connsiteX1" fmla="*/ 10199506 w 10199506"/>
                <a:gd name="connsiteY1" fmla="*/ 0 h 6858000"/>
                <a:gd name="connsiteX2" fmla="*/ 10199506 w 10199506"/>
                <a:gd name="connsiteY2" fmla="*/ 6858000 h 6858000"/>
                <a:gd name="connsiteX3" fmla="*/ 1687511 w 10199506"/>
                <a:gd name="connsiteY3" fmla="*/ 6858000 h 6858000"/>
                <a:gd name="connsiteX4" fmla="*/ 4272882 w 10199506"/>
                <a:gd name="connsiteY4" fmla="*/ 4272889 h 6858000"/>
                <a:gd name="connsiteX5" fmla="*/ 0 w 10199506"/>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199506" h="6858000">
                  <a:moveTo>
                    <a:pt x="0" y="0"/>
                  </a:moveTo>
                  <a:lnTo>
                    <a:pt x="10199506" y="0"/>
                  </a:lnTo>
                  <a:lnTo>
                    <a:pt x="10199506" y="6858000"/>
                  </a:lnTo>
                  <a:lnTo>
                    <a:pt x="1687511" y="6858000"/>
                  </a:lnTo>
                  <a:lnTo>
                    <a:pt x="4272882" y="4272889"/>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5" name="Graphic 27">
            <a:extLst>
              <a:ext uri="{FF2B5EF4-FFF2-40B4-BE49-F238E27FC236}">
                <a16:creationId xmlns:a16="http://schemas.microsoft.com/office/drawing/2014/main" id="{4E422C4F-84BD-B940-8F7C-C78EEC921114}"/>
              </a:ext>
            </a:extLst>
          </p:cNvPr>
          <p:cNvSpPr/>
          <p:nvPr userDrawn="1"/>
        </p:nvSpPr>
        <p:spPr>
          <a:xfrm rot="18900000">
            <a:off x="5257259" y="1786755"/>
            <a:ext cx="1457048" cy="1457047"/>
          </a:xfrm>
          <a:custGeom>
            <a:avLst/>
            <a:gdLst>
              <a:gd name="connsiteX0" fmla="*/ 2218468 w 2466975"/>
              <a:gd name="connsiteY0" fmla="*/ 0 h 2466975"/>
              <a:gd name="connsiteX1" fmla="*/ 247460 w 2466975"/>
              <a:gd name="connsiteY1" fmla="*/ 0 h 2466975"/>
              <a:gd name="connsiteX2" fmla="*/ 0 w 2466975"/>
              <a:gd name="connsiteY2" fmla="*/ 247460 h 2466975"/>
              <a:gd name="connsiteX3" fmla="*/ 0 w 2466975"/>
              <a:gd name="connsiteY3" fmla="*/ 2236089 h 2466975"/>
              <a:gd name="connsiteX4" fmla="*/ 238697 w 2466975"/>
              <a:gd name="connsiteY4" fmla="*/ 2474786 h 2466975"/>
              <a:gd name="connsiteX5" fmla="*/ 2227326 w 2466975"/>
              <a:gd name="connsiteY5" fmla="*/ 2474786 h 2466975"/>
              <a:gd name="connsiteX6" fmla="*/ 2474786 w 2466975"/>
              <a:gd name="connsiteY6" fmla="*/ 2227326 h 2466975"/>
              <a:gd name="connsiteX7" fmla="*/ 2474786 w 2466975"/>
              <a:gd name="connsiteY7" fmla="*/ 256223 h 2466975"/>
              <a:gd name="connsiteX8" fmla="*/ 2218468 w 2466975"/>
              <a:gd name="connsiteY8" fmla="*/ 0 h 246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6975" h="2466975">
                <a:moveTo>
                  <a:pt x="2218468" y="0"/>
                </a:moveTo>
                <a:lnTo>
                  <a:pt x="247460" y="0"/>
                </a:lnTo>
                <a:lnTo>
                  <a:pt x="0" y="247460"/>
                </a:lnTo>
                <a:lnTo>
                  <a:pt x="0" y="2236089"/>
                </a:lnTo>
                <a:lnTo>
                  <a:pt x="238697" y="2474786"/>
                </a:lnTo>
                <a:lnTo>
                  <a:pt x="2227326" y="2474786"/>
                </a:lnTo>
                <a:lnTo>
                  <a:pt x="2474786" y="2227326"/>
                </a:lnTo>
                <a:lnTo>
                  <a:pt x="2474786" y="256223"/>
                </a:lnTo>
                <a:lnTo>
                  <a:pt x="2218468" y="0"/>
                </a:lnTo>
                <a:close/>
              </a:path>
            </a:pathLst>
          </a:custGeom>
          <a:solidFill>
            <a:schemeClr val="bg1"/>
          </a:solidFill>
          <a:ln w="9525"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6159499" y="344467"/>
            <a:ext cx="5394325" cy="1590469"/>
          </a:xfrm>
        </p:spPr>
        <p:txBody>
          <a:bodyPr anchor="b">
            <a:normAutofit/>
          </a:bodyPr>
          <a:lstStyle>
            <a:lvl1pPr algn="l">
              <a:defRPr sz="6000">
                <a:solidFill>
                  <a:schemeClr val="accent1"/>
                </a:solidFill>
              </a:defRPr>
            </a:lvl1pPr>
          </a:lstStyle>
          <a:p>
            <a:r>
              <a:rPr lang="en-US"/>
              <a:t>Master title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6159086" y="1934936"/>
            <a:ext cx="5391940" cy="488623"/>
          </a:xfrm>
        </p:spPr>
        <p:txBody>
          <a:bodyPr>
            <a:normAutofit/>
          </a:bodyPr>
          <a:lstStyle>
            <a:lvl1pPr marL="0" indent="0" algn="l">
              <a:buNone/>
              <a:defRPr sz="18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grpSp>
        <p:nvGrpSpPr>
          <p:cNvPr id="27" name="Graphic 11">
            <a:extLst>
              <a:ext uri="{FF2B5EF4-FFF2-40B4-BE49-F238E27FC236}">
                <a16:creationId xmlns:a16="http://schemas.microsoft.com/office/drawing/2014/main" id="{794D4390-A6DF-E349-AB41-8748E8DF4F7C}"/>
              </a:ext>
            </a:extLst>
          </p:cNvPr>
          <p:cNvGrpSpPr/>
          <p:nvPr userDrawn="1"/>
        </p:nvGrpSpPr>
        <p:grpSpPr>
          <a:xfrm>
            <a:off x="9256905" y="5498917"/>
            <a:ext cx="2885374" cy="1327926"/>
            <a:chOff x="1676400" y="1162555"/>
            <a:chExt cx="8966200" cy="4126490"/>
          </a:xfrm>
          <a:solidFill>
            <a:schemeClr val="tx1"/>
          </a:solidFill>
        </p:grpSpPr>
        <p:sp>
          <p:nvSpPr>
            <p:cNvPr id="28" name="Freeform 27">
              <a:extLst>
                <a:ext uri="{FF2B5EF4-FFF2-40B4-BE49-F238E27FC236}">
                  <a16:creationId xmlns:a16="http://schemas.microsoft.com/office/drawing/2014/main" id="{CB874688-9A20-6142-BB62-5AEBD3CBD5A7}"/>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29" name="Freeform 28">
              <a:extLst>
                <a:ext uri="{FF2B5EF4-FFF2-40B4-BE49-F238E27FC236}">
                  <a16:creationId xmlns:a16="http://schemas.microsoft.com/office/drawing/2014/main" id="{C66487D3-E68C-9043-A685-0181A8FF94E9}"/>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30" name="Freeform 29">
              <a:extLst>
                <a:ext uri="{FF2B5EF4-FFF2-40B4-BE49-F238E27FC236}">
                  <a16:creationId xmlns:a16="http://schemas.microsoft.com/office/drawing/2014/main" id="{50AC4A5F-0442-3643-AD67-1E8E2A5A4463}"/>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31" name="Freeform 30">
              <a:extLst>
                <a:ext uri="{FF2B5EF4-FFF2-40B4-BE49-F238E27FC236}">
                  <a16:creationId xmlns:a16="http://schemas.microsoft.com/office/drawing/2014/main" id="{65312DE1-8F30-EC43-8ED8-77A836D62A8C}"/>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32" name="Freeform 31">
              <a:extLst>
                <a:ext uri="{FF2B5EF4-FFF2-40B4-BE49-F238E27FC236}">
                  <a16:creationId xmlns:a16="http://schemas.microsoft.com/office/drawing/2014/main" id="{3E5B4B88-AE9B-8645-A33F-EB228BD31080}"/>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33" name="Freeform 32">
              <a:extLst>
                <a:ext uri="{FF2B5EF4-FFF2-40B4-BE49-F238E27FC236}">
                  <a16:creationId xmlns:a16="http://schemas.microsoft.com/office/drawing/2014/main" id="{9CF616FB-7FA2-3B4B-ACB8-A072D762C334}"/>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34" name="Freeform 33">
              <a:extLst>
                <a:ext uri="{FF2B5EF4-FFF2-40B4-BE49-F238E27FC236}">
                  <a16:creationId xmlns:a16="http://schemas.microsoft.com/office/drawing/2014/main" id="{96C1D6CE-7602-6543-84FB-9B338F80C0CA}"/>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35" name="Freeform 34">
              <a:extLst>
                <a:ext uri="{FF2B5EF4-FFF2-40B4-BE49-F238E27FC236}">
                  <a16:creationId xmlns:a16="http://schemas.microsoft.com/office/drawing/2014/main" id="{CABF753E-2AA0-C94A-8C0D-5737DC03D23A}"/>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36" name="Freeform 35">
              <a:extLst>
                <a:ext uri="{FF2B5EF4-FFF2-40B4-BE49-F238E27FC236}">
                  <a16:creationId xmlns:a16="http://schemas.microsoft.com/office/drawing/2014/main" id="{0BE69866-D191-904B-BC42-3EFFAD173777}"/>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37" name="Freeform 36">
              <a:extLst>
                <a:ext uri="{FF2B5EF4-FFF2-40B4-BE49-F238E27FC236}">
                  <a16:creationId xmlns:a16="http://schemas.microsoft.com/office/drawing/2014/main" id="{3908C243-69E3-5649-9993-C824323DF558}"/>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38" name="Freeform 37">
              <a:extLst>
                <a:ext uri="{FF2B5EF4-FFF2-40B4-BE49-F238E27FC236}">
                  <a16:creationId xmlns:a16="http://schemas.microsoft.com/office/drawing/2014/main" id="{827849F7-BFB9-8841-9C4D-A1CA358CC47C}"/>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39" name="Freeform 38">
              <a:extLst>
                <a:ext uri="{FF2B5EF4-FFF2-40B4-BE49-F238E27FC236}">
                  <a16:creationId xmlns:a16="http://schemas.microsoft.com/office/drawing/2014/main" id="{F1789727-70E4-204D-9762-09CFA4C33BCB}"/>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solidFill>
              <a:schemeClr val="accent1"/>
            </a:solidFill>
            <a:ln w="38141" cap="flat">
              <a:noFill/>
              <a:prstDash val="solid"/>
              <a:miter/>
            </a:ln>
          </p:spPr>
          <p:txBody>
            <a:bodyPr rtlCol="0" anchor="ctr"/>
            <a:lstStyle/>
            <a:p>
              <a:endParaRPr lang="en-GB"/>
            </a:p>
          </p:txBody>
        </p:sp>
        <p:sp>
          <p:nvSpPr>
            <p:cNvPr id="40" name="Freeform 39">
              <a:extLst>
                <a:ext uri="{FF2B5EF4-FFF2-40B4-BE49-F238E27FC236}">
                  <a16:creationId xmlns:a16="http://schemas.microsoft.com/office/drawing/2014/main" id="{2B2EDF88-E626-0E4A-9E28-B9920F77E26B}"/>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solidFill>
              <a:schemeClr val="accent1"/>
            </a:solidFill>
            <a:ln w="38141" cap="flat">
              <a:noFill/>
              <a:prstDash val="solid"/>
              <a:miter/>
            </a:ln>
          </p:spPr>
          <p:txBody>
            <a:bodyPr rtlCol="0" anchor="ctr"/>
            <a:lstStyle/>
            <a:p>
              <a:endParaRPr lang="en-GB"/>
            </a:p>
          </p:txBody>
        </p:sp>
        <p:sp>
          <p:nvSpPr>
            <p:cNvPr id="41" name="Freeform 40">
              <a:extLst>
                <a:ext uri="{FF2B5EF4-FFF2-40B4-BE49-F238E27FC236}">
                  <a16:creationId xmlns:a16="http://schemas.microsoft.com/office/drawing/2014/main" id="{5693C36B-2261-3A4E-80C2-321071B39831}"/>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solidFill>
              <a:schemeClr val="accent1"/>
            </a:solidFill>
            <a:ln w="38141" cap="flat">
              <a:noFill/>
              <a:prstDash val="solid"/>
              <a:miter/>
            </a:ln>
          </p:spPr>
          <p:txBody>
            <a:bodyPr rtlCol="0" anchor="ctr"/>
            <a:lstStyle/>
            <a:p>
              <a:endParaRPr lang="en-GB"/>
            </a:p>
          </p:txBody>
        </p:sp>
        <p:sp>
          <p:nvSpPr>
            <p:cNvPr id="42" name="Freeform 41">
              <a:extLst>
                <a:ext uri="{FF2B5EF4-FFF2-40B4-BE49-F238E27FC236}">
                  <a16:creationId xmlns:a16="http://schemas.microsoft.com/office/drawing/2014/main" id="{AC2EC52F-E1DF-D542-BA8D-7A312DAE9664}"/>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solidFill>
              <a:schemeClr val="accent1"/>
            </a:solidFill>
            <a:ln w="38141" cap="flat">
              <a:noFill/>
              <a:prstDash val="solid"/>
              <a:miter/>
            </a:ln>
          </p:spPr>
          <p:txBody>
            <a:bodyPr rtlCol="0" anchor="ctr"/>
            <a:lstStyle/>
            <a:p>
              <a:endParaRPr lang="en-GB"/>
            </a:p>
          </p:txBody>
        </p:sp>
      </p:grpSp>
      <p:sp>
        <p:nvSpPr>
          <p:cNvPr id="7" name="Picture Placeholder 6">
            <a:extLst>
              <a:ext uri="{FF2B5EF4-FFF2-40B4-BE49-F238E27FC236}">
                <a16:creationId xmlns:a16="http://schemas.microsoft.com/office/drawing/2014/main" id="{42D071DF-2BEF-A143-9877-2AC7F55BA68F}"/>
              </a:ext>
            </a:extLst>
          </p:cNvPr>
          <p:cNvSpPr>
            <a:spLocks noGrp="1"/>
          </p:cNvSpPr>
          <p:nvPr>
            <p:ph type="pic" sz="quarter" idx="10"/>
          </p:nvPr>
        </p:nvSpPr>
        <p:spPr>
          <a:xfrm>
            <a:off x="659246" y="0"/>
            <a:ext cx="5367760" cy="6858000"/>
          </a:xfrm>
        </p:spPr>
        <p:txBody>
          <a:bodyPr/>
          <a:lstStyle/>
          <a:p>
            <a:r>
              <a:rPr lang="en-US"/>
              <a:t>Click icon to add picture</a:t>
            </a:r>
            <a:endParaRPr lang="en-GB"/>
          </a:p>
        </p:txBody>
      </p:sp>
    </p:spTree>
    <p:extLst>
      <p:ext uri="{BB962C8B-B14F-4D97-AF65-F5344CB8AC3E}">
        <p14:creationId xmlns:p14="http://schemas.microsoft.com/office/powerpoint/2010/main" val="1593574450"/>
      </p:ext>
    </p:extLst>
  </p:cSld>
  <p:clrMapOvr>
    <a:masterClrMapping/>
  </p:clrMapOvr>
  <p:extLst>
    <p:ext uri="{DCECCB84-F9BA-43D5-87BE-67443E8EF086}">
      <p15:sldGuideLst xmlns:p15="http://schemas.microsoft.com/office/powerpoint/2012/main">
        <p15:guide id="1" pos="7496">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6B16A78-4A6B-6840-BB34-BB1B54812BC3}"/>
              </a:ext>
            </a:extLst>
          </p:cNvPr>
          <p:cNvSpPr>
            <a:spLocks noGrp="1"/>
          </p:cNvSpPr>
          <p:nvPr>
            <p:ph type="title"/>
          </p:nvPr>
        </p:nvSpPr>
        <p:spPr>
          <a:xfrm>
            <a:off x="631826" y="648855"/>
            <a:ext cx="10921999" cy="852155"/>
          </a:xfrm>
          <a:prstGeom prst="rect">
            <a:avLst/>
          </a:prstGeom>
        </p:spPr>
        <p:txBody>
          <a:bodyPr vert="horz" lIns="0" tIns="0" rIns="0" bIns="0" rtlCol="0" anchor="t">
            <a:noAutofit/>
          </a:bodyPr>
          <a:lstStyle/>
          <a:p>
            <a:r>
              <a:rPr lang="en-US"/>
              <a:t>Click to edit slide title</a:t>
            </a:r>
            <a:endParaRPr lang="en-GB"/>
          </a:p>
        </p:txBody>
      </p:sp>
      <p:sp>
        <p:nvSpPr>
          <p:cNvPr id="3" name="Text Placeholder 2">
            <a:extLst>
              <a:ext uri="{FF2B5EF4-FFF2-40B4-BE49-F238E27FC236}">
                <a16:creationId xmlns:a16="http://schemas.microsoft.com/office/drawing/2014/main" id="{D68E4F8E-E113-894C-AC68-7443FBB6DCE9}"/>
              </a:ext>
            </a:extLst>
          </p:cNvPr>
          <p:cNvSpPr>
            <a:spLocks noGrp="1"/>
          </p:cNvSpPr>
          <p:nvPr>
            <p:ph type="body" idx="1"/>
          </p:nvPr>
        </p:nvSpPr>
        <p:spPr>
          <a:xfrm>
            <a:off x="635000" y="2008620"/>
            <a:ext cx="10918825" cy="4114049"/>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p:txBody>
      </p:sp>
      <p:sp>
        <p:nvSpPr>
          <p:cNvPr id="6" name="Slide Number Placeholder 5">
            <a:extLst>
              <a:ext uri="{FF2B5EF4-FFF2-40B4-BE49-F238E27FC236}">
                <a16:creationId xmlns:a16="http://schemas.microsoft.com/office/drawing/2014/main" id="{1F997482-F341-924C-9967-93B7F7A7A132}"/>
              </a:ext>
            </a:extLst>
          </p:cNvPr>
          <p:cNvSpPr>
            <a:spLocks noGrp="1"/>
          </p:cNvSpPr>
          <p:nvPr>
            <p:ph type="sldNum" sz="quarter" idx="4"/>
          </p:nvPr>
        </p:nvSpPr>
        <p:spPr>
          <a:xfrm>
            <a:off x="10932510" y="6401178"/>
            <a:ext cx="807025" cy="153888"/>
          </a:xfrm>
          <a:prstGeom prst="rect">
            <a:avLst/>
          </a:prstGeom>
        </p:spPr>
        <p:txBody>
          <a:bodyPr vert="horz" wrap="square" lIns="0" tIns="0" rIns="0" bIns="0" rtlCol="0" anchor="ctr">
            <a:spAutoFit/>
          </a:bodyPr>
          <a:lstStyle>
            <a:lvl1pPr algn="r">
              <a:defRPr sz="1000">
                <a:solidFill>
                  <a:schemeClr val="tx1"/>
                </a:solidFill>
              </a:defRPr>
            </a:lvl1pPr>
          </a:lstStyle>
          <a:p>
            <a:fld id="{6B6EFD66-0F65-0C43-B4F5-A9CE99357F25}" type="slidenum">
              <a:rPr lang="en-GB" smtClean="0"/>
              <a:pPr/>
              <a:t>‹#›</a:t>
            </a:fld>
            <a:endParaRPr lang="en-GB"/>
          </a:p>
        </p:txBody>
      </p:sp>
      <p:pic>
        <p:nvPicPr>
          <p:cNvPr id="43" name="Picture 42" descr="A close up of a sign&#10;&#10;Description automatically generated">
            <a:extLst>
              <a:ext uri="{FF2B5EF4-FFF2-40B4-BE49-F238E27FC236}">
                <a16:creationId xmlns:a16="http://schemas.microsoft.com/office/drawing/2014/main" id="{D149D55B-52D6-439C-B090-C4847318D135}"/>
              </a:ext>
            </a:extLst>
          </p:cNvPr>
          <p:cNvPicPr>
            <a:picLocks noChangeAspect="1"/>
          </p:cNvPicPr>
          <p:nvPr userDrawn="1"/>
        </p:nvPicPr>
        <p:blipFill>
          <a:blip r:embed="rId31"/>
          <a:stretch>
            <a:fillRect/>
          </a:stretch>
        </p:blipFill>
        <p:spPr>
          <a:xfrm>
            <a:off x="11277602" y="208613"/>
            <a:ext cx="564777" cy="585035"/>
          </a:xfrm>
          <a:prstGeom prst="rect">
            <a:avLst/>
          </a:prstGeom>
        </p:spPr>
      </p:pic>
    </p:spTree>
    <p:extLst>
      <p:ext uri="{BB962C8B-B14F-4D97-AF65-F5344CB8AC3E}">
        <p14:creationId xmlns:p14="http://schemas.microsoft.com/office/powerpoint/2010/main" val="1930202687"/>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49" r:id="rId5"/>
    <p:sldLayoutId id="2147483659" r:id="rId6"/>
    <p:sldLayoutId id="2147483651" r:id="rId7"/>
    <p:sldLayoutId id="2147483661" r:id="rId8"/>
    <p:sldLayoutId id="2147483657" r:id="rId9"/>
    <p:sldLayoutId id="2147483650" r:id="rId10"/>
    <p:sldLayoutId id="2147483652" r:id="rId11"/>
    <p:sldLayoutId id="2147483656" r:id="rId12"/>
    <p:sldLayoutId id="2147483654" r:id="rId13"/>
    <p:sldLayoutId id="2147483655" r:id="rId14"/>
    <p:sldLayoutId id="2147483662" r:id="rId15"/>
    <p:sldLayoutId id="2147483663" r:id="rId16"/>
    <p:sldLayoutId id="2147483664" r:id="rId17"/>
    <p:sldLayoutId id="2147483674" r:id="rId18"/>
    <p:sldLayoutId id="2147483665" r:id="rId19"/>
    <p:sldLayoutId id="2147483675" r:id="rId20"/>
    <p:sldLayoutId id="2147483666" r:id="rId21"/>
    <p:sldLayoutId id="2147483676" r:id="rId22"/>
    <p:sldLayoutId id="2147483667" r:id="rId23"/>
    <p:sldLayoutId id="2147483677" r:id="rId24"/>
    <p:sldLayoutId id="2147483672" r:id="rId25"/>
    <p:sldLayoutId id="2147483670" r:id="rId26"/>
    <p:sldLayoutId id="2147483673" r:id="rId27"/>
    <p:sldLayoutId id="2147483671" r:id="rId28"/>
    <p:sldLayoutId id="2147483678" r:id="rId29"/>
  </p:sldLayoutIdLst>
  <p:hf hdr="0" ftr="0" dt="0"/>
  <p:txStyles>
    <p:titleStyle>
      <a:lvl1pPr algn="l" defTabSz="914400" rtl="0" eaLnBrk="1" latinLnBrk="0" hangingPunct="1">
        <a:lnSpc>
          <a:spcPct val="90000"/>
        </a:lnSpc>
        <a:spcBef>
          <a:spcPct val="0"/>
        </a:spcBef>
        <a:buNone/>
        <a:defRPr sz="4800" b="1" kern="1200">
          <a:solidFill>
            <a:schemeClr val="tx1"/>
          </a:solidFill>
          <a:latin typeface="Constantia" panose="02030602050306030303" pitchFamily="18" charset="0"/>
          <a:ea typeface="+mj-ea"/>
          <a:cs typeface="+mj-cs"/>
        </a:defRPr>
      </a:lvl1pPr>
    </p:titleStyle>
    <p:bodyStyle>
      <a:lvl1pPr marL="0" indent="0" algn="l" defTabSz="914400" rtl="0" eaLnBrk="1" latinLnBrk="0" hangingPunct="1">
        <a:lnSpc>
          <a:spcPct val="100000"/>
        </a:lnSpc>
        <a:spcBef>
          <a:spcPts val="600"/>
        </a:spcBef>
        <a:spcAft>
          <a:spcPts val="600"/>
        </a:spcAft>
        <a:buFont typeface="Arial" panose="020B0604020202020204" pitchFamily="34" charset="0"/>
        <a:buNone/>
        <a:tabLst/>
        <a:defRPr sz="3200" b="1" kern="1200">
          <a:solidFill>
            <a:schemeClr val="tx1"/>
          </a:solidFill>
          <a:latin typeface="+mn-lt"/>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tabLst/>
        <a:defRPr sz="3000" kern="1200">
          <a:solidFill>
            <a:schemeClr val="tx1"/>
          </a:solidFill>
          <a:latin typeface="+mn-lt"/>
          <a:ea typeface="+mn-ea"/>
          <a:cs typeface="+mn-cs"/>
        </a:defRPr>
      </a:lvl2pPr>
      <a:lvl3pPr marL="252000" indent="-252000" algn="l" defTabSz="914400" rtl="0" eaLnBrk="1" latinLnBrk="0" hangingPunct="1">
        <a:lnSpc>
          <a:spcPct val="100000"/>
        </a:lnSpc>
        <a:spcBef>
          <a:spcPts val="0"/>
        </a:spcBef>
        <a:spcAft>
          <a:spcPts val="600"/>
        </a:spcAft>
        <a:buFont typeface="Arial" panose="020B0604020202020204" pitchFamily="34" charset="0"/>
        <a:buChar char="•"/>
        <a:tabLst/>
        <a:defRPr sz="3000" kern="1200">
          <a:solidFill>
            <a:schemeClr val="tx1"/>
          </a:solidFill>
          <a:latin typeface="+mn-lt"/>
          <a:ea typeface="+mn-ea"/>
          <a:cs typeface="+mn-cs"/>
        </a:defRPr>
      </a:lvl3pPr>
      <a:lvl4pPr marL="594900" indent="-342900" algn="l" defTabSz="914400" rtl="0" eaLnBrk="1" latinLnBrk="0" hangingPunct="1">
        <a:lnSpc>
          <a:spcPct val="100000"/>
        </a:lnSpc>
        <a:spcBef>
          <a:spcPts val="0"/>
        </a:spcBef>
        <a:spcAft>
          <a:spcPts val="600"/>
        </a:spcAft>
        <a:buFont typeface="Courier New" panose="02070309020205020404" pitchFamily="49" charset="0"/>
        <a:buChar char="o"/>
        <a:tabLst/>
        <a:defRPr sz="1800" kern="1200">
          <a:solidFill>
            <a:schemeClr val="tx1"/>
          </a:solidFill>
          <a:latin typeface="+mn-lt"/>
          <a:ea typeface="+mn-ea"/>
          <a:cs typeface="+mn-cs"/>
        </a:defRPr>
      </a:lvl4pPr>
      <a:lvl5pPr marL="0" indent="0" algn="l" defTabSz="914400" rtl="0" eaLnBrk="1" latinLnBrk="0" hangingPunct="1">
        <a:lnSpc>
          <a:spcPct val="100000"/>
        </a:lnSpc>
        <a:spcBef>
          <a:spcPts val="600"/>
        </a:spcBef>
        <a:spcAft>
          <a:spcPts val="600"/>
        </a:spcAft>
        <a:buFont typeface="Arial" panose="020B0604020202020204" pitchFamily="34" charset="0"/>
        <a:buNone/>
        <a:tabLst/>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 pos="3798" userDrawn="1">
          <p15:clr>
            <a:srgbClr val="F26B43"/>
          </p15:clr>
        </p15:guide>
        <p15:guide id="7" orient="horz" pos="1272" userDrawn="1">
          <p15:clr>
            <a:srgbClr val="F26B43"/>
          </p15:clr>
        </p15:guide>
        <p15:guide id="9" orient="horz" pos="814" userDrawn="1">
          <p15:clr>
            <a:srgbClr val="F26B43"/>
          </p15:clr>
        </p15:guide>
        <p15:guide id="12" orient="horz" pos="500" userDrawn="1">
          <p15:clr>
            <a:srgbClr val="F26B43"/>
          </p15:clr>
        </p15:guide>
        <p15:guide id="14" pos="400" userDrawn="1">
          <p15:clr>
            <a:srgbClr val="F26B43"/>
          </p15:clr>
        </p15:guide>
        <p15:guide id="15" pos="898" userDrawn="1">
          <p15:clr>
            <a:srgbClr val="F26B43"/>
          </p15:clr>
        </p15:guide>
        <p15:guide id="16" pos="980" userDrawn="1">
          <p15:clr>
            <a:srgbClr val="F26B43"/>
          </p15:clr>
        </p15:guide>
        <p15:guide id="17" pos="1478" userDrawn="1">
          <p15:clr>
            <a:srgbClr val="F26B43"/>
          </p15:clr>
        </p15:guide>
        <p15:guide id="18" pos="1560" userDrawn="1">
          <p15:clr>
            <a:srgbClr val="F26B43"/>
          </p15:clr>
        </p15:guide>
        <p15:guide id="19" pos="2140" userDrawn="1">
          <p15:clr>
            <a:srgbClr val="F26B43"/>
          </p15:clr>
        </p15:guide>
        <p15:guide id="20" pos="2058" userDrawn="1">
          <p15:clr>
            <a:srgbClr val="F26B43"/>
          </p15:clr>
        </p15:guide>
        <p15:guide id="21" pos="2720" userDrawn="1">
          <p15:clr>
            <a:srgbClr val="F26B43"/>
          </p15:clr>
        </p15:guide>
        <p15:guide id="22" pos="2638" userDrawn="1">
          <p15:clr>
            <a:srgbClr val="F26B43"/>
          </p15:clr>
        </p15:guide>
        <p15:guide id="23" pos="3218" userDrawn="1">
          <p15:clr>
            <a:srgbClr val="F26B43"/>
          </p15:clr>
        </p15:guide>
        <p15:guide id="24" pos="3300" userDrawn="1">
          <p15:clr>
            <a:srgbClr val="F26B43"/>
          </p15:clr>
        </p15:guide>
        <p15:guide id="25" pos="3880" userDrawn="1">
          <p15:clr>
            <a:srgbClr val="F26B43"/>
          </p15:clr>
        </p15:guide>
        <p15:guide id="26" pos="4378" userDrawn="1">
          <p15:clr>
            <a:srgbClr val="F26B43"/>
          </p15:clr>
        </p15:guide>
        <p15:guide id="27" pos="4460" userDrawn="1">
          <p15:clr>
            <a:srgbClr val="F26B43"/>
          </p15:clr>
        </p15:guide>
        <p15:guide id="28" pos="5040" userDrawn="1">
          <p15:clr>
            <a:srgbClr val="F26B43"/>
          </p15:clr>
        </p15:guide>
        <p15:guide id="29" pos="4958" userDrawn="1">
          <p15:clr>
            <a:srgbClr val="F26B43"/>
          </p15:clr>
        </p15:guide>
        <p15:guide id="30" pos="5538" userDrawn="1">
          <p15:clr>
            <a:srgbClr val="F26B43"/>
          </p15:clr>
        </p15:guide>
        <p15:guide id="31" pos="5620" userDrawn="1">
          <p15:clr>
            <a:srgbClr val="F26B43"/>
          </p15:clr>
        </p15:guide>
        <p15:guide id="32" pos="6199" userDrawn="1">
          <p15:clr>
            <a:srgbClr val="F26B43"/>
          </p15:clr>
        </p15:guide>
        <p15:guide id="33" pos="6118" userDrawn="1">
          <p15:clr>
            <a:srgbClr val="F26B43"/>
          </p15:clr>
        </p15:guide>
        <p15:guide id="34" pos="6698" userDrawn="1">
          <p15:clr>
            <a:srgbClr val="F26B43"/>
          </p15:clr>
        </p15:guide>
        <p15:guide id="35" pos="6778" userDrawn="1">
          <p15:clr>
            <a:srgbClr val="F26B43"/>
          </p15:clr>
        </p15:guide>
        <p15:guide id="36" pos="7278" userDrawn="1">
          <p15:clr>
            <a:srgbClr val="F26B43"/>
          </p15:clr>
        </p15:guide>
        <p15:guide id="44" orient="horz" pos="3918" userDrawn="1">
          <p15:clr>
            <a:srgbClr val="F26B43"/>
          </p15:clr>
        </p15:guide>
        <p15:guide id="45" orient="horz" pos="4034" userDrawn="1">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hyperlink" Target="https://youtu.be/hA0jFccVzr8" TargetMode="External"/><Relationship Id="rId7" Type="http://schemas.openxmlformats.org/officeDocument/2006/relationships/hyperlink" Target="https://teachfirst.eu.qualtrics.com/jfe/form/SV_0CmLSDXu7ZmtpFY" TargetMode="External"/><Relationship Id="rId2" Type="http://schemas.openxmlformats.org/officeDocument/2006/relationships/notesSlide" Target="../notesSlides/notesSlide1.xml"/><Relationship Id="rId1" Type="http://schemas.openxmlformats.org/officeDocument/2006/relationships/slideLayout" Target="../slideLayouts/slideLayout10.xml"/><Relationship Id="rId6" Type="http://schemas.openxmlformats.org/officeDocument/2006/relationships/hyperlink" Target="http://pdf.retrievalpractice.org/TransferGuide.pdf" TargetMode="External"/><Relationship Id="rId5" Type="http://schemas.openxmlformats.org/officeDocument/2006/relationships/hyperlink" Target="https://www.aft.org/periodical/american-educator/winter-2002/ask-cognitive-scientist-inflexible-knowledge" TargetMode="External"/><Relationship Id="rId4" Type="http://schemas.openxmlformats.org/officeDocument/2006/relationships/hyperlink" Target="https://youtu.be/aOFxxGlCcT8"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image" Target="../media/image14.svg"/></Relationships>
</file>

<file path=ppt/slides/_rels/slide4.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29.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 Id="rId9" Type="http://schemas.openxmlformats.org/officeDocument/2006/relationships/image" Target="../media/image21.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3" Type="http://schemas.openxmlformats.org/officeDocument/2006/relationships/hyperlink" Target="https://www.teachfirst.org.uk/networks" TargetMode="External"/><Relationship Id="rId2" Type="http://schemas.openxmlformats.org/officeDocument/2006/relationships/notesSlide" Target="../notesSlides/notesSlide22.xml"/><Relationship Id="rId1" Type="http://schemas.openxmlformats.org/officeDocument/2006/relationships/slideLayout" Target="../slideLayouts/slideLayout4.xml"/><Relationship Id="rId4" Type="http://schemas.openxmlformats.org/officeDocument/2006/relationships/image" Target="../media/image24.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87C7BE3-097B-493C-9F3B-407D017F65D8}"/>
              </a:ext>
            </a:extLst>
          </p:cNvPr>
          <p:cNvSpPr>
            <a:spLocks noGrp="1"/>
          </p:cNvSpPr>
          <p:nvPr>
            <p:ph type="title"/>
          </p:nvPr>
        </p:nvSpPr>
        <p:spPr>
          <a:xfrm>
            <a:off x="635000" y="451908"/>
            <a:ext cx="9092695" cy="852155"/>
          </a:xfrm>
        </p:spPr>
        <p:txBody>
          <a:bodyPr/>
          <a:lstStyle/>
          <a:p>
            <a:r>
              <a:rPr lang="en-GB"/>
              <a:t>Notes to the facilitator</a:t>
            </a:r>
          </a:p>
        </p:txBody>
      </p:sp>
      <p:sp>
        <p:nvSpPr>
          <p:cNvPr id="6" name="Content Placeholder 5">
            <a:extLst>
              <a:ext uri="{FF2B5EF4-FFF2-40B4-BE49-F238E27FC236}">
                <a16:creationId xmlns:a16="http://schemas.microsoft.com/office/drawing/2014/main" id="{73238E87-27C4-460E-A429-B5023ADA326D}"/>
              </a:ext>
            </a:extLst>
          </p:cNvPr>
          <p:cNvSpPr>
            <a:spLocks noGrp="1"/>
          </p:cNvSpPr>
          <p:nvPr>
            <p:ph idx="1"/>
          </p:nvPr>
        </p:nvSpPr>
        <p:spPr>
          <a:xfrm>
            <a:off x="697124" y="1415295"/>
            <a:ext cx="10638284" cy="5646288"/>
          </a:xfrm>
        </p:spPr>
        <p:txBody>
          <a:bodyPr vert="horz" lIns="0" tIns="0" rIns="0" bIns="0" rtlCol="0" anchor="t">
            <a:normAutofit fontScale="62500" lnSpcReduction="20000"/>
          </a:bodyPr>
          <a:lstStyle/>
          <a:p>
            <a:r>
              <a:rPr lang="en-GB" sz="2600" dirty="0"/>
              <a:t>Seminar duration: </a:t>
            </a:r>
            <a:r>
              <a:rPr lang="en-GB" sz="2600" b="0" dirty="0"/>
              <a:t>90 minutes</a:t>
            </a:r>
            <a:endParaRPr lang="en-GB" sz="2600" b="0" dirty="0">
              <a:solidFill>
                <a:schemeClr val="accent1"/>
              </a:solidFill>
            </a:endParaRPr>
          </a:p>
          <a:p>
            <a:pPr fontAlgn="base"/>
            <a:r>
              <a:rPr lang="en-GB" sz="2600" dirty="0"/>
              <a:t>Teachers need to have access to: </a:t>
            </a:r>
            <a:endParaRPr lang="en-GB" sz="2600" dirty="0">
              <a:cs typeface="Arial"/>
            </a:endParaRPr>
          </a:p>
          <a:p>
            <a:pPr marL="285750" indent="-285750" fontAlgn="base">
              <a:buFont typeface="Arial" panose="020B0604020202020204" pitchFamily="34" charset="0"/>
              <a:buChar char="•"/>
            </a:pPr>
            <a:r>
              <a:rPr lang="en-GB" sz="2600" b="0" dirty="0">
                <a:cs typeface="Arial"/>
              </a:rPr>
              <a:t>Teachers would benefit from having a </a:t>
            </a:r>
            <a:r>
              <a:rPr lang="en-GB" sz="2600" dirty="0">
                <a:cs typeface="Arial"/>
              </a:rPr>
              <a:t>pen and paper </a:t>
            </a:r>
            <a:r>
              <a:rPr lang="en-GB" sz="2600" b="0" dirty="0">
                <a:cs typeface="Arial"/>
              </a:rPr>
              <a:t>or somewhere to record notes/complete tasks throughout the seminar. </a:t>
            </a:r>
          </a:p>
          <a:p>
            <a:pPr marL="285750" indent="-285750" fontAlgn="base">
              <a:buFont typeface="Arial" panose="020B0604020202020204" pitchFamily="34" charset="0"/>
              <a:buChar char="•"/>
            </a:pPr>
            <a:r>
              <a:rPr lang="en-GB" sz="2600" b="0" dirty="0"/>
              <a:t>A key stage long-term plan or road map </a:t>
            </a:r>
          </a:p>
          <a:p>
            <a:endParaRPr lang="en-GB" sz="2600" dirty="0"/>
          </a:p>
          <a:p>
            <a:pPr marL="0" lvl="2" indent="0" fontAlgn="base">
              <a:buNone/>
            </a:pPr>
            <a:r>
              <a:rPr lang="en-GB" sz="2600" b="1" dirty="0"/>
              <a:t>Link to training videos on YouTube:</a:t>
            </a:r>
            <a:endParaRPr lang="en-GB" sz="2600" b="1" dirty="0">
              <a:cs typeface="Arial"/>
            </a:endParaRPr>
          </a:p>
          <a:p>
            <a:pPr lvl="2"/>
            <a:r>
              <a:rPr lang="en-GB" sz="2800" u="sng" dirty="0">
                <a:solidFill>
                  <a:srgbClr val="0070C0"/>
                </a:solidFill>
                <a:ea typeface="+mn-lt"/>
                <a:cs typeface="+mn-lt"/>
                <a:hlinkClick r:id="rId3"/>
              </a:rPr>
              <a:t>How to use Teach First slides</a:t>
            </a:r>
            <a:endParaRPr lang="en-GB" sz="2800" dirty="0">
              <a:ea typeface="+mn-lt"/>
              <a:cs typeface="+mn-lt"/>
              <a:hlinkClick r:id="rId3"/>
            </a:endParaRPr>
          </a:p>
          <a:p>
            <a:pPr lvl="2" fontAlgn="base"/>
            <a:r>
              <a:rPr lang="en-GB" sz="2600" b="1" i="0" dirty="0">
                <a:solidFill>
                  <a:srgbClr val="000000"/>
                </a:solidFill>
                <a:effectLst/>
                <a:hlinkClick r:id="rId4"/>
              </a:rPr>
              <a:t>Developing a coherent curriculum – Facilitator training video </a:t>
            </a:r>
            <a:endParaRPr lang="en-GB" sz="2600" dirty="0">
              <a:cs typeface="Arial" panose="020B0604020202020204"/>
            </a:endParaRPr>
          </a:p>
          <a:p>
            <a:pPr marL="0" lvl="2" indent="0" fontAlgn="base">
              <a:buNone/>
            </a:pPr>
            <a:endParaRPr lang="en-GB" sz="2600" i="1" dirty="0">
              <a:solidFill>
                <a:srgbClr val="FF0000"/>
              </a:solidFill>
            </a:endParaRPr>
          </a:p>
          <a:p>
            <a:pPr marL="0" lvl="2" indent="0" fontAlgn="base">
              <a:buNone/>
            </a:pPr>
            <a:r>
              <a:rPr lang="en-GB" sz="2600" b="1" dirty="0"/>
              <a:t>Research or resources you might wish to review ahead of delivery: </a:t>
            </a:r>
          </a:p>
          <a:p>
            <a:pPr lvl="2" fontAlgn="base"/>
            <a:r>
              <a:rPr lang="en-GB" sz="2600" dirty="0">
                <a:hlinkClick r:id="rId5"/>
              </a:rPr>
              <a:t>Ask the Cognitive Scientist: Inflexible Knowledge: The First Step to Expertise </a:t>
            </a:r>
            <a:r>
              <a:rPr lang="en-GB" sz="2600" dirty="0"/>
              <a:t>(Willingham, 2002)</a:t>
            </a:r>
          </a:p>
          <a:p>
            <a:pPr lvl="2" fontAlgn="base"/>
            <a:r>
              <a:rPr lang="en-GB" sz="2600" dirty="0">
                <a:hlinkClick r:id="rId6"/>
              </a:rPr>
              <a:t>Retrieval Practice and Transfer of Learning: Fostering Students’ Application of Knowledge </a:t>
            </a:r>
            <a:r>
              <a:rPr lang="en-GB" sz="2600" dirty="0"/>
              <a:t>(Pan and Agarwal, 2020)</a:t>
            </a:r>
          </a:p>
          <a:p>
            <a:pPr marL="0" lvl="2" indent="0" fontAlgn="base">
              <a:buNone/>
            </a:pPr>
            <a:endParaRPr lang="en-GB" sz="2600" dirty="0"/>
          </a:p>
          <a:p>
            <a:pPr marL="0" lvl="2" indent="0" fontAlgn="base">
              <a:buNone/>
            </a:pPr>
            <a:r>
              <a:rPr lang="en-GB" sz="2600" dirty="0"/>
              <a:t>Please take some time to read through the example curriculum and familiarise yourself with how the foundational concept is being exemplified throughout. This seminar contains detailed notes to support facilitation - you may wish to edit/talk around the scripted notes when delivering this seminar. </a:t>
            </a:r>
          </a:p>
          <a:p>
            <a:pPr marL="0" lvl="2" indent="0" fontAlgn="base">
              <a:buNone/>
            </a:pPr>
            <a:endParaRPr lang="en-GB" sz="2600" dirty="0"/>
          </a:p>
          <a:p>
            <a:pPr marL="0" lvl="2" indent="0" fontAlgn="base">
              <a:buNone/>
            </a:pPr>
            <a:r>
              <a:rPr lang="en-GB" sz="2800" b="1" dirty="0">
                <a:cs typeface="Arial"/>
              </a:rPr>
              <a:t>Link to feedback form </a:t>
            </a:r>
            <a:r>
              <a:rPr lang="en-GB" sz="2800" dirty="0">
                <a:cs typeface="Arial"/>
              </a:rPr>
              <a:t>–</a:t>
            </a:r>
            <a:r>
              <a:rPr lang="en-GB" sz="2800" b="1" dirty="0">
                <a:cs typeface="Arial"/>
              </a:rPr>
              <a:t> </a:t>
            </a:r>
            <a:r>
              <a:rPr lang="en-GB" sz="2800" dirty="0">
                <a:cs typeface="Arial"/>
              </a:rPr>
              <a:t>please complete this </a:t>
            </a:r>
            <a:r>
              <a:rPr lang="en-GB" sz="2800" b="1" dirty="0">
                <a:ea typeface="+mn-lt"/>
                <a:cs typeface="+mn-lt"/>
                <a:hlinkClick r:id="rId7"/>
              </a:rPr>
              <a:t>facilitator feedback form</a:t>
            </a:r>
            <a:r>
              <a:rPr lang="en-GB" sz="2800" b="1" dirty="0">
                <a:cs typeface="Arial"/>
              </a:rPr>
              <a:t> </a:t>
            </a:r>
            <a:r>
              <a:rPr lang="en-GB" sz="2800" dirty="0">
                <a:cs typeface="Arial"/>
              </a:rPr>
              <a:t>after delivering this seminar.</a:t>
            </a:r>
            <a:endParaRPr lang="en-GB" sz="2600" dirty="0"/>
          </a:p>
          <a:p>
            <a:pPr marL="0" lvl="2" indent="0" fontAlgn="base">
              <a:buNone/>
            </a:pPr>
            <a:endParaRPr lang="en-GB" b="0" dirty="0"/>
          </a:p>
          <a:p>
            <a:endParaRPr lang="en-GB" b="0" dirty="0"/>
          </a:p>
          <a:p>
            <a:endParaRPr lang="en-GB" dirty="0"/>
          </a:p>
        </p:txBody>
      </p:sp>
      <p:pic>
        <p:nvPicPr>
          <p:cNvPr id="2" name="Picture 1">
            <a:extLst>
              <a:ext uri="{FF2B5EF4-FFF2-40B4-BE49-F238E27FC236}">
                <a16:creationId xmlns:a16="http://schemas.microsoft.com/office/drawing/2014/main" id="{7B5F0647-D097-434B-85D0-F7E613F010AE}"/>
              </a:ext>
            </a:extLst>
          </p:cNvPr>
          <p:cNvPicPr>
            <a:picLocks noChangeAspect="1"/>
          </p:cNvPicPr>
          <p:nvPr/>
        </p:nvPicPr>
        <p:blipFill>
          <a:blip r:embed="rId8"/>
          <a:stretch>
            <a:fillRect/>
          </a:stretch>
        </p:blipFill>
        <p:spPr>
          <a:xfrm>
            <a:off x="10056709" y="125034"/>
            <a:ext cx="1934817" cy="1179029"/>
          </a:xfrm>
          <a:prstGeom prst="rect">
            <a:avLst/>
          </a:prstGeom>
        </p:spPr>
      </p:pic>
    </p:spTree>
    <p:extLst>
      <p:ext uri="{BB962C8B-B14F-4D97-AF65-F5344CB8AC3E}">
        <p14:creationId xmlns:p14="http://schemas.microsoft.com/office/powerpoint/2010/main" val="29189550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BD7FDF-82D4-40DB-921B-AC582C83883A}"/>
              </a:ext>
            </a:extLst>
          </p:cNvPr>
          <p:cNvSpPr>
            <a:spLocks noGrp="1"/>
          </p:cNvSpPr>
          <p:nvPr>
            <p:ph type="title"/>
          </p:nvPr>
        </p:nvSpPr>
        <p:spPr/>
        <p:txBody>
          <a:bodyPr/>
          <a:lstStyle/>
          <a:p>
            <a:r>
              <a:rPr lang="en-GB"/>
              <a:t>Overview of the seminar</a:t>
            </a:r>
          </a:p>
        </p:txBody>
      </p:sp>
      <p:sp>
        <p:nvSpPr>
          <p:cNvPr id="4" name="Slide Number Placeholder 3">
            <a:extLst>
              <a:ext uri="{FF2B5EF4-FFF2-40B4-BE49-F238E27FC236}">
                <a16:creationId xmlns:a16="http://schemas.microsoft.com/office/drawing/2014/main" id="{A0E21F62-CD37-4A11-9EAA-503DCD553E7E}"/>
              </a:ext>
            </a:extLst>
          </p:cNvPr>
          <p:cNvSpPr>
            <a:spLocks noGrp="1"/>
          </p:cNvSpPr>
          <p:nvPr>
            <p:ph type="sldNum" sz="quarter" idx="12"/>
          </p:nvPr>
        </p:nvSpPr>
        <p:spPr/>
        <p:txBody>
          <a:bodyPr/>
          <a:lstStyle/>
          <a:p>
            <a:fld id="{6B6EFD66-0F65-0C43-B4F5-A9CE99357F25}" type="slidenum">
              <a:rPr lang="en-GB" smtClean="0"/>
              <a:t>2</a:t>
            </a:fld>
            <a:endParaRPr lang="en-GB"/>
          </a:p>
        </p:txBody>
      </p:sp>
      <p:graphicFrame>
        <p:nvGraphicFramePr>
          <p:cNvPr id="5" name="Table 5">
            <a:extLst>
              <a:ext uri="{FF2B5EF4-FFF2-40B4-BE49-F238E27FC236}">
                <a16:creationId xmlns:a16="http://schemas.microsoft.com/office/drawing/2014/main" id="{C897CE65-6713-4EFF-8BB6-EF1474CA5F8D}"/>
              </a:ext>
            </a:extLst>
          </p:cNvPr>
          <p:cNvGraphicFramePr>
            <a:graphicFrameLocks noGrp="1"/>
          </p:cNvGraphicFramePr>
          <p:nvPr>
            <p:extLst>
              <p:ext uri="{D42A27DB-BD31-4B8C-83A1-F6EECF244321}">
                <p14:modId xmlns:p14="http://schemas.microsoft.com/office/powerpoint/2010/main" val="4269255466"/>
              </p:ext>
            </p:extLst>
          </p:nvPr>
        </p:nvGraphicFramePr>
        <p:xfrm>
          <a:off x="833120" y="1574800"/>
          <a:ext cx="10800080" cy="4582160"/>
        </p:xfrm>
        <a:graphic>
          <a:graphicData uri="http://schemas.openxmlformats.org/drawingml/2006/table">
            <a:tbl>
              <a:tblPr firstRow="1" bandRow="1">
                <a:tableStyleId>{5C22544A-7EE6-4342-B048-85BDC9FD1C3A}</a:tableStyleId>
              </a:tblPr>
              <a:tblGrid>
                <a:gridCol w="3064523">
                  <a:extLst>
                    <a:ext uri="{9D8B030D-6E8A-4147-A177-3AD203B41FA5}">
                      <a16:colId xmlns:a16="http://schemas.microsoft.com/office/drawing/2014/main" val="244674642"/>
                    </a:ext>
                  </a:extLst>
                </a:gridCol>
                <a:gridCol w="7735557">
                  <a:extLst>
                    <a:ext uri="{9D8B030D-6E8A-4147-A177-3AD203B41FA5}">
                      <a16:colId xmlns:a16="http://schemas.microsoft.com/office/drawing/2014/main" val="4206751510"/>
                    </a:ext>
                  </a:extLst>
                </a:gridCol>
              </a:tblGrid>
              <a:tr h="370840">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a:t>Seminar focus: Developing a coherent curriculum</a:t>
                      </a:r>
                    </a:p>
                    <a:p>
                      <a:endParaRPr lang="en-GB"/>
                    </a:p>
                  </a:txBody>
                  <a:tcPr/>
                </a:tc>
                <a:tc hMerge="1">
                  <a:txBody>
                    <a:bodyPr/>
                    <a:lstStyle/>
                    <a:p>
                      <a:endParaRPr lang="en-GB"/>
                    </a:p>
                  </a:txBody>
                  <a:tcPr/>
                </a:tc>
                <a:extLst>
                  <a:ext uri="{0D108BD9-81ED-4DB2-BD59-A6C34878D82A}">
                    <a16:rowId xmlns:a16="http://schemas.microsoft.com/office/drawing/2014/main" val="1421347440"/>
                  </a:ext>
                </a:extLst>
              </a:tr>
              <a:tr h="370840">
                <a:tc>
                  <a:txBody>
                    <a:bodyPr/>
                    <a:lstStyle/>
                    <a:p>
                      <a:r>
                        <a:rPr lang="en-GB"/>
                        <a:t>Slide 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a:t>Settling task – ECTs consider how they support pupils to make connections between topics or concepts.</a:t>
                      </a:r>
                    </a:p>
                  </a:txBody>
                  <a:tcPr/>
                </a:tc>
                <a:extLst>
                  <a:ext uri="{0D108BD9-81ED-4DB2-BD59-A6C34878D82A}">
                    <a16:rowId xmlns:a16="http://schemas.microsoft.com/office/drawing/2014/main" val="3248252564"/>
                  </a:ext>
                </a:extLst>
              </a:tr>
              <a:tr h="370840">
                <a:tc>
                  <a:txBody>
                    <a:bodyPr/>
                    <a:lstStyle/>
                    <a:p>
                      <a:r>
                        <a:rPr lang="en-GB" dirty="0"/>
                        <a:t>Slides 4 – 6  </a:t>
                      </a:r>
                    </a:p>
                  </a:txBody>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sz="1800" b="0"/>
                        <a:t>Introduces the seminar, the objectives and the ECF statements that will be covered. </a:t>
                      </a:r>
                    </a:p>
                  </a:txBody>
                  <a:tcPr/>
                </a:tc>
                <a:extLst>
                  <a:ext uri="{0D108BD9-81ED-4DB2-BD59-A6C34878D82A}">
                    <a16:rowId xmlns:a16="http://schemas.microsoft.com/office/drawing/2014/main" val="3266555390"/>
                  </a:ext>
                </a:extLst>
              </a:tr>
              <a:tr h="370840">
                <a:tc>
                  <a:txBody>
                    <a:bodyPr/>
                    <a:lstStyle/>
                    <a:p>
                      <a:r>
                        <a:rPr lang="en-GB" dirty="0"/>
                        <a:t>Slides 7 – 11</a:t>
                      </a:r>
                    </a:p>
                  </a:txBody>
                  <a:tcPr/>
                </a:tc>
                <a:tc>
                  <a:txBody>
                    <a:bodyPr/>
                    <a:lstStyle/>
                    <a:p>
                      <a:r>
                        <a:rPr lang="en-GB"/>
                        <a:t>Explores the principles of a coherent curriculum.</a:t>
                      </a:r>
                    </a:p>
                  </a:txBody>
                  <a:tcPr/>
                </a:tc>
                <a:extLst>
                  <a:ext uri="{0D108BD9-81ED-4DB2-BD59-A6C34878D82A}">
                    <a16:rowId xmlns:a16="http://schemas.microsoft.com/office/drawing/2014/main" val="29501776"/>
                  </a:ext>
                </a:extLst>
              </a:tr>
              <a:tr h="370840">
                <a:tc>
                  <a:txBody>
                    <a:bodyPr/>
                    <a:lstStyle/>
                    <a:p>
                      <a:r>
                        <a:rPr lang="en-GB" dirty="0"/>
                        <a:t>Slide 12</a:t>
                      </a:r>
                    </a:p>
                  </a:txBody>
                  <a:tcPr/>
                </a:tc>
                <a:tc>
                  <a:txBody>
                    <a:bodyPr/>
                    <a:lstStyle/>
                    <a:p>
                      <a:r>
                        <a:rPr lang="en-GB" dirty="0"/>
                        <a:t>Considers foundational concepts in Key Stage 2 geography.</a:t>
                      </a:r>
                      <a:endParaRPr lang="en-GB" b="1" dirty="0"/>
                    </a:p>
                  </a:txBody>
                  <a:tcPr/>
                </a:tc>
                <a:extLst>
                  <a:ext uri="{0D108BD9-81ED-4DB2-BD59-A6C34878D82A}">
                    <a16:rowId xmlns:a16="http://schemas.microsoft.com/office/drawing/2014/main" val="114338520"/>
                  </a:ext>
                </a:extLst>
              </a:tr>
              <a:tr h="370840">
                <a:tc>
                  <a:txBody>
                    <a:bodyPr/>
                    <a:lstStyle/>
                    <a:p>
                      <a:r>
                        <a:rPr lang="en-GB" dirty="0"/>
                        <a:t>Slides 13 – 18</a:t>
                      </a:r>
                    </a:p>
                  </a:txBody>
                  <a:tcPr/>
                </a:tc>
                <a:tc>
                  <a:txBody>
                    <a:bodyPr/>
                    <a:lstStyle/>
                    <a:p>
                      <a:r>
                        <a:rPr lang="en-GB" dirty="0"/>
                        <a:t>Provides a model of how you would sequence and develop a foundational concept across the curriculum in </a:t>
                      </a:r>
                      <a:r>
                        <a:rPr lang="en-GB" sz="1800" b="0" i="0" u="none" strike="noStrike" noProof="0" dirty="0">
                          <a:latin typeface="Arial"/>
                        </a:rPr>
                        <a:t>Key Stage 2 geography.</a:t>
                      </a:r>
                      <a:endParaRPr lang="en-GB" b="1" dirty="0"/>
                    </a:p>
                  </a:txBody>
                  <a:tcPr/>
                </a:tc>
                <a:extLst>
                  <a:ext uri="{0D108BD9-81ED-4DB2-BD59-A6C34878D82A}">
                    <a16:rowId xmlns:a16="http://schemas.microsoft.com/office/drawing/2014/main" val="2524290562"/>
                  </a:ext>
                </a:extLst>
              </a:tr>
              <a:tr h="370840">
                <a:tc>
                  <a:txBody>
                    <a:bodyPr/>
                    <a:lstStyle/>
                    <a:p>
                      <a:r>
                        <a:rPr lang="en-GB" dirty="0"/>
                        <a:t>Slides 19 – 21</a:t>
                      </a:r>
                    </a:p>
                  </a:txBody>
                  <a:tcPr/>
                </a:tc>
                <a:tc>
                  <a:txBody>
                    <a:bodyPr/>
                    <a:lstStyle/>
                    <a:p>
                      <a:r>
                        <a:rPr lang="en-GB"/>
                        <a:t>Sets ECTs up to plan then share how a concept is sequenced and developed using their own curriculum map, followed by reflection.</a:t>
                      </a:r>
                      <a:endParaRPr lang="en-GB" dirty="0"/>
                    </a:p>
                  </a:txBody>
                  <a:tcPr/>
                </a:tc>
                <a:extLst>
                  <a:ext uri="{0D108BD9-81ED-4DB2-BD59-A6C34878D82A}">
                    <a16:rowId xmlns:a16="http://schemas.microsoft.com/office/drawing/2014/main" val="3287633928"/>
                  </a:ext>
                </a:extLst>
              </a:tr>
              <a:tr h="370840">
                <a:tc>
                  <a:txBody>
                    <a:bodyPr/>
                    <a:lstStyle/>
                    <a:p>
                      <a:r>
                        <a:rPr lang="en-GB" dirty="0"/>
                        <a:t>Slide 22</a:t>
                      </a:r>
                    </a:p>
                  </a:txBody>
                  <a:tcPr/>
                </a:tc>
                <a:tc>
                  <a:txBody>
                    <a:bodyPr/>
                    <a:lstStyle/>
                    <a:p>
                      <a:r>
                        <a:rPr lang="en-GB" dirty="0"/>
                        <a:t>Shares resources and networks that </a:t>
                      </a:r>
                      <a:r>
                        <a:rPr lang="en-GB" sz="1800" b="0" dirty="0"/>
                        <a:t>might be useful for ECTs to utilise to further support their development.</a:t>
                      </a:r>
                      <a:endParaRPr lang="en-GB" dirty="0"/>
                    </a:p>
                  </a:txBody>
                  <a:tcPr/>
                </a:tc>
                <a:extLst>
                  <a:ext uri="{0D108BD9-81ED-4DB2-BD59-A6C34878D82A}">
                    <a16:rowId xmlns:a16="http://schemas.microsoft.com/office/drawing/2014/main" val="221090991"/>
                  </a:ext>
                </a:extLst>
              </a:tr>
            </a:tbl>
          </a:graphicData>
        </a:graphic>
      </p:graphicFrame>
    </p:spTree>
    <p:extLst>
      <p:ext uri="{BB962C8B-B14F-4D97-AF65-F5344CB8AC3E}">
        <p14:creationId xmlns:p14="http://schemas.microsoft.com/office/powerpoint/2010/main" val="10314253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Top Corners Snipped 13">
            <a:extLst>
              <a:ext uri="{FF2B5EF4-FFF2-40B4-BE49-F238E27FC236}">
                <a16:creationId xmlns:a16="http://schemas.microsoft.com/office/drawing/2014/main" id="{0806E19C-6298-4BBA-BBF7-F49206A812F8}"/>
              </a:ext>
            </a:extLst>
          </p:cNvPr>
          <p:cNvSpPr/>
          <p:nvPr/>
        </p:nvSpPr>
        <p:spPr>
          <a:xfrm>
            <a:off x="765545" y="1809421"/>
            <a:ext cx="7523773" cy="4319385"/>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pPr>
            <a:r>
              <a:rPr lang="en-GB" sz="2800">
                <a:solidFill>
                  <a:schemeClr val="tx1"/>
                </a:solidFill>
                <a:effectLst/>
                <a:latin typeface="+mj-lt"/>
                <a:ea typeface="Calibri" panose="020F0502020204030204" pitchFamily="34" charset="0"/>
                <a:cs typeface="Times New Roman" panose="02020603050405020304" pitchFamily="18" charset="0"/>
              </a:rPr>
              <a:t>What strategies do you use to support pupils to make connections between topics or concepts?</a:t>
            </a:r>
          </a:p>
          <a:p>
            <a:pPr>
              <a:lnSpc>
                <a:spcPct val="107000"/>
              </a:lnSpc>
            </a:pPr>
            <a:endParaRPr lang="en-GB" sz="1200">
              <a:solidFill>
                <a:schemeClr val="tx1"/>
              </a:solidFill>
              <a:effectLst/>
              <a:latin typeface="+mj-lt"/>
              <a:ea typeface="Calibri" panose="020F0502020204030204" pitchFamily="34" charset="0"/>
              <a:cs typeface="Times New Roman" panose="02020603050405020304" pitchFamily="18" charset="0"/>
            </a:endParaRPr>
          </a:p>
          <a:p>
            <a:pPr>
              <a:lnSpc>
                <a:spcPct val="107000"/>
              </a:lnSpc>
            </a:pPr>
            <a:endParaRPr lang="en-GB" sz="600">
              <a:solidFill>
                <a:schemeClr val="tx1"/>
              </a:solidFill>
              <a:effectLst/>
              <a:latin typeface="+mj-lt"/>
              <a:ea typeface="Calibri" panose="020F0502020204030204" pitchFamily="34" charset="0"/>
              <a:cs typeface="Times New Roman" panose="02020603050405020304" pitchFamily="18" charset="0"/>
            </a:endParaRPr>
          </a:p>
          <a:p>
            <a:pPr>
              <a:lnSpc>
                <a:spcPct val="107000"/>
              </a:lnSpc>
            </a:pPr>
            <a:r>
              <a:rPr lang="en-GB" sz="2800">
                <a:solidFill>
                  <a:schemeClr val="tx1"/>
                </a:solidFill>
                <a:latin typeface="+mj-lt"/>
                <a:cs typeface="Times New Roman" panose="02020603050405020304" pitchFamily="18" charset="0"/>
              </a:rPr>
              <a:t>Can you think of a specific example?</a:t>
            </a:r>
          </a:p>
          <a:p>
            <a:pPr>
              <a:lnSpc>
                <a:spcPct val="107000"/>
              </a:lnSpc>
            </a:pPr>
            <a:endParaRPr lang="en-GB" sz="1200">
              <a:solidFill>
                <a:schemeClr val="tx1"/>
              </a:solidFill>
              <a:latin typeface="+mj-lt"/>
              <a:cs typeface="Times New Roman" panose="02020603050405020304" pitchFamily="18" charset="0"/>
            </a:endParaRPr>
          </a:p>
          <a:p>
            <a:pPr>
              <a:lnSpc>
                <a:spcPct val="107000"/>
              </a:lnSpc>
            </a:pPr>
            <a:endParaRPr lang="en-GB" sz="600">
              <a:solidFill>
                <a:schemeClr val="tx1"/>
              </a:solidFill>
              <a:latin typeface="+mj-lt"/>
              <a:cs typeface="Times New Roman" panose="02020603050405020304" pitchFamily="18" charset="0"/>
            </a:endParaRPr>
          </a:p>
          <a:p>
            <a:pPr>
              <a:lnSpc>
                <a:spcPct val="107000"/>
              </a:lnSpc>
            </a:pPr>
            <a:r>
              <a:rPr lang="en-GB" sz="2800">
                <a:solidFill>
                  <a:schemeClr val="tx1"/>
                </a:solidFill>
                <a:latin typeface="+mj-lt"/>
                <a:cs typeface="Times New Roman" panose="02020603050405020304" pitchFamily="18" charset="0"/>
              </a:rPr>
              <a:t>What was the impact on pupils?</a:t>
            </a:r>
            <a:endParaRPr lang="en-GB" sz="2800">
              <a:solidFill>
                <a:schemeClr val="tx1"/>
              </a:solidFill>
              <a:latin typeface="+mj-lt"/>
            </a:endParaRPr>
          </a:p>
        </p:txBody>
      </p:sp>
      <p:sp>
        <p:nvSpPr>
          <p:cNvPr id="11" name="Slide Number Placeholder 2">
            <a:extLst>
              <a:ext uri="{FF2B5EF4-FFF2-40B4-BE49-F238E27FC236}">
                <a16:creationId xmlns:a16="http://schemas.microsoft.com/office/drawing/2014/main" id="{1CD61F3A-99D2-4AF8-8D41-F72E5621AB5D}"/>
              </a:ext>
            </a:extLst>
          </p:cNvPr>
          <p:cNvSpPr>
            <a:spLocks noGrp="1"/>
          </p:cNvSpPr>
          <p:nvPr>
            <p:ph type="sldNum" sz="quarter" idx="12"/>
          </p:nvPr>
        </p:nvSpPr>
        <p:spPr/>
        <p:txBody>
          <a:bodyPr/>
          <a:lstStyle/>
          <a:p>
            <a:fld id="{6B6EFD66-0F65-0C43-B4F5-A9CE99357F25}" type="slidenum">
              <a:rPr lang="en-GB" smtClean="0"/>
              <a:pPr/>
              <a:t>3</a:t>
            </a:fld>
            <a:endParaRPr lang="en-GB"/>
          </a:p>
        </p:txBody>
      </p:sp>
      <p:sp>
        <p:nvSpPr>
          <p:cNvPr id="12" name="TextBox 11">
            <a:extLst>
              <a:ext uri="{FF2B5EF4-FFF2-40B4-BE49-F238E27FC236}">
                <a16:creationId xmlns:a16="http://schemas.microsoft.com/office/drawing/2014/main" id="{62697ED5-EC94-4B73-A700-75020A892EA4}"/>
              </a:ext>
            </a:extLst>
          </p:cNvPr>
          <p:cNvSpPr txBox="1"/>
          <p:nvPr/>
        </p:nvSpPr>
        <p:spPr>
          <a:xfrm>
            <a:off x="2004345" y="2057820"/>
            <a:ext cx="184731" cy="369332"/>
          </a:xfrm>
          <a:prstGeom prst="rect">
            <a:avLst/>
          </a:prstGeom>
          <a:noFill/>
        </p:spPr>
        <p:txBody>
          <a:bodyPr wrap="none" rtlCol="0">
            <a:spAutoFit/>
          </a:bodyPr>
          <a:lstStyle/>
          <a:p>
            <a:endParaRPr lang="en-GB"/>
          </a:p>
        </p:txBody>
      </p:sp>
      <p:pic>
        <p:nvPicPr>
          <p:cNvPr id="9" name="Graphic 8" descr="Signature with solid fill">
            <a:extLst>
              <a:ext uri="{FF2B5EF4-FFF2-40B4-BE49-F238E27FC236}">
                <a16:creationId xmlns:a16="http://schemas.microsoft.com/office/drawing/2014/main" id="{189C09F6-3522-46C7-95C0-C04E350FCD0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782246" y="2585817"/>
            <a:ext cx="3410945" cy="3410945"/>
          </a:xfrm>
          <a:prstGeom prst="rect">
            <a:avLst/>
          </a:prstGeom>
        </p:spPr>
      </p:pic>
      <p:sp>
        <p:nvSpPr>
          <p:cNvPr id="10" name="TextBox 9">
            <a:extLst>
              <a:ext uri="{FF2B5EF4-FFF2-40B4-BE49-F238E27FC236}">
                <a16:creationId xmlns:a16="http://schemas.microsoft.com/office/drawing/2014/main" id="{AEF2CA2E-E4C7-4447-91E6-950909E501E2}"/>
              </a:ext>
            </a:extLst>
          </p:cNvPr>
          <p:cNvSpPr txBox="1"/>
          <p:nvPr/>
        </p:nvSpPr>
        <p:spPr>
          <a:xfrm>
            <a:off x="765545" y="439634"/>
            <a:ext cx="4040371" cy="830997"/>
          </a:xfrm>
          <a:prstGeom prst="rect">
            <a:avLst/>
          </a:prstGeom>
          <a:noFill/>
        </p:spPr>
        <p:txBody>
          <a:bodyPr wrap="square" rtlCol="0">
            <a:spAutoFit/>
          </a:bodyPr>
          <a:lstStyle/>
          <a:p>
            <a:r>
              <a:rPr lang="en-GB" sz="4800" b="1" dirty="0">
                <a:solidFill>
                  <a:schemeClr val="bg1"/>
                </a:solidFill>
                <a:latin typeface="Constantia" panose="02030602050306030303" pitchFamily="18" charset="0"/>
              </a:rPr>
              <a:t>Settling task</a:t>
            </a:r>
          </a:p>
        </p:txBody>
      </p:sp>
    </p:spTree>
    <p:extLst>
      <p:ext uri="{BB962C8B-B14F-4D97-AF65-F5344CB8AC3E}">
        <p14:creationId xmlns:p14="http://schemas.microsoft.com/office/powerpoint/2010/main" val="27531734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Top Corners Snipped 15">
            <a:extLst>
              <a:ext uri="{FF2B5EF4-FFF2-40B4-BE49-F238E27FC236}">
                <a16:creationId xmlns:a16="http://schemas.microsoft.com/office/drawing/2014/main" id="{9C2436F9-FD6D-44D5-9464-B8281576D1FA}"/>
              </a:ext>
            </a:extLst>
          </p:cNvPr>
          <p:cNvSpPr/>
          <p:nvPr/>
        </p:nvSpPr>
        <p:spPr>
          <a:xfrm>
            <a:off x="6786664" y="3057348"/>
            <a:ext cx="5217819" cy="3693319"/>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2" name="Title 1">
            <a:extLst>
              <a:ext uri="{FF2B5EF4-FFF2-40B4-BE49-F238E27FC236}">
                <a16:creationId xmlns:a16="http://schemas.microsoft.com/office/drawing/2014/main" id="{F3CC4C13-3E97-C642-B810-682B24DE21DC}"/>
              </a:ext>
            </a:extLst>
          </p:cNvPr>
          <p:cNvSpPr>
            <a:spLocks noGrp="1"/>
          </p:cNvSpPr>
          <p:nvPr>
            <p:ph type="ctrTitle"/>
          </p:nvPr>
        </p:nvSpPr>
        <p:spPr>
          <a:xfrm>
            <a:off x="4641243" y="678488"/>
            <a:ext cx="7695373" cy="1746121"/>
          </a:xfrm>
        </p:spPr>
        <p:txBody>
          <a:bodyPr>
            <a:noAutofit/>
          </a:bodyPr>
          <a:lstStyle/>
          <a:p>
            <a:r>
              <a:rPr lang="en-GB" sz="5000"/>
              <a:t>Developing a coherent curriculum</a:t>
            </a:r>
          </a:p>
        </p:txBody>
      </p:sp>
      <p:sp>
        <p:nvSpPr>
          <p:cNvPr id="15" name="TextBox 14">
            <a:extLst>
              <a:ext uri="{FF2B5EF4-FFF2-40B4-BE49-F238E27FC236}">
                <a16:creationId xmlns:a16="http://schemas.microsoft.com/office/drawing/2014/main" id="{C47815DB-C349-463E-9F22-94B1767EA056}"/>
              </a:ext>
            </a:extLst>
          </p:cNvPr>
          <p:cNvSpPr txBox="1"/>
          <p:nvPr/>
        </p:nvSpPr>
        <p:spPr>
          <a:xfrm>
            <a:off x="6969663" y="3401913"/>
            <a:ext cx="3790638" cy="3693319"/>
          </a:xfrm>
          <a:prstGeom prst="rect">
            <a:avLst/>
          </a:prstGeom>
          <a:noFill/>
        </p:spPr>
        <p:txBody>
          <a:bodyPr wrap="square" rtlCol="0">
            <a:spAutoFit/>
          </a:bodyPr>
          <a:lstStyle/>
          <a:p>
            <a:r>
              <a:rPr lang="en-GB" sz="2200" dirty="0"/>
              <a:t>Throughout the seminar please:</a:t>
            </a:r>
          </a:p>
          <a:p>
            <a:endParaRPr lang="en-GB" sz="2200" dirty="0"/>
          </a:p>
          <a:p>
            <a:pPr marL="342900" indent="-342900">
              <a:buFont typeface="Arial" panose="020B0604020202020204" pitchFamily="34" charset="0"/>
              <a:buChar char="•"/>
            </a:pPr>
            <a:r>
              <a:rPr lang="en-GB" sz="2200" dirty="0"/>
              <a:t>keep your camera on</a:t>
            </a:r>
          </a:p>
          <a:p>
            <a:pPr marL="342900" indent="-342900">
              <a:buFont typeface="Arial" panose="020B0604020202020204" pitchFamily="34" charset="0"/>
              <a:buChar char="•"/>
            </a:pPr>
            <a:endParaRPr lang="en-GB" sz="2200" dirty="0"/>
          </a:p>
          <a:p>
            <a:pPr marL="342900" indent="-342900">
              <a:buFont typeface="Arial" panose="020B0604020202020204" pitchFamily="34" charset="0"/>
              <a:buChar char="•"/>
            </a:pPr>
            <a:r>
              <a:rPr lang="en-GB" sz="2200" dirty="0"/>
              <a:t>mic muted if not talking</a:t>
            </a:r>
          </a:p>
          <a:p>
            <a:pPr marL="342900" indent="-342900">
              <a:buFont typeface="Arial" panose="020B0604020202020204" pitchFamily="34" charset="0"/>
              <a:buChar char="•"/>
            </a:pPr>
            <a:endParaRPr lang="en-GB" sz="2200" dirty="0"/>
          </a:p>
          <a:p>
            <a:pPr marL="342900" indent="-342900">
              <a:buFont typeface="Arial" panose="020B0604020202020204" pitchFamily="34" charset="0"/>
              <a:buChar char="•"/>
            </a:pPr>
            <a:r>
              <a:rPr lang="en-GB" sz="2200" dirty="0"/>
              <a:t>‘raise your hand’ if you wish to speak</a:t>
            </a:r>
          </a:p>
          <a:p>
            <a:endParaRPr lang="en-GB" dirty="0"/>
          </a:p>
          <a:p>
            <a:endParaRPr lang="en-GB" dirty="0"/>
          </a:p>
        </p:txBody>
      </p:sp>
      <p:sp>
        <p:nvSpPr>
          <p:cNvPr id="17" name="Rectangle: Top Corners Snipped 16">
            <a:extLst>
              <a:ext uri="{FF2B5EF4-FFF2-40B4-BE49-F238E27FC236}">
                <a16:creationId xmlns:a16="http://schemas.microsoft.com/office/drawing/2014/main" id="{1FD973A6-CCFC-4D9F-AFCD-5E5FCE68129E}"/>
              </a:ext>
            </a:extLst>
          </p:cNvPr>
          <p:cNvSpPr/>
          <p:nvPr/>
        </p:nvSpPr>
        <p:spPr>
          <a:xfrm rot="21335612">
            <a:off x="6116365" y="2781300"/>
            <a:ext cx="2352200" cy="620613"/>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2200" b="1"/>
              <a:t>Seminar norms</a:t>
            </a:r>
          </a:p>
        </p:txBody>
      </p:sp>
      <p:pic>
        <p:nvPicPr>
          <p:cNvPr id="19" name="Graphic 18" descr="Video camera">
            <a:extLst>
              <a:ext uri="{FF2B5EF4-FFF2-40B4-BE49-F238E27FC236}">
                <a16:creationId xmlns:a16="http://schemas.microsoft.com/office/drawing/2014/main" id="{32319608-3CD5-4FF1-9B75-A8E8DBBA8B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12468" y="4132846"/>
            <a:ext cx="767457" cy="767457"/>
          </a:xfrm>
          <a:prstGeom prst="rect">
            <a:avLst/>
          </a:prstGeom>
        </p:spPr>
      </p:pic>
      <p:pic>
        <p:nvPicPr>
          <p:cNvPr id="21" name="Graphic 20" descr="Radio microphone">
            <a:extLst>
              <a:ext uri="{FF2B5EF4-FFF2-40B4-BE49-F238E27FC236}">
                <a16:creationId xmlns:a16="http://schemas.microsoft.com/office/drawing/2014/main" id="{3A688C46-FE33-40F9-8086-6555E3DD7D4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450043" y="5032045"/>
            <a:ext cx="620515" cy="620515"/>
          </a:xfrm>
          <a:prstGeom prst="rect">
            <a:avLst/>
          </a:prstGeom>
        </p:spPr>
      </p:pic>
      <p:pic>
        <p:nvPicPr>
          <p:cNvPr id="23" name="Graphic 22" descr="Raised hand">
            <a:extLst>
              <a:ext uri="{FF2B5EF4-FFF2-40B4-BE49-F238E27FC236}">
                <a16:creationId xmlns:a16="http://schemas.microsoft.com/office/drawing/2014/main" id="{1F166D38-1A7B-4620-9CB3-EC36A0FE72B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303101" y="5784302"/>
            <a:ext cx="767457" cy="767457"/>
          </a:xfrm>
          <a:prstGeom prst="rect">
            <a:avLst/>
          </a:prstGeom>
        </p:spPr>
      </p:pic>
      <p:pic>
        <p:nvPicPr>
          <p:cNvPr id="102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91272" y="0"/>
            <a:ext cx="4578350" cy="6858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213764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69EB488-BC77-0540-812C-E70B6AC86254}"/>
              </a:ext>
            </a:extLst>
          </p:cNvPr>
          <p:cNvSpPr>
            <a:spLocks noGrp="1"/>
          </p:cNvSpPr>
          <p:nvPr>
            <p:ph type="title"/>
          </p:nvPr>
        </p:nvSpPr>
        <p:spPr/>
        <p:txBody>
          <a:bodyPr/>
          <a:lstStyle/>
          <a:p>
            <a:r>
              <a:rPr lang="en-GB"/>
              <a:t>Seminar objectives</a:t>
            </a:r>
          </a:p>
        </p:txBody>
      </p:sp>
      <p:sp>
        <p:nvSpPr>
          <p:cNvPr id="6" name="Content Placeholder 5">
            <a:extLst>
              <a:ext uri="{FF2B5EF4-FFF2-40B4-BE49-F238E27FC236}">
                <a16:creationId xmlns:a16="http://schemas.microsoft.com/office/drawing/2014/main" id="{60EA8BC1-62A1-4248-B8BC-61125B1A324F}"/>
              </a:ext>
            </a:extLst>
          </p:cNvPr>
          <p:cNvSpPr>
            <a:spLocks noGrp="1"/>
          </p:cNvSpPr>
          <p:nvPr>
            <p:ph idx="1"/>
          </p:nvPr>
        </p:nvSpPr>
        <p:spPr>
          <a:xfrm>
            <a:off x="635000" y="1752600"/>
            <a:ext cx="10918825" cy="4200525"/>
          </a:xfrm>
        </p:spPr>
        <p:txBody>
          <a:bodyPr vert="horz" lIns="0" tIns="0" rIns="0" bIns="0" rtlCol="0" anchor="t">
            <a:normAutofit/>
          </a:bodyPr>
          <a:lstStyle/>
          <a:p>
            <a:pPr marL="0" lvl="2" indent="0">
              <a:buNone/>
            </a:pPr>
            <a:r>
              <a:rPr lang="en-GB" sz="2700" dirty="0">
                <a:cs typeface="Calibri" panose="020F0502020204030204" pitchFamily="34" charset="0"/>
              </a:rPr>
              <a:t>By the end of this seminar you will have:</a:t>
            </a:r>
            <a:endParaRPr lang="en-GB" sz="2700" b="0" i="0" dirty="0">
              <a:effectLst/>
              <a:cs typeface="Calibri" panose="020F0502020204030204" pitchFamily="34" charset="0"/>
            </a:endParaRPr>
          </a:p>
          <a:p>
            <a:pPr marL="342900" lvl="0" indent="-342900">
              <a:lnSpc>
                <a:spcPct val="107000"/>
              </a:lnSpc>
              <a:buFont typeface="Symbol" panose="05050102010706020507" pitchFamily="18" charset="2"/>
              <a:buChar char=""/>
            </a:pPr>
            <a:r>
              <a:rPr lang="en-GB" sz="2700" dirty="0">
                <a:effectLst/>
                <a:ea typeface="Calibri" panose="020F0502020204030204" pitchFamily="34" charset="0"/>
                <a:cs typeface="Calibri" panose="020F0502020204030204" pitchFamily="34" charset="0"/>
              </a:rPr>
              <a:t>explored common curriculum pitfalls and how to avoid these</a:t>
            </a:r>
          </a:p>
          <a:p>
            <a:pPr marL="342900" lvl="0" indent="-342900">
              <a:lnSpc>
                <a:spcPct val="107000"/>
              </a:lnSpc>
              <a:buFont typeface="Symbol" panose="05050102010706020507" pitchFamily="18" charset="2"/>
              <a:buChar char=""/>
            </a:pPr>
            <a:r>
              <a:rPr lang="en-GB" sz="2700" dirty="0">
                <a:effectLst/>
                <a:ea typeface="Calibri" panose="020F0502020204030204" pitchFamily="34" charset="0"/>
                <a:cs typeface="Calibri" panose="020F0502020204030204" pitchFamily="34" charset="0"/>
              </a:rPr>
              <a:t>recapped the importance of a sequenced curriculum to build secure mental models</a:t>
            </a:r>
          </a:p>
          <a:p>
            <a:pPr marL="342900" lvl="0" indent="-342900">
              <a:lnSpc>
                <a:spcPct val="107000"/>
              </a:lnSpc>
              <a:buFont typeface="Symbol" panose="05050102010706020507" pitchFamily="18" charset="2"/>
              <a:buChar char=""/>
            </a:pPr>
            <a:r>
              <a:rPr lang="en-GB" sz="2700" dirty="0">
                <a:effectLst/>
                <a:ea typeface="Calibri" panose="020F0502020204030204" pitchFamily="34" charset="0"/>
                <a:cs typeface="Calibri" panose="020F0502020204030204" pitchFamily="34" charset="0"/>
              </a:rPr>
              <a:t>reviewed a subject-specific example of a foundational concept and how and when it is revisited and built on</a:t>
            </a:r>
          </a:p>
          <a:p>
            <a:pPr marL="342900" lvl="0" indent="-342900">
              <a:lnSpc>
                <a:spcPct val="107000"/>
              </a:lnSpc>
              <a:buFont typeface="Symbol" panose="05050102010706020507" pitchFamily="18" charset="2"/>
              <a:buChar char=""/>
            </a:pPr>
            <a:r>
              <a:rPr lang="en-GB" sz="2700" dirty="0">
                <a:effectLst/>
                <a:ea typeface="Calibri" panose="020F0502020204030204" pitchFamily="34" charset="0"/>
                <a:cs typeface="Calibri" panose="020F0502020204030204" pitchFamily="34" charset="0"/>
              </a:rPr>
              <a:t>practised sequencing a concept within your own curriculum</a:t>
            </a:r>
            <a:endParaRPr lang="en-GB" sz="2700" b="0" i="0" dirty="0">
              <a:effectLst/>
              <a:latin typeface="+mj-lt"/>
            </a:endParaRPr>
          </a:p>
          <a:p>
            <a:pPr marL="0" lvl="2" indent="0">
              <a:buNone/>
            </a:pPr>
            <a:endParaRPr lang="en-GB" b="0" i="0" dirty="0">
              <a:effectLst/>
              <a:latin typeface="Segoe UI" panose="020B0502040204020203" pitchFamily="34" charset="0"/>
            </a:endParaRPr>
          </a:p>
          <a:p>
            <a:pPr marL="0" lvl="2" indent="0">
              <a:buNone/>
            </a:pPr>
            <a:endParaRPr lang="en-GB" dirty="0"/>
          </a:p>
          <a:p>
            <a:pPr marL="0" lvl="2" indent="0">
              <a:buNone/>
            </a:pPr>
            <a:endParaRPr lang="en-GB" dirty="0"/>
          </a:p>
          <a:p>
            <a:pPr marL="0" lvl="2" indent="0">
              <a:buNone/>
            </a:pPr>
            <a:endParaRPr lang="en-GB" dirty="0"/>
          </a:p>
          <a:p>
            <a:pPr marL="0" lvl="2" indent="0">
              <a:buNone/>
            </a:pPr>
            <a:endParaRPr lang="en-GB" dirty="0"/>
          </a:p>
          <a:p>
            <a:pPr marL="251460" indent="-251460" fontAlgn="base"/>
            <a:endParaRPr lang="en-GB" dirty="0">
              <a:cs typeface="Arial" panose="020B0604020202020204"/>
            </a:endParaRPr>
          </a:p>
          <a:p>
            <a:pPr marL="251460" indent="-251460" fontAlgn="base"/>
            <a:endParaRPr lang="en-GB" dirty="0">
              <a:cs typeface="Arial" panose="020B0604020202020204"/>
            </a:endParaRPr>
          </a:p>
          <a:p>
            <a:pPr marL="0" lvl="2" indent="0">
              <a:buNone/>
            </a:pPr>
            <a:endParaRPr lang="en-GB" dirty="0"/>
          </a:p>
        </p:txBody>
      </p:sp>
      <p:sp>
        <p:nvSpPr>
          <p:cNvPr id="2" name="Slide Number Placeholder 1">
            <a:extLst>
              <a:ext uri="{FF2B5EF4-FFF2-40B4-BE49-F238E27FC236}">
                <a16:creationId xmlns:a16="http://schemas.microsoft.com/office/drawing/2014/main" id="{F73F79CD-4F90-4BA4-A4CD-833A2178DB1A}"/>
              </a:ext>
            </a:extLst>
          </p:cNvPr>
          <p:cNvSpPr>
            <a:spLocks noGrp="1"/>
          </p:cNvSpPr>
          <p:nvPr>
            <p:ph type="sldNum" sz="quarter" idx="12"/>
          </p:nvPr>
        </p:nvSpPr>
        <p:spPr/>
        <p:txBody>
          <a:bodyPr/>
          <a:lstStyle/>
          <a:p>
            <a:fld id="{6B6EFD66-0F65-0C43-B4F5-A9CE99357F25}" type="slidenum">
              <a:rPr lang="en-GB" smtClean="0"/>
              <a:t>5</a:t>
            </a:fld>
            <a:endParaRPr lang="en-GB"/>
          </a:p>
        </p:txBody>
      </p:sp>
    </p:spTree>
    <p:extLst>
      <p:ext uri="{BB962C8B-B14F-4D97-AF65-F5344CB8AC3E}">
        <p14:creationId xmlns:p14="http://schemas.microsoft.com/office/powerpoint/2010/main" val="19817980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ight Triangle 9">
            <a:extLst>
              <a:ext uri="{FF2B5EF4-FFF2-40B4-BE49-F238E27FC236}">
                <a16:creationId xmlns:a16="http://schemas.microsoft.com/office/drawing/2014/main" id="{DD5625DE-99D0-410A-BB05-5561FEE4F7E4}"/>
              </a:ext>
            </a:extLst>
          </p:cNvPr>
          <p:cNvSpPr/>
          <p:nvPr/>
        </p:nvSpPr>
        <p:spPr>
          <a:xfrm rot="16200000">
            <a:off x="8274464" y="2986921"/>
            <a:ext cx="3789886" cy="4045186"/>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4">
            <a:extLst>
              <a:ext uri="{FF2B5EF4-FFF2-40B4-BE49-F238E27FC236}">
                <a16:creationId xmlns:a16="http://schemas.microsoft.com/office/drawing/2014/main" id="{D3C5F61A-96DB-4B66-BE6B-11767DA8F34E}"/>
              </a:ext>
            </a:extLst>
          </p:cNvPr>
          <p:cNvSpPr>
            <a:spLocks noGrp="1"/>
          </p:cNvSpPr>
          <p:nvPr>
            <p:ph type="title"/>
          </p:nvPr>
        </p:nvSpPr>
        <p:spPr>
          <a:xfrm>
            <a:off x="285056" y="440026"/>
            <a:ext cx="9092695" cy="852155"/>
          </a:xfrm>
        </p:spPr>
        <p:txBody>
          <a:bodyPr/>
          <a:lstStyle/>
          <a:p>
            <a:r>
              <a:rPr lang="en-GB"/>
              <a:t>ECF statements</a:t>
            </a:r>
          </a:p>
        </p:txBody>
      </p:sp>
      <p:sp>
        <p:nvSpPr>
          <p:cNvPr id="4" name="Slide Number Placeholder 3">
            <a:extLst>
              <a:ext uri="{FF2B5EF4-FFF2-40B4-BE49-F238E27FC236}">
                <a16:creationId xmlns:a16="http://schemas.microsoft.com/office/drawing/2014/main" id="{A721511E-B433-4F7E-B573-6B4DA3FDDD6B}"/>
              </a:ext>
            </a:extLst>
          </p:cNvPr>
          <p:cNvSpPr>
            <a:spLocks noGrp="1"/>
          </p:cNvSpPr>
          <p:nvPr>
            <p:ph type="sldNum" sz="quarter" idx="12"/>
          </p:nvPr>
        </p:nvSpPr>
        <p:spPr>
          <a:xfrm>
            <a:off x="10760074" y="6407149"/>
            <a:ext cx="796925" cy="153888"/>
          </a:xfrm>
        </p:spPr>
        <p:txBody>
          <a:bodyPr/>
          <a:lstStyle/>
          <a:p>
            <a:fld id="{6B6EFD66-0F65-0C43-B4F5-A9CE99357F25}" type="slidenum">
              <a:rPr lang="en-GB" smtClean="0"/>
              <a:pPr/>
              <a:t>6</a:t>
            </a:fld>
            <a:endParaRPr lang="en-GB"/>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78827" y="0"/>
            <a:ext cx="45783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a:extLst>
              <a:ext uri="{FF2B5EF4-FFF2-40B4-BE49-F238E27FC236}">
                <a16:creationId xmlns:a16="http://schemas.microsoft.com/office/drawing/2014/main" id="{08BD4895-FF65-4CBF-9132-56CA1EFB7570}"/>
              </a:ext>
            </a:extLst>
          </p:cNvPr>
          <p:cNvSpPr txBox="1"/>
          <p:nvPr/>
        </p:nvSpPr>
        <p:spPr>
          <a:xfrm>
            <a:off x="285056" y="1395957"/>
            <a:ext cx="9419776" cy="4843505"/>
          </a:xfrm>
          <a:prstGeom prst="rect">
            <a:avLst/>
          </a:prstGeom>
          <a:noFill/>
        </p:spPr>
        <p:txBody>
          <a:bodyPr wrap="square" lIns="91440" tIns="45720" rIns="91440" bIns="45720" anchor="t">
            <a:spAutoFit/>
          </a:bodyPr>
          <a:lstStyle/>
          <a:p>
            <a:pPr lvl="0">
              <a:lnSpc>
                <a:spcPct val="115000"/>
              </a:lnSpc>
            </a:pPr>
            <a:r>
              <a:rPr lang="en-GB" b="1">
                <a:effectLst/>
                <a:ea typeface="Calibri" panose="020F0502020204030204" pitchFamily="34" charset="0"/>
                <a:cs typeface="Times New Roman"/>
              </a:rPr>
              <a:t>Subject and curriculum </a:t>
            </a:r>
            <a:r>
              <a:rPr lang="en-GB" b="1">
                <a:effectLst/>
                <a:ea typeface="Calibri" panose="020F0502020204030204" pitchFamily="34" charset="0"/>
                <a:cs typeface="Times New Roman" panose="02020603050405020304" pitchFamily="18" charset="0"/>
              </a:rPr>
              <a:t>(Standard 3 – Demonstrate good subject and curriculum knowledge)</a:t>
            </a:r>
            <a:endParaRPr lang="en-GB" b="1">
              <a:effectLst/>
              <a:ea typeface="Calibri" panose="020F0502020204030204" pitchFamily="34" charset="0"/>
              <a:cs typeface="Times New Roman"/>
            </a:endParaRPr>
          </a:p>
          <a:p>
            <a:pPr lvl="0">
              <a:lnSpc>
                <a:spcPct val="115000"/>
              </a:lnSpc>
            </a:pPr>
            <a:r>
              <a:rPr lang="en-GB">
                <a:effectLst/>
                <a:ea typeface="Calibri" panose="020F0502020204030204" pitchFamily="34" charset="0"/>
                <a:cs typeface="Times New Roman"/>
              </a:rPr>
              <a:t>3.3 Ensuring pupils master foundational concepts and knowledge before moving on is likely to build pupils’ confidence and help them succeed. </a:t>
            </a:r>
            <a:endParaRPr lang="en-GB">
              <a:ea typeface="Calibri" panose="020F0502020204030204" pitchFamily="34" charset="0"/>
              <a:cs typeface="Times New Roman"/>
            </a:endParaRPr>
          </a:p>
          <a:p>
            <a:pPr lvl="0">
              <a:lnSpc>
                <a:spcPct val="115000"/>
              </a:lnSpc>
            </a:pPr>
            <a:endParaRPr lang="en-GB">
              <a:effectLst/>
              <a:ea typeface="Calibri" panose="020F0502020204030204" pitchFamily="34" charset="0"/>
              <a:cs typeface="Times New Roman" panose="02020603050405020304" pitchFamily="18" charset="0"/>
            </a:endParaRPr>
          </a:p>
          <a:p>
            <a:pPr lvl="0">
              <a:lnSpc>
                <a:spcPct val="115000"/>
              </a:lnSpc>
            </a:pPr>
            <a:r>
              <a:rPr lang="en-GB">
                <a:effectLst/>
                <a:ea typeface="Calibri" panose="020F0502020204030204" pitchFamily="34" charset="0"/>
                <a:cs typeface="Times New Roman"/>
              </a:rPr>
              <a:t>3.7 In all subject areas, pupils learn new ideas by linking those ideas to existing knowledge, organising this knowledge into increasingly complex mental models (or “schemata”); carefully sequencing teaching to facilitate this process is important. </a:t>
            </a:r>
          </a:p>
          <a:p>
            <a:pPr lvl="0">
              <a:lnSpc>
                <a:spcPct val="115000"/>
              </a:lnSpc>
            </a:pPr>
            <a:endParaRPr lang="en-GB">
              <a:ea typeface="Calibri" panose="020F0502020204030204" pitchFamily="34" charset="0"/>
              <a:cs typeface="Times New Roman"/>
            </a:endParaRPr>
          </a:p>
          <a:p>
            <a:pPr lvl="0">
              <a:lnSpc>
                <a:spcPct val="115000"/>
              </a:lnSpc>
            </a:pPr>
            <a:r>
              <a:rPr lang="en-GB">
                <a:effectLst/>
                <a:ea typeface="Calibri" panose="020F0502020204030204" pitchFamily="34" charset="0"/>
                <a:cs typeface="Times New Roman"/>
              </a:rPr>
              <a:t>Support pupils to build increasingly complex mental models, by:</a:t>
            </a:r>
          </a:p>
          <a:p>
            <a:pPr marL="342900" lvl="0" indent="-342900">
              <a:lnSpc>
                <a:spcPct val="115000"/>
              </a:lnSpc>
              <a:buFont typeface="Arial" panose="020B0604020202020204" pitchFamily="34" charset="0"/>
              <a:buChar char="•"/>
            </a:pPr>
            <a:r>
              <a:rPr lang="en-GB" i="1">
                <a:effectLst/>
                <a:ea typeface="Calibri" panose="020F0502020204030204" pitchFamily="34" charset="0"/>
                <a:cs typeface="Times New Roman"/>
              </a:rPr>
              <a:t>Revisiting the big ideas of the subject over time and teaching key concepts through a range of examples.   </a:t>
            </a:r>
          </a:p>
          <a:p>
            <a:pPr marL="342900" lvl="0" indent="-342900">
              <a:lnSpc>
                <a:spcPct val="115000"/>
              </a:lnSpc>
              <a:buFont typeface="Arial" panose="020B0604020202020204" pitchFamily="34" charset="0"/>
              <a:buChar char="•"/>
            </a:pPr>
            <a:r>
              <a:rPr lang="en-GB" i="1">
                <a:effectLst/>
                <a:ea typeface="Calibri" panose="020F0502020204030204" pitchFamily="34" charset="0"/>
                <a:cs typeface="Times New Roman"/>
              </a:rPr>
              <a:t>Drawing explicit links between new content and the core concepts and principles in the subject.  </a:t>
            </a:r>
          </a:p>
          <a:p>
            <a:pPr lvl="0">
              <a:lnSpc>
                <a:spcPct val="115000"/>
              </a:lnSpc>
            </a:pPr>
            <a:endParaRPr lang="en-GB">
              <a:effectLst/>
              <a:ea typeface="Calibri" panose="020F0502020204030204" pitchFamily="34" charset="0"/>
              <a:cs typeface="Times New Roman"/>
            </a:endParaRPr>
          </a:p>
        </p:txBody>
      </p:sp>
    </p:spTree>
    <p:extLst>
      <p:ext uri="{BB962C8B-B14F-4D97-AF65-F5344CB8AC3E}">
        <p14:creationId xmlns:p14="http://schemas.microsoft.com/office/powerpoint/2010/main" val="11108690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69EB488-BC77-0540-812C-E70B6AC86254}"/>
              </a:ext>
            </a:extLst>
          </p:cNvPr>
          <p:cNvSpPr>
            <a:spLocks noGrp="1"/>
          </p:cNvSpPr>
          <p:nvPr>
            <p:ph type="title"/>
          </p:nvPr>
        </p:nvSpPr>
        <p:spPr>
          <a:xfrm>
            <a:off x="635000" y="2247067"/>
            <a:ext cx="10921999" cy="852155"/>
          </a:xfrm>
        </p:spPr>
        <p:txBody>
          <a:bodyPr/>
          <a:lstStyle/>
          <a:p>
            <a:pPr algn="ctr"/>
            <a:r>
              <a:rPr lang="en-GB"/>
              <a:t>“Curriculum should be at the heart of educational discussion.”</a:t>
            </a:r>
            <a:br>
              <a:rPr lang="en-GB"/>
            </a:br>
            <a:br>
              <a:rPr lang="en-GB"/>
            </a:br>
            <a:br>
              <a:rPr lang="en-GB"/>
            </a:br>
            <a:endParaRPr lang="en-GB"/>
          </a:p>
        </p:txBody>
      </p:sp>
      <p:sp>
        <p:nvSpPr>
          <p:cNvPr id="2" name="Slide Number Placeholder 1">
            <a:extLst>
              <a:ext uri="{FF2B5EF4-FFF2-40B4-BE49-F238E27FC236}">
                <a16:creationId xmlns:a16="http://schemas.microsoft.com/office/drawing/2014/main" id="{F73F79CD-4F90-4BA4-A4CD-833A2178DB1A}"/>
              </a:ext>
            </a:extLst>
          </p:cNvPr>
          <p:cNvSpPr>
            <a:spLocks noGrp="1"/>
          </p:cNvSpPr>
          <p:nvPr>
            <p:ph type="sldNum" sz="quarter" idx="12"/>
          </p:nvPr>
        </p:nvSpPr>
        <p:spPr/>
        <p:txBody>
          <a:bodyPr/>
          <a:lstStyle/>
          <a:p>
            <a:fld id="{6B6EFD66-0F65-0C43-B4F5-A9CE99357F25}" type="slidenum">
              <a:rPr lang="en-GB" smtClean="0"/>
              <a:t>7</a:t>
            </a:fld>
            <a:endParaRPr lang="en-GB"/>
          </a:p>
        </p:txBody>
      </p:sp>
      <p:sp>
        <p:nvSpPr>
          <p:cNvPr id="7" name="TextBox 6">
            <a:extLst>
              <a:ext uri="{FF2B5EF4-FFF2-40B4-BE49-F238E27FC236}">
                <a16:creationId xmlns:a16="http://schemas.microsoft.com/office/drawing/2014/main" id="{20020796-67F7-4543-A40E-39280EC277CB}"/>
              </a:ext>
            </a:extLst>
          </p:cNvPr>
          <p:cNvSpPr txBox="1"/>
          <p:nvPr/>
        </p:nvSpPr>
        <p:spPr>
          <a:xfrm>
            <a:off x="8173941" y="4317559"/>
            <a:ext cx="3951265" cy="369332"/>
          </a:xfrm>
          <a:prstGeom prst="rect">
            <a:avLst/>
          </a:prstGeom>
          <a:noFill/>
        </p:spPr>
        <p:txBody>
          <a:bodyPr wrap="square" rtlCol="0">
            <a:spAutoFit/>
          </a:bodyPr>
          <a:lstStyle/>
          <a:p>
            <a:r>
              <a:rPr lang="en-GB" b="0" i="0" dirty="0">
                <a:solidFill>
                  <a:schemeClr val="bg1"/>
                </a:solidFill>
                <a:cs typeface="Calibri"/>
              </a:rPr>
              <a:t>(Priestly &amp; </a:t>
            </a:r>
            <a:r>
              <a:rPr lang="en-GB" b="0" i="0" dirty="0" err="1">
                <a:solidFill>
                  <a:schemeClr val="bg1"/>
                </a:solidFill>
                <a:cs typeface="Calibri"/>
              </a:rPr>
              <a:t>Philippou</a:t>
            </a:r>
            <a:r>
              <a:rPr lang="en-GB" b="0" i="0" dirty="0">
                <a:solidFill>
                  <a:schemeClr val="bg1"/>
                </a:solidFill>
                <a:cs typeface="Calibri"/>
              </a:rPr>
              <a:t>, 2019)</a:t>
            </a:r>
            <a:endParaRPr lang="en-GB" dirty="0">
              <a:solidFill>
                <a:schemeClr val="bg1"/>
              </a:solidFill>
            </a:endParaRPr>
          </a:p>
        </p:txBody>
      </p:sp>
    </p:spTree>
    <p:extLst>
      <p:ext uri="{BB962C8B-B14F-4D97-AF65-F5344CB8AC3E}">
        <p14:creationId xmlns:p14="http://schemas.microsoft.com/office/powerpoint/2010/main" val="32650987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EDCE5C-AED3-4DC5-B0F4-A7EEDF749638}"/>
              </a:ext>
            </a:extLst>
          </p:cNvPr>
          <p:cNvSpPr>
            <a:spLocks noGrp="1"/>
          </p:cNvSpPr>
          <p:nvPr>
            <p:ph type="title"/>
          </p:nvPr>
        </p:nvSpPr>
        <p:spPr/>
        <p:txBody>
          <a:bodyPr/>
          <a:lstStyle/>
          <a:p>
            <a:r>
              <a:rPr lang="en-GB"/>
              <a:t>Curriculum pitfalls  </a:t>
            </a:r>
          </a:p>
        </p:txBody>
      </p:sp>
      <p:sp>
        <p:nvSpPr>
          <p:cNvPr id="3" name="Slide Number Placeholder 2">
            <a:extLst>
              <a:ext uri="{FF2B5EF4-FFF2-40B4-BE49-F238E27FC236}">
                <a16:creationId xmlns:a16="http://schemas.microsoft.com/office/drawing/2014/main" id="{D823E2B4-2504-4909-B345-0F813790E6B7}"/>
              </a:ext>
            </a:extLst>
          </p:cNvPr>
          <p:cNvSpPr>
            <a:spLocks noGrp="1"/>
          </p:cNvSpPr>
          <p:nvPr>
            <p:ph type="sldNum" sz="quarter" idx="12"/>
          </p:nvPr>
        </p:nvSpPr>
        <p:spPr/>
        <p:txBody>
          <a:bodyPr/>
          <a:lstStyle/>
          <a:p>
            <a:fld id="{6B6EFD66-0F65-0C43-B4F5-A9CE99357F25}" type="slidenum">
              <a:rPr lang="en-GB" smtClean="0"/>
              <a:t>8</a:t>
            </a:fld>
            <a:endParaRPr lang="en-GB"/>
          </a:p>
        </p:txBody>
      </p:sp>
      <p:sp>
        <p:nvSpPr>
          <p:cNvPr id="5" name="Rectangle: Top Corners Snipped 4">
            <a:extLst>
              <a:ext uri="{FF2B5EF4-FFF2-40B4-BE49-F238E27FC236}">
                <a16:creationId xmlns:a16="http://schemas.microsoft.com/office/drawing/2014/main" id="{0BB8A5C5-EE8F-43D7-91AB-DBE1D3A46BFE}"/>
              </a:ext>
            </a:extLst>
          </p:cNvPr>
          <p:cNvSpPr/>
          <p:nvPr/>
        </p:nvSpPr>
        <p:spPr>
          <a:xfrm>
            <a:off x="631826" y="2210200"/>
            <a:ext cx="6076622" cy="1120828"/>
          </a:xfrm>
          <a:custGeom>
            <a:avLst/>
            <a:gdLst>
              <a:gd name="connsiteX0" fmla="*/ 110390 w 6076622"/>
              <a:gd name="connsiteY0" fmla="*/ 0 h 1120828"/>
              <a:gd name="connsiteX1" fmla="*/ 702481 w 6076622"/>
              <a:gd name="connsiteY1" fmla="*/ 0 h 1120828"/>
              <a:gd name="connsiteX2" fmla="*/ 1177455 w 6076622"/>
              <a:gd name="connsiteY2" fmla="*/ 0 h 1120828"/>
              <a:gd name="connsiteX3" fmla="*/ 1886662 w 6076622"/>
              <a:gd name="connsiteY3" fmla="*/ 0 h 1120828"/>
              <a:gd name="connsiteX4" fmla="*/ 2420194 w 6076622"/>
              <a:gd name="connsiteY4" fmla="*/ 0 h 1120828"/>
              <a:gd name="connsiteX5" fmla="*/ 2895168 w 6076622"/>
              <a:gd name="connsiteY5" fmla="*/ 0 h 1120828"/>
              <a:gd name="connsiteX6" fmla="*/ 3428700 w 6076622"/>
              <a:gd name="connsiteY6" fmla="*/ 0 h 1120828"/>
              <a:gd name="connsiteX7" fmla="*/ 4137908 w 6076622"/>
              <a:gd name="connsiteY7" fmla="*/ 0 h 1120828"/>
              <a:gd name="connsiteX8" fmla="*/ 4671440 w 6076622"/>
              <a:gd name="connsiteY8" fmla="*/ 0 h 1120828"/>
              <a:gd name="connsiteX9" fmla="*/ 5146414 w 6076622"/>
              <a:gd name="connsiteY9" fmla="*/ 0 h 1120828"/>
              <a:gd name="connsiteX10" fmla="*/ 5966232 w 6076622"/>
              <a:gd name="connsiteY10" fmla="*/ 0 h 1120828"/>
              <a:gd name="connsiteX11" fmla="*/ 6076622 w 6076622"/>
              <a:gd name="connsiteY11" fmla="*/ 110390 h 1120828"/>
              <a:gd name="connsiteX12" fmla="*/ 6076622 w 6076622"/>
              <a:gd name="connsiteY12" fmla="*/ 535593 h 1120828"/>
              <a:gd name="connsiteX13" fmla="*/ 6076622 w 6076622"/>
              <a:gd name="connsiteY13" fmla="*/ 1015078 h 1120828"/>
              <a:gd name="connsiteX14" fmla="*/ 5970872 w 6076622"/>
              <a:gd name="connsiteY14" fmla="*/ 1120828 h 1120828"/>
              <a:gd name="connsiteX15" fmla="*/ 5260541 w 6076622"/>
              <a:gd name="connsiteY15" fmla="*/ 1120828 h 1120828"/>
              <a:gd name="connsiteX16" fmla="*/ 4608860 w 6076622"/>
              <a:gd name="connsiteY16" fmla="*/ 1120828 h 1120828"/>
              <a:gd name="connsiteX17" fmla="*/ 4015831 w 6076622"/>
              <a:gd name="connsiteY17" fmla="*/ 1120828 h 1120828"/>
              <a:gd name="connsiteX18" fmla="*/ 3305500 w 6076622"/>
              <a:gd name="connsiteY18" fmla="*/ 1120828 h 1120828"/>
              <a:gd name="connsiteX19" fmla="*/ 2653820 w 6076622"/>
              <a:gd name="connsiteY19" fmla="*/ 1120828 h 1120828"/>
              <a:gd name="connsiteX20" fmla="*/ 1884837 w 6076622"/>
              <a:gd name="connsiteY20" fmla="*/ 1120828 h 1120828"/>
              <a:gd name="connsiteX21" fmla="*/ 1115854 w 6076622"/>
              <a:gd name="connsiteY21" fmla="*/ 1120828 h 1120828"/>
              <a:gd name="connsiteX22" fmla="*/ 105750 w 6076622"/>
              <a:gd name="connsiteY22" fmla="*/ 1120828 h 1120828"/>
              <a:gd name="connsiteX23" fmla="*/ 0 w 6076622"/>
              <a:gd name="connsiteY23" fmla="*/ 1015078 h 1120828"/>
              <a:gd name="connsiteX24" fmla="*/ 0 w 6076622"/>
              <a:gd name="connsiteY24" fmla="*/ 553687 h 1120828"/>
              <a:gd name="connsiteX25" fmla="*/ 0 w 6076622"/>
              <a:gd name="connsiteY25" fmla="*/ 110390 h 1120828"/>
              <a:gd name="connsiteX26" fmla="*/ 110390 w 6076622"/>
              <a:gd name="connsiteY26" fmla="*/ 0 h 1120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76622" h="1120828" fill="none" extrusionOk="0">
                <a:moveTo>
                  <a:pt x="110390" y="0"/>
                </a:moveTo>
                <a:cubicBezTo>
                  <a:pt x="287669" y="25288"/>
                  <a:pt x="513843" y="6686"/>
                  <a:pt x="702481" y="0"/>
                </a:cubicBezTo>
                <a:cubicBezTo>
                  <a:pt x="891119" y="-6686"/>
                  <a:pt x="1066039" y="7738"/>
                  <a:pt x="1177455" y="0"/>
                </a:cubicBezTo>
                <a:cubicBezTo>
                  <a:pt x="1288871" y="-7738"/>
                  <a:pt x="1652601" y="23069"/>
                  <a:pt x="1886662" y="0"/>
                </a:cubicBezTo>
                <a:cubicBezTo>
                  <a:pt x="2120723" y="-23069"/>
                  <a:pt x="2297815" y="9361"/>
                  <a:pt x="2420194" y="0"/>
                </a:cubicBezTo>
                <a:cubicBezTo>
                  <a:pt x="2542573" y="-9361"/>
                  <a:pt x="2735899" y="6026"/>
                  <a:pt x="2895168" y="0"/>
                </a:cubicBezTo>
                <a:cubicBezTo>
                  <a:pt x="3054437" y="-6026"/>
                  <a:pt x="3226408" y="5913"/>
                  <a:pt x="3428700" y="0"/>
                </a:cubicBezTo>
                <a:cubicBezTo>
                  <a:pt x="3630992" y="-5913"/>
                  <a:pt x="3902333" y="5490"/>
                  <a:pt x="4137908" y="0"/>
                </a:cubicBezTo>
                <a:cubicBezTo>
                  <a:pt x="4373483" y="-5490"/>
                  <a:pt x="4407847" y="8229"/>
                  <a:pt x="4671440" y="0"/>
                </a:cubicBezTo>
                <a:cubicBezTo>
                  <a:pt x="4935033" y="-8229"/>
                  <a:pt x="4918281" y="4732"/>
                  <a:pt x="5146414" y="0"/>
                </a:cubicBezTo>
                <a:cubicBezTo>
                  <a:pt x="5374547" y="-4732"/>
                  <a:pt x="5726276" y="39653"/>
                  <a:pt x="5966232" y="0"/>
                </a:cubicBezTo>
                <a:cubicBezTo>
                  <a:pt x="6004801" y="29668"/>
                  <a:pt x="6023988" y="62782"/>
                  <a:pt x="6076622" y="110390"/>
                </a:cubicBezTo>
                <a:cubicBezTo>
                  <a:pt x="6067144" y="262226"/>
                  <a:pt x="6064589" y="423463"/>
                  <a:pt x="6076622" y="535593"/>
                </a:cubicBezTo>
                <a:cubicBezTo>
                  <a:pt x="6088655" y="647723"/>
                  <a:pt x="6062053" y="790316"/>
                  <a:pt x="6076622" y="1015078"/>
                </a:cubicBezTo>
                <a:cubicBezTo>
                  <a:pt x="6029010" y="1057059"/>
                  <a:pt x="6013566" y="1086733"/>
                  <a:pt x="5970872" y="1120828"/>
                </a:cubicBezTo>
                <a:cubicBezTo>
                  <a:pt x="5666659" y="1142257"/>
                  <a:pt x="5589879" y="1136146"/>
                  <a:pt x="5260541" y="1120828"/>
                </a:cubicBezTo>
                <a:cubicBezTo>
                  <a:pt x="4931203" y="1105510"/>
                  <a:pt x="4928877" y="1115138"/>
                  <a:pt x="4608860" y="1120828"/>
                </a:cubicBezTo>
                <a:cubicBezTo>
                  <a:pt x="4288843" y="1126518"/>
                  <a:pt x="4157002" y="1101033"/>
                  <a:pt x="4015831" y="1120828"/>
                </a:cubicBezTo>
                <a:cubicBezTo>
                  <a:pt x="3874660" y="1140623"/>
                  <a:pt x="3628924" y="1109596"/>
                  <a:pt x="3305500" y="1120828"/>
                </a:cubicBezTo>
                <a:cubicBezTo>
                  <a:pt x="2982076" y="1132060"/>
                  <a:pt x="2807528" y="1105186"/>
                  <a:pt x="2653820" y="1120828"/>
                </a:cubicBezTo>
                <a:cubicBezTo>
                  <a:pt x="2500112" y="1136470"/>
                  <a:pt x="2232597" y="1118816"/>
                  <a:pt x="1884837" y="1120828"/>
                </a:cubicBezTo>
                <a:cubicBezTo>
                  <a:pt x="1537077" y="1122840"/>
                  <a:pt x="1449713" y="1156858"/>
                  <a:pt x="1115854" y="1120828"/>
                </a:cubicBezTo>
                <a:cubicBezTo>
                  <a:pt x="781995" y="1084798"/>
                  <a:pt x="423789" y="1120037"/>
                  <a:pt x="105750" y="1120828"/>
                </a:cubicBezTo>
                <a:cubicBezTo>
                  <a:pt x="61613" y="1071151"/>
                  <a:pt x="30862" y="1041525"/>
                  <a:pt x="0" y="1015078"/>
                </a:cubicBezTo>
                <a:cubicBezTo>
                  <a:pt x="16104" y="793211"/>
                  <a:pt x="20075" y="704941"/>
                  <a:pt x="0" y="553687"/>
                </a:cubicBezTo>
                <a:cubicBezTo>
                  <a:pt x="-20075" y="402433"/>
                  <a:pt x="-18508" y="292538"/>
                  <a:pt x="0" y="110390"/>
                </a:cubicBezTo>
                <a:cubicBezTo>
                  <a:pt x="45462" y="57834"/>
                  <a:pt x="81874" y="24341"/>
                  <a:pt x="110390" y="0"/>
                </a:cubicBezTo>
                <a:close/>
              </a:path>
              <a:path w="6076622" h="1120828" stroke="0" extrusionOk="0">
                <a:moveTo>
                  <a:pt x="110390" y="0"/>
                </a:moveTo>
                <a:cubicBezTo>
                  <a:pt x="316274" y="-26108"/>
                  <a:pt x="558635" y="6829"/>
                  <a:pt x="702481" y="0"/>
                </a:cubicBezTo>
                <a:cubicBezTo>
                  <a:pt x="846327" y="-6829"/>
                  <a:pt x="978759" y="7876"/>
                  <a:pt x="1177455" y="0"/>
                </a:cubicBezTo>
                <a:cubicBezTo>
                  <a:pt x="1376151" y="-7876"/>
                  <a:pt x="1730565" y="18756"/>
                  <a:pt x="1945220" y="0"/>
                </a:cubicBezTo>
                <a:cubicBezTo>
                  <a:pt x="2159875" y="-18756"/>
                  <a:pt x="2332346" y="2570"/>
                  <a:pt x="2537311" y="0"/>
                </a:cubicBezTo>
                <a:cubicBezTo>
                  <a:pt x="2742276" y="-2570"/>
                  <a:pt x="2848152" y="-11928"/>
                  <a:pt x="3129402" y="0"/>
                </a:cubicBezTo>
                <a:cubicBezTo>
                  <a:pt x="3410652" y="11928"/>
                  <a:pt x="3578454" y="25045"/>
                  <a:pt x="3897168" y="0"/>
                </a:cubicBezTo>
                <a:cubicBezTo>
                  <a:pt x="4215882" y="-25045"/>
                  <a:pt x="4164598" y="-13444"/>
                  <a:pt x="4430700" y="0"/>
                </a:cubicBezTo>
                <a:cubicBezTo>
                  <a:pt x="4696802" y="13444"/>
                  <a:pt x="4969658" y="3192"/>
                  <a:pt x="5198466" y="0"/>
                </a:cubicBezTo>
                <a:cubicBezTo>
                  <a:pt x="5427274" y="-3192"/>
                  <a:pt x="5708695" y="4343"/>
                  <a:pt x="5966232" y="0"/>
                </a:cubicBezTo>
                <a:cubicBezTo>
                  <a:pt x="6005898" y="49427"/>
                  <a:pt x="6052750" y="89733"/>
                  <a:pt x="6076622" y="110390"/>
                </a:cubicBezTo>
                <a:cubicBezTo>
                  <a:pt x="6090334" y="288616"/>
                  <a:pt x="6091280" y="437973"/>
                  <a:pt x="6076622" y="562734"/>
                </a:cubicBezTo>
                <a:cubicBezTo>
                  <a:pt x="6061964" y="687495"/>
                  <a:pt x="6097432" y="808446"/>
                  <a:pt x="6076622" y="1015078"/>
                </a:cubicBezTo>
                <a:cubicBezTo>
                  <a:pt x="6043084" y="1046638"/>
                  <a:pt x="5991501" y="1090668"/>
                  <a:pt x="5970872" y="1120828"/>
                </a:cubicBezTo>
                <a:cubicBezTo>
                  <a:pt x="5617041" y="1102117"/>
                  <a:pt x="5558804" y="1082535"/>
                  <a:pt x="5201889" y="1120828"/>
                </a:cubicBezTo>
                <a:cubicBezTo>
                  <a:pt x="4844974" y="1159121"/>
                  <a:pt x="4839204" y="1093923"/>
                  <a:pt x="4491558" y="1120828"/>
                </a:cubicBezTo>
                <a:cubicBezTo>
                  <a:pt x="4143912" y="1147733"/>
                  <a:pt x="4092312" y="1143722"/>
                  <a:pt x="3781226" y="1120828"/>
                </a:cubicBezTo>
                <a:cubicBezTo>
                  <a:pt x="3470140" y="1097934"/>
                  <a:pt x="3423327" y="1102038"/>
                  <a:pt x="3070895" y="1120828"/>
                </a:cubicBezTo>
                <a:cubicBezTo>
                  <a:pt x="2718463" y="1139618"/>
                  <a:pt x="2807217" y="1142889"/>
                  <a:pt x="2595168" y="1120828"/>
                </a:cubicBezTo>
                <a:cubicBezTo>
                  <a:pt x="2383119" y="1098767"/>
                  <a:pt x="2301382" y="1129199"/>
                  <a:pt x="2060791" y="1120828"/>
                </a:cubicBezTo>
                <a:cubicBezTo>
                  <a:pt x="1820200" y="1112457"/>
                  <a:pt x="1545569" y="1111852"/>
                  <a:pt x="1350459" y="1120828"/>
                </a:cubicBezTo>
                <a:cubicBezTo>
                  <a:pt x="1155349" y="1129804"/>
                  <a:pt x="1005279" y="1147939"/>
                  <a:pt x="757430" y="1120828"/>
                </a:cubicBezTo>
                <a:cubicBezTo>
                  <a:pt x="509581" y="1093717"/>
                  <a:pt x="242682" y="1119035"/>
                  <a:pt x="105750" y="1120828"/>
                </a:cubicBezTo>
                <a:cubicBezTo>
                  <a:pt x="57974" y="1081565"/>
                  <a:pt x="50252" y="1069800"/>
                  <a:pt x="0" y="1015078"/>
                </a:cubicBezTo>
                <a:cubicBezTo>
                  <a:pt x="-4211" y="819977"/>
                  <a:pt x="-13849" y="779868"/>
                  <a:pt x="0" y="589875"/>
                </a:cubicBezTo>
                <a:cubicBezTo>
                  <a:pt x="13849" y="399882"/>
                  <a:pt x="-2103" y="344148"/>
                  <a:pt x="0" y="110390"/>
                </a:cubicBezTo>
                <a:cubicBezTo>
                  <a:pt x="35888" y="68877"/>
                  <a:pt x="65898" y="51785"/>
                  <a:pt x="110390" y="0"/>
                </a:cubicBezTo>
                <a:close/>
              </a:path>
            </a:pathLst>
          </a:custGeom>
          <a:solidFill>
            <a:schemeClr val="accent2"/>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sz="2800" b="0" dirty="0">
                <a:solidFill>
                  <a:schemeClr val="tx1"/>
                </a:solidFill>
              </a:rPr>
              <a:t>Activity-based design</a:t>
            </a:r>
          </a:p>
        </p:txBody>
      </p:sp>
      <p:sp>
        <p:nvSpPr>
          <p:cNvPr id="6" name="Rectangle: Top Corners Snipped 5">
            <a:extLst>
              <a:ext uri="{FF2B5EF4-FFF2-40B4-BE49-F238E27FC236}">
                <a16:creationId xmlns:a16="http://schemas.microsoft.com/office/drawing/2014/main" id="{50528613-27E7-4BAB-A120-716B2775C0CD}"/>
              </a:ext>
            </a:extLst>
          </p:cNvPr>
          <p:cNvSpPr/>
          <p:nvPr/>
        </p:nvSpPr>
        <p:spPr>
          <a:xfrm>
            <a:off x="631826" y="3649258"/>
            <a:ext cx="6076622" cy="1120828"/>
          </a:xfrm>
          <a:custGeom>
            <a:avLst/>
            <a:gdLst>
              <a:gd name="connsiteX0" fmla="*/ 110390 w 6076622"/>
              <a:gd name="connsiteY0" fmla="*/ 0 h 1120828"/>
              <a:gd name="connsiteX1" fmla="*/ 702481 w 6076622"/>
              <a:gd name="connsiteY1" fmla="*/ 0 h 1120828"/>
              <a:gd name="connsiteX2" fmla="*/ 1177455 w 6076622"/>
              <a:gd name="connsiteY2" fmla="*/ 0 h 1120828"/>
              <a:gd name="connsiteX3" fmla="*/ 1886662 w 6076622"/>
              <a:gd name="connsiteY3" fmla="*/ 0 h 1120828"/>
              <a:gd name="connsiteX4" fmla="*/ 2420194 w 6076622"/>
              <a:gd name="connsiteY4" fmla="*/ 0 h 1120828"/>
              <a:gd name="connsiteX5" fmla="*/ 2895168 w 6076622"/>
              <a:gd name="connsiteY5" fmla="*/ 0 h 1120828"/>
              <a:gd name="connsiteX6" fmla="*/ 3428700 w 6076622"/>
              <a:gd name="connsiteY6" fmla="*/ 0 h 1120828"/>
              <a:gd name="connsiteX7" fmla="*/ 4137908 w 6076622"/>
              <a:gd name="connsiteY7" fmla="*/ 0 h 1120828"/>
              <a:gd name="connsiteX8" fmla="*/ 4671440 w 6076622"/>
              <a:gd name="connsiteY8" fmla="*/ 0 h 1120828"/>
              <a:gd name="connsiteX9" fmla="*/ 5146414 w 6076622"/>
              <a:gd name="connsiteY9" fmla="*/ 0 h 1120828"/>
              <a:gd name="connsiteX10" fmla="*/ 5966232 w 6076622"/>
              <a:gd name="connsiteY10" fmla="*/ 0 h 1120828"/>
              <a:gd name="connsiteX11" fmla="*/ 6076622 w 6076622"/>
              <a:gd name="connsiteY11" fmla="*/ 110390 h 1120828"/>
              <a:gd name="connsiteX12" fmla="*/ 6076622 w 6076622"/>
              <a:gd name="connsiteY12" fmla="*/ 535593 h 1120828"/>
              <a:gd name="connsiteX13" fmla="*/ 6076622 w 6076622"/>
              <a:gd name="connsiteY13" fmla="*/ 1015078 h 1120828"/>
              <a:gd name="connsiteX14" fmla="*/ 5970872 w 6076622"/>
              <a:gd name="connsiteY14" fmla="*/ 1120828 h 1120828"/>
              <a:gd name="connsiteX15" fmla="*/ 5260541 w 6076622"/>
              <a:gd name="connsiteY15" fmla="*/ 1120828 h 1120828"/>
              <a:gd name="connsiteX16" fmla="*/ 4608860 w 6076622"/>
              <a:gd name="connsiteY16" fmla="*/ 1120828 h 1120828"/>
              <a:gd name="connsiteX17" fmla="*/ 4015831 w 6076622"/>
              <a:gd name="connsiteY17" fmla="*/ 1120828 h 1120828"/>
              <a:gd name="connsiteX18" fmla="*/ 3305500 w 6076622"/>
              <a:gd name="connsiteY18" fmla="*/ 1120828 h 1120828"/>
              <a:gd name="connsiteX19" fmla="*/ 2653820 w 6076622"/>
              <a:gd name="connsiteY19" fmla="*/ 1120828 h 1120828"/>
              <a:gd name="connsiteX20" fmla="*/ 1884837 w 6076622"/>
              <a:gd name="connsiteY20" fmla="*/ 1120828 h 1120828"/>
              <a:gd name="connsiteX21" fmla="*/ 1115854 w 6076622"/>
              <a:gd name="connsiteY21" fmla="*/ 1120828 h 1120828"/>
              <a:gd name="connsiteX22" fmla="*/ 105750 w 6076622"/>
              <a:gd name="connsiteY22" fmla="*/ 1120828 h 1120828"/>
              <a:gd name="connsiteX23" fmla="*/ 0 w 6076622"/>
              <a:gd name="connsiteY23" fmla="*/ 1015078 h 1120828"/>
              <a:gd name="connsiteX24" fmla="*/ 0 w 6076622"/>
              <a:gd name="connsiteY24" fmla="*/ 553687 h 1120828"/>
              <a:gd name="connsiteX25" fmla="*/ 0 w 6076622"/>
              <a:gd name="connsiteY25" fmla="*/ 110390 h 1120828"/>
              <a:gd name="connsiteX26" fmla="*/ 110390 w 6076622"/>
              <a:gd name="connsiteY26" fmla="*/ 0 h 1120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76622" h="1120828" fill="none" extrusionOk="0">
                <a:moveTo>
                  <a:pt x="110390" y="0"/>
                </a:moveTo>
                <a:cubicBezTo>
                  <a:pt x="287669" y="25288"/>
                  <a:pt x="513843" y="6686"/>
                  <a:pt x="702481" y="0"/>
                </a:cubicBezTo>
                <a:cubicBezTo>
                  <a:pt x="891119" y="-6686"/>
                  <a:pt x="1066039" y="7738"/>
                  <a:pt x="1177455" y="0"/>
                </a:cubicBezTo>
                <a:cubicBezTo>
                  <a:pt x="1288871" y="-7738"/>
                  <a:pt x="1652601" y="23069"/>
                  <a:pt x="1886662" y="0"/>
                </a:cubicBezTo>
                <a:cubicBezTo>
                  <a:pt x="2120723" y="-23069"/>
                  <a:pt x="2297815" y="9361"/>
                  <a:pt x="2420194" y="0"/>
                </a:cubicBezTo>
                <a:cubicBezTo>
                  <a:pt x="2542573" y="-9361"/>
                  <a:pt x="2735899" y="6026"/>
                  <a:pt x="2895168" y="0"/>
                </a:cubicBezTo>
                <a:cubicBezTo>
                  <a:pt x="3054437" y="-6026"/>
                  <a:pt x="3226408" y="5913"/>
                  <a:pt x="3428700" y="0"/>
                </a:cubicBezTo>
                <a:cubicBezTo>
                  <a:pt x="3630992" y="-5913"/>
                  <a:pt x="3902333" y="5490"/>
                  <a:pt x="4137908" y="0"/>
                </a:cubicBezTo>
                <a:cubicBezTo>
                  <a:pt x="4373483" y="-5490"/>
                  <a:pt x="4407847" y="8229"/>
                  <a:pt x="4671440" y="0"/>
                </a:cubicBezTo>
                <a:cubicBezTo>
                  <a:pt x="4935033" y="-8229"/>
                  <a:pt x="4918281" y="4732"/>
                  <a:pt x="5146414" y="0"/>
                </a:cubicBezTo>
                <a:cubicBezTo>
                  <a:pt x="5374547" y="-4732"/>
                  <a:pt x="5726276" y="39653"/>
                  <a:pt x="5966232" y="0"/>
                </a:cubicBezTo>
                <a:cubicBezTo>
                  <a:pt x="6004801" y="29668"/>
                  <a:pt x="6023988" y="62782"/>
                  <a:pt x="6076622" y="110390"/>
                </a:cubicBezTo>
                <a:cubicBezTo>
                  <a:pt x="6067144" y="262226"/>
                  <a:pt x="6064589" y="423463"/>
                  <a:pt x="6076622" y="535593"/>
                </a:cubicBezTo>
                <a:cubicBezTo>
                  <a:pt x="6088655" y="647723"/>
                  <a:pt x="6062053" y="790316"/>
                  <a:pt x="6076622" y="1015078"/>
                </a:cubicBezTo>
                <a:cubicBezTo>
                  <a:pt x="6029010" y="1057059"/>
                  <a:pt x="6013566" y="1086733"/>
                  <a:pt x="5970872" y="1120828"/>
                </a:cubicBezTo>
                <a:cubicBezTo>
                  <a:pt x="5666659" y="1142257"/>
                  <a:pt x="5589879" y="1136146"/>
                  <a:pt x="5260541" y="1120828"/>
                </a:cubicBezTo>
                <a:cubicBezTo>
                  <a:pt x="4931203" y="1105510"/>
                  <a:pt x="4928877" y="1115138"/>
                  <a:pt x="4608860" y="1120828"/>
                </a:cubicBezTo>
                <a:cubicBezTo>
                  <a:pt x="4288843" y="1126518"/>
                  <a:pt x="4157002" y="1101033"/>
                  <a:pt x="4015831" y="1120828"/>
                </a:cubicBezTo>
                <a:cubicBezTo>
                  <a:pt x="3874660" y="1140623"/>
                  <a:pt x="3628924" y="1109596"/>
                  <a:pt x="3305500" y="1120828"/>
                </a:cubicBezTo>
                <a:cubicBezTo>
                  <a:pt x="2982076" y="1132060"/>
                  <a:pt x="2807528" y="1105186"/>
                  <a:pt x="2653820" y="1120828"/>
                </a:cubicBezTo>
                <a:cubicBezTo>
                  <a:pt x="2500112" y="1136470"/>
                  <a:pt x="2232597" y="1118816"/>
                  <a:pt x="1884837" y="1120828"/>
                </a:cubicBezTo>
                <a:cubicBezTo>
                  <a:pt x="1537077" y="1122840"/>
                  <a:pt x="1449713" y="1156858"/>
                  <a:pt x="1115854" y="1120828"/>
                </a:cubicBezTo>
                <a:cubicBezTo>
                  <a:pt x="781995" y="1084798"/>
                  <a:pt x="423789" y="1120037"/>
                  <a:pt x="105750" y="1120828"/>
                </a:cubicBezTo>
                <a:cubicBezTo>
                  <a:pt x="61613" y="1071151"/>
                  <a:pt x="30862" y="1041525"/>
                  <a:pt x="0" y="1015078"/>
                </a:cubicBezTo>
                <a:cubicBezTo>
                  <a:pt x="16104" y="793211"/>
                  <a:pt x="20075" y="704941"/>
                  <a:pt x="0" y="553687"/>
                </a:cubicBezTo>
                <a:cubicBezTo>
                  <a:pt x="-20075" y="402433"/>
                  <a:pt x="-18508" y="292538"/>
                  <a:pt x="0" y="110390"/>
                </a:cubicBezTo>
                <a:cubicBezTo>
                  <a:pt x="45462" y="57834"/>
                  <a:pt x="81874" y="24341"/>
                  <a:pt x="110390" y="0"/>
                </a:cubicBezTo>
                <a:close/>
              </a:path>
              <a:path w="6076622" h="1120828" stroke="0" extrusionOk="0">
                <a:moveTo>
                  <a:pt x="110390" y="0"/>
                </a:moveTo>
                <a:cubicBezTo>
                  <a:pt x="316274" y="-26108"/>
                  <a:pt x="558635" y="6829"/>
                  <a:pt x="702481" y="0"/>
                </a:cubicBezTo>
                <a:cubicBezTo>
                  <a:pt x="846327" y="-6829"/>
                  <a:pt x="978759" y="7876"/>
                  <a:pt x="1177455" y="0"/>
                </a:cubicBezTo>
                <a:cubicBezTo>
                  <a:pt x="1376151" y="-7876"/>
                  <a:pt x="1730565" y="18756"/>
                  <a:pt x="1945220" y="0"/>
                </a:cubicBezTo>
                <a:cubicBezTo>
                  <a:pt x="2159875" y="-18756"/>
                  <a:pt x="2332346" y="2570"/>
                  <a:pt x="2537311" y="0"/>
                </a:cubicBezTo>
                <a:cubicBezTo>
                  <a:pt x="2742276" y="-2570"/>
                  <a:pt x="2848152" y="-11928"/>
                  <a:pt x="3129402" y="0"/>
                </a:cubicBezTo>
                <a:cubicBezTo>
                  <a:pt x="3410652" y="11928"/>
                  <a:pt x="3578454" y="25045"/>
                  <a:pt x="3897168" y="0"/>
                </a:cubicBezTo>
                <a:cubicBezTo>
                  <a:pt x="4215882" y="-25045"/>
                  <a:pt x="4164598" y="-13444"/>
                  <a:pt x="4430700" y="0"/>
                </a:cubicBezTo>
                <a:cubicBezTo>
                  <a:pt x="4696802" y="13444"/>
                  <a:pt x="4969658" y="3192"/>
                  <a:pt x="5198466" y="0"/>
                </a:cubicBezTo>
                <a:cubicBezTo>
                  <a:pt x="5427274" y="-3192"/>
                  <a:pt x="5708695" y="4343"/>
                  <a:pt x="5966232" y="0"/>
                </a:cubicBezTo>
                <a:cubicBezTo>
                  <a:pt x="6005898" y="49427"/>
                  <a:pt x="6052750" y="89733"/>
                  <a:pt x="6076622" y="110390"/>
                </a:cubicBezTo>
                <a:cubicBezTo>
                  <a:pt x="6090334" y="288616"/>
                  <a:pt x="6091280" y="437973"/>
                  <a:pt x="6076622" y="562734"/>
                </a:cubicBezTo>
                <a:cubicBezTo>
                  <a:pt x="6061964" y="687495"/>
                  <a:pt x="6097432" y="808446"/>
                  <a:pt x="6076622" y="1015078"/>
                </a:cubicBezTo>
                <a:cubicBezTo>
                  <a:pt x="6043084" y="1046638"/>
                  <a:pt x="5991501" y="1090668"/>
                  <a:pt x="5970872" y="1120828"/>
                </a:cubicBezTo>
                <a:cubicBezTo>
                  <a:pt x="5617041" y="1102117"/>
                  <a:pt x="5558804" y="1082535"/>
                  <a:pt x="5201889" y="1120828"/>
                </a:cubicBezTo>
                <a:cubicBezTo>
                  <a:pt x="4844974" y="1159121"/>
                  <a:pt x="4839204" y="1093923"/>
                  <a:pt x="4491558" y="1120828"/>
                </a:cubicBezTo>
                <a:cubicBezTo>
                  <a:pt x="4143912" y="1147733"/>
                  <a:pt x="4092312" y="1143722"/>
                  <a:pt x="3781226" y="1120828"/>
                </a:cubicBezTo>
                <a:cubicBezTo>
                  <a:pt x="3470140" y="1097934"/>
                  <a:pt x="3423327" y="1102038"/>
                  <a:pt x="3070895" y="1120828"/>
                </a:cubicBezTo>
                <a:cubicBezTo>
                  <a:pt x="2718463" y="1139618"/>
                  <a:pt x="2807217" y="1142889"/>
                  <a:pt x="2595168" y="1120828"/>
                </a:cubicBezTo>
                <a:cubicBezTo>
                  <a:pt x="2383119" y="1098767"/>
                  <a:pt x="2301382" y="1129199"/>
                  <a:pt x="2060791" y="1120828"/>
                </a:cubicBezTo>
                <a:cubicBezTo>
                  <a:pt x="1820200" y="1112457"/>
                  <a:pt x="1545569" y="1111852"/>
                  <a:pt x="1350459" y="1120828"/>
                </a:cubicBezTo>
                <a:cubicBezTo>
                  <a:pt x="1155349" y="1129804"/>
                  <a:pt x="1005279" y="1147939"/>
                  <a:pt x="757430" y="1120828"/>
                </a:cubicBezTo>
                <a:cubicBezTo>
                  <a:pt x="509581" y="1093717"/>
                  <a:pt x="242682" y="1119035"/>
                  <a:pt x="105750" y="1120828"/>
                </a:cubicBezTo>
                <a:cubicBezTo>
                  <a:pt x="57974" y="1081565"/>
                  <a:pt x="50252" y="1069800"/>
                  <a:pt x="0" y="1015078"/>
                </a:cubicBezTo>
                <a:cubicBezTo>
                  <a:pt x="-4211" y="819977"/>
                  <a:pt x="-13849" y="779868"/>
                  <a:pt x="0" y="589875"/>
                </a:cubicBezTo>
                <a:cubicBezTo>
                  <a:pt x="13849" y="399882"/>
                  <a:pt x="-2103" y="344148"/>
                  <a:pt x="0" y="110390"/>
                </a:cubicBezTo>
                <a:cubicBezTo>
                  <a:pt x="35888" y="68877"/>
                  <a:pt x="65898" y="51785"/>
                  <a:pt x="110390" y="0"/>
                </a:cubicBezTo>
                <a:close/>
              </a:path>
            </a:pathLst>
          </a:custGeom>
          <a:solidFill>
            <a:schemeClr val="accent2"/>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sz="2800" b="0">
                <a:solidFill>
                  <a:schemeClr val="tx1"/>
                </a:solidFill>
              </a:rPr>
              <a:t>Coverage</a:t>
            </a:r>
          </a:p>
        </p:txBody>
      </p:sp>
      <p:sp>
        <p:nvSpPr>
          <p:cNvPr id="7" name="Rectangle: Top Corners Snipped 6">
            <a:extLst>
              <a:ext uri="{FF2B5EF4-FFF2-40B4-BE49-F238E27FC236}">
                <a16:creationId xmlns:a16="http://schemas.microsoft.com/office/drawing/2014/main" id="{21155D52-8BAD-4453-99E3-44F48628867D}"/>
              </a:ext>
            </a:extLst>
          </p:cNvPr>
          <p:cNvSpPr/>
          <p:nvPr/>
        </p:nvSpPr>
        <p:spPr>
          <a:xfrm>
            <a:off x="631826" y="5088317"/>
            <a:ext cx="6076622" cy="1120828"/>
          </a:xfrm>
          <a:custGeom>
            <a:avLst/>
            <a:gdLst>
              <a:gd name="connsiteX0" fmla="*/ 110390 w 6076622"/>
              <a:gd name="connsiteY0" fmla="*/ 0 h 1120828"/>
              <a:gd name="connsiteX1" fmla="*/ 702481 w 6076622"/>
              <a:gd name="connsiteY1" fmla="*/ 0 h 1120828"/>
              <a:gd name="connsiteX2" fmla="*/ 1177455 w 6076622"/>
              <a:gd name="connsiteY2" fmla="*/ 0 h 1120828"/>
              <a:gd name="connsiteX3" fmla="*/ 1886662 w 6076622"/>
              <a:gd name="connsiteY3" fmla="*/ 0 h 1120828"/>
              <a:gd name="connsiteX4" fmla="*/ 2420194 w 6076622"/>
              <a:gd name="connsiteY4" fmla="*/ 0 h 1120828"/>
              <a:gd name="connsiteX5" fmla="*/ 2895168 w 6076622"/>
              <a:gd name="connsiteY5" fmla="*/ 0 h 1120828"/>
              <a:gd name="connsiteX6" fmla="*/ 3428700 w 6076622"/>
              <a:gd name="connsiteY6" fmla="*/ 0 h 1120828"/>
              <a:gd name="connsiteX7" fmla="*/ 4137908 w 6076622"/>
              <a:gd name="connsiteY7" fmla="*/ 0 h 1120828"/>
              <a:gd name="connsiteX8" fmla="*/ 4671440 w 6076622"/>
              <a:gd name="connsiteY8" fmla="*/ 0 h 1120828"/>
              <a:gd name="connsiteX9" fmla="*/ 5146414 w 6076622"/>
              <a:gd name="connsiteY9" fmla="*/ 0 h 1120828"/>
              <a:gd name="connsiteX10" fmla="*/ 5966232 w 6076622"/>
              <a:gd name="connsiteY10" fmla="*/ 0 h 1120828"/>
              <a:gd name="connsiteX11" fmla="*/ 6076622 w 6076622"/>
              <a:gd name="connsiteY11" fmla="*/ 110390 h 1120828"/>
              <a:gd name="connsiteX12" fmla="*/ 6076622 w 6076622"/>
              <a:gd name="connsiteY12" fmla="*/ 535593 h 1120828"/>
              <a:gd name="connsiteX13" fmla="*/ 6076622 w 6076622"/>
              <a:gd name="connsiteY13" fmla="*/ 1015078 h 1120828"/>
              <a:gd name="connsiteX14" fmla="*/ 5970872 w 6076622"/>
              <a:gd name="connsiteY14" fmla="*/ 1120828 h 1120828"/>
              <a:gd name="connsiteX15" fmla="*/ 5260541 w 6076622"/>
              <a:gd name="connsiteY15" fmla="*/ 1120828 h 1120828"/>
              <a:gd name="connsiteX16" fmla="*/ 4608860 w 6076622"/>
              <a:gd name="connsiteY16" fmla="*/ 1120828 h 1120828"/>
              <a:gd name="connsiteX17" fmla="*/ 4015831 w 6076622"/>
              <a:gd name="connsiteY17" fmla="*/ 1120828 h 1120828"/>
              <a:gd name="connsiteX18" fmla="*/ 3305500 w 6076622"/>
              <a:gd name="connsiteY18" fmla="*/ 1120828 h 1120828"/>
              <a:gd name="connsiteX19" fmla="*/ 2653820 w 6076622"/>
              <a:gd name="connsiteY19" fmla="*/ 1120828 h 1120828"/>
              <a:gd name="connsiteX20" fmla="*/ 1884837 w 6076622"/>
              <a:gd name="connsiteY20" fmla="*/ 1120828 h 1120828"/>
              <a:gd name="connsiteX21" fmla="*/ 1115854 w 6076622"/>
              <a:gd name="connsiteY21" fmla="*/ 1120828 h 1120828"/>
              <a:gd name="connsiteX22" fmla="*/ 105750 w 6076622"/>
              <a:gd name="connsiteY22" fmla="*/ 1120828 h 1120828"/>
              <a:gd name="connsiteX23" fmla="*/ 0 w 6076622"/>
              <a:gd name="connsiteY23" fmla="*/ 1015078 h 1120828"/>
              <a:gd name="connsiteX24" fmla="*/ 0 w 6076622"/>
              <a:gd name="connsiteY24" fmla="*/ 553687 h 1120828"/>
              <a:gd name="connsiteX25" fmla="*/ 0 w 6076622"/>
              <a:gd name="connsiteY25" fmla="*/ 110390 h 1120828"/>
              <a:gd name="connsiteX26" fmla="*/ 110390 w 6076622"/>
              <a:gd name="connsiteY26" fmla="*/ 0 h 1120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76622" h="1120828" fill="none" extrusionOk="0">
                <a:moveTo>
                  <a:pt x="110390" y="0"/>
                </a:moveTo>
                <a:cubicBezTo>
                  <a:pt x="287669" y="25288"/>
                  <a:pt x="513843" y="6686"/>
                  <a:pt x="702481" y="0"/>
                </a:cubicBezTo>
                <a:cubicBezTo>
                  <a:pt x="891119" y="-6686"/>
                  <a:pt x="1066039" y="7738"/>
                  <a:pt x="1177455" y="0"/>
                </a:cubicBezTo>
                <a:cubicBezTo>
                  <a:pt x="1288871" y="-7738"/>
                  <a:pt x="1652601" y="23069"/>
                  <a:pt x="1886662" y="0"/>
                </a:cubicBezTo>
                <a:cubicBezTo>
                  <a:pt x="2120723" y="-23069"/>
                  <a:pt x="2297815" y="9361"/>
                  <a:pt x="2420194" y="0"/>
                </a:cubicBezTo>
                <a:cubicBezTo>
                  <a:pt x="2542573" y="-9361"/>
                  <a:pt x="2735899" y="6026"/>
                  <a:pt x="2895168" y="0"/>
                </a:cubicBezTo>
                <a:cubicBezTo>
                  <a:pt x="3054437" y="-6026"/>
                  <a:pt x="3226408" y="5913"/>
                  <a:pt x="3428700" y="0"/>
                </a:cubicBezTo>
                <a:cubicBezTo>
                  <a:pt x="3630992" y="-5913"/>
                  <a:pt x="3902333" y="5490"/>
                  <a:pt x="4137908" y="0"/>
                </a:cubicBezTo>
                <a:cubicBezTo>
                  <a:pt x="4373483" y="-5490"/>
                  <a:pt x="4407847" y="8229"/>
                  <a:pt x="4671440" y="0"/>
                </a:cubicBezTo>
                <a:cubicBezTo>
                  <a:pt x="4935033" y="-8229"/>
                  <a:pt x="4918281" y="4732"/>
                  <a:pt x="5146414" y="0"/>
                </a:cubicBezTo>
                <a:cubicBezTo>
                  <a:pt x="5374547" y="-4732"/>
                  <a:pt x="5726276" y="39653"/>
                  <a:pt x="5966232" y="0"/>
                </a:cubicBezTo>
                <a:cubicBezTo>
                  <a:pt x="6004801" y="29668"/>
                  <a:pt x="6023988" y="62782"/>
                  <a:pt x="6076622" y="110390"/>
                </a:cubicBezTo>
                <a:cubicBezTo>
                  <a:pt x="6067144" y="262226"/>
                  <a:pt x="6064589" y="423463"/>
                  <a:pt x="6076622" y="535593"/>
                </a:cubicBezTo>
                <a:cubicBezTo>
                  <a:pt x="6088655" y="647723"/>
                  <a:pt x="6062053" y="790316"/>
                  <a:pt x="6076622" y="1015078"/>
                </a:cubicBezTo>
                <a:cubicBezTo>
                  <a:pt x="6029010" y="1057059"/>
                  <a:pt x="6013566" y="1086733"/>
                  <a:pt x="5970872" y="1120828"/>
                </a:cubicBezTo>
                <a:cubicBezTo>
                  <a:pt x="5666659" y="1142257"/>
                  <a:pt x="5589879" y="1136146"/>
                  <a:pt x="5260541" y="1120828"/>
                </a:cubicBezTo>
                <a:cubicBezTo>
                  <a:pt x="4931203" y="1105510"/>
                  <a:pt x="4928877" y="1115138"/>
                  <a:pt x="4608860" y="1120828"/>
                </a:cubicBezTo>
                <a:cubicBezTo>
                  <a:pt x="4288843" y="1126518"/>
                  <a:pt x="4157002" y="1101033"/>
                  <a:pt x="4015831" y="1120828"/>
                </a:cubicBezTo>
                <a:cubicBezTo>
                  <a:pt x="3874660" y="1140623"/>
                  <a:pt x="3628924" y="1109596"/>
                  <a:pt x="3305500" y="1120828"/>
                </a:cubicBezTo>
                <a:cubicBezTo>
                  <a:pt x="2982076" y="1132060"/>
                  <a:pt x="2807528" y="1105186"/>
                  <a:pt x="2653820" y="1120828"/>
                </a:cubicBezTo>
                <a:cubicBezTo>
                  <a:pt x="2500112" y="1136470"/>
                  <a:pt x="2232597" y="1118816"/>
                  <a:pt x="1884837" y="1120828"/>
                </a:cubicBezTo>
                <a:cubicBezTo>
                  <a:pt x="1537077" y="1122840"/>
                  <a:pt x="1449713" y="1156858"/>
                  <a:pt x="1115854" y="1120828"/>
                </a:cubicBezTo>
                <a:cubicBezTo>
                  <a:pt x="781995" y="1084798"/>
                  <a:pt x="423789" y="1120037"/>
                  <a:pt x="105750" y="1120828"/>
                </a:cubicBezTo>
                <a:cubicBezTo>
                  <a:pt x="61613" y="1071151"/>
                  <a:pt x="30862" y="1041525"/>
                  <a:pt x="0" y="1015078"/>
                </a:cubicBezTo>
                <a:cubicBezTo>
                  <a:pt x="16104" y="793211"/>
                  <a:pt x="20075" y="704941"/>
                  <a:pt x="0" y="553687"/>
                </a:cubicBezTo>
                <a:cubicBezTo>
                  <a:pt x="-20075" y="402433"/>
                  <a:pt x="-18508" y="292538"/>
                  <a:pt x="0" y="110390"/>
                </a:cubicBezTo>
                <a:cubicBezTo>
                  <a:pt x="45462" y="57834"/>
                  <a:pt x="81874" y="24341"/>
                  <a:pt x="110390" y="0"/>
                </a:cubicBezTo>
                <a:close/>
              </a:path>
              <a:path w="6076622" h="1120828" stroke="0" extrusionOk="0">
                <a:moveTo>
                  <a:pt x="110390" y="0"/>
                </a:moveTo>
                <a:cubicBezTo>
                  <a:pt x="316274" y="-26108"/>
                  <a:pt x="558635" y="6829"/>
                  <a:pt x="702481" y="0"/>
                </a:cubicBezTo>
                <a:cubicBezTo>
                  <a:pt x="846327" y="-6829"/>
                  <a:pt x="978759" y="7876"/>
                  <a:pt x="1177455" y="0"/>
                </a:cubicBezTo>
                <a:cubicBezTo>
                  <a:pt x="1376151" y="-7876"/>
                  <a:pt x="1730565" y="18756"/>
                  <a:pt x="1945220" y="0"/>
                </a:cubicBezTo>
                <a:cubicBezTo>
                  <a:pt x="2159875" y="-18756"/>
                  <a:pt x="2332346" y="2570"/>
                  <a:pt x="2537311" y="0"/>
                </a:cubicBezTo>
                <a:cubicBezTo>
                  <a:pt x="2742276" y="-2570"/>
                  <a:pt x="2848152" y="-11928"/>
                  <a:pt x="3129402" y="0"/>
                </a:cubicBezTo>
                <a:cubicBezTo>
                  <a:pt x="3410652" y="11928"/>
                  <a:pt x="3578454" y="25045"/>
                  <a:pt x="3897168" y="0"/>
                </a:cubicBezTo>
                <a:cubicBezTo>
                  <a:pt x="4215882" y="-25045"/>
                  <a:pt x="4164598" y="-13444"/>
                  <a:pt x="4430700" y="0"/>
                </a:cubicBezTo>
                <a:cubicBezTo>
                  <a:pt x="4696802" y="13444"/>
                  <a:pt x="4969658" y="3192"/>
                  <a:pt x="5198466" y="0"/>
                </a:cubicBezTo>
                <a:cubicBezTo>
                  <a:pt x="5427274" y="-3192"/>
                  <a:pt x="5708695" y="4343"/>
                  <a:pt x="5966232" y="0"/>
                </a:cubicBezTo>
                <a:cubicBezTo>
                  <a:pt x="6005898" y="49427"/>
                  <a:pt x="6052750" y="89733"/>
                  <a:pt x="6076622" y="110390"/>
                </a:cubicBezTo>
                <a:cubicBezTo>
                  <a:pt x="6090334" y="288616"/>
                  <a:pt x="6091280" y="437973"/>
                  <a:pt x="6076622" y="562734"/>
                </a:cubicBezTo>
                <a:cubicBezTo>
                  <a:pt x="6061964" y="687495"/>
                  <a:pt x="6097432" y="808446"/>
                  <a:pt x="6076622" y="1015078"/>
                </a:cubicBezTo>
                <a:cubicBezTo>
                  <a:pt x="6043084" y="1046638"/>
                  <a:pt x="5991501" y="1090668"/>
                  <a:pt x="5970872" y="1120828"/>
                </a:cubicBezTo>
                <a:cubicBezTo>
                  <a:pt x="5617041" y="1102117"/>
                  <a:pt x="5558804" y="1082535"/>
                  <a:pt x="5201889" y="1120828"/>
                </a:cubicBezTo>
                <a:cubicBezTo>
                  <a:pt x="4844974" y="1159121"/>
                  <a:pt x="4839204" y="1093923"/>
                  <a:pt x="4491558" y="1120828"/>
                </a:cubicBezTo>
                <a:cubicBezTo>
                  <a:pt x="4143912" y="1147733"/>
                  <a:pt x="4092312" y="1143722"/>
                  <a:pt x="3781226" y="1120828"/>
                </a:cubicBezTo>
                <a:cubicBezTo>
                  <a:pt x="3470140" y="1097934"/>
                  <a:pt x="3423327" y="1102038"/>
                  <a:pt x="3070895" y="1120828"/>
                </a:cubicBezTo>
                <a:cubicBezTo>
                  <a:pt x="2718463" y="1139618"/>
                  <a:pt x="2807217" y="1142889"/>
                  <a:pt x="2595168" y="1120828"/>
                </a:cubicBezTo>
                <a:cubicBezTo>
                  <a:pt x="2383119" y="1098767"/>
                  <a:pt x="2301382" y="1129199"/>
                  <a:pt x="2060791" y="1120828"/>
                </a:cubicBezTo>
                <a:cubicBezTo>
                  <a:pt x="1820200" y="1112457"/>
                  <a:pt x="1545569" y="1111852"/>
                  <a:pt x="1350459" y="1120828"/>
                </a:cubicBezTo>
                <a:cubicBezTo>
                  <a:pt x="1155349" y="1129804"/>
                  <a:pt x="1005279" y="1147939"/>
                  <a:pt x="757430" y="1120828"/>
                </a:cubicBezTo>
                <a:cubicBezTo>
                  <a:pt x="509581" y="1093717"/>
                  <a:pt x="242682" y="1119035"/>
                  <a:pt x="105750" y="1120828"/>
                </a:cubicBezTo>
                <a:cubicBezTo>
                  <a:pt x="57974" y="1081565"/>
                  <a:pt x="50252" y="1069800"/>
                  <a:pt x="0" y="1015078"/>
                </a:cubicBezTo>
                <a:cubicBezTo>
                  <a:pt x="-4211" y="819977"/>
                  <a:pt x="-13849" y="779868"/>
                  <a:pt x="0" y="589875"/>
                </a:cubicBezTo>
                <a:cubicBezTo>
                  <a:pt x="13849" y="399882"/>
                  <a:pt x="-2103" y="344148"/>
                  <a:pt x="0" y="110390"/>
                </a:cubicBezTo>
                <a:cubicBezTo>
                  <a:pt x="35888" y="68877"/>
                  <a:pt x="65898" y="51785"/>
                  <a:pt x="110390" y="0"/>
                </a:cubicBezTo>
                <a:close/>
              </a:path>
            </a:pathLst>
          </a:custGeom>
          <a:solidFill>
            <a:schemeClr val="accent2"/>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sz="2800" b="0">
                <a:solidFill>
                  <a:schemeClr val="tx1"/>
                </a:solidFill>
              </a:rPr>
              <a:t>Isolated units of work</a:t>
            </a:r>
          </a:p>
        </p:txBody>
      </p:sp>
      <p:sp>
        <p:nvSpPr>
          <p:cNvPr id="8" name="Rectangle: Top Corners Snipped 7">
            <a:extLst>
              <a:ext uri="{FF2B5EF4-FFF2-40B4-BE49-F238E27FC236}">
                <a16:creationId xmlns:a16="http://schemas.microsoft.com/office/drawing/2014/main" id="{FCE8E227-E899-40C8-874B-9549F2F3D657}"/>
              </a:ext>
            </a:extLst>
          </p:cNvPr>
          <p:cNvSpPr/>
          <p:nvPr/>
        </p:nvSpPr>
        <p:spPr>
          <a:xfrm>
            <a:off x="7118218" y="2210199"/>
            <a:ext cx="4435607" cy="3998945"/>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srgbClr val="FFFFFF"/>
                </a:solidFill>
                <a:effectLst/>
                <a:uLnTx/>
                <a:uFillTx/>
                <a:latin typeface="Arial" panose="020B0604020202020204"/>
                <a:ea typeface="+mn-ea"/>
                <a:cs typeface="+mn-cs"/>
              </a:rPr>
              <a:t>     </a:t>
            </a:r>
          </a:p>
        </p:txBody>
      </p:sp>
      <p:sp>
        <p:nvSpPr>
          <p:cNvPr id="9" name="TextBox 8">
            <a:extLst>
              <a:ext uri="{FF2B5EF4-FFF2-40B4-BE49-F238E27FC236}">
                <a16:creationId xmlns:a16="http://schemas.microsoft.com/office/drawing/2014/main" id="{0572C564-7315-4E1D-90F1-FC391D6755B2}"/>
              </a:ext>
            </a:extLst>
          </p:cNvPr>
          <p:cNvSpPr txBox="1"/>
          <p:nvPr/>
        </p:nvSpPr>
        <p:spPr>
          <a:xfrm>
            <a:off x="7802924" y="2470550"/>
            <a:ext cx="3750902" cy="400757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000000"/>
                </a:solidFill>
                <a:effectLst/>
                <a:uLnTx/>
                <a:uFillTx/>
                <a:latin typeface="Arial" panose="020B0604020202020204"/>
                <a:ea typeface="+mn-ea"/>
                <a:cs typeface="+mn-cs"/>
              </a:rPr>
              <a:t>Reflect: </a:t>
            </a:r>
          </a:p>
          <a:p>
            <a:pPr>
              <a:lnSpc>
                <a:spcPct val="107000"/>
              </a:lnSpc>
              <a:spcAft>
                <a:spcPts val="800"/>
              </a:spcAft>
            </a:pPr>
            <a:r>
              <a:rPr lang="en-GB" sz="2400"/>
              <a:t>Have you fallen into one of the curriculum pitfalls?</a:t>
            </a:r>
          </a:p>
          <a:p>
            <a:pPr>
              <a:lnSpc>
                <a:spcPct val="107000"/>
              </a:lnSpc>
              <a:spcAft>
                <a:spcPts val="800"/>
              </a:spcAft>
            </a:pPr>
            <a:r>
              <a:rPr lang="en-GB" sz="2400"/>
              <a:t>If yes, why was this and what was the impact on you and your pupils? </a:t>
            </a:r>
          </a:p>
          <a:p>
            <a:pPr>
              <a:lnSpc>
                <a:spcPct val="107000"/>
              </a:lnSpc>
              <a:spcAft>
                <a:spcPts val="800"/>
              </a:spcAft>
            </a:pPr>
            <a:r>
              <a:rPr lang="en-GB" sz="2400"/>
              <a:t>If no, what prevented this from happening?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0" name="Graphic 25">
            <a:extLst>
              <a:ext uri="{FF2B5EF4-FFF2-40B4-BE49-F238E27FC236}">
                <a16:creationId xmlns:a16="http://schemas.microsoft.com/office/drawing/2014/main" id="{AEDF8B38-0562-4A3F-A1D0-84CC48C8BB3A}"/>
              </a:ext>
            </a:extLst>
          </p:cNvPr>
          <p:cNvSpPr/>
          <p:nvPr/>
        </p:nvSpPr>
        <p:spPr>
          <a:xfrm>
            <a:off x="7286789" y="2410441"/>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1" name="Graphic 25">
            <a:extLst>
              <a:ext uri="{FF2B5EF4-FFF2-40B4-BE49-F238E27FC236}">
                <a16:creationId xmlns:a16="http://schemas.microsoft.com/office/drawing/2014/main" id="{EBAB9F5A-FD56-4AA6-9240-C35AD2E7AC80}"/>
              </a:ext>
            </a:extLst>
          </p:cNvPr>
          <p:cNvSpPr/>
          <p:nvPr/>
        </p:nvSpPr>
        <p:spPr>
          <a:xfrm>
            <a:off x="6909216" y="2429228"/>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394320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p:bldP spid="10" grpId="0"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1622C6C-793C-496C-9D6E-D8695838BBA0}"/>
              </a:ext>
            </a:extLst>
          </p:cNvPr>
          <p:cNvSpPr>
            <a:spLocks noGrp="1"/>
          </p:cNvSpPr>
          <p:nvPr>
            <p:ph type="sldNum" sz="quarter" idx="12"/>
          </p:nvPr>
        </p:nvSpPr>
        <p:spPr>
          <a:xfrm>
            <a:off x="15123510" y="5850447"/>
            <a:ext cx="807025" cy="153888"/>
          </a:xfrm>
        </p:spPr>
        <p:txBody>
          <a:bodyPr/>
          <a:lstStyle/>
          <a:p>
            <a:fld id="{6B6EFD66-0F65-0C43-B4F5-A9CE99357F25}" type="slidenum">
              <a:rPr lang="en-GB" smtClean="0"/>
              <a:t>9</a:t>
            </a:fld>
            <a:endParaRPr lang="en-GB"/>
          </a:p>
        </p:txBody>
      </p:sp>
      <p:sp>
        <p:nvSpPr>
          <p:cNvPr id="5" name="Title 4">
            <a:extLst>
              <a:ext uri="{FF2B5EF4-FFF2-40B4-BE49-F238E27FC236}">
                <a16:creationId xmlns:a16="http://schemas.microsoft.com/office/drawing/2014/main" id="{55E79D2A-4CFA-434A-B792-6087B69DE64C}"/>
              </a:ext>
            </a:extLst>
          </p:cNvPr>
          <p:cNvSpPr>
            <a:spLocks noGrp="1"/>
          </p:cNvSpPr>
          <p:nvPr>
            <p:ph type="title"/>
          </p:nvPr>
        </p:nvSpPr>
        <p:spPr/>
        <p:txBody>
          <a:bodyPr/>
          <a:lstStyle/>
          <a:p>
            <a:r>
              <a:rPr lang="en-GB"/>
              <a:t>Building complex mental models</a:t>
            </a:r>
          </a:p>
        </p:txBody>
      </p:sp>
      <p:sp>
        <p:nvSpPr>
          <p:cNvPr id="63" name="Rectangle: Top Corners Snipped 62">
            <a:extLst>
              <a:ext uri="{FF2B5EF4-FFF2-40B4-BE49-F238E27FC236}">
                <a16:creationId xmlns:a16="http://schemas.microsoft.com/office/drawing/2014/main" id="{1BF0B692-5E07-44DF-8D1F-F9E9D7DF999A}"/>
              </a:ext>
            </a:extLst>
          </p:cNvPr>
          <p:cNvSpPr/>
          <p:nvPr/>
        </p:nvSpPr>
        <p:spPr>
          <a:xfrm>
            <a:off x="476250" y="1786760"/>
            <a:ext cx="6484315" cy="2082386"/>
          </a:xfrm>
          <a:prstGeom prst="snip2SameRect">
            <a:avLst>
              <a:gd name="adj1" fmla="val 9849"/>
              <a:gd name="adj2" fmla="val 9435"/>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200" b="1">
                <a:solidFill>
                  <a:schemeClr val="tx1"/>
                </a:solidFill>
              </a:rPr>
              <a:t>Inflexible knowledge </a:t>
            </a:r>
            <a:r>
              <a:rPr lang="en-GB" sz="3200">
                <a:solidFill>
                  <a:schemeClr val="tx1"/>
                </a:solidFill>
              </a:rPr>
              <a:t>– knowledge that is tied to the surface features of a concept </a:t>
            </a:r>
          </a:p>
        </p:txBody>
      </p:sp>
      <p:sp>
        <p:nvSpPr>
          <p:cNvPr id="65" name="Rectangle: Top Corners Snipped 64">
            <a:extLst>
              <a:ext uri="{FF2B5EF4-FFF2-40B4-BE49-F238E27FC236}">
                <a16:creationId xmlns:a16="http://schemas.microsoft.com/office/drawing/2014/main" id="{A5397D38-7C64-45C1-ACF9-5161E83F0678}"/>
              </a:ext>
            </a:extLst>
          </p:cNvPr>
          <p:cNvSpPr/>
          <p:nvPr/>
        </p:nvSpPr>
        <p:spPr>
          <a:xfrm>
            <a:off x="476250" y="4225586"/>
            <a:ext cx="6484315" cy="2082386"/>
          </a:xfrm>
          <a:prstGeom prst="snip2SameRect">
            <a:avLst>
              <a:gd name="adj1" fmla="val 9849"/>
              <a:gd name="adj2" fmla="val 9435"/>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3200" b="1" dirty="0">
              <a:solidFill>
                <a:schemeClr val="tx1"/>
              </a:solidFill>
            </a:endParaRPr>
          </a:p>
          <a:p>
            <a:r>
              <a:rPr lang="en-GB" sz="3200" b="1" dirty="0">
                <a:solidFill>
                  <a:schemeClr val="tx1"/>
                </a:solidFill>
              </a:rPr>
              <a:t>Flexible knowledge </a:t>
            </a:r>
            <a:r>
              <a:rPr lang="en-GB" sz="3200" dirty="0">
                <a:solidFill>
                  <a:schemeClr val="tx1"/>
                </a:solidFill>
              </a:rPr>
              <a:t>– knowledge that is applied out of context</a:t>
            </a:r>
          </a:p>
          <a:p>
            <a:endParaRPr lang="en-GB" sz="3200" dirty="0">
              <a:solidFill>
                <a:schemeClr val="tx1"/>
              </a:solidFill>
            </a:endParaRPr>
          </a:p>
        </p:txBody>
      </p:sp>
      <p:sp>
        <p:nvSpPr>
          <p:cNvPr id="61" name="Rectangle: Top Corners Snipped 60">
            <a:extLst>
              <a:ext uri="{FF2B5EF4-FFF2-40B4-BE49-F238E27FC236}">
                <a16:creationId xmlns:a16="http://schemas.microsoft.com/office/drawing/2014/main" id="{8A7AEBD1-33FD-4478-8044-D7384B775DF0}"/>
              </a:ext>
            </a:extLst>
          </p:cNvPr>
          <p:cNvSpPr/>
          <p:nvPr/>
        </p:nvSpPr>
        <p:spPr>
          <a:xfrm>
            <a:off x="7388722" y="1786760"/>
            <a:ext cx="4165104" cy="4521212"/>
          </a:xfrm>
          <a:custGeom>
            <a:avLst/>
            <a:gdLst>
              <a:gd name="connsiteX0" fmla="*/ 410221 w 4165104"/>
              <a:gd name="connsiteY0" fmla="*/ 0 h 4521212"/>
              <a:gd name="connsiteX1" fmla="*/ 978814 w 4165104"/>
              <a:gd name="connsiteY1" fmla="*/ 0 h 4521212"/>
              <a:gd name="connsiteX2" fmla="*/ 1681193 w 4165104"/>
              <a:gd name="connsiteY2" fmla="*/ 0 h 4521212"/>
              <a:gd name="connsiteX3" fmla="*/ 2249785 w 4165104"/>
              <a:gd name="connsiteY3" fmla="*/ 0 h 4521212"/>
              <a:gd name="connsiteX4" fmla="*/ 2952164 w 4165104"/>
              <a:gd name="connsiteY4" fmla="*/ 0 h 4521212"/>
              <a:gd name="connsiteX5" fmla="*/ 3754883 w 4165104"/>
              <a:gd name="connsiteY5" fmla="*/ 0 h 4521212"/>
              <a:gd name="connsiteX6" fmla="*/ 4165104 w 4165104"/>
              <a:gd name="connsiteY6" fmla="*/ 410221 h 4521212"/>
              <a:gd name="connsiteX7" fmla="*/ 4165104 w 4165104"/>
              <a:gd name="connsiteY7" fmla="*/ 992710 h 4521212"/>
              <a:gd name="connsiteX8" fmla="*/ 4165104 w 4165104"/>
              <a:gd name="connsiteY8" fmla="*/ 1649559 h 4521212"/>
              <a:gd name="connsiteX9" fmla="*/ 4165104 w 4165104"/>
              <a:gd name="connsiteY9" fmla="*/ 2194867 h 4521212"/>
              <a:gd name="connsiteX10" fmla="*/ 4165104 w 4165104"/>
              <a:gd name="connsiteY10" fmla="*/ 2814536 h 4521212"/>
              <a:gd name="connsiteX11" fmla="*/ 4165104 w 4165104"/>
              <a:gd name="connsiteY11" fmla="*/ 3471385 h 4521212"/>
              <a:gd name="connsiteX12" fmla="*/ 4165104 w 4165104"/>
              <a:gd name="connsiteY12" fmla="*/ 4128234 h 4521212"/>
              <a:gd name="connsiteX13" fmla="*/ 3772126 w 4165104"/>
              <a:gd name="connsiteY13" fmla="*/ 4521212 h 4521212"/>
              <a:gd name="connsiteX14" fmla="*/ 3096296 w 4165104"/>
              <a:gd name="connsiteY14" fmla="*/ 4521212 h 4521212"/>
              <a:gd name="connsiteX15" fmla="*/ 2420467 w 4165104"/>
              <a:gd name="connsiteY15" fmla="*/ 4521212 h 4521212"/>
              <a:gd name="connsiteX16" fmla="*/ 1744637 w 4165104"/>
              <a:gd name="connsiteY16" fmla="*/ 4521212 h 4521212"/>
              <a:gd name="connsiteX17" fmla="*/ 1068808 w 4165104"/>
              <a:gd name="connsiteY17" fmla="*/ 4521212 h 4521212"/>
              <a:gd name="connsiteX18" fmla="*/ 392978 w 4165104"/>
              <a:gd name="connsiteY18" fmla="*/ 4521212 h 4521212"/>
              <a:gd name="connsiteX19" fmla="*/ 0 w 4165104"/>
              <a:gd name="connsiteY19" fmla="*/ 4128234 h 4521212"/>
              <a:gd name="connsiteX20" fmla="*/ 0 w 4165104"/>
              <a:gd name="connsiteY20" fmla="*/ 3471385 h 4521212"/>
              <a:gd name="connsiteX21" fmla="*/ 0 w 4165104"/>
              <a:gd name="connsiteY21" fmla="*/ 2851716 h 4521212"/>
              <a:gd name="connsiteX22" fmla="*/ 0 w 4165104"/>
              <a:gd name="connsiteY22" fmla="*/ 2157687 h 4521212"/>
              <a:gd name="connsiteX23" fmla="*/ 0 w 4165104"/>
              <a:gd name="connsiteY23" fmla="*/ 1575198 h 4521212"/>
              <a:gd name="connsiteX24" fmla="*/ 0 w 4165104"/>
              <a:gd name="connsiteY24" fmla="*/ 1029890 h 4521212"/>
              <a:gd name="connsiteX25" fmla="*/ 0 w 4165104"/>
              <a:gd name="connsiteY25" fmla="*/ 410221 h 4521212"/>
              <a:gd name="connsiteX26" fmla="*/ 410221 w 4165104"/>
              <a:gd name="connsiteY26" fmla="*/ 0 h 4521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165104" h="4521212" fill="none" extrusionOk="0">
                <a:moveTo>
                  <a:pt x="410221" y="0"/>
                </a:moveTo>
                <a:cubicBezTo>
                  <a:pt x="572052" y="15200"/>
                  <a:pt x="732074" y="1624"/>
                  <a:pt x="978814" y="0"/>
                </a:cubicBezTo>
                <a:cubicBezTo>
                  <a:pt x="1225554" y="-1624"/>
                  <a:pt x="1428902" y="-18711"/>
                  <a:pt x="1681193" y="0"/>
                </a:cubicBezTo>
                <a:cubicBezTo>
                  <a:pt x="1933484" y="18711"/>
                  <a:pt x="1993642" y="-12530"/>
                  <a:pt x="2249785" y="0"/>
                </a:cubicBezTo>
                <a:cubicBezTo>
                  <a:pt x="2505928" y="12530"/>
                  <a:pt x="2793944" y="16569"/>
                  <a:pt x="2952164" y="0"/>
                </a:cubicBezTo>
                <a:cubicBezTo>
                  <a:pt x="3110384" y="-16569"/>
                  <a:pt x="3484249" y="562"/>
                  <a:pt x="3754883" y="0"/>
                </a:cubicBezTo>
                <a:cubicBezTo>
                  <a:pt x="3922931" y="160692"/>
                  <a:pt x="4075063" y="292540"/>
                  <a:pt x="4165104" y="410221"/>
                </a:cubicBezTo>
                <a:cubicBezTo>
                  <a:pt x="4181196" y="661827"/>
                  <a:pt x="4188133" y="818421"/>
                  <a:pt x="4165104" y="992710"/>
                </a:cubicBezTo>
                <a:cubicBezTo>
                  <a:pt x="4142075" y="1166999"/>
                  <a:pt x="4162434" y="1435258"/>
                  <a:pt x="4165104" y="1649559"/>
                </a:cubicBezTo>
                <a:cubicBezTo>
                  <a:pt x="4167774" y="1863860"/>
                  <a:pt x="4139272" y="2031133"/>
                  <a:pt x="4165104" y="2194867"/>
                </a:cubicBezTo>
                <a:cubicBezTo>
                  <a:pt x="4190936" y="2358601"/>
                  <a:pt x="4184172" y="2644408"/>
                  <a:pt x="4165104" y="2814536"/>
                </a:cubicBezTo>
                <a:cubicBezTo>
                  <a:pt x="4146036" y="2984664"/>
                  <a:pt x="4185616" y="3322524"/>
                  <a:pt x="4165104" y="3471385"/>
                </a:cubicBezTo>
                <a:cubicBezTo>
                  <a:pt x="4144592" y="3620246"/>
                  <a:pt x="4192239" y="3950803"/>
                  <a:pt x="4165104" y="4128234"/>
                </a:cubicBezTo>
                <a:cubicBezTo>
                  <a:pt x="4050191" y="4212277"/>
                  <a:pt x="3877371" y="4448529"/>
                  <a:pt x="3772126" y="4521212"/>
                </a:cubicBezTo>
                <a:cubicBezTo>
                  <a:pt x="3453497" y="4533399"/>
                  <a:pt x="3237750" y="4507257"/>
                  <a:pt x="3096296" y="4521212"/>
                </a:cubicBezTo>
                <a:cubicBezTo>
                  <a:pt x="2954842" y="4535168"/>
                  <a:pt x="2681956" y="4501989"/>
                  <a:pt x="2420467" y="4521212"/>
                </a:cubicBezTo>
                <a:cubicBezTo>
                  <a:pt x="2158978" y="4540435"/>
                  <a:pt x="1918564" y="4543526"/>
                  <a:pt x="1744637" y="4521212"/>
                </a:cubicBezTo>
                <a:cubicBezTo>
                  <a:pt x="1570710" y="4498899"/>
                  <a:pt x="1346186" y="4542111"/>
                  <a:pt x="1068808" y="4521212"/>
                </a:cubicBezTo>
                <a:cubicBezTo>
                  <a:pt x="791430" y="4500313"/>
                  <a:pt x="608002" y="4543691"/>
                  <a:pt x="392978" y="4521212"/>
                </a:cubicBezTo>
                <a:cubicBezTo>
                  <a:pt x="294478" y="4447538"/>
                  <a:pt x="175461" y="4283992"/>
                  <a:pt x="0" y="4128234"/>
                </a:cubicBezTo>
                <a:cubicBezTo>
                  <a:pt x="3673" y="3953494"/>
                  <a:pt x="11625" y="3666379"/>
                  <a:pt x="0" y="3471385"/>
                </a:cubicBezTo>
                <a:cubicBezTo>
                  <a:pt x="-11625" y="3276391"/>
                  <a:pt x="15670" y="3146591"/>
                  <a:pt x="0" y="2851716"/>
                </a:cubicBezTo>
                <a:cubicBezTo>
                  <a:pt x="-15670" y="2556841"/>
                  <a:pt x="28547" y="2404508"/>
                  <a:pt x="0" y="2157687"/>
                </a:cubicBezTo>
                <a:cubicBezTo>
                  <a:pt x="-28547" y="1910866"/>
                  <a:pt x="28427" y="1811186"/>
                  <a:pt x="0" y="1575198"/>
                </a:cubicBezTo>
                <a:cubicBezTo>
                  <a:pt x="-28427" y="1339210"/>
                  <a:pt x="-19290" y="1152177"/>
                  <a:pt x="0" y="1029890"/>
                </a:cubicBezTo>
                <a:cubicBezTo>
                  <a:pt x="19290" y="907603"/>
                  <a:pt x="-3275" y="660826"/>
                  <a:pt x="0" y="410221"/>
                </a:cubicBezTo>
                <a:cubicBezTo>
                  <a:pt x="124597" y="261368"/>
                  <a:pt x="313745" y="84533"/>
                  <a:pt x="410221" y="0"/>
                </a:cubicBezTo>
                <a:close/>
              </a:path>
              <a:path w="4165104" h="4521212" stroke="0" extrusionOk="0">
                <a:moveTo>
                  <a:pt x="410221" y="0"/>
                </a:moveTo>
                <a:cubicBezTo>
                  <a:pt x="693304" y="-2058"/>
                  <a:pt x="863938" y="24734"/>
                  <a:pt x="1045707" y="0"/>
                </a:cubicBezTo>
                <a:cubicBezTo>
                  <a:pt x="1227476" y="-24734"/>
                  <a:pt x="1456696" y="19767"/>
                  <a:pt x="1614299" y="0"/>
                </a:cubicBezTo>
                <a:cubicBezTo>
                  <a:pt x="1771902" y="-19767"/>
                  <a:pt x="2025433" y="-30369"/>
                  <a:pt x="2350125" y="0"/>
                </a:cubicBezTo>
                <a:cubicBezTo>
                  <a:pt x="2674817" y="30369"/>
                  <a:pt x="2780465" y="-18126"/>
                  <a:pt x="2985611" y="0"/>
                </a:cubicBezTo>
                <a:cubicBezTo>
                  <a:pt x="3190757" y="18126"/>
                  <a:pt x="3534762" y="36489"/>
                  <a:pt x="3754883" y="0"/>
                </a:cubicBezTo>
                <a:cubicBezTo>
                  <a:pt x="3834322" y="112252"/>
                  <a:pt x="4008624" y="222005"/>
                  <a:pt x="4165104" y="410221"/>
                </a:cubicBezTo>
                <a:cubicBezTo>
                  <a:pt x="4186524" y="564722"/>
                  <a:pt x="4188334" y="817946"/>
                  <a:pt x="4165104" y="1029890"/>
                </a:cubicBezTo>
                <a:cubicBezTo>
                  <a:pt x="4141874" y="1241834"/>
                  <a:pt x="4136097" y="1433964"/>
                  <a:pt x="4165104" y="1723919"/>
                </a:cubicBezTo>
                <a:cubicBezTo>
                  <a:pt x="4194111" y="2013874"/>
                  <a:pt x="4178912" y="2051250"/>
                  <a:pt x="4165104" y="2232047"/>
                </a:cubicBezTo>
                <a:cubicBezTo>
                  <a:pt x="4151296" y="2412844"/>
                  <a:pt x="4183625" y="2583712"/>
                  <a:pt x="4165104" y="2851716"/>
                </a:cubicBezTo>
                <a:cubicBezTo>
                  <a:pt x="4146583" y="3119720"/>
                  <a:pt x="4156477" y="3188550"/>
                  <a:pt x="4165104" y="3471385"/>
                </a:cubicBezTo>
                <a:cubicBezTo>
                  <a:pt x="4173731" y="3754220"/>
                  <a:pt x="4140292" y="3958234"/>
                  <a:pt x="4165104" y="4128234"/>
                </a:cubicBezTo>
                <a:cubicBezTo>
                  <a:pt x="4016343" y="4300874"/>
                  <a:pt x="3905316" y="4386978"/>
                  <a:pt x="3772126" y="4521212"/>
                </a:cubicBezTo>
                <a:cubicBezTo>
                  <a:pt x="3403039" y="4500970"/>
                  <a:pt x="3237469" y="4489740"/>
                  <a:pt x="3028713" y="4521212"/>
                </a:cubicBezTo>
                <a:cubicBezTo>
                  <a:pt x="2819957" y="4552684"/>
                  <a:pt x="2605140" y="4555095"/>
                  <a:pt x="2319092" y="4521212"/>
                </a:cubicBezTo>
                <a:cubicBezTo>
                  <a:pt x="2033044" y="4487329"/>
                  <a:pt x="1832405" y="4525403"/>
                  <a:pt x="1609471" y="4521212"/>
                </a:cubicBezTo>
                <a:cubicBezTo>
                  <a:pt x="1386537" y="4517021"/>
                  <a:pt x="847814" y="4547308"/>
                  <a:pt x="392978" y="4521212"/>
                </a:cubicBezTo>
                <a:cubicBezTo>
                  <a:pt x="222940" y="4360350"/>
                  <a:pt x="173108" y="4286151"/>
                  <a:pt x="0" y="4128234"/>
                </a:cubicBezTo>
                <a:cubicBezTo>
                  <a:pt x="9205" y="3946292"/>
                  <a:pt x="-9272" y="3587706"/>
                  <a:pt x="0" y="3434205"/>
                </a:cubicBezTo>
                <a:cubicBezTo>
                  <a:pt x="9272" y="3280704"/>
                  <a:pt x="14752" y="2953360"/>
                  <a:pt x="0" y="2740176"/>
                </a:cubicBezTo>
                <a:cubicBezTo>
                  <a:pt x="-14752" y="2526992"/>
                  <a:pt x="-6245" y="2281743"/>
                  <a:pt x="0" y="2120507"/>
                </a:cubicBezTo>
                <a:cubicBezTo>
                  <a:pt x="6245" y="1959271"/>
                  <a:pt x="-8100" y="1815149"/>
                  <a:pt x="0" y="1538018"/>
                </a:cubicBezTo>
                <a:cubicBezTo>
                  <a:pt x="8100" y="1260887"/>
                  <a:pt x="359" y="1239096"/>
                  <a:pt x="0" y="1029890"/>
                </a:cubicBezTo>
                <a:cubicBezTo>
                  <a:pt x="-359" y="820684"/>
                  <a:pt x="-22144" y="675506"/>
                  <a:pt x="0" y="410221"/>
                </a:cubicBezTo>
                <a:cubicBezTo>
                  <a:pt x="79342" y="306038"/>
                  <a:pt x="246823" y="150103"/>
                  <a:pt x="410221" y="0"/>
                </a:cubicBezTo>
                <a:close/>
              </a:path>
            </a:pathLst>
          </a:custGeom>
          <a:solidFill>
            <a:schemeClr val="bg2"/>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endParaRPr lang="en-GB" sz="2400" b="0" strike="noStrike">
              <a:solidFill>
                <a:schemeClr val="tx1"/>
              </a:solidFill>
            </a:endParaRPr>
          </a:p>
        </p:txBody>
      </p:sp>
      <p:sp>
        <p:nvSpPr>
          <p:cNvPr id="64" name="TextBox 63">
            <a:extLst>
              <a:ext uri="{FF2B5EF4-FFF2-40B4-BE49-F238E27FC236}">
                <a16:creationId xmlns:a16="http://schemas.microsoft.com/office/drawing/2014/main" id="{05C36224-E1A1-4C7B-BF38-589F92459660}"/>
              </a:ext>
            </a:extLst>
          </p:cNvPr>
          <p:cNvSpPr txBox="1"/>
          <p:nvPr/>
        </p:nvSpPr>
        <p:spPr>
          <a:xfrm>
            <a:off x="8000099" y="2036607"/>
            <a:ext cx="3444367" cy="3838487"/>
          </a:xfrm>
          <a:prstGeom prst="rect">
            <a:avLst/>
          </a:prstGeom>
          <a:noFill/>
        </p:spPr>
        <p:txBody>
          <a:bodyPr wrap="square" rtlCol="0">
            <a:spAutoFit/>
          </a:bodyPr>
          <a:lstStyle/>
          <a:p>
            <a:pPr>
              <a:lnSpc>
                <a:spcPct val="107000"/>
              </a:lnSpc>
              <a:spcAft>
                <a:spcPts val="800"/>
              </a:spcAft>
            </a:pPr>
            <a:r>
              <a:rPr lang="en-GB" sz="2400" b="1" dirty="0">
                <a:solidFill>
                  <a:schemeClr val="tx1"/>
                </a:solidFill>
              </a:rPr>
              <a:t>Reflect:</a:t>
            </a:r>
          </a:p>
          <a:p>
            <a:pPr>
              <a:lnSpc>
                <a:spcPct val="107000"/>
              </a:lnSpc>
              <a:spcAft>
                <a:spcPts val="800"/>
              </a:spcAft>
            </a:pPr>
            <a:r>
              <a:rPr lang="en-GB" sz="2400" dirty="0">
                <a:solidFill>
                  <a:schemeClr val="tx1"/>
                </a:solidFill>
              </a:rPr>
              <a:t>T</a:t>
            </a:r>
            <a:r>
              <a:rPr lang="en-GB" sz="2400" strike="noStrike" dirty="0">
                <a:solidFill>
                  <a:schemeClr val="tx1"/>
                </a:solidFill>
              </a:rPr>
              <a:t>hink of a time when you noticed pupils transfer their knowledge between different contexts.</a:t>
            </a:r>
          </a:p>
          <a:p>
            <a:pPr>
              <a:lnSpc>
                <a:spcPct val="107000"/>
              </a:lnSpc>
              <a:spcAft>
                <a:spcPts val="800"/>
              </a:spcAft>
            </a:pPr>
            <a:r>
              <a:rPr lang="en-GB" sz="2400" b="0" strike="noStrike" dirty="0">
                <a:solidFill>
                  <a:schemeClr val="tx1"/>
                </a:solidFill>
              </a:rPr>
              <a:t>What did you do to facilitate this?</a:t>
            </a:r>
          </a:p>
          <a:p>
            <a:endParaRPr lang="en-GB" dirty="0"/>
          </a:p>
        </p:txBody>
      </p:sp>
      <p:grpSp>
        <p:nvGrpSpPr>
          <p:cNvPr id="66" name="Group 65">
            <a:extLst>
              <a:ext uri="{FF2B5EF4-FFF2-40B4-BE49-F238E27FC236}">
                <a16:creationId xmlns:a16="http://schemas.microsoft.com/office/drawing/2014/main" id="{C0508CA3-5844-4249-9A12-0CD06D4586AF}"/>
              </a:ext>
            </a:extLst>
          </p:cNvPr>
          <p:cNvGrpSpPr/>
          <p:nvPr/>
        </p:nvGrpSpPr>
        <p:grpSpPr>
          <a:xfrm>
            <a:off x="7120878" y="2036607"/>
            <a:ext cx="893289" cy="852155"/>
            <a:chOff x="652648" y="4259558"/>
            <a:chExt cx="1098577" cy="1174050"/>
          </a:xfrm>
        </p:grpSpPr>
        <p:sp>
          <p:nvSpPr>
            <p:cNvPr id="67" name="Graphic 25">
              <a:extLst>
                <a:ext uri="{FF2B5EF4-FFF2-40B4-BE49-F238E27FC236}">
                  <a16:creationId xmlns:a16="http://schemas.microsoft.com/office/drawing/2014/main" id="{699099D2-1D57-476B-9C06-1EF860457BE7}"/>
                </a:ext>
              </a:extLst>
            </p:cNvPr>
            <p:cNvSpPr/>
            <p:nvPr/>
          </p:nvSpPr>
          <p:spPr>
            <a:xfrm>
              <a:off x="652648" y="4284386"/>
              <a:ext cx="635863" cy="1149222"/>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68" name="Graphic 25">
              <a:extLst>
                <a:ext uri="{FF2B5EF4-FFF2-40B4-BE49-F238E27FC236}">
                  <a16:creationId xmlns:a16="http://schemas.microsoft.com/office/drawing/2014/main" id="{36F52670-7574-4D25-9800-3AC5F7CB6DD8}"/>
                </a:ext>
              </a:extLst>
            </p:cNvPr>
            <p:cNvSpPr/>
            <p:nvPr/>
          </p:nvSpPr>
          <p:spPr>
            <a:xfrm>
              <a:off x="1115362" y="4259558"/>
              <a:ext cx="635863" cy="1149222"/>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grpSp>
      <p:sp>
        <p:nvSpPr>
          <p:cNvPr id="11" name="Slide Number Placeholder 2">
            <a:extLst>
              <a:ext uri="{FF2B5EF4-FFF2-40B4-BE49-F238E27FC236}">
                <a16:creationId xmlns:a16="http://schemas.microsoft.com/office/drawing/2014/main" id="{5300F4A5-6F60-4458-8066-E5A4AAC96F39}"/>
              </a:ext>
            </a:extLst>
          </p:cNvPr>
          <p:cNvSpPr txBox="1">
            <a:spLocks/>
          </p:cNvSpPr>
          <p:nvPr/>
        </p:nvSpPr>
        <p:spPr>
          <a:xfrm>
            <a:off x="10932510" y="6401178"/>
            <a:ext cx="807025" cy="153888"/>
          </a:xfrm>
          <a:prstGeom prst="rect">
            <a:avLst/>
          </a:prstGeom>
        </p:spPr>
        <p:txBody>
          <a:bodyPr vert="horz" wrap="square" lIns="0" tIns="0" rIns="0" bIns="0" rtlCol="0" anchor="ctr">
            <a:spAutoFit/>
          </a:bodyPr>
          <a:lstStyle>
            <a:defPPr>
              <a:defRPr lang="en-US"/>
            </a:defPPr>
            <a:lvl1pPr marL="0" algn="r" defTabSz="914400" rtl="0" eaLnBrk="1" latinLnBrk="0" hangingPunct="1">
              <a:defRPr sz="10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B6EFD66-0F65-0C43-B4F5-A9CE99357F25}" type="slidenum">
              <a:rPr lang="en-GB" smtClean="0"/>
              <a:pPr/>
              <a:t>9</a:t>
            </a:fld>
            <a:endParaRPr lang="en-GB"/>
          </a:p>
        </p:txBody>
      </p:sp>
    </p:spTree>
    <p:extLst>
      <p:ext uri="{BB962C8B-B14F-4D97-AF65-F5344CB8AC3E}">
        <p14:creationId xmlns:p14="http://schemas.microsoft.com/office/powerpoint/2010/main" val="3143902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fade">
                                      <p:cBhvr>
                                        <p:cTn id="7" dur="750"/>
                                        <p:tgtEl>
                                          <p:spTgt spid="6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fade">
                                      <p:cBhvr>
                                        <p:cTn id="12" dur="750"/>
                                        <p:tgtEl>
                                          <p:spTgt spid="6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1"/>
                                        </p:tgtEl>
                                        <p:attrNameLst>
                                          <p:attrName>style.visibility</p:attrName>
                                        </p:attrNameLst>
                                      </p:cBhvr>
                                      <p:to>
                                        <p:strVal val="visible"/>
                                      </p:to>
                                    </p:set>
                                    <p:animEffect transition="in" filter="fade">
                                      <p:cBhvr>
                                        <p:cTn id="17" dur="750"/>
                                        <p:tgtEl>
                                          <p:spTgt spid="61"/>
                                        </p:tgtEl>
                                      </p:cBhvr>
                                    </p:animEffect>
                                  </p:childTnLst>
                                </p:cTn>
                              </p:par>
                              <p:par>
                                <p:cTn id="18" presetID="10" presetClass="entr" presetSubtype="0" fill="hold" nodeType="withEffect">
                                  <p:stCondLst>
                                    <p:cond delay="0"/>
                                  </p:stCondLst>
                                  <p:childTnLst>
                                    <p:set>
                                      <p:cBhvr>
                                        <p:cTn id="19" dur="1" fill="hold">
                                          <p:stCondLst>
                                            <p:cond delay="0"/>
                                          </p:stCondLst>
                                        </p:cTn>
                                        <p:tgtEl>
                                          <p:spTgt spid="66"/>
                                        </p:tgtEl>
                                        <p:attrNameLst>
                                          <p:attrName>style.visibility</p:attrName>
                                        </p:attrNameLst>
                                      </p:cBhvr>
                                      <p:to>
                                        <p:strVal val="visible"/>
                                      </p:to>
                                    </p:set>
                                    <p:animEffect transition="in" filter="fade">
                                      <p:cBhvr>
                                        <p:cTn id="20" dur="750"/>
                                        <p:tgtEl>
                                          <p:spTgt spid="6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4"/>
                                        </p:tgtEl>
                                        <p:attrNameLst>
                                          <p:attrName>style.visibility</p:attrName>
                                        </p:attrNameLst>
                                      </p:cBhvr>
                                      <p:to>
                                        <p:strVal val="visible"/>
                                      </p:to>
                                    </p:set>
                                    <p:animEffect transition="in" filter="fade">
                                      <p:cBhvr>
                                        <p:cTn id="23" dur="75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65" grpId="0" animBg="1"/>
      <p:bldP spid="61" grpId="0" animBg="1"/>
      <p:bldP spid="6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E2400E-6D1D-443A-BA10-3E694F97BB01}"/>
              </a:ext>
            </a:extLst>
          </p:cNvPr>
          <p:cNvSpPr>
            <a:spLocks noGrp="1"/>
          </p:cNvSpPr>
          <p:nvPr>
            <p:ph type="title"/>
          </p:nvPr>
        </p:nvSpPr>
        <p:spPr>
          <a:xfrm>
            <a:off x="635000" y="580426"/>
            <a:ext cx="10921999" cy="852155"/>
          </a:xfrm>
        </p:spPr>
        <p:txBody>
          <a:bodyPr/>
          <a:lstStyle/>
          <a:p>
            <a:r>
              <a:rPr lang="en-GB"/>
              <a:t>Coherent curriculum </a:t>
            </a:r>
          </a:p>
        </p:txBody>
      </p:sp>
      <p:sp>
        <p:nvSpPr>
          <p:cNvPr id="4" name="Slide Number Placeholder 3">
            <a:extLst>
              <a:ext uri="{FF2B5EF4-FFF2-40B4-BE49-F238E27FC236}">
                <a16:creationId xmlns:a16="http://schemas.microsoft.com/office/drawing/2014/main" id="{17DF8385-5AB4-4134-A13D-FD87196E4FBC}"/>
              </a:ext>
            </a:extLst>
          </p:cNvPr>
          <p:cNvSpPr>
            <a:spLocks noGrp="1"/>
          </p:cNvSpPr>
          <p:nvPr>
            <p:ph type="sldNum" sz="quarter" idx="12"/>
          </p:nvPr>
        </p:nvSpPr>
        <p:spPr/>
        <p:txBody>
          <a:bodyPr/>
          <a:lstStyle/>
          <a:p>
            <a:fld id="{6B6EFD66-0F65-0C43-B4F5-A9CE99357F25}" type="slidenum">
              <a:rPr lang="en-GB" smtClean="0"/>
              <a:t>10</a:t>
            </a:fld>
            <a:endParaRPr lang="en-GB"/>
          </a:p>
        </p:txBody>
      </p:sp>
      <p:sp>
        <p:nvSpPr>
          <p:cNvPr id="36" name="Rectangle: Top Corners Snipped 35">
            <a:extLst>
              <a:ext uri="{FF2B5EF4-FFF2-40B4-BE49-F238E27FC236}">
                <a16:creationId xmlns:a16="http://schemas.microsoft.com/office/drawing/2014/main" id="{44E32B8A-A069-47CA-B0F3-1E989F46B66F}"/>
              </a:ext>
            </a:extLst>
          </p:cNvPr>
          <p:cNvSpPr/>
          <p:nvPr/>
        </p:nvSpPr>
        <p:spPr>
          <a:xfrm>
            <a:off x="4251959" y="1822014"/>
            <a:ext cx="6833383" cy="1120828"/>
          </a:xfrm>
          <a:custGeom>
            <a:avLst/>
            <a:gdLst>
              <a:gd name="connsiteX0" fmla="*/ 110390 w 6833383"/>
              <a:gd name="connsiteY0" fmla="*/ 0 h 1120828"/>
              <a:gd name="connsiteX1" fmla="*/ 771650 w 6833383"/>
              <a:gd name="connsiteY1" fmla="*/ 0 h 1120828"/>
              <a:gd name="connsiteX2" fmla="*/ 1300659 w 6833383"/>
              <a:gd name="connsiteY2" fmla="*/ 0 h 1120828"/>
              <a:gd name="connsiteX3" fmla="*/ 1763541 w 6833383"/>
              <a:gd name="connsiteY3" fmla="*/ 0 h 1120828"/>
              <a:gd name="connsiteX4" fmla="*/ 2292549 w 6833383"/>
              <a:gd name="connsiteY4" fmla="*/ 0 h 1120828"/>
              <a:gd name="connsiteX5" fmla="*/ 3019935 w 6833383"/>
              <a:gd name="connsiteY5" fmla="*/ 0 h 1120828"/>
              <a:gd name="connsiteX6" fmla="*/ 3548944 w 6833383"/>
              <a:gd name="connsiteY6" fmla="*/ 0 h 1120828"/>
              <a:gd name="connsiteX7" fmla="*/ 4011826 w 6833383"/>
              <a:gd name="connsiteY7" fmla="*/ 0 h 1120828"/>
              <a:gd name="connsiteX8" fmla="*/ 4540834 w 6833383"/>
              <a:gd name="connsiteY8" fmla="*/ 0 h 1120828"/>
              <a:gd name="connsiteX9" fmla="*/ 5135968 w 6833383"/>
              <a:gd name="connsiteY9" fmla="*/ 0 h 1120828"/>
              <a:gd name="connsiteX10" fmla="*/ 5797229 w 6833383"/>
              <a:gd name="connsiteY10" fmla="*/ 0 h 1120828"/>
              <a:gd name="connsiteX11" fmla="*/ 6722993 w 6833383"/>
              <a:gd name="connsiteY11" fmla="*/ 0 h 1120828"/>
              <a:gd name="connsiteX12" fmla="*/ 6833383 w 6833383"/>
              <a:gd name="connsiteY12" fmla="*/ 110390 h 1120828"/>
              <a:gd name="connsiteX13" fmla="*/ 6833383 w 6833383"/>
              <a:gd name="connsiteY13" fmla="*/ 562734 h 1120828"/>
              <a:gd name="connsiteX14" fmla="*/ 6833383 w 6833383"/>
              <a:gd name="connsiteY14" fmla="*/ 1015078 h 1120828"/>
              <a:gd name="connsiteX15" fmla="*/ 6727633 w 6833383"/>
              <a:gd name="connsiteY15" fmla="*/ 1120828 h 1120828"/>
              <a:gd name="connsiteX16" fmla="*/ 6197882 w 6833383"/>
              <a:gd name="connsiteY16" fmla="*/ 1120828 h 1120828"/>
              <a:gd name="connsiteX17" fmla="*/ 5535694 w 6833383"/>
              <a:gd name="connsiteY17" fmla="*/ 1120828 h 1120828"/>
              <a:gd name="connsiteX18" fmla="*/ 4741068 w 6833383"/>
              <a:gd name="connsiteY18" fmla="*/ 1120828 h 1120828"/>
              <a:gd name="connsiteX19" fmla="*/ 3946442 w 6833383"/>
              <a:gd name="connsiteY19" fmla="*/ 1120828 h 1120828"/>
              <a:gd name="connsiteX20" fmla="*/ 3218035 w 6833383"/>
              <a:gd name="connsiteY20" fmla="*/ 1120828 h 1120828"/>
              <a:gd name="connsiteX21" fmla="*/ 2489628 w 6833383"/>
              <a:gd name="connsiteY21" fmla="*/ 1120828 h 1120828"/>
              <a:gd name="connsiteX22" fmla="*/ 1761221 w 6833383"/>
              <a:gd name="connsiteY22" fmla="*/ 1120828 h 1120828"/>
              <a:gd name="connsiteX23" fmla="*/ 1231470 w 6833383"/>
              <a:gd name="connsiteY23" fmla="*/ 1120828 h 1120828"/>
              <a:gd name="connsiteX24" fmla="*/ 105750 w 6833383"/>
              <a:gd name="connsiteY24" fmla="*/ 1120828 h 1120828"/>
              <a:gd name="connsiteX25" fmla="*/ 0 w 6833383"/>
              <a:gd name="connsiteY25" fmla="*/ 1015078 h 1120828"/>
              <a:gd name="connsiteX26" fmla="*/ 0 w 6833383"/>
              <a:gd name="connsiteY26" fmla="*/ 589875 h 1120828"/>
              <a:gd name="connsiteX27" fmla="*/ 0 w 6833383"/>
              <a:gd name="connsiteY27" fmla="*/ 110390 h 1120828"/>
              <a:gd name="connsiteX28" fmla="*/ 110390 w 6833383"/>
              <a:gd name="connsiteY28" fmla="*/ 0 h 1120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833383" h="1120828" fill="none" extrusionOk="0">
                <a:moveTo>
                  <a:pt x="110390" y="0"/>
                </a:moveTo>
                <a:cubicBezTo>
                  <a:pt x="267872" y="-13499"/>
                  <a:pt x="502655" y="-17642"/>
                  <a:pt x="771650" y="0"/>
                </a:cubicBezTo>
                <a:cubicBezTo>
                  <a:pt x="1040645" y="17642"/>
                  <a:pt x="1056070" y="23242"/>
                  <a:pt x="1300659" y="0"/>
                </a:cubicBezTo>
                <a:cubicBezTo>
                  <a:pt x="1545248" y="-23242"/>
                  <a:pt x="1554355" y="-15235"/>
                  <a:pt x="1763541" y="0"/>
                </a:cubicBezTo>
                <a:cubicBezTo>
                  <a:pt x="1972727" y="15235"/>
                  <a:pt x="2116905" y="22086"/>
                  <a:pt x="2292549" y="0"/>
                </a:cubicBezTo>
                <a:cubicBezTo>
                  <a:pt x="2468193" y="-22086"/>
                  <a:pt x="2684907" y="-35270"/>
                  <a:pt x="3019935" y="0"/>
                </a:cubicBezTo>
                <a:cubicBezTo>
                  <a:pt x="3354963" y="35270"/>
                  <a:pt x="3318093" y="-18812"/>
                  <a:pt x="3548944" y="0"/>
                </a:cubicBezTo>
                <a:cubicBezTo>
                  <a:pt x="3779795" y="18812"/>
                  <a:pt x="3856526" y="865"/>
                  <a:pt x="4011826" y="0"/>
                </a:cubicBezTo>
                <a:cubicBezTo>
                  <a:pt x="4167126" y="-865"/>
                  <a:pt x="4316057" y="-7093"/>
                  <a:pt x="4540834" y="0"/>
                </a:cubicBezTo>
                <a:cubicBezTo>
                  <a:pt x="4765611" y="7093"/>
                  <a:pt x="4868341" y="28870"/>
                  <a:pt x="5135968" y="0"/>
                </a:cubicBezTo>
                <a:cubicBezTo>
                  <a:pt x="5403595" y="-28870"/>
                  <a:pt x="5629170" y="-29721"/>
                  <a:pt x="5797229" y="0"/>
                </a:cubicBezTo>
                <a:cubicBezTo>
                  <a:pt x="5965288" y="29721"/>
                  <a:pt x="6337729" y="-12644"/>
                  <a:pt x="6722993" y="0"/>
                </a:cubicBezTo>
                <a:cubicBezTo>
                  <a:pt x="6757296" y="31428"/>
                  <a:pt x="6795284" y="79093"/>
                  <a:pt x="6833383" y="110390"/>
                </a:cubicBezTo>
                <a:cubicBezTo>
                  <a:pt x="6845338" y="214653"/>
                  <a:pt x="6840704" y="421753"/>
                  <a:pt x="6833383" y="562734"/>
                </a:cubicBezTo>
                <a:cubicBezTo>
                  <a:pt x="6826062" y="703715"/>
                  <a:pt x="6855190" y="806060"/>
                  <a:pt x="6833383" y="1015078"/>
                </a:cubicBezTo>
                <a:cubicBezTo>
                  <a:pt x="6781811" y="1058242"/>
                  <a:pt x="6761017" y="1094872"/>
                  <a:pt x="6727633" y="1120828"/>
                </a:cubicBezTo>
                <a:cubicBezTo>
                  <a:pt x="6511216" y="1123212"/>
                  <a:pt x="6376773" y="1103094"/>
                  <a:pt x="6197882" y="1120828"/>
                </a:cubicBezTo>
                <a:cubicBezTo>
                  <a:pt x="6018991" y="1138562"/>
                  <a:pt x="5829315" y="1097051"/>
                  <a:pt x="5535694" y="1120828"/>
                </a:cubicBezTo>
                <a:cubicBezTo>
                  <a:pt x="5242073" y="1144605"/>
                  <a:pt x="5046179" y="1151681"/>
                  <a:pt x="4741068" y="1120828"/>
                </a:cubicBezTo>
                <a:cubicBezTo>
                  <a:pt x="4435957" y="1089975"/>
                  <a:pt x="4203996" y="1115451"/>
                  <a:pt x="3946442" y="1120828"/>
                </a:cubicBezTo>
                <a:cubicBezTo>
                  <a:pt x="3688888" y="1126205"/>
                  <a:pt x="3452931" y="1112503"/>
                  <a:pt x="3218035" y="1120828"/>
                </a:cubicBezTo>
                <a:cubicBezTo>
                  <a:pt x="2983139" y="1129153"/>
                  <a:pt x="2686790" y="1141223"/>
                  <a:pt x="2489628" y="1120828"/>
                </a:cubicBezTo>
                <a:cubicBezTo>
                  <a:pt x="2292466" y="1100433"/>
                  <a:pt x="1945253" y="1096472"/>
                  <a:pt x="1761221" y="1120828"/>
                </a:cubicBezTo>
                <a:cubicBezTo>
                  <a:pt x="1577189" y="1145184"/>
                  <a:pt x="1341297" y="1120194"/>
                  <a:pt x="1231470" y="1120828"/>
                </a:cubicBezTo>
                <a:cubicBezTo>
                  <a:pt x="1121643" y="1121462"/>
                  <a:pt x="468976" y="1091701"/>
                  <a:pt x="105750" y="1120828"/>
                </a:cubicBezTo>
                <a:cubicBezTo>
                  <a:pt x="72012" y="1080279"/>
                  <a:pt x="27797" y="1050468"/>
                  <a:pt x="0" y="1015078"/>
                </a:cubicBezTo>
                <a:cubicBezTo>
                  <a:pt x="-1903" y="894878"/>
                  <a:pt x="-859" y="775203"/>
                  <a:pt x="0" y="589875"/>
                </a:cubicBezTo>
                <a:cubicBezTo>
                  <a:pt x="859" y="404547"/>
                  <a:pt x="9139" y="226784"/>
                  <a:pt x="0" y="110390"/>
                </a:cubicBezTo>
                <a:cubicBezTo>
                  <a:pt x="33899" y="69688"/>
                  <a:pt x="84617" y="31805"/>
                  <a:pt x="110390" y="0"/>
                </a:cubicBezTo>
                <a:close/>
              </a:path>
              <a:path w="6833383" h="1120828" stroke="0" extrusionOk="0">
                <a:moveTo>
                  <a:pt x="110390" y="0"/>
                </a:moveTo>
                <a:cubicBezTo>
                  <a:pt x="332156" y="-9046"/>
                  <a:pt x="456532" y="-11217"/>
                  <a:pt x="705524" y="0"/>
                </a:cubicBezTo>
                <a:cubicBezTo>
                  <a:pt x="954516" y="11217"/>
                  <a:pt x="948428" y="22421"/>
                  <a:pt x="1168406" y="0"/>
                </a:cubicBezTo>
                <a:cubicBezTo>
                  <a:pt x="1388384" y="-22421"/>
                  <a:pt x="1587556" y="34077"/>
                  <a:pt x="1961919" y="0"/>
                </a:cubicBezTo>
                <a:cubicBezTo>
                  <a:pt x="2336282" y="-34077"/>
                  <a:pt x="2292698" y="7158"/>
                  <a:pt x="2557053" y="0"/>
                </a:cubicBezTo>
                <a:cubicBezTo>
                  <a:pt x="2821408" y="-7158"/>
                  <a:pt x="2976476" y="-3979"/>
                  <a:pt x="3152187" y="0"/>
                </a:cubicBezTo>
                <a:cubicBezTo>
                  <a:pt x="3327898" y="3979"/>
                  <a:pt x="3759537" y="8004"/>
                  <a:pt x="3945700" y="0"/>
                </a:cubicBezTo>
                <a:cubicBezTo>
                  <a:pt x="4131863" y="-8004"/>
                  <a:pt x="4355421" y="21889"/>
                  <a:pt x="4474708" y="0"/>
                </a:cubicBezTo>
                <a:cubicBezTo>
                  <a:pt x="4593995" y="-21889"/>
                  <a:pt x="4968965" y="22843"/>
                  <a:pt x="5268220" y="0"/>
                </a:cubicBezTo>
                <a:cubicBezTo>
                  <a:pt x="5567475" y="-22843"/>
                  <a:pt x="5719144" y="8800"/>
                  <a:pt x="6061733" y="0"/>
                </a:cubicBezTo>
                <a:cubicBezTo>
                  <a:pt x="6404322" y="-8800"/>
                  <a:pt x="6541998" y="11800"/>
                  <a:pt x="6722993" y="0"/>
                </a:cubicBezTo>
                <a:cubicBezTo>
                  <a:pt x="6744440" y="25644"/>
                  <a:pt x="6782150" y="56106"/>
                  <a:pt x="6833383" y="110390"/>
                </a:cubicBezTo>
                <a:cubicBezTo>
                  <a:pt x="6840115" y="284467"/>
                  <a:pt x="6817357" y="449997"/>
                  <a:pt x="6833383" y="571781"/>
                </a:cubicBezTo>
                <a:cubicBezTo>
                  <a:pt x="6849409" y="693565"/>
                  <a:pt x="6853918" y="888589"/>
                  <a:pt x="6833383" y="1015078"/>
                </a:cubicBezTo>
                <a:cubicBezTo>
                  <a:pt x="6789408" y="1053111"/>
                  <a:pt x="6781444" y="1077127"/>
                  <a:pt x="6727633" y="1120828"/>
                </a:cubicBezTo>
                <a:cubicBezTo>
                  <a:pt x="6377728" y="1104124"/>
                  <a:pt x="6310120" y="1127650"/>
                  <a:pt x="5933007" y="1120828"/>
                </a:cubicBezTo>
                <a:cubicBezTo>
                  <a:pt x="5555894" y="1114006"/>
                  <a:pt x="5483551" y="1085912"/>
                  <a:pt x="5204600" y="1120828"/>
                </a:cubicBezTo>
                <a:cubicBezTo>
                  <a:pt x="4925649" y="1155744"/>
                  <a:pt x="4647711" y="1152921"/>
                  <a:pt x="4476193" y="1120828"/>
                </a:cubicBezTo>
                <a:cubicBezTo>
                  <a:pt x="4304675" y="1088735"/>
                  <a:pt x="4160783" y="1106134"/>
                  <a:pt x="4012661" y="1120828"/>
                </a:cubicBezTo>
                <a:cubicBezTo>
                  <a:pt x="3864539" y="1135522"/>
                  <a:pt x="3709153" y="1099776"/>
                  <a:pt x="3482910" y="1120828"/>
                </a:cubicBezTo>
                <a:cubicBezTo>
                  <a:pt x="3256667" y="1141880"/>
                  <a:pt x="2977131" y="1114200"/>
                  <a:pt x="2754503" y="1120828"/>
                </a:cubicBezTo>
                <a:cubicBezTo>
                  <a:pt x="2531875" y="1127456"/>
                  <a:pt x="2317412" y="1149285"/>
                  <a:pt x="2158534" y="1120828"/>
                </a:cubicBezTo>
                <a:cubicBezTo>
                  <a:pt x="1999656" y="1092371"/>
                  <a:pt x="1816187" y="1117925"/>
                  <a:pt x="1628783" y="1120828"/>
                </a:cubicBezTo>
                <a:cubicBezTo>
                  <a:pt x="1441379" y="1123731"/>
                  <a:pt x="1060747" y="1109647"/>
                  <a:pt x="900376" y="1120828"/>
                </a:cubicBezTo>
                <a:cubicBezTo>
                  <a:pt x="740005" y="1132009"/>
                  <a:pt x="296916" y="1139400"/>
                  <a:pt x="105750" y="1120828"/>
                </a:cubicBezTo>
                <a:cubicBezTo>
                  <a:pt x="60335" y="1082489"/>
                  <a:pt x="34617" y="1040892"/>
                  <a:pt x="0" y="1015078"/>
                </a:cubicBezTo>
                <a:cubicBezTo>
                  <a:pt x="-5269" y="872312"/>
                  <a:pt x="19697" y="780599"/>
                  <a:pt x="0" y="580828"/>
                </a:cubicBezTo>
                <a:cubicBezTo>
                  <a:pt x="-19697" y="381057"/>
                  <a:pt x="6625" y="290268"/>
                  <a:pt x="0" y="110390"/>
                </a:cubicBezTo>
                <a:cubicBezTo>
                  <a:pt x="31416" y="72699"/>
                  <a:pt x="65576" y="36909"/>
                  <a:pt x="110390" y="0"/>
                </a:cubicBezTo>
                <a:close/>
              </a:path>
            </a:pathLst>
          </a:custGeom>
          <a:solidFill>
            <a:schemeClr val="accent2">
              <a:lumMod val="40000"/>
              <a:lumOff val="60000"/>
            </a:schemeClr>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sz="2800" b="0" dirty="0">
                <a:solidFill>
                  <a:schemeClr val="tx1"/>
                </a:solidFill>
              </a:rPr>
              <a:t>What is the end point?</a:t>
            </a:r>
          </a:p>
        </p:txBody>
      </p:sp>
      <p:sp>
        <p:nvSpPr>
          <p:cNvPr id="39" name="Rectangle: Top Corners Snipped 38">
            <a:extLst>
              <a:ext uri="{FF2B5EF4-FFF2-40B4-BE49-F238E27FC236}">
                <a16:creationId xmlns:a16="http://schemas.microsoft.com/office/drawing/2014/main" id="{6BFFA363-6BEF-4674-A08C-0480591CFC20}"/>
              </a:ext>
            </a:extLst>
          </p:cNvPr>
          <p:cNvSpPr/>
          <p:nvPr/>
        </p:nvSpPr>
        <p:spPr>
          <a:xfrm>
            <a:off x="4251958" y="5584746"/>
            <a:ext cx="6833384" cy="1120828"/>
          </a:xfrm>
          <a:custGeom>
            <a:avLst/>
            <a:gdLst>
              <a:gd name="connsiteX0" fmla="*/ 110390 w 6833384"/>
              <a:gd name="connsiteY0" fmla="*/ 0 h 1120828"/>
              <a:gd name="connsiteX1" fmla="*/ 771650 w 6833384"/>
              <a:gd name="connsiteY1" fmla="*/ 0 h 1120828"/>
              <a:gd name="connsiteX2" fmla="*/ 1300659 w 6833384"/>
              <a:gd name="connsiteY2" fmla="*/ 0 h 1120828"/>
              <a:gd name="connsiteX3" fmla="*/ 1763541 w 6833384"/>
              <a:gd name="connsiteY3" fmla="*/ 0 h 1120828"/>
              <a:gd name="connsiteX4" fmla="*/ 2292549 w 6833384"/>
              <a:gd name="connsiteY4" fmla="*/ 0 h 1120828"/>
              <a:gd name="connsiteX5" fmla="*/ 3019936 w 6833384"/>
              <a:gd name="connsiteY5" fmla="*/ 0 h 1120828"/>
              <a:gd name="connsiteX6" fmla="*/ 3548944 w 6833384"/>
              <a:gd name="connsiteY6" fmla="*/ 0 h 1120828"/>
              <a:gd name="connsiteX7" fmla="*/ 4011826 w 6833384"/>
              <a:gd name="connsiteY7" fmla="*/ 0 h 1120828"/>
              <a:gd name="connsiteX8" fmla="*/ 4540835 w 6833384"/>
              <a:gd name="connsiteY8" fmla="*/ 0 h 1120828"/>
              <a:gd name="connsiteX9" fmla="*/ 5135969 w 6833384"/>
              <a:gd name="connsiteY9" fmla="*/ 0 h 1120828"/>
              <a:gd name="connsiteX10" fmla="*/ 5797229 w 6833384"/>
              <a:gd name="connsiteY10" fmla="*/ 0 h 1120828"/>
              <a:gd name="connsiteX11" fmla="*/ 6722994 w 6833384"/>
              <a:gd name="connsiteY11" fmla="*/ 0 h 1120828"/>
              <a:gd name="connsiteX12" fmla="*/ 6833384 w 6833384"/>
              <a:gd name="connsiteY12" fmla="*/ 110390 h 1120828"/>
              <a:gd name="connsiteX13" fmla="*/ 6833384 w 6833384"/>
              <a:gd name="connsiteY13" fmla="*/ 562734 h 1120828"/>
              <a:gd name="connsiteX14" fmla="*/ 6833384 w 6833384"/>
              <a:gd name="connsiteY14" fmla="*/ 1015078 h 1120828"/>
              <a:gd name="connsiteX15" fmla="*/ 6727634 w 6833384"/>
              <a:gd name="connsiteY15" fmla="*/ 1120828 h 1120828"/>
              <a:gd name="connsiteX16" fmla="*/ 6197883 w 6833384"/>
              <a:gd name="connsiteY16" fmla="*/ 1120828 h 1120828"/>
              <a:gd name="connsiteX17" fmla="*/ 5535695 w 6833384"/>
              <a:gd name="connsiteY17" fmla="*/ 1120828 h 1120828"/>
              <a:gd name="connsiteX18" fmla="*/ 4741069 w 6833384"/>
              <a:gd name="connsiteY18" fmla="*/ 1120828 h 1120828"/>
              <a:gd name="connsiteX19" fmla="*/ 3946443 w 6833384"/>
              <a:gd name="connsiteY19" fmla="*/ 1120828 h 1120828"/>
              <a:gd name="connsiteX20" fmla="*/ 3218035 w 6833384"/>
              <a:gd name="connsiteY20" fmla="*/ 1120828 h 1120828"/>
              <a:gd name="connsiteX21" fmla="*/ 2489628 w 6833384"/>
              <a:gd name="connsiteY21" fmla="*/ 1120828 h 1120828"/>
              <a:gd name="connsiteX22" fmla="*/ 1761221 w 6833384"/>
              <a:gd name="connsiteY22" fmla="*/ 1120828 h 1120828"/>
              <a:gd name="connsiteX23" fmla="*/ 1231470 w 6833384"/>
              <a:gd name="connsiteY23" fmla="*/ 1120828 h 1120828"/>
              <a:gd name="connsiteX24" fmla="*/ 105750 w 6833384"/>
              <a:gd name="connsiteY24" fmla="*/ 1120828 h 1120828"/>
              <a:gd name="connsiteX25" fmla="*/ 0 w 6833384"/>
              <a:gd name="connsiteY25" fmla="*/ 1015078 h 1120828"/>
              <a:gd name="connsiteX26" fmla="*/ 0 w 6833384"/>
              <a:gd name="connsiteY26" fmla="*/ 589875 h 1120828"/>
              <a:gd name="connsiteX27" fmla="*/ 0 w 6833384"/>
              <a:gd name="connsiteY27" fmla="*/ 110390 h 1120828"/>
              <a:gd name="connsiteX28" fmla="*/ 110390 w 6833384"/>
              <a:gd name="connsiteY28" fmla="*/ 0 h 1120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833384" h="1120828" fill="none" extrusionOk="0">
                <a:moveTo>
                  <a:pt x="110390" y="0"/>
                </a:moveTo>
                <a:cubicBezTo>
                  <a:pt x="267872" y="-13499"/>
                  <a:pt x="502655" y="-17642"/>
                  <a:pt x="771650" y="0"/>
                </a:cubicBezTo>
                <a:cubicBezTo>
                  <a:pt x="1040645" y="17642"/>
                  <a:pt x="1056070" y="23242"/>
                  <a:pt x="1300659" y="0"/>
                </a:cubicBezTo>
                <a:cubicBezTo>
                  <a:pt x="1545248" y="-23242"/>
                  <a:pt x="1554355" y="-15235"/>
                  <a:pt x="1763541" y="0"/>
                </a:cubicBezTo>
                <a:cubicBezTo>
                  <a:pt x="1972727" y="15235"/>
                  <a:pt x="2116905" y="22086"/>
                  <a:pt x="2292549" y="0"/>
                </a:cubicBezTo>
                <a:cubicBezTo>
                  <a:pt x="2468193" y="-22086"/>
                  <a:pt x="2684563" y="34513"/>
                  <a:pt x="3019936" y="0"/>
                </a:cubicBezTo>
                <a:cubicBezTo>
                  <a:pt x="3355309" y="-34513"/>
                  <a:pt x="3322099" y="-17143"/>
                  <a:pt x="3548944" y="0"/>
                </a:cubicBezTo>
                <a:cubicBezTo>
                  <a:pt x="3775789" y="17143"/>
                  <a:pt x="3856526" y="865"/>
                  <a:pt x="4011826" y="0"/>
                </a:cubicBezTo>
                <a:cubicBezTo>
                  <a:pt x="4167126" y="-865"/>
                  <a:pt x="4308790" y="-14223"/>
                  <a:pt x="4540835" y="0"/>
                </a:cubicBezTo>
                <a:cubicBezTo>
                  <a:pt x="4772880" y="14223"/>
                  <a:pt x="4868342" y="28870"/>
                  <a:pt x="5135969" y="0"/>
                </a:cubicBezTo>
                <a:cubicBezTo>
                  <a:pt x="5403596" y="-28870"/>
                  <a:pt x="5629407" y="-26469"/>
                  <a:pt x="5797229" y="0"/>
                </a:cubicBezTo>
                <a:cubicBezTo>
                  <a:pt x="5965051" y="26469"/>
                  <a:pt x="6335016" y="-12912"/>
                  <a:pt x="6722994" y="0"/>
                </a:cubicBezTo>
                <a:cubicBezTo>
                  <a:pt x="6757297" y="31428"/>
                  <a:pt x="6795285" y="79093"/>
                  <a:pt x="6833384" y="110390"/>
                </a:cubicBezTo>
                <a:cubicBezTo>
                  <a:pt x="6845339" y="214653"/>
                  <a:pt x="6840705" y="421753"/>
                  <a:pt x="6833384" y="562734"/>
                </a:cubicBezTo>
                <a:cubicBezTo>
                  <a:pt x="6826063" y="703715"/>
                  <a:pt x="6855191" y="806060"/>
                  <a:pt x="6833384" y="1015078"/>
                </a:cubicBezTo>
                <a:cubicBezTo>
                  <a:pt x="6781812" y="1058242"/>
                  <a:pt x="6761018" y="1094872"/>
                  <a:pt x="6727634" y="1120828"/>
                </a:cubicBezTo>
                <a:cubicBezTo>
                  <a:pt x="6511217" y="1123212"/>
                  <a:pt x="6376774" y="1103094"/>
                  <a:pt x="6197883" y="1120828"/>
                </a:cubicBezTo>
                <a:cubicBezTo>
                  <a:pt x="6018992" y="1138562"/>
                  <a:pt x="5829316" y="1097051"/>
                  <a:pt x="5535695" y="1120828"/>
                </a:cubicBezTo>
                <a:cubicBezTo>
                  <a:pt x="5242074" y="1144605"/>
                  <a:pt x="5046180" y="1151681"/>
                  <a:pt x="4741069" y="1120828"/>
                </a:cubicBezTo>
                <a:cubicBezTo>
                  <a:pt x="4435958" y="1089975"/>
                  <a:pt x="4203997" y="1115451"/>
                  <a:pt x="3946443" y="1120828"/>
                </a:cubicBezTo>
                <a:cubicBezTo>
                  <a:pt x="3688889" y="1126205"/>
                  <a:pt x="3456181" y="1114721"/>
                  <a:pt x="3218035" y="1120828"/>
                </a:cubicBezTo>
                <a:cubicBezTo>
                  <a:pt x="2979889" y="1126935"/>
                  <a:pt x="2686790" y="1141223"/>
                  <a:pt x="2489628" y="1120828"/>
                </a:cubicBezTo>
                <a:cubicBezTo>
                  <a:pt x="2292466" y="1100433"/>
                  <a:pt x="1945253" y="1096472"/>
                  <a:pt x="1761221" y="1120828"/>
                </a:cubicBezTo>
                <a:cubicBezTo>
                  <a:pt x="1577189" y="1145184"/>
                  <a:pt x="1341297" y="1120194"/>
                  <a:pt x="1231470" y="1120828"/>
                </a:cubicBezTo>
                <a:cubicBezTo>
                  <a:pt x="1121643" y="1121462"/>
                  <a:pt x="468976" y="1091701"/>
                  <a:pt x="105750" y="1120828"/>
                </a:cubicBezTo>
                <a:cubicBezTo>
                  <a:pt x="72012" y="1080279"/>
                  <a:pt x="27797" y="1050468"/>
                  <a:pt x="0" y="1015078"/>
                </a:cubicBezTo>
                <a:cubicBezTo>
                  <a:pt x="-1903" y="894878"/>
                  <a:pt x="-859" y="775203"/>
                  <a:pt x="0" y="589875"/>
                </a:cubicBezTo>
                <a:cubicBezTo>
                  <a:pt x="859" y="404547"/>
                  <a:pt x="9139" y="226784"/>
                  <a:pt x="0" y="110390"/>
                </a:cubicBezTo>
                <a:cubicBezTo>
                  <a:pt x="33899" y="69688"/>
                  <a:pt x="84617" y="31805"/>
                  <a:pt x="110390" y="0"/>
                </a:cubicBezTo>
                <a:close/>
              </a:path>
              <a:path w="6833384" h="1120828" stroke="0" extrusionOk="0">
                <a:moveTo>
                  <a:pt x="110390" y="0"/>
                </a:moveTo>
                <a:cubicBezTo>
                  <a:pt x="332156" y="-9046"/>
                  <a:pt x="456532" y="-11217"/>
                  <a:pt x="705524" y="0"/>
                </a:cubicBezTo>
                <a:cubicBezTo>
                  <a:pt x="954516" y="11217"/>
                  <a:pt x="941514" y="16143"/>
                  <a:pt x="1168407" y="0"/>
                </a:cubicBezTo>
                <a:cubicBezTo>
                  <a:pt x="1395300" y="-16143"/>
                  <a:pt x="1589485" y="38356"/>
                  <a:pt x="1961919" y="0"/>
                </a:cubicBezTo>
                <a:cubicBezTo>
                  <a:pt x="2334353" y="-38356"/>
                  <a:pt x="2292698" y="7158"/>
                  <a:pt x="2557053" y="0"/>
                </a:cubicBezTo>
                <a:cubicBezTo>
                  <a:pt x="2821408" y="-7158"/>
                  <a:pt x="2974761" y="-8432"/>
                  <a:pt x="3152188" y="0"/>
                </a:cubicBezTo>
                <a:cubicBezTo>
                  <a:pt x="3329616" y="8432"/>
                  <a:pt x="3763710" y="11694"/>
                  <a:pt x="3945700" y="0"/>
                </a:cubicBezTo>
                <a:cubicBezTo>
                  <a:pt x="4127690" y="-11694"/>
                  <a:pt x="4352417" y="19640"/>
                  <a:pt x="4474709" y="0"/>
                </a:cubicBezTo>
                <a:cubicBezTo>
                  <a:pt x="4597001" y="-19640"/>
                  <a:pt x="4968966" y="22843"/>
                  <a:pt x="5268221" y="0"/>
                </a:cubicBezTo>
                <a:cubicBezTo>
                  <a:pt x="5567476" y="-22843"/>
                  <a:pt x="5719145" y="8800"/>
                  <a:pt x="6061734" y="0"/>
                </a:cubicBezTo>
                <a:cubicBezTo>
                  <a:pt x="6404323" y="-8800"/>
                  <a:pt x="6541999" y="11800"/>
                  <a:pt x="6722994" y="0"/>
                </a:cubicBezTo>
                <a:cubicBezTo>
                  <a:pt x="6744441" y="25644"/>
                  <a:pt x="6782151" y="56106"/>
                  <a:pt x="6833384" y="110390"/>
                </a:cubicBezTo>
                <a:cubicBezTo>
                  <a:pt x="6840116" y="284467"/>
                  <a:pt x="6817358" y="449997"/>
                  <a:pt x="6833384" y="571781"/>
                </a:cubicBezTo>
                <a:cubicBezTo>
                  <a:pt x="6849410" y="693565"/>
                  <a:pt x="6853919" y="888589"/>
                  <a:pt x="6833384" y="1015078"/>
                </a:cubicBezTo>
                <a:cubicBezTo>
                  <a:pt x="6789409" y="1053111"/>
                  <a:pt x="6781445" y="1077127"/>
                  <a:pt x="6727634" y="1120828"/>
                </a:cubicBezTo>
                <a:cubicBezTo>
                  <a:pt x="6377729" y="1104124"/>
                  <a:pt x="6310121" y="1127650"/>
                  <a:pt x="5933008" y="1120828"/>
                </a:cubicBezTo>
                <a:cubicBezTo>
                  <a:pt x="5555895" y="1114006"/>
                  <a:pt x="5483552" y="1085912"/>
                  <a:pt x="5204601" y="1120828"/>
                </a:cubicBezTo>
                <a:cubicBezTo>
                  <a:pt x="4925650" y="1155744"/>
                  <a:pt x="4649210" y="1156807"/>
                  <a:pt x="4476193" y="1120828"/>
                </a:cubicBezTo>
                <a:cubicBezTo>
                  <a:pt x="4303176" y="1084849"/>
                  <a:pt x="4156004" y="1105600"/>
                  <a:pt x="4012662" y="1120828"/>
                </a:cubicBezTo>
                <a:cubicBezTo>
                  <a:pt x="3869320" y="1136056"/>
                  <a:pt x="3709154" y="1099776"/>
                  <a:pt x="3482911" y="1120828"/>
                </a:cubicBezTo>
                <a:cubicBezTo>
                  <a:pt x="3256668" y="1141880"/>
                  <a:pt x="2977132" y="1114200"/>
                  <a:pt x="2754504" y="1120828"/>
                </a:cubicBezTo>
                <a:cubicBezTo>
                  <a:pt x="2531876" y="1127456"/>
                  <a:pt x="2318108" y="1149710"/>
                  <a:pt x="2158534" y="1120828"/>
                </a:cubicBezTo>
                <a:cubicBezTo>
                  <a:pt x="1998960" y="1091947"/>
                  <a:pt x="1816187" y="1117925"/>
                  <a:pt x="1628783" y="1120828"/>
                </a:cubicBezTo>
                <a:cubicBezTo>
                  <a:pt x="1441379" y="1123731"/>
                  <a:pt x="1060747" y="1109647"/>
                  <a:pt x="900376" y="1120828"/>
                </a:cubicBezTo>
                <a:cubicBezTo>
                  <a:pt x="740005" y="1132009"/>
                  <a:pt x="296916" y="1139400"/>
                  <a:pt x="105750" y="1120828"/>
                </a:cubicBezTo>
                <a:cubicBezTo>
                  <a:pt x="60335" y="1082489"/>
                  <a:pt x="34617" y="1040892"/>
                  <a:pt x="0" y="1015078"/>
                </a:cubicBezTo>
                <a:cubicBezTo>
                  <a:pt x="-5269" y="872312"/>
                  <a:pt x="19697" y="780599"/>
                  <a:pt x="0" y="580828"/>
                </a:cubicBezTo>
                <a:cubicBezTo>
                  <a:pt x="-19697" y="381057"/>
                  <a:pt x="6625" y="290268"/>
                  <a:pt x="0" y="110390"/>
                </a:cubicBezTo>
                <a:cubicBezTo>
                  <a:pt x="31416" y="72699"/>
                  <a:pt x="65576" y="36909"/>
                  <a:pt x="110390" y="0"/>
                </a:cubicBezTo>
                <a:close/>
              </a:path>
            </a:pathLst>
          </a:custGeom>
          <a:solidFill>
            <a:schemeClr val="accent2">
              <a:lumMod val="40000"/>
              <a:lumOff val="60000"/>
            </a:schemeClr>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sz="2800" b="0" dirty="0">
                <a:solidFill>
                  <a:schemeClr val="tx1"/>
                </a:solidFill>
              </a:rPr>
              <a:t>How do the concepts build in depth and complexity?</a:t>
            </a:r>
          </a:p>
        </p:txBody>
      </p:sp>
      <p:sp>
        <p:nvSpPr>
          <p:cNvPr id="40" name="Rectangle: Top Corners Snipped 39">
            <a:extLst>
              <a:ext uri="{FF2B5EF4-FFF2-40B4-BE49-F238E27FC236}">
                <a16:creationId xmlns:a16="http://schemas.microsoft.com/office/drawing/2014/main" id="{A1CDFC6C-5F17-4965-B6BE-0275029F4512}"/>
              </a:ext>
            </a:extLst>
          </p:cNvPr>
          <p:cNvSpPr/>
          <p:nvPr/>
        </p:nvSpPr>
        <p:spPr>
          <a:xfrm>
            <a:off x="4251959" y="3076258"/>
            <a:ext cx="6833383" cy="1120828"/>
          </a:xfrm>
          <a:custGeom>
            <a:avLst/>
            <a:gdLst>
              <a:gd name="connsiteX0" fmla="*/ 110390 w 6833383"/>
              <a:gd name="connsiteY0" fmla="*/ 0 h 1120828"/>
              <a:gd name="connsiteX1" fmla="*/ 771650 w 6833383"/>
              <a:gd name="connsiteY1" fmla="*/ 0 h 1120828"/>
              <a:gd name="connsiteX2" fmla="*/ 1300659 w 6833383"/>
              <a:gd name="connsiteY2" fmla="*/ 0 h 1120828"/>
              <a:gd name="connsiteX3" fmla="*/ 1763541 w 6833383"/>
              <a:gd name="connsiteY3" fmla="*/ 0 h 1120828"/>
              <a:gd name="connsiteX4" fmla="*/ 2292549 w 6833383"/>
              <a:gd name="connsiteY4" fmla="*/ 0 h 1120828"/>
              <a:gd name="connsiteX5" fmla="*/ 3019935 w 6833383"/>
              <a:gd name="connsiteY5" fmla="*/ 0 h 1120828"/>
              <a:gd name="connsiteX6" fmla="*/ 3548944 w 6833383"/>
              <a:gd name="connsiteY6" fmla="*/ 0 h 1120828"/>
              <a:gd name="connsiteX7" fmla="*/ 4011826 w 6833383"/>
              <a:gd name="connsiteY7" fmla="*/ 0 h 1120828"/>
              <a:gd name="connsiteX8" fmla="*/ 4540834 w 6833383"/>
              <a:gd name="connsiteY8" fmla="*/ 0 h 1120828"/>
              <a:gd name="connsiteX9" fmla="*/ 5135968 w 6833383"/>
              <a:gd name="connsiteY9" fmla="*/ 0 h 1120828"/>
              <a:gd name="connsiteX10" fmla="*/ 5797229 w 6833383"/>
              <a:gd name="connsiteY10" fmla="*/ 0 h 1120828"/>
              <a:gd name="connsiteX11" fmla="*/ 6722993 w 6833383"/>
              <a:gd name="connsiteY11" fmla="*/ 0 h 1120828"/>
              <a:gd name="connsiteX12" fmla="*/ 6833383 w 6833383"/>
              <a:gd name="connsiteY12" fmla="*/ 110390 h 1120828"/>
              <a:gd name="connsiteX13" fmla="*/ 6833383 w 6833383"/>
              <a:gd name="connsiteY13" fmla="*/ 562734 h 1120828"/>
              <a:gd name="connsiteX14" fmla="*/ 6833383 w 6833383"/>
              <a:gd name="connsiteY14" fmla="*/ 1015078 h 1120828"/>
              <a:gd name="connsiteX15" fmla="*/ 6727633 w 6833383"/>
              <a:gd name="connsiteY15" fmla="*/ 1120828 h 1120828"/>
              <a:gd name="connsiteX16" fmla="*/ 6197882 w 6833383"/>
              <a:gd name="connsiteY16" fmla="*/ 1120828 h 1120828"/>
              <a:gd name="connsiteX17" fmla="*/ 5535694 w 6833383"/>
              <a:gd name="connsiteY17" fmla="*/ 1120828 h 1120828"/>
              <a:gd name="connsiteX18" fmla="*/ 4741068 w 6833383"/>
              <a:gd name="connsiteY18" fmla="*/ 1120828 h 1120828"/>
              <a:gd name="connsiteX19" fmla="*/ 3946442 w 6833383"/>
              <a:gd name="connsiteY19" fmla="*/ 1120828 h 1120828"/>
              <a:gd name="connsiteX20" fmla="*/ 3218035 w 6833383"/>
              <a:gd name="connsiteY20" fmla="*/ 1120828 h 1120828"/>
              <a:gd name="connsiteX21" fmla="*/ 2489628 w 6833383"/>
              <a:gd name="connsiteY21" fmla="*/ 1120828 h 1120828"/>
              <a:gd name="connsiteX22" fmla="*/ 1761221 w 6833383"/>
              <a:gd name="connsiteY22" fmla="*/ 1120828 h 1120828"/>
              <a:gd name="connsiteX23" fmla="*/ 1231470 w 6833383"/>
              <a:gd name="connsiteY23" fmla="*/ 1120828 h 1120828"/>
              <a:gd name="connsiteX24" fmla="*/ 105750 w 6833383"/>
              <a:gd name="connsiteY24" fmla="*/ 1120828 h 1120828"/>
              <a:gd name="connsiteX25" fmla="*/ 0 w 6833383"/>
              <a:gd name="connsiteY25" fmla="*/ 1015078 h 1120828"/>
              <a:gd name="connsiteX26" fmla="*/ 0 w 6833383"/>
              <a:gd name="connsiteY26" fmla="*/ 589875 h 1120828"/>
              <a:gd name="connsiteX27" fmla="*/ 0 w 6833383"/>
              <a:gd name="connsiteY27" fmla="*/ 110390 h 1120828"/>
              <a:gd name="connsiteX28" fmla="*/ 110390 w 6833383"/>
              <a:gd name="connsiteY28" fmla="*/ 0 h 1120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833383" h="1120828" fill="none" extrusionOk="0">
                <a:moveTo>
                  <a:pt x="110390" y="0"/>
                </a:moveTo>
                <a:cubicBezTo>
                  <a:pt x="267872" y="-13499"/>
                  <a:pt x="502655" y="-17642"/>
                  <a:pt x="771650" y="0"/>
                </a:cubicBezTo>
                <a:cubicBezTo>
                  <a:pt x="1040645" y="17642"/>
                  <a:pt x="1056070" y="23242"/>
                  <a:pt x="1300659" y="0"/>
                </a:cubicBezTo>
                <a:cubicBezTo>
                  <a:pt x="1545248" y="-23242"/>
                  <a:pt x="1554355" y="-15235"/>
                  <a:pt x="1763541" y="0"/>
                </a:cubicBezTo>
                <a:cubicBezTo>
                  <a:pt x="1972727" y="15235"/>
                  <a:pt x="2116905" y="22086"/>
                  <a:pt x="2292549" y="0"/>
                </a:cubicBezTo>
                <a:cubicBezTo>
                  <a:pt x="2468193" y="-22086"/>
                  <a:pt x="2684907" y="-35270"/>
                  <a:pt x="3019935" y="0"/>
                </a:cubicBezTo>
                <a:cubicBezTo>
                  <a:pt x="3354963" y="35270"/>
                  <a:pt x="3318093" y="-18812"/>
                  <a:pt x="3548944" y="0"/>
                </a:cubicBezTo>
                <a:cubicBezTo>
                  <a:pt x="3779795" y="18812"/>
                  <a:pt x="3856526" y="865"/>
                  <a:pt x="4011826" y="0"/>
                </a:cubicBezTo>
                <a:cubicBezTo>
                  <a:pt x="4167126" y="-865"/>
                  <a:pt x="4316057" y="-7093"/>
                  <a:pt x="4540834" y="0"/>
                </a:cubicBezTo>
                <a:cubicBezTo>
                  <a:pt x="4765611" y="7093"/>
                  <a:pt x="4868341" y="28870"/>
                  <a:pt x="5135968" y="0"/>
                </a:cubicBezTo>
                <a:cubicBezTo>
                  <a:pt x="5403595" y="-28870"/>
                  <a:pt x="5629170" y="-29721"/>
                  <a:pt x="5797229" y="0"/>
                </a:cubicBezTo>
                <a:cubicBezTo>
                  <a:pt x="5965288" y="29721"/>
                  <a:pt x="6337729" y="-12644"/>
                  <a:pt x="6722993" y="0"/>
                </a:cubicBezTo>
                <a:cubicBezTo>
                  <a:pt x="6757296" y="31428"/>
                  <a:pt x="6795284" y="79093"/>
                  <a:pt x="6833383" y="110390"/>
                </a:cubicBezTo>
                <a:cubicBezTo>
                  <a:pt x="6845338" y="214653"/>
                  <a:pt x="6840704" y="421753"/>
                  <a:pt x="6833383" y="562734"/>
                </a:cubicBezTo>
                <a:cubicBezTo>
                  <a:pt x="6826062" y="703715"/>
                  <a:pt x="6855190" y="806060"/>
                  <a:pt x="6833383" y="1015078"/>
                </a:cubicBezTo>
                <a:cubicBezTo>
                  <a:pt x="6781811" y="1058242"/>
                  <a:pt x="6761017" y="1094872"/>
                  <a:pt x="6727633" y="1120828"/>
                </a:cubicBezTo>
                <a:cubicBezTo>
                  <a:pt x="6511216" y="1123212"/>
                  <a:pt x="6376773" y="1103094"/>
                  <a:pt x="6197882" y="1120828"/>
                </a:cubicBezTo>
                <a:cubicBezTo>
                  <a:pt x="6018991" y="1138562"/>
                  <a:pt x="5829315" y="1097051"/>
                  <a:pt x="5535694" y="1120828"/>
                </a:cubicBezTo>
                <a:cubicBezTo>
                  <a:pt x="5242073" y="1144605"/>
                  <a:pt x="5046179" y="1151681"/>
                  <a:pt x="4741068" y="1120828"/>
                </a:cubicBezTo>
                <a:cubicBezTo>
                  <a:pt x="4435957" y="1089975"/>
                  <a:pt x="4203996" y="1115451"/>
                  <a:pt x="3946442" y="1120828"/>
                </a:cubicBezTo>
                <a:cubicBezTo>
                  <a:pt x="3688888" y="1126205"/>
                  <a:pt x="3452931" y="1112503"/>
                  <a:pt x="3218035" y="1120828"/>
                </a:cubicBezTo>
                <a:cubicBezTo>
                  <a:pt x="2983139" y="1129153"/>
                  <a:pt x="2686790" y="1141223"/>
                  <a:pt x="2489628" y="1120828"/>
                </a:cubicBezTo>
                <a:cubicBezTo>
                  <a:pt x="2292466" y="1100433"/>
                  <a:pt x="1945253" y="1096472"/>
                  <a:pt x="1761221" y="1120828"/>
                </a:cubicBezTo>
                <a:cubicBezTo>
                  <a:pt x="1577189" y="1145184"/>
                  <a:pt x="1341297" y="1120194"/>
                  <a:pt x="1231470" y="1120828"/>
                </a:cubicBezTo>
                <a:cubicBezTo>
                  <a:pt x="1121643" y="1121462"/>
                  <a:pt x="468976" y="1091701"/>
                  <a:pt x="105750" y="1120828"/>
                </a:cubicBezTo>
                <a:cubicBezTo>
                  <a:pt x="72012" y="1080279"/>
                  <a:pt x="27797" y="1050468"/>
                  <a:pt x="0" y="1015078"/>
                </a:cubicBezTo>
                <a:cubicBezTo>
                  <a:pt x="-1903" y="894878"/>
                  <a:pt x="-859" y="775203"/>
                  <a:pt x="0" y="589875"/>
                </a:cubicBezTo>
                <a:cubicBezTo>
                  <a:pt x="859" y="404547"/>
                  <a:pt x="9139" y="226784"/>
                  <a:pt x="0" y="110390"/>
                </a:cubicBezTo>
                <a:cubicBezTo>
                  <a:pt x="33899" y="69688"/>
                  <a:pt x="84617" y="31805"/>
                  <a:pt x="110390" y="0"/>
                </a:cubicBezTo>
                <a:close/>
              </a:path>
              <a:path w="6833383" h="1120828" stroke="0" extrusionOk="0">
                <a:moveTo>
                  <a:pt x="110390" y="0"/>
                </a:moveTo>
                <a:cubicBezTo>
                  <a:pt x="332156" y="-9046"/>
                  <a:pt x="456532" y="-11217"/>
                  <a:pt x="705524" y="0"/>
                </a:cubicBezTo>
                <a:cubicBezTo>
                  <a:pt x="954516" y="11217"/>
                  <a:pt x="948428" y="22421"/>
                  <a:pt x="1168406" y="0"/>
                </a:cubicBezTo>
                <a:cubicBezTo>
                  <a:pt x="1388384" y="-22421"/>
                  <a:pt x="1587556" y="34077"/>
                  <a:pt x="1961919" y="0"/>
                </a:cubicBezTo>
                <a:cubicBezTo>
                  <a:pt x="2336282" y="-34077"/>
                  <a:pt x="2292698" y="7158"/>
                  <a:pt x="2557053" y="0"/>
                </a:cubicBezTo>
                <a:cubicBezTo>
                  <a:pt x="2821408" y="-7158"/>
                  <a:pt x="2976476" y="-3979"/>
                  <a:pt x="3152187" y="0"/>
                </a:cubicBezTo>
                <a:cubicBezTo>
                  <a:pt x="3327898" y="3979"/>
                  <a:pt x="3759537" y="8004"/>
                  <a:pt x="3945700" y="0"/>
                </a:cubicBezTo>
                <a:cubicBezTo>
                  <a:pt x="4131863" y="-8004"/>
                  <a:pt x="4355421" y="21889"/>
                  <a:pt x="4474708" y="0"/>
                </a:cubicBezTo>
                <a:cubicBezTo>
                  <a:pt x="4593995" y="-21889"/>
                  <a:pt x="4968965" y="22843"/>
                  <a:pt x="5268220" y="0"/>
                </a:cubicBezTo>
                <a:cubicBezTo>
                  <a:pt x="5567475" y="-22843"/>
                  <a:pt x="5719144" y="8800"/>
                  <a:pt x="6061733" y="0"/>
                </a:cubicBezTo>
                <a:cubicBezTo>
                  <a:pt x="6404322" y="-8800"/>
                  <a:pt x="6541998" y="11800"/>
                  <a:pt x="6722993" y="0"/>
                </a:cubicBezTo>
                <a:cubicBezTo>
                  <a:pt x="6744440" y="25644"/>
                  <a:pt x="6782150" y="56106"/>
                  <a:pt x="6833383" y="110390"/>
                </a:cubicBezTo>
                <a:cubicBezTo>
                  <a:pt x="6840115" y="284467"/>
                  <a:pt x="6817357" y="449997"/>
                  <a:pt x="6833383" y="571781"/>
                </a:cubicBezTo>
                <a:cubicBezTo>
                  <a:pt x="6849409" y="693565"/>
                  <a:pt x="6853918" y="888589"/>
                  <a:pt x="6833383" y="1015078"/>
                </a:cubicBezTo>
                <a:cubicBezTo>
                  <a:pt x="6789408" y="1053111"/>
                  <a:pt x="6781444" y="1077127"/>
                  <a:pt x="6727633" y="1120828"/>
                </a:cubicBezTo>
                <a:cubicBezTo>
                  <a:pt x="6377728" y="1104124"/>
                  <a:pt x="6310120" y="1127650"/>
                  <a:pt x="5933007" y="1120828"/>
                </a:cubicBezTo>
                <a:cubicBezTo>
                  <a:pt x="5555894" y="1114006"/>
                  <a:pt x="5483551" y="1085912"/>
                  <a:pt x="5204600" y="1120828"/>
                </a:cubicBezTo>
                <a:cubicBezTo>
                  <a:pt x="4925649" y="1155744"/>
                  <a:pt x="4647711" y="1152921"/>
                  <a:pt x="4476193" y="1120828"/>
                </a:cubicBezTo>
                <a:cubicBezTo>
                  <a:pt x="4304675" y="1088735"/>
                  <a:pt x="4160783" y="1106134"/>
                  <a:pt x="4012661" y="1120828"/>
                </a:cubicBezTo>
                <a:cubicBezTo>
                  <a:pt x="3864539" y="1135522"/>
                  <a:pt x="3709153" y="1099776"/>
                  <a:pt x="3482910" y="1120828"/>
                </a:cubicBezTo>
                <a:cubicBezTo>
                  <a:pt x="3256667" y="1141880"/>
                  <a:pt x="2977131" y="1114200"/>
                  <a:pt x="2754503" y="1120828"/>
                </a:cubicBezTo>
                <a:cubicBezTo>
                  <a:pt x="2531875" y="1127456"/>
                  <a:pt x="2317412" y="1149285"/>
                  <a:pt x="2158534" y="1120828"/>
                </a:cubicBezTo>
                <a:cubicBezTo>
                  <a:pt x="1999656" y="1092371"/>
                  <a:pt x="1816187" y="1117925"/>
                  <a:pt x="1628783" y="1120828"/>
                </a:cubicBezTo>
                <a:cubicBezTo>
                  <a:pt x="1441379" y="1123731"/>
                  <a:pt x="1060747" y="1109647"/>
                  <a:pt x="900376" y="1120828"/>
                </a:cubicBezTo>
                <a:cubicBezTo>
                  <a:pt x="740005" y="1132009"/>
                  <a:pt x="296916" y="1139400"/>
                  <a:pt x="105750" y="1120828"/>
                </a:cubicBezTo>
                <a:cubicBezTo>
                  <a:pt x="60335" y="1082489"/>
                  <a:pt x="34617" y="1040892"/>
                  <a:pt x="0" y="1015078"/>
                </a:cubicBezTo>
                <a:cubicBezTo>
                  <a:pt x="-5269" y="872312"/>
                  <a:pt x="19697" y="780599"/>
                  <a:pt x="0" y="580828"/>
                </a:cubicBezTo>
                <a:cubicBezTo>
                  <a:pt x="-19697" y="381057"/>
                  <a:pt x="6625" y="290268"/>
                  <a:pt x="0" y="110390"/>
                </a:cubicBezTo>
                <a:cubicBezTo>
                  <a:pt x="31416" y="72699"/>
                  <a:pt x="65576" y="36909"/>
                  <a:pt x="110390" y="0"/>
                </a:cubicBezTo>
                <a:close/>
              </a:path>
            </a:pathLst>
          </a:custGeom>
          <a:solidFill>
            <a:schemeClr val="accent2">
              <a:lumMod val="40000"/>
              <a:lumOff val="60000"/>
            </a:schemeClr>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sz="2800" b="0" dirty="0">
                <a:solidFill>
                  <a:schemeClr val="tx1"/>
                </a:solidFill>
              </a:rPr>
              <a:t>How are the knowledge and skills sequenced?</a:t>
            </a:r>
          </a:p>
        </p:txBody>
      </p:sp>
      <p:sp>
        <p:nvSpPr>
          <p:cNvPr id="41" name="Rectangle: Top Corners Snipped 40">
            <a:extLst>
              <a:ext uri="{FF2B5EF4-FFF2-40B4-BE49-F238E27FC236}">
                <a16:creationId xmlns:a16="http://schemas.microsoft.com/office/drawing/2014/main" id="{BAC37CF0-E4EF-498F-A23F-12E76C24DFEC}"/>
              </a:ext>
            </a:extLst>
          </p:cNvPr>
          <p:cNvSpPr/>
          <p:nvPr/>
        </p:nvSpPr>
        <p:spPr>
          <a:xfrm>
            <a:off x="4251958" y="4330502"/>
            <a:ext cx="6833384" cy="1120828"/>
          </a:xfrm>
          <a:custGeom>
            <a:avLst/>
            <a:gdLst>
              <a:gd name="connsiteX0" fmla="*/ 110390 w 6833384"/>
              <a:gd name="connsiteY0" fmla="*/ 0 h 1120828"/>
              <a:gd name="connsiteX1" fmla="*/ 771650 w 6833384"/>
              <a:gd name="connsiteY1" fmla="*/ 0 h 1120828"/>
              <a:gd name="connsiteX2" fmla="*/ 1300659 w 6833384"/>
              <a:gd name="connsiteY2" fmla="*/ 0 h 1120828"/>
              <a:gd name="connsiteX3" fmla="*/ 1763541 w 6833384"/>
              <a:gd name="connsiteY3" fmla="*/ 0 h 1120828"/>
              <a:gd name="connsiteX4" fmla="*/ 2292549 w 6833384"/>
              <a:gd name="connsiteY4" fmla="*/ 0 h 1120828"/>
              <a:gd name="connsiteX5" fmla="*/ 3019936 w 6833384"/>
              <a:gd name="connsiteY5" fmla="*/ 0 h 1120828"/>
              <a:gd name="connsiteX6" fmla="*/ 3548944 w 6833384"/>
              <a:gd name="connsiteY6" fmla="*/ 0 h 1120828"/>
              <a:gd name="connsiteX7" fmla="*/ 4011826 w 6833384"/>
              <a:gd name="connsiteY7" fmla="*/ 0 h 1120828"/>
              <a:gd name="connsiteX8" fmla="*/ 4540835 w 6833384"/>
              <a:gd name="connsiteY8" fmla="*/ 0 h 1120828"/>
              <a:gd name="connsiteX9" fmla="*/ 5135969 w 6833384"/>
              <a:gd name="connsiteY9" fmla="*/ 0 h 1120828"/>
              <a:gd name="connsiteX10" fmla="*/ 5797229 w 6833384"/>
              <a:gd name="connsiteY10" fmla="*/ 0 h 1120828"/>
              <a:gd name="connsiteX11" fmla="*/ 6722994 w 6833384"/>
              <a:gd name="connsiteY11" fmla="*/ 0 h 1120828"/>
              <a:gd name="connsiteX12" fmla="*/ 6833384 w 6833384"/>
              <a:gd name="connsiteY12" fmla="*/ 110390 h 1120828"/>
              <a:gd name="connsiteX13" fmla="*/ 6833384 w 6833384"/>
              <a:gd name="connsiteY13" fmla="*/ 562734 h 1120828"/>
              <a:gd name="connsiteX14" fmla="*/ 6833384 w 6833384"/>
              <a:gd name="connsiteY14" fmla="*/ 1015078 h 1120828"/>
              <a:gd name="connsiteX15" fmla="*/ 6727634 w 6833384"/>
              <a:gd name="connsiteY15" fmla="*/ 1120828 h 1120828"/>
              <a:gd name="connsiteX16" fmla="*/ 6197883 w 6833384"/>
              <a:gd name="connsiteY16" fmla="*/ 1120828 h 1120828"/>
              <a:gd name="connsiteX17" fmla="*/ 5535695 w 6833384"/>
              <a:gd name="connsiteY17" fmla="*/ 1120828 h 1120828"/>
              <a:gd name="connsiteX18" fmla="*/ 4741069 w 6833384"/>
              <a:gd name="connsiteY18" fmla="*/ 1120828 h 1120828"/>
              <a:gd name="connsiteX19" fmla="*/ 3946443 w 6833384"/>
              <a:gd name="connsiteY19" fmla="*/ 1120828 h 1120828"/>
              <a:gd name="connsiteX20" fmla="*/ 3218035 w 6833384"/>
              <a:gd name="connsiteY20" fmla="*/ 1120828 h 1120828"/>
              <a:gd name="connsiteX21" fmla="*/ 2489628 w 6833384"/>
              <a:gd name="connsiteY21" fmla="*/ 1120828 h 1120828"/>
              <a:gd name="connsiteX22" fmla="*/ 1761221 w 6833384"/>
              <a:gd name="connsiteY22" fmla="*/ 1120828 h 1120828"/>
              <a:gd name="connsiteX23" fmla="*/ 1231470 w 6833384"/>
              <a:gd name="connsiteY23" fmla="*/ 1120828 h 1120828"/>
              <a:gd name="connsiteX24" fmla="*/ 105750 w 6833384"/>
              <a:gd name="connsiteY24" fmla="*/ 1120828 h 1120828"/>
              <a:gd name="connsiteX25" fmla="*/ 0 w 6833384"/>
              <a:gd name="connsiteY25" fmla="*/ 1015078 h 1120828"/>
              <a:gd name="connsiteX26" fmla="*/ 0 w 6833384"/>
              <a:gd name="connsiteY26" fmla="*/ 589875 h 1120828"/>
              <a:gd name="connsiteX27" fmla="*/ 0 w 6833384"/>
              <a:gd name="connsiteY27" fmla="*/ 110390 h 1120828"/>
              <a:gd name="connsiteX28" fmla="*/ 110390 w 6833384"/>
              <a:gd name="connsiteY28" fmla="*/ 0 h 1120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833384" h="1120828" fill="none" extrusionOk="0">
                <a:moveTo>
                  <a:pt x="110390" y="0"/>
                </a:moveTo>
                <a:cubicBezTo>
                  <a:pt x="267872" y="-13499"/>
                  <a:pt x="502655" y="-17642"/>
                  <a:pt x="771650" y="0"/>
                </a:cubicBezTo>
                <a:cubicBezTo>
                  <a:pt x="1040645" y="17642"/>
                  <a:pt x="1056070" y="23242"/>
                  <a:pt x="1300659" y="0"/>
                </a:cubicBezTo>
                <a:cubicBezTo>
                  <a:pt x="1545248" y="-23242"/>
                  <a:pt x="1554355" y="-15235"/>
                  <a:pt x="1763541" y="0"/>
                </a:cubicBezTo>
                <a:cubicBezTo>
                  <a:pt x="1972727" y="15235"/>
                  <a:pt x="2116905" y="22086"/>
                  <a:pt x="2292549" y="0"/>
                </a:cubicBezTo>
                <a:cubicBezTo>
                  <a:pt x="2468193" y="-22086"/>
                  <a:pt x="2684563" y="34513"/>
                  <a:pt x="3019936" y="0"/>
                </a:cubicBezTo>
                <a:cubicBezTo>
                  <a:pt x="3355309" y="-34513"/>
                  <a:pt x="3322099" y="-17143"/>
                  <a:pt x="3548944" y="0"/>
                </a:cubicBezTo>
                <a:cubicBezTo>
                  <a:pt x="3775789" y="17143"/>
                  <a:pt x="3856526" y="865"/>
                  <a:pt x="4011826" y="0"/>
                </a:cubicBezTo>
                <a:cubicBezTo>
                  <a:pt x="4167126" y="-865"/>
                  <a:pt x="4308790" y="-14223"/>
                  <a:pt x="4540835" y="0"/>
                </a:cubicBezTo>
                <a:cubicBezTo>
                  <a:pt x="4772880" y="14223"/>
                  <a:pt x="4868342" y="28870"/>
                  <a:pt x="5135969" y="0"/>
                </a:cubicBezTo>
                <a:cubicBezTo>
                  <a:pt x="5403596" y="-28870"/>
                  <a:pt x="5629407" y="-26469"/>
                  <a:pt x="5797229" y="0"/>
                </a:cubicBezTo>
                <a:cubicBezTo>
                  <a:pt x="5965051" y="26469"/>
                  <a:pt x="6335016" y="-12912"/>
                  <a:pt x="6722994" y="0"/>
                </a:cubicBezTo>
                <a:cubicBezTo>
                  <a:pt x="6757297" y="31428"/>
                  <a:pt x="6795285" y="79093"/>
                  <a:pt x="6833384" y="110390"/>
                </a:cubicBezTo>
                <a:cubicBezTo>
                  <a:pt x="6845339" y="214653"/>
                  <a:pt x="6840705" y="421753"/>
                  <a:pt x="6833384" y="562734"/>
                </a:cubicBezTo>
                <a:cubicBezTo>
                  <a:pt x="6826063" y="703715"/>
                  <a:pt x="6855191" y="806060"/>
                  <a:pt x="6833384" y="1015078"/>
                </a:cubicBezTo>
                <a:cubicBezTo>
                  <a:pt x="6781812" y="1058242"/>
                  <a:pt x="6761018" y="1094872"/>
                  <a:pt x="6727634" y="1120828"/>
                </a:cubicBezTo>
                <a:cubicBezTo>
                  <a:pt x="6511217" y="1123212"/>
                  <a:pt x="6376774" y="1103094"/>
                  <a:pt x="6197883" y="1120828"/>
                </a:cubicBezTo>
                <a:cubicBezTo>
                  <a:pt x="6018992" y="1138562"/>
                  <a:pt x="5829316" y="1097051"/>
                  <a:pt x="5535695" y="1120828"/>
                </a:cubicBezTo>
                <a:cubicBezTo>
                  <a:pt x="5242074" y="1144605"/>
                  <a:pt x="5046180" y="1151681"/>
                  <a:pt x="4741069" y="1120828"/>
                </a:cubicBezTo>
                <a:cubicBezTo>
                  <a:pt x="4435958" y="1089975"/>
                  <a:pt x="4203997" y="1115451"/>
                  <a:pt x="3946443" y="1120828"/>
                </a:cubicBezTo>
                <a:cubicBezTo>
                  <a:pt x="3688889" y="1126205"/>
                  <a:pt x="3456181" y="1114721"/>
                  <a:pt x="3218035" y="1120828"/>
                </a:cubicBezTo>
                <a:cubicBezTo>
                  <a:pt x="2979889" y="1126935"/>
                  <a:pt x="2686790" y="1141223"/>
                  <a:pt x="2489628" y="1120828"/>
                </a:cubicBezTo>
                <a:cubicBezTo>
                  <a:pt x="2292466" y="1100433"/>
                  <a:pt x="1945253" y="1096472"/>
                  <a:pt x="1761221" y="1120828"/>
                </a:cubicBezTo>
                <a:cubicBezTo>
                  <a:pt x="1577189" y="1145184"/>
                  <a:pt x="1341297" y="1120194"/>
                  <a:pt x="1231470" y="1120828"/>
                </a:cubicBezTo>
                <a:cubicBezTo>
                  <a:pt x="1121643" y="1121462"/>
                  <a:pt x="468976" y="1091701"/>
                  <a:pt x="105750" y="1120828"/>
                </a:cubicBezTo>
                <a:cubicBezTo>
                  <a:pt x="72012" y="1080279"/>
                  <a:pt x="27797" y="1050468"/>
                  <a:pt x="0" y="1015078"/>
                </a:cubicBezTo>
                <a:cubicBezTo>
                  <a:pt x="-1903" y="894878"/>
                  <a:pt x="-859" y="775203"/>
                  <a:pt x="0" y="589875"/>
                </a:cubicBezTo>
                <a:cubicBezTo>
                  <a:pt x="859" y="404547"/>
                  <a:pt x="9139" y="226784"/>
                  <a:pt x="0" y="110390"/>
                </a:cubicBezTo>
                <a:cubicBezTo>
                  <a:pt x="33899" y="69688"/>
                  <a:pt x="84617" y="31805"/>
                  <a:pt x="110390" y="0"/>
                </a:cubicBezTo>
                <a:close/>
              </a:path>
              <a:path w="6833384" h="1120828" stroke="0" extrusionOk="0">
                <a:moveTo>
                  <a:pt x="110390" y="0"/>
                </a:moveTo>
                <a:cubicBezTo>
                  <a:pt x="332156" y="-9046"/>
                  <a:pt x="456532" y="-11217"/>
                  <a:pt x="705524" y="0"/>
                </a:cubicBezTo>
                <a:cubicBezTo>
                  <a:pt x="954516" y="11217"/>
                  <a:pt x="941514" y="16143"/>
                  <a:pt x="1168407" y="0"/>
                </a:cubicBezTo>
                <a:cubicBezTo>
                  <a:pt x="1395300" y="-16143"/>
                  <a:pt x="1589485" y="38356"/>
                  <a:pt x="1961919" y="0"/>
                </a:cubicBezTo>
                <a:cubicBezTo>
                  <a:pt x="2334353" y="-38356"/>
                  <a:pt x="2292698" y="7158"/>
                  <a:pt x="2557053" y="0"/>
                </a:cubicBezTo>
                <a:cubicBezTo>
                  <a:pt x="2821408" y="-7158"/>
                  <a:pt x="2974761" y="-8432"/>
                  <a:pt x="3152188" y="0"/>
                </a:cubicBezTo>
                <a:cubicBezTo>
                  <a:pt x="3329616" y="8432"/>
                  <a:pt x="3763710" y="11694"/>
                  <a:pt x="3945700" y="0"/>
                </a:cubicBezTo>
                <a:cubicBezTo>
                  <a:pt x="4127690" y="-11694"/>
                  <a:pt x="4352417" y="19640"/>
                  <a:pt x="4474709" y="0"/>
                </a:cubicBezTo>
                <a:cubicBezTo>
                  <a:pt x="4597001" y="-19640"/>
                  <a:pt x="4968966" y="22843"/>
                  <a:pt x="5268221" y="0"/>
                </a:cubicBezTo>
                <a:cubicBezTo>
                  <a:pt x="5567476" y="-22843"/>
                  <a:pt x="5719145" y="8800"/>
                  <a:pt x="6061734" y="0"/>
                </a:cubicBezTo>
                <a:cubicBezTo>
                  <a:pt x="6404323" y="-8800"/>
                  <a:pt x="6541999" y="11800"/>
                  <a:pt x="6722994" y="0"/>
                </a:cubicBezTo>
                <a:cubicBezTo>
                  <a:pt x="6744441" y="25644"/>
                  <a:pt x="6782151" y="56106"/>
                  <a:pt x="6833384" y="110390"/>
                </a:cubicBezTo>
                <a:cubicBezTo>
                  <a:pt x="6840116" y="284467"/>
                  <a:pt x="6817358" y="449997"/>
                  <a:pt x="6833384" y="571781"/>
                </a:cubicBezTo>
                <a:cubicBezTo>
                  <a:pt x="6849410" y="693565"/>
                  <a:pt x="6853919" y="888589"/>
                  <a:pt x="6833384" y="1015078"/>
                </a:cubicBezTo>
                <a:cubicBezTo>
                  <a:pt x="6789409" y="1053111"/>
                  <a:pt x="6781445" y="1077127"/>
                  <a:pt x="6727634" y="1120828"/>
                </a:cubicBezTo>
                <a:cubicBezTo>
                  <a:pt x="6377729" y="1104124"/>
                  <a:pt x="6310121" y="1127650"/>
                  <a:pt x="5933008" y="1120828"/>
                </a:cubicBezTo>
                <a:cubicBezTo>
                  <a:pt x="5555895" y="1114006"/>
                  <a:pt x="5483552" y="1085912"/>
                  <a:pt x="5204601" y="1120828"/>
                </a:cubicBezTo>
                <a:cubicBezTo>
                  <a:pt x="4925650" y="1155744"/>
                  <a:pt x="4649210" y="1156807"/>
                  <a:pt x="4476193" y="1120828"/>
                </a:cubicBezTo>
                <a:cubicBezTo>
                  <a:pt x="4303176" y="1084849"/>
                  <a:pt x="4156004" y="1105600"/>
                  <a:pt x="4012662" y="1120828"/>
                </a:cubicBezTo>
                <a:cubicBezTo>
                  <a:pt x="3869320" y="1136056"/>
                  <a:pt x="3709154" y="1099776"/>
                  <a:pt x="3482911" y="1120828"/>
                </a:cubicBezTo>
                <a:cubicBezTo>
                  <a:pt x="3256668" y="1141880"/>
                  <a:pt x="2977132" y="1114200"/>
                  <a:pt x="2754504" y="1120828"/>
                </a:cubicBezTo>
                <a:cubicBezTo>
                  <a:pt x="2531876" y="1127456"/>
                  <a:pt x="2318108" y="1149710"/>
                  <a:pt x="2158534" y="1120828"/>
                </a:cubicBezTo>
                <a:cubicBezTo>
                  <a:pt x="1998960" y="1091947"/>
                  <a:pt x="1816187" y="1117925"/>
                  <a:pt x="1628783" y="1120828"/>
                </a:cubicBezTo>
                <a:cubicBezTo>
                  <a:pt x="1441379" y="1123731"/>
                  <a:pt x="1060747" y="1109647"/>
                  <a:pt x="900376" y="1120828"/>
                </a:cubicBezTo>
                <a:cubicBezTo>
                  <a:pt x="740005" y="1132009"/>
                  <a:pt x="296916" y="1139400"/>
                  <a:pt x="105750" y="1120828"/>
                </a:cubicBezTo>
                <a:cubicBezTo>
                  <a:pt x="60335" y="1082489"/>
                  <a:pt x="34617" y="1040892"/>
                  <a:pt x="0" y="1015078"/>
                </a:cubicBezTo>
                <a:cubicBezTo>
                  <a:pt x="-5269" y="872312"/>
                  <a:pt x="19697" y="780599"/>
                  <a:pt x="0" y="580828"/>
                </a:cubicBezTo>
                <a:cubicBezTo>
                  <a:pt x="-19697" y="381057"/>
                  <a:pt x="6625" y="290268"/>
                  <a:pt x="0" y="110390"/>
                </a:cubicBezTo>
                <a:cubicBezTo>
                  <a:pt x="31416" y="72699"/>
                  <a:pt x="65576" y="36909"/>
                  <a:pt x="110390" y="0"/>
                </a:cubicBezTo>
                <a:close/>
              </a:path>
            </a:pathLst>
          </a:custGeom>
          <a:solidFill>
            <a:schemeClr val="accent2">
              <a:lumMod val="40000"/>
              <a:lumOff val="60000"/>
            </a:schemeClr>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sz="2800" b="0" dirty="0">
                <a:solidFill>
                  <a:schemeClr val="tx1"/>
                </a:solidFill>
              </a:rPr>
              <a:t>What prior knowledge is being built on?</a:t>
            </a:r>
          </a:p>
        </p:txBody>
      </p:sp>
      <p:sp>
        <p:nvSpPr>
          <p:cNvPr id="42" name="Rectangle: Top Corners Snipped 41">
            <a:extLst>
              <a:ext uri="{FF2B5EF4-FFF2-40B4-BE49-F238E27FC236}">
                <a16:creationId xmlns:a16="http://schemas.microsoft.com/office/drawing/2014/main" id="{7BAE9C4A-7EC7-461D-978B-FF785F3361F0}"/>
              </a:ext>
            </a:extLst>
          </p:cNvPr>
          <p:cNvSpPr/>
          <p:nvPr/>
        </p:nvSpPr>
        <p:spPr>
          <a:xfrm>
            <a:off x="841085" y="2233494"/>
            <a:ext cx="2827945" cy="1464174"/>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a:t>School level</a:t>
            </a:r>
          </a:p>
        </p:txBody>
      </p:sp>
      <p:sp>
        <p:nvSpPr>
          <p:cNvPr id="3" name="Arrow: Down 2">
            <a:extLst>
              <a:ext uri="{FF2B5EF4-FFF2-40B4-BE49-F238E27FC236}">
                <a16:creationId xmlns:a16="http://schemas.microsoft.com/office/drawing/2014/main" id="{C7782480-134E-4ADB-A019-4C8D2AA3A526}"/>
              </a:ext>
            </a:extLst>
          </p:cNvPr>
          <p:cNvSpPr/>
          <p:nvPr/>
        </p:nvSpPr>
        <p:spPr>
          <a:xfrm>
            <a:off x="1809287" y="3673340"/>
            <a:ext cx="891540" cy="1120828"/>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Top Corners Snipped 42">
            <a:extLst>
              <a:ext uri="{FF2B5EF4-FFF2-40B4-BE49-F238E27FC236}">
                <a16:creationId xmlns:a16="http://schemas.microsoft.com/office/drawing/2014/main" id="{72964D3C-3D75-4484-8442-3CFD11270DD9}"/>
              </a:ext>
            </a:extLst>
          </p:cNvPr>
          <p:cNvSpPr/>
          <p:nvPr/>
        </p:nvSpPr>
        <p:spPr>
          <a:xfrm>
            <a:off x="841085" y="4769840"/>
            <a:ext cx="2827945" cy="1464174"/>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a:t>Classroom level</a:t>
            </a:r>
          </a:p>
        </p:txBody>
      </p:sp>
    </p:spTree>
    <p:extLst>
      <p:ext uri="{BB962C8B-B14F-4D97-AF65-F5344CB8AC3E}">
        <p14:creationId xmlns:p14="http://schemas.microsoft.com/office/powerpoint/2010/main" val="2849743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9" grpId="0" animBg="1"/>
      <p:bldP spid="40" grpId="0" animBg="1"/>
      <p:bldP spid="4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80BA5670-2BAC-4CA0-8544-95DD82D7CA32}"/>
              </a:ext>
            </a:extLst>
          </p:cNvPr>
          <p:cNvSpPr>
            <a:spLocks noGrp="1"/>
          </p:cNvSpPr>
          <p:nvPr>
            <p:ph type="title"/>
          </p:nvPr>
        </p:nvSpPr>
        <p:spPr/>
        <p:txBody>
          <a:bodyPr/>
          <a:lstStyle/>
          <a:p>
            <a:r>
              <a:rPr lang="en-GB"/>
              <a:t>Developing a coherent curriculum</a:t>
            </a:r>
          </a:p>
        </p:txBody>
      </p:sp>
      <p:sp>
        <p:nvSpPr>
          <p:cNvPr id="4" name="Slide Number Placeholder 3">
            <a:extLst>
              <a:ext uri="{FF2B5EF4-FFF2-40B4-BE49-F238E27FC236}">
                <a16:creationId xmlns:a16="http://schemas.microsoft.com/office/drawing/2014/main" id="{6FEBF745-DB8A-48A6-9A92-D317E690320B}"/>
              </a:ext>
            </a:extLst>
          </p:cNvPr>
          <p:cNvSpPr>
            <a:spLocks noGrp="1"/>
          </p:cNvSpPr>
          <p:nvPr>
            <p:ph type="sldNum" sz="quarter" idx="12"/>
          </p:nvPr>
        </p:nvSpPr>
        <p:spPr>
          <a:xfrm>
            <a:off x="10780110" y="6401178"/>
            <a:ext cx="807025" cy="153888"/>
          </a:xfrm>
        </p:spPr>
        <p:txBody>
          <a:bodyPr wrap="square" anchor="ctr">
            <a:normAutofit/>
          </a:bodyPr>
          <a:lstStyle/>
          <a:p>
            <a:pPr>
              <a:spcAft>
                <a:spcPts val="600"/>
              </a:spcAft>
            </a:pPr>
            <a:fld id="{6B6EFD66-0F65-0C43-B4F5-A9CE99357F25}" type="slidenum">
              <a:rPr lang="en-GB" smtClean="0"/>
              <a:pPr>
                <a:spcAft>
                  <a:spcPts val="600"/>
                </a:spcAft>
              </a:pPr>
              <a:t>11</a:t>
            </a:fld>
            <a:endParaRPr lang="en-GB"/>
          </a:p>
        </p:txBody>
      </p:sp>
      <p:sp>
        <p:nvSpPr>
          <p:cNvPr id="15" name="TextBox 14">
            <a:extLst>
              <a:ext uri="{FF2B5EF4-FFF2-40B4-BE49-F238E27FC236}">
                <a16:creationId xmlns:a16="http://schemas.microsoft.com/office/drawing/2014/main" id="{7887FC34-5BF6-46CC-AD94-08066135DE83}"/>
              </a:ext>
            </a:extLst>
          </p:cNvPr>
          <p:cNvSpPr txBox="1"/>
          <p:nvPr/>
        </p:nvSpPr>
        <p:spPr>
          <a:xfrm>
            <a:off x="1076326" y="1593110"/>
            <a:ext cx="10613926" cy="4524315"/>
          </a:xfrm>
          <a:prstGeom prst="rect">
            <a:avLst/>
          </a:prstGeom>
          <a:noFill/>
        </p:spPr>
        <p:txBody>
          <a:bodyPr wrap="square">
            <a:spAutoFit/>
          </a:bodyPr>
          <a:lstStyle/>
          <a:p>
            <a:r>
              <a:rPr lang="en-GB" sz="3200" dirty="0">
                <a:cs typeface="Calibri"/>
              </a:rPr>
              <a:t>Choose a foundational concept.</a:t>
            </a:r>
          </a:p>
          <a:p>
            <a:endParaRPr lang="en-GB" sz="3200" dirty="0">
              <a:cs typeface="Calibri"/>
            </a:endParaRPr>
          </a:p>
          <a:p>
            <a:r>
              <a:rPr lang="en-GB" sz="3200" dirty="0">
                <a:cs typeface="Calibri"/>
              </a:rPr>
              <a:t>Consider how it is sequenced. </a:t>
            </a:r>
          </a:p>
          <a:p>
            <a:endParaRPr lang="en-GB" sz="3200" dirty="0">
              <a:cs typeface="Calibri"/>
            </a:endParaRPr>
          </a:p>
          <a:p>
            <a:r>
              <a:rPr lang="en-GB" sz="3200" dirty="0">
                <a:cs typeface="Calibri"/>
              </a:rPr>
              <a:t>Consider how the curriculum builds depth and complexity.</a:t>
            </a:r>
          </a:p>
          <a:p>
            <a:endParaRPr lang="en-GB" sz="3200" dirty="0">
              <a:highlight>
                <a:srgbClr val="FFFF00"/>
              </a:highlight>
              <a:cs typeface="Calibri"/>
            </a:endParaRPr>
          </a:p>
          <a:p>
            <a:r>
              <a:rPr lang="en-GB" sz="3200" dirty="0">
                <a:cs typeface="Calibri"/>
              </a:rPr>
              <a:t>Consider how and when links will be made.</a:t>
            </a:r>
          </a:p>
          <a:p>
            <a:endParaRPr lang="en-GB" sz="3200" dirty="0">
              <a:cs typeface="Calibri"/>
            </a:endParaRPr>
          </a:p>
          <a:p>
            <a:r>
              <a:rPr lang="en-GB" sz="3200" dirty="0">
                <a:cs typeface="Calibri"/>
              </a:rPr>
              <a:t>Consider how this will develop flexible knowledge.</a:t>
            </a:r>
            <a:endParaRPr lang="en-GB" sz="3200" dirty="0"/>
          </a:p>
        </p:txBody>
      </p:sp>
      <p:sp>
        <p:nvSpPr>
          <p:cNvPr id="8" name="TextBox 7">
            <a:extLst>
              <a:ext uri="{FF2B5EF4-FFF2-40B4-BE49-F238E27FC236}">
                <a16:creationId xmlns:a16="http://schemas.microsoft.com/office/drawing/2014/main" id="{86081517-7C4A-484E-8233-CFFAE3495579}"/>
              </a:ext>
            </a:extLst>
          </p:cNvPr>
          <p:cNvSpPr txBox="1"/>
          <p:nvPr/>
        </p:nvSpPr>
        <p:spPr>
          <a:xfrm>
            <a:off x="2981325" y="3423448"/>
            <a:ext cx="6140450" cy="369332"/>
          </a:xfrm>
          <a:prstGeom prst="rect">
            <a:avLst/>
          </a:prstGeom>
          <a:noFill/>
        </p:spPr>
        <p:txBody>
          <a:bodyPr wrap="square">
            <a:spAutoFit/>
          </a:bodyPr>
          <a:lstStyle/>
          <a:p>
            <a:r>
              <a:rPr lang="en-GB" b="0" i="0">
                <a:solidFill>
                  <a:srgbClr val="000000"/>
                </a:solidFill>
                <a:effectLst/>
                <a:latin typeface="Times New Roman" panose="02020603050405020304" pitchFamily="18" charset="0"/>
              </a:rPr>
              <a:t> </a:t>
            </a:r>
            <a:endParaRPr lang="en-GB"/>
          </a:p>
        </p:txBody>
      </p:sp>
      <p:sp>
        <p:nvSpPr>
          <p:cNvPr id="11" name="Graphic 25">
            <a:extLst>
              <a:ext uri="{FF2B5EF4-FFF2-40B4-BE49-F238E27FC236}">
                <a16:creationId xmlns:a16="http://schemas.microsoft.com/office/drawing/2014/main" id="{A15BD1C4-529D-46B3-8EF1-2A92CA38B500}"/>
              </a:ext>
            </a:extLst>
          </p:cNvPr>
          <p:cNvSpPr/>
          <p:nvPr/>
        </p:nvSpPr>
        <p:spPr>
          <a:xfrm>
            <a:off x="631826" y="1501010"/>
            <a:ext cx="444500" cy="852155"/>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endParaRPr lang="en-GB"/>
          </a:p>
        </p:txBody>
      </p:sp>
      <p:sp>
        <p:nvSpPr>
          <p:cNvPr id="12" name="Graphic 25">
            <a:extLst>
              <a:ext uri="{FF2B5EF4-FFF2-40B4-BE49-F238E27FC236}">
                <a16:creationId xmlns:a16="http://schemas.microsoft.com/office/drawing/2014/main" id="{29714442-464A-4CD8-937D-8F80C3945E16}"/>
              </a:ext>
            </a:extLst>
          </p:cNvPr>
          <p:cNvSpPr/>
          <p:nvPr/>
        </p:nvSpPr>
        <p:spPr>
          <a:xfrm>
            <a:off x="631826" y="2471260"/>
            <a:ext cx="444500" cy="852155"/>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endParaRPr lang="en-GB"/>
          </a:p>
        </p:txBody>
      </p:sp>
      <p:sp>
        <p:nvSpPr>
          <p:cNvPr id="14" name="Graphic 25">
            <a:extLst>
              <a:ext uri="{FF2B5EF4-FFF2-40B4-BE49-F238E27FC236}">
                <a16:creationId xmlns:a16="http://schemas.microsoft.com/office/drawing/2014/main" id="{1CCD551A-7AC7-4B15-86D8-50BC25E69B5C}"/>
              </a:ext>
            </a:extLst>
          </p:cNvPr>
          <p:cNvSpPr/>
          <p:nvPr/>
        </p:nvSpPr>
        <p:spPr>
          <a:xfrm>
            <a:off x="631826" y="3429191"/>
            <a:ext cx="444500" cy="852155"/>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endParaRPr lang="en-GB"/>
          </a:p>
        </p:txBody>
      </p:sp>
      <p:sp>
        <p:nvSpPr>
          <p:cNvPr id="16" name="Graphic 25">
            <a:extLst>
              <a:ext uri="{FF2B5EF4-FFF2-40B4-BE49-F238E27FC236}">
                <a16:creationId xmlns:a16="http://schemas.microsoft.com/office/drawing/2014/main" id="{96C72D05-925B-4366-AD74-D76447D56A62}"/>
              </a:ext>
            </a:extLst>
          </p:cNvPr>
          <p:cNvSpPr/>
          <p:nvPr/>
        </p:nvSpPr>
        <p:spPr>
          <a:xfrm>
            <a:off x="631826" y="4387122"/>
            <a:ext cx="444500" cy="852155"/>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endParaRPr lang="en-GB"/>
          </a:p>
        </p:txBody>
      </p:sp>
      <p:sp>
        <p:nvSpPr>
          <p:cNvPr id="17" name="Graphic 25">
            <a:extLst>
              <a:ext uri="{FF2B5EF4-FFF2-40B4-BE49-F238E27FC236}">
                <a16:creationId xmlns:a16="http://schemas.microsoft.com/office/drawing/2014/main" id="{9A2FAD59-684C-4898-8288-70E36487F803}"/>
              </a:ext>
            </a:extLst>
          </p:cNvPr>
          <p:cNvSpPr/>
          <p:nvPr/>
        </p:nvSpPr>
        <p:spPr>
          <a:xfrm>
            <a:off x="631826" y="5356990"/>
            <a:ext cx="444500" cy="852155"/>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endParaRPr lang="en-GB"/>
          </a:p>
        </p:txBody>
      </p:sp>
    </p:spTree>
    <p:extLst>
      <p:ext uri="{BB962C8B-B14F-4D97-AF65-F5344CB8AC3E}">
        <p14:creationId xmlns:p14="http://schemas.microsoft.com/office/powerpoint/2010/main" val="424340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nodeType="withEffect">
                                  <p:stCondLst>
                                    <p:cond delay="0"/>
                                  </p:stCondLst>
                                  <p:childTnLst>
                                    <p:set>
                                      <p:cBhvr>
                                        <p:cTn id="9" dur="1" fill="hold">
                                          <p:stCondLst>
                                            <p:cond delay="0"/>
                                          </p:stCondLst>
                                        </p:cTn>
                                        <p:tgtEl>
                                          <p:spTgt spid="15">
                                            <p:txEl>
                                              <p:pRg st="0" end="0"/>
                                            </p:txEl>
                                          </p:spTgt>
                                        </p:tgtEl>
                                        <p:attrNameLst>
                                          <p:attrName>style.visibility</p:attrName>
                                        </p:attrNameLst>
                                      </p:cBhvr>
                                      <p:to>
                                        <p:strVal val="visible"/>
                                      </p:to>
                                    </p:set>
                                    <p:animEffect transition="in" filter="fade">
                                      <p:cBhvr>
                                        <p:cTn id="10" dur="500"/>
                                        <p:tgtEl>
                                          <p:spTgt spid="15">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par>
                                <p:cTn id="16" presetID="10" presetClass="entr" presetSubtype="0" fill="hold" nodeType="withEffect">
                                  <p:stCondLst>
                                    <p:cond delay="0"/>
                                  </p:stCondLst>
                                  <p:childTnLst>
                                    <p:set>
                                      <p:cBhvr>
                                        <p:cTn id="17" dur="1" fill="hold">
                                          <p:stCondLst>
                                            <p:cond delay="0"/>
                                          </p:stCondLst>
                                        </p:cTn>
                                        <p:tgtEl>
                                          <p:spTgt spid="15">
                                            <p:txEl>
                                              <p:pRg st="2" end="2"/>
                                            </p:txEl>
                                          </p:spTgt>
                                        </p:tgtEl>
                                        <p:attrNameLst>
                                          <p:attrName>style.visibility</p:attrName>
                                        </p:attrNameLst>
                                      </p:cBhvr>
                                      <p:to>
                                        <p:strVal val="visible"/>
                                      </p:to>
                                    </p:set>
                                    <p:animEffect transition="in" filter="fade">
                                      <p:cBhvr>
                                        <p:cTn id="18" dur="500"/>
                                        <p:tgtEl>
                                          <p:spTgt spid="15">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par>
                                <p:cTn id="24" presetID="1" presetClass="entr" presetSubtype="0" fill="hold" nodeType="withEffect">
                                  <p:stCondLst>
                                    <p:cond delay="0"/>
                                  </p:stCondLst>
                                  <p:childTnLst>
                                    <p:set>
                                      <p:cBhvr>
                                        <p:cTn id="25" dur="1" fill="hold">
                                          <p:stCondLst>
                                            <p:cond delay="0"/>
                                          </p:stCondLst>
                                        </p:cTn>
                                        <p:tgtEl>
                                          <p:spTgt spid="15">
                                            <p:txEl>
                                              <p:pRg st="4" end="4"/>
                                            </p:txEl>
                                          </p:spTgt>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childTnLst>
                                </p:cTn>
                              </p:par>
                              <p:par>
                                <p:cTn id="31" presetID="1" presetClass="entr" presetSubtype="0" fill="hold" nodeType="withEffect">
                                  <p:stCondLst>
                                    <p:cond delay="0"/>
                                  </p:stCondLst>
                                  <p:childTnLst>
                                    <p:set>
                                      <p:cBhvr>
                                        <p:cTn id="32" dur="1" fill="hold">
                                          <p:stCondLst>
                                            <p:cond delay="0"/>
                                          </p:stCondLst>
                                        </p:cTn>
                                        <p:tgtEl>
                                          <p:spTgt spid="15">
                                            <p:txEl>
                                              <p:pRg st="6" end="6"/>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par>
                                <p:cTn id="38" presetID="1" presetClass="entr" presetSubtype="0" fill="hold" nodeType="withEffect">
                                  <p:stCondLst>
                                    <p:cond delay="0"/>
                                  </p:stCondLst>
                                  <p:childTnLst>
                                    <p:set>
                                      <p:cBhvr>
                                        <p:cTn id="39" dur="1" fill="hold">
                                          <p:stCondLst>
                                            <p:cond delay="0"/>
                                          </p:stCondLst>
                                        </p:cTn>
                                        <p:tgtEl>
                                          <p:spTgt spid="1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4" grpId="0" animBg="1"/>
      <p:bldP spid="16" grpId="0" animBg="1"/>
      <p:bldP spid="1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1C9BE8-DD90-45DE-A5F7-E74870CFE244}"/>
              </a:ext>
            </a:extLst>
          </p:cNvPr>
          <p:cNvSpPr>
            <a:spLocks noGrp="1"/>
          </p:cNvSpPr>
          <p:nvPr>
            <p:ph type="title"/>
          </p:nvPr>
        </p:nvSpPr>
        <p:spPr/>
        <p:txBody>
          <a:bodyPr/>
          <a:lstStyle/>
          <a:p>
            <a:r>
              <a:rPr lang="en-GB"/>
              <a:t>Foundational concepts </a:t>
            </a:r>
          </a:p>
        </p:txBody>
      </p:sp>
      <p:sp>
        <p:nvSpPr>
          <p:cNvPr id="4" name="Slide Number Placeholder 3">
            <a:extLst>
              <a:ext uri="{FF2B5EF4-FFF2-40B4-BE49-F238E27FC236}">
                <a16:creationId xmlns:a16="http://schemas.microsoft.com/office/drawing/2014/main" id="{963007C7-F210-470C-9A8C-37D4EF3AD21F}"/>
              </a:ext>
            </a:extLst>
          </p:cNvPr>
          <p:cNvSpPr>
            <a:spLocks noGrp="1"/>
          </p:cNvSpPr>
          <p:nvPr>
            <p:ph type="sldNum" sz="quarter" idx="12"/>
          </p:nvPr>
        </p:nvSpPr>
        <p:spPr/>
        <p:txBody>
          <a:bodyPr/>
          <a:lstStyle/>
          <a:p>
            <a:fld id="{6B6EFD66-0F65-0C43-B4F5-A9CE99357F25}" type="slidenum">
              <a:rPr lang="en-GB" smtClean="0"/>
              <a:t>12</a:t>
            </a:fld>
            <a:endParaRPr lang="en-GB"/>
          </a:p>
        </p:txBody>
      </p:sp>
      <p:sp>
        <p:nvSpPr>
          <p:cNvPr id="7" name="Rectangle: Top Corners Snipped 6">
            <a:extLst>
              <a:ext uri="{FF2B5EF4-FFF2-40B4-BE49-F238E27FC236}">
                <a16:creationId xmlns:a16="http://schemas.microsoft.com/office/drawing/2014/main" id="{9E2D5962-68F2-45EE-8CB3-79BA5D53803D}"/>
              </a:ext>
            </a:extLst>
          </p:cNvPr>
          <p:cNvSpPr/>
          <p:nvPr/>
        </p:nvSpPr>
        <p:spPr>
          <a:xfrm>
            <a:off x="6263452" y="1827724"/>
            <a:ext cx="5073665" cy="4246740"/>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endParaRPr lang="en-GB" sz="2400" b="1">
              <a:solidFill>
                <a:schemeClr val="tx1"/>
              </a:solidFill>
              <a:effectLst/>
              <a:ea typeface="Calibri" panose="020F0502020204030204" pitchFamily="34" charset="0"/>
              <a:cs typeface="Times New Roman" panose="02020603050405020304" pitchFamily="18" charset="0"/>
            </a:endParaRPr>
          </a:p>
        </p:txBody>
      </p:sp>
      <p:grpSp>
        <p:nvGrpSpPr>
          <p:cNvPr id="8" name="Group 7">
            <a:extLst>
              <a:ext uri="{FF2B5EF4-FFF2-40B4-BE49-F238E27FC236}">
                <a16:creationId xmlns:a16="http://schemas.microsoft.com/office/drawing/2014/main" id="{025165D1-7B09-4046-906D-045EB95DB226}"/>
              </a:ext>
            </a:extLst>
          </p:cNvPr>
          <p:cNvGrpSpPr/>
          <p:nvPr/>
        </p:nvGrpSpPr>
        <p:grpSpPr>
          <a:xfrm>
            <a:off x="5737978" y="1865537"/>
            <a:ext cx="1050948" cy="1083981"/>
            <a:chOff x="652648" y="4259558"/>
            <a:chExt cx="1098577" cy="1174050"/>
          </a:xfrm>
        </p:grpSpPr>
        <p:sp>
          <p:nvSpPr>
            <p:cNvPr id="9" name="Graphic 25">
              <a:extLst>
                <a:ext uri="{FF2B5EF4-FFF2-40B4-BE49-F238E27FC236}">
                  <a16:creationId xmlns:a16="http://schemas.microsoft.com/office/drawing/2014/main" id="{47983189-AB14-4C96-8A13-BAFC0E6F3105}"/>
                </a:ext>
              </a:extLst>
            </p:cNvPr>
            <p:cNvSpPr/>
            <p:nvPr/>
          </p:nvSpPr>
          <p:spPr>
            <a:xfrm>
              <a:off x="652648" y="4284386"/>
              <a:ext cx="635863" cy="1149222"/>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0" name="Graphic 25">
              <a:extLst>
                <a:ext uri="{FF2B5EF4-FFF2-40B4-BE49-F238E27FC236}">
                  <a16:creationId xmlns:a16="http://schemas.microsoft.com/office/drawing/2014/main" id="{EC330A56-1089-4153-9C28-2746794A42E2}"/>
                </a:ext>
              </a:extLst>
            </p:cNvPr>
            <p:cNvSpPr/>
            <p:nvPr/>
          </p:nvSpPr>
          <p:spPr>
            <a:xfrm>
              <a:off x="1115362" y="4259558"/>
              <a:ext cx="635863" cy="1149222"/>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grpSp>
      <p:sp>
        <p:nvSpPr>
          <p:cNvPr id="3" name="TextBox 2">
            <a:extLst>
              <a:ext uri="{FF2B5EF4-FFF2-40B4-BE49-F238E27FC236}">
                <a16:creationId xmlns:a16="http://schemas.microsoft.com/office/drawing/2014/main" id="{2F010427-DB47-4C97-B09E-9752FAED9339}"/>
              </a:ext>
            </a:extLst>
          </p:cNvPr>
          <p:cNvSpPr txBox="1"/>
          <p:nvPr/>
        </p:nvSpPr>
        <p:spPr>
          <a:xfrm>
            <a:off x="7103542" y="2331876"/>
            <a:ext cx="3950901" cy="3245760"/>
          </a:xfrm>
          <a:prstGeom prst="rect">
            <a:avLst/>
          </a:prstGeom>
          <a:noFill/>
        </p:spPr>
        <p:txBody>
          <a:bodyPr wrap="square" rtlCol="0">
            <a:spAutoFit/>
          </a:bodyPr>
          <a:lstStyle/>
          <a:p>
            <a:pPr>
              <a:lnSpc>
                <a:spcPct val="107000"/>
              </a:lnSpc>
              <a:spcAft>
                <a:spcPts val="800"/>
              </a:spcAft>
            </a:pPr>
            <a:r>
              <a:rPr lang="en-GB" sz="2400" b="1" dirty="0">
                <a:solidFill>
                  <a:schemeClr val="tx1"/>
                </a:solidFill>
                <a:effectLst/>
                <a:ea typeface="Calibri" panose="020F0502020204030204" pitchFamily="34" charset="0"/>
                <a:cs typeface="Times New Roman" panose="02020603050405020304" pitchFamily="18" charset="0"/>
              </a:rPr>
              <a:t>Consider:</a:t>
            </a:r>
          </a:p>
          <a:p>
            <a:pPr>
              <a:lnSpc>
                <a:spcPct val="107000"/>
              </a:lnSpc>
              <a:spcAft>
                <a:spcPts val="800"/>
              </a:spcAft>
            </a:pPr>
            <a:r>
              <a:rPr lang="en-GB" sz="2400" dirty="0">
                <a:solidFill>
                  <a:schemeClr val="tx1"/>
                </a:solidFill>
                <a:effectLst/>
                <a:ea typeface="Calibri" panose="020F0502020204030204" pitchFamily="34" charset="0"/>
                <a:cs typeface="Times New Roman" panose="02020603050405020304" pitchFamily="18" charset="0"/>
              </a:rPr>
              <a:t>What are the foundational concepts that form the basis of your school’s key stage 2 geography curriculum? </a:t>
            </a:r>
          </a:p>
          <a:p>
            <a:pPr>
              <a:lnSpc>
                <a:spcPct val="107000"/>
              </a:lnSpc>
              <a:spcAft>
                <a:spcPts val="800"/>
              </a:spcAft>
            </a:pPr>
            <a:endParaRPr lang="en-GB" sz="1200" dirty="0">
              <a:solidFill>
                <a:schemeClr val="tx1"/>
              </a:solidFill>
              <a:cs typeface="Times New Roman" panose="02020603050405020304" pitchFamily="18" charset="0"/>
            </a:endParaRPr>
          </a:p>
          <a:p>
            <a:endParaRPr lang="en-GB" dirty="0"/>
          </a:p>
        </p:txBody>
      </p:sp>
      <p:sp>
        <p:nvSpPr>
          <p:cNvPr id="11" name="Rectangle: Top Corners Snipped 10">
            <a:extLst>
              <a:ext uri="{FF2B5EF4-FFF2-40B4-BE49-F238E27FC236}">
                <a16:creationId xmlns:a16="http://schemas.microsoft.com/office/drawing/2014/main" id="{15097F07-3C29-46BE-BA58-15BB4DD8ACB9}"/>
              </a:ext>
            </a:extLst>
          </p:cNvPr>
          <p:cNvSpPr/>
          <p:nvPr/>
        </p:nvSpPr>
        <p:spPr>
          <a:xfrm>
            <a:off x="631826" y="2646281"/>
            <a:ext cx="4836760" cy="2093758"/>
          </a:xfrm>
          <a:prstGeom prst="snip2SameRect">
            <a:avLst>
              <a:gd name="adj1" fmla="val 9849"/>
              <a:gd name="adj2" fmla="val 9435"/>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i="0" dirty="0">
                <a:solidFill>
                  <a:schemeClr val="tx1"/>
                </a:solidFill>
                <a:effectLst/>
              </a:rPr>
              <a:t>Geography </a:t>
            </a:r>
            <a:r>
              <a:rPr lang="en-GB" sz="2400" b="1" dirty="0">
                <a:solidFill>
                  <a:schemeClr val="tx1"/>
                </a:solidFill>
              </a:rPr>
              <a:t>KS2: </a:t>
            </a:r>
            <a:endParaRPr lang="en-GB" sz="2400" dirty="0">
              <a:solidFill>
                <a:schemeClr val="tx1"/>
              </a:solidFill>
            </a:endParaRPr>
          </a:p>
          <a:p>
            <a:pPr algn="ctr"/>
            <a:r>
              <a:rPr lang="en-GB" sz="2400" dirty="0">
                <a:solidFill>
                  <a:schemeClr val="tx1"/>
                </a:solidFill>
              </a:rPr>
              <a:t>Humans and the environment</a:t>
            </a:r>
            <a:r>
              <a:rPr lang="en-GB" sz="2400" b="0" i="0" dirty="0">
                <a:solidFill>
                  <a:schemeClr val="tx1"/>
                </a:solidFill>
                <a:effectLst/>
              </a:rPr>
              <a:t> </a:t>
            </a:r>
          </a:p>
          <a:p>
            <a:pPr algn="ctr"/>
            <a:endParaRPr lang="en-GB" sz="3200" dirty="0"/>
          </a:p>
        </p:txBody>
      </p:sp>
    </p:spTree>
    <p:extLst>
      <p:ext uri="{BB962C8B-B14F-4D97-AF65-F5344CB8AC3E}">
        <p14:creationId xmlns:p14="http://schemas.microsoft.com/office/powerpoint/2010/main" val="3618263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1C9BE8-DD90-45DE-A5F7-E74870CFE244}"/>
              </a:ext>
            </a:extLst>
          </p:cNvPr>
          <p:cNvSpPr>
            <a:spLocks noGrp="1"/>
          </p:cNvSpPr>
          <p:nvPr>
            <p:ph type="title"/>
          </p:nvPr>
        </p:nvSpPr>
        <p:spPr/>
        <p:txBody>
          <a:bodyPr/>
          <a:lstStyle/>
          <a:p>
            <a:r>
              <a:rPr lang="en-GB"/>
              <a:t>Biomes</a:t>
            </a:r>
          </a:p>
        </p:txBody>
      </p:sp>
      <p:sp>
        <p:nvSpPr>
          <p:cNvPr id="4" name="Slide Number Placeholder 3">
            <a:extLst>
              <a:ext uri="{FF2B5EF4-FFF2-40B4-BE49-F238E27FC236}">
                <a16:creationId xmlns:a16="http://schemas.microsoft.com/office/drawing/2014/main" id="{963007C7-F210-470C-9A8C-37D4EF3AD21F}"/>
              </a:ext>
            </a:extLst>
          </p:cNvPr>
          <p:cNvSpPr>
            <a:spLocks noGrp="1"/>
          </p:cNvSpPr>
          <p:nvPr>
            <p:ph type="sldNum" sz="quarter" idx="12"/>
          </p:nvPr>
        </p:nvSpPr>
        <p:spPr/>
        <p:txBody>
          <a:bodyPr/>
          <a:lstStyle/>
          <a:p>
            <a:fld id="{6B6EFD66-0F65-0C43-B4F5-A9CE99357F25}" type="slidenum">
              <a:rPr lang="en-GB" smtClean="0"/>
              <a:t>13</a:t>
            </a:fld>
            <a:endParaRPr lang="en-GB"/>
          </a:p>
        </p:txBody>
      </p:sp>
      <p:sp>
        <p:nvSpPr>
          <p:cNvPr id="6" name="Rectangle: Rounded Corners 5">
            <a:extLst>
              <a:ext uri="{FF2B5EF4-FFF2-40B4-BE49-F238E27FC236}">
                <a16:creationId xmlns:a16="http://schemas.microsoft.com/office/drawing/2014/main" id="{D570DA38-2D3A-484D-88D9-564594AD1FD5}"/>
              </a:ext>
            </a:extLst>
          </p:cNvPr>
          <p:cNvSpPr/>
          <p:nvPr/>
        </p:nvSpPr>
        <p:spPr>
          <a:xfrm>
            <a:off x="1650903" y="1911578"/>
            <a:ext cx="8883843" cy="3034844"/>
          </a:xfrm>
          <a:prstGeom prst="round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0" i="0" dirty="0">
                <a:solidFill>
                  <a:schemeClr val="tx1"/>
                </a:solidFill>
                <a:effectLst/>
              </a:rPr>
              <a:t>Geographers </a:t>
            </a:r>
            <a:r>
              <a:rPr lang="en-GB" sz="3600" dirty="0">
                <a:solidFill>
                  <a:schemeClr val="tx1"/>
                </a:solidFill>
              </a:rPr>
              <a:t>characterise biomes as large areas with similar plants, animals, climate and soil. A biome can contain a number of ecosystems.</a:t>
            </a:r>
            <a:r>
              <a:rPr lang="en-GB" sz="2400" dirty="0">
                <a:solidFill>
                  <a:schemeClr val="tx1"/>
                </a:solidFill>
              </a:rPr>
              <a:t> </a:t>
            </a:r>
          </a:p>
        </p:txBody>
      </p:sp>
    </p:spTree>
    <p:extLst>
      <p:ext uri="{BB962C8B-B14F-4D97-AF65-F5344CB8AC3E}">
        <p14:creationId xmlns:p14="http://schemas.microsoft.com/office/powerpoint/2010/main" val="4744890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FAD1D2-A1B7-403C-92B1-D2DD5AD572A4}"/>
              </a:ext>
            </a:extLst>
          </p:cNvPr>
          <p:cNvSpPr>
            <a:spLocks noGrp="1"/>
          </p:cNvSpPr>
          <p:nvPr>
            <p:ph type="title"/>
          </p:nvPr>
        </p:nvSpPr>
        <p:spPr>
          <a:xfrm>
            <a:off x="370571" y="638322"/>
            <a:ext cx="10921999" cy="852155"/>
          </a:xfrm>
        </p:spPr>
        <p:txBody>
          <a:bodyPr/>
          <a:lstStyle/>
          <a:p>
            <a:r>
              <a:rPr lang="en-GB"/>
              <a:t>Building on and revisiting concepts</a:t>
            </a:r>
          </a:p>
        </p:txBody>
      </p:sp>
      <p:sp>
        <p:nvSpPr>
          <p:cNvPr id="18" name="Rectangle: Top Corners Snipped 17">
            <a:extLst>
              <a:ext uri="{FF2B5EF4-FFF2-40B4-BE49-F238E27FC236}">
                <a16:creationId xmlns:a16="http://schemas.microsoft.com/office/drawing/2014/main" id="{95F10C1B-E3B0-4B02-B77F-571B72CFCB1C}"/>
              </a:ext>
            </a:extLst>
          </p:cNvPr>
          <p:cNvSpPr/>
          <p:nvPr/>
        </p:nvSpPr>
        <p:spPr>
          <a:xfrm>
            <a:off x="480935" y="1471066"/>
            <a:ext cx="2068134" cy="650156"/>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t>EY/KS1</a:t>
            </a:r>
          </a:p>
        </p:txBody>
      </p:sp>
      <p:sp>
        <p:nvSpPr>
          <p:cNvPr id="19" name="Rectangle: Top Corners Snipped 18">
            <a:extLst>
              <a:ext uri="{FF2B5EF4-FFF2-40B4-BE49-F238E27FC236}">
                <a16:creationId xmlns:a16="http://schemas.microsoft.com/office/drawing/2014/main" id="{966DF3FB-440A-4E0F-B88D-B401C5AEADB8}"/>
              </a:ext>
            </a:extLst>
          </p:cNvPr>
          <p:cNvSpPr/>
          <p:nvPr/>
        </p:nvSpPr>
        <p:spPr>
          <a:xfrm>
            <a:off x="2778551" y="1474270"/>
            <a:ext cx="2068134" cy="650156"/>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t>KS2</a:t>
            </a:r>
          </a:p>
        </p:txBody>
      </p:sp>
      <p:sp>
        <p:nvSpPr>
          <p:cNvPr id="20" name="Rectangle: Top Corners Snipped 19">
            <a:extLst>
              <a:ext uri="{FF2B5EF4-FFF2-40B4-BE49-F238E27FC236}">
                <a16:creationId xmlns:a16="http://schemas.microsoft.com/office/drawing/2014/main" id="{A8920E5F-CDEE-467A-A52B-E8D384DFBAD5}"/>
              </a:ext>
            </a:extLst>
          </p:cNvPr>
          <p:cNvSpPr/>
          <p:nvPr/>
        </p:nvSpPr>
        <p:spPr>
          <a:xfrm>
            <a:off x="5076167" y="1498520"/>
            <a:ext cx="2068134" cy="655861"/>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t>KS3</a:t>
            </a:r>
          </a:p>
        </p:txBody>
      </p:sp>
      <p:sp>
        <p:nvSpPr>
          <p:cNvPr id="21" name="Rectangle: Top Corners Snipped 20">
            <a:extLst>
              <a:ext uri="{FF2B5EF4-FFF2-40B4-BE49-F238E27FC236}">
                <a16:creationId xmlns:a16="http://schemas.microsoft.com/office/drawing/2014/main" id="{659AE485-45AE-4CBE-93B9-0DD9918AC8A8}"/>
              </a:ext>
            </a:extLst>
          </p:cNvPr>
          <p:cNvSpPr/>
          <p:nvPr/>
        </p:nvSpPr>
        <p:spPr>
          <a:xfrm>
            <a:off x="7372057" y="1495732"/>
            <a:ext cx="2068134" cy="658649"/>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t>KS4</a:t>
            </a:r>
          </a:p>
        </p:txBody>
      </p:sp>
      <p:sp>
        <p:nvSpPr>
          <p:cNvPr id="22" name="Rectangle: Top Corners Snipped 21">
            <a:extLst>
              <a:ext uri="{FF2B5EF4-FFF2-40B4-BE49-F238E27FC236}">
                <a16:creationId xmlns:a16="http://schemas.microsoft.com/office/drawing/2014/main" id="{21B045D9-70CD-4E06-8925-535193192F3A}"/>
              </a:ext>
            </a:extLst>
          </p:cNvPr>
          <p:cNvSpPr/>
          <p:nvPr/>
        </p:nvSpPr>
        <p:spPr>
          <a:xfrm>
            <a:off x="9671401" y="1478128"/>
            <a:ext cx="2039664" cy="658647"/>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t>KS5</a:t>
            </a:r>
          </a:p>
        </p:txBody>
      </p:sp>
      <p:grpSp>
        <p:nvGrpSpPr>
          <p:cNvPr id="9" name="Group 8">
            <a:extLst>
              <a:ext uri="{FF2B5EF4-FFF2-40B4-BE49-F238E27FC236}">
                <a16:creationId xmlns:a16="http://schemas.microsoft.com/office/drawing/2014/main" id="{4618BB2D-256C-402D-9D7F-CC2B04733F9C}"/>
              </a:ext>
            </a:extLst>
          </p:cNvPr>
          <p:cNvGrpSpPr/>
          <p:nvPr/>
        </p:nvGrpSpPr>
        <p:grpSpPr>
          <a:xfrm>
            <a:off x="480935" y="2323221"/>
            <a:ext cx="2108259" cy="4114094"/>
            <a:chOff x="480935" y="2323221"/>
            <a:chExt cx="2108259" cy="4114094"/>
          </a:xfrm>
        </p:grpSpPr>
        <p:sp>
          <p:nvSpPr>
            <p:cNvPr id="23" name="Rectangle: Top Corners Snipped 22">
              <a:extLst>
                <a:ext uri="{FF2B5EF4-FFF2-40B4-BE49-F238E27FC236}">
                  <a16:creationId xmlns:a16="http://schemas.microsoft.com/office/drawing/2014/main" id="{D3C1A6E9-A9CF-4F9F-8556-91D2E742A19A}"/>
                </a:ext>
              </a:extLst>
            </p:cNvPr>
            <p:cNvSpPr/>
            <p:nvPr/>
          </p:nvSpPr>
          <p:spPr>
            <a:xfrm>
              <a:off x="480935" y="2323221"/>
              <a:ext cx="2068134" cy="3848973"/>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b="1" dirty="0"/>
            </a:p>
          </p:txBody>
        </p:sp>
        <p:sp>
          <p:nvSpPr>
            <p:cNvPr id="3" name="TextBox 2">
              <a:extLst>
                <a:ext uri="{FF2B5EF4-FFF2-40B4-BE49-F238E27FC236}">
                  <a16:creationId xmlns:a16="http://schemas.microsoft.com/office/drawing/2014/main" id="{1C06ECEB-ADD5-43F0-8840-087A2B609C44}"/>
                </a:ext>
              </a:extLst>
            </p:cNvPr>
            <p:cNvSpPr txBox="1"/>
            <p:nvPr/>
          </p:nvSpPr>
          <p:spPr>
            <a:xfrm>
              <a:off x="521061" y="2466997"/>
              <a:ext cx="2068133" cy="3970318"/>
            </a:xfrm>
            <a:prstGeom prst="rect">
              <a:avLst/>
            </a:prstGeom>
            <a:noFill/>
          </p:spPr>
          <p:txBody>
            <a:bodyPr wrap="square" rtlCol="0">
              <a:spAutoFit/>
            </a:bodyPr>
            <a:lstStyle/>
            <a:p>
              <a:pPr algn="ctr"/>
              <a:r>
                <a:rPr lang="en-GB" dirty="0">
                  <a:solidFill>
                    <a:schemeClr val="tx1"/>
                  </a:solidFill>
                </a:rPr>
                <a:t>Weather and seasonal changes (EY)</a:t>
              </a:r>
            </a:p>
            <a:p>
              <a:pPr algn="ctr"/>
              <a:endParaRPr lang="en-GB" dirty="0">
                <a:solidFill>
                  <a:schemeClr val="tx1"/>
                </a:solidFill>
              </a:endParaRPr>
            </a:p>
            <a:p>
              <a:pPr algn="ctr"/>
              <a:r>
                <a:rPr lang="en-GB" dirty="0">
                  <a:solidFill>
                    <a:schemeClr val="tx1"/>
                  </a:solidFill>
                </a:rPr>
                <a:t>Local area and natural environments (EY)</a:t>
              </a:r>
            </a:p>
            <a:p>
              <a:pPr algn="ctr"/>
              <a:endParaRPr lang="en-GB" dirty="0">
                <a:solidFill>
                  <a:schemeClr val="tx1"/>
                </a:solidFill>
              </a:endParaRPr>
            </a:p>
            <a:p>
              <a:pPr algn="ctr"/>
              <a:r>
                <a:rPr lang="en-GB" dirty="0">
                  <a:solidFill>
                    <a:schemeClr val="tx1"/>
                  </a:solidFill>
                </a:rPr>
                <a:t>Weather patterns</a:t>
              </a:r>
            </a:p>
            <a:p>
              <a:pPr algn="ctr"/>
              <a:endParaRPr lang="en-GB" dirty="0">
                <a:solidFill>
                  <a:schemeClr val="tx1"/>
                </a:solidFill>
              </a:endParaRPr>
            </a:p>
            <a:p>
              <a:pPr algn="ctr"/>
              <a:r>
                <a:rPr lang="en-GB" dirty="0">
                  <a:solidFill>
                    <a:schemeClr val="tx1"/>
                  </a:solidFill>
                </a:rPr>
                <a:t>Hot and cold places </a:t>
              </a:r>
            </a:p>
            <a:p>
              <a:endParaRPr lang="en-GB" dirty="0"/>
            </a:p>
          </p:txBody>
        </p:sp>
      </p:grpSp>
      <p:grpSp>
        <p:nvGrpSpPr>
          <p:cNvPr id="10" name="Group 9">
            <a:extLst>
              <a:ext uri="{FF2B5EF4-FFF2-40B4-BE49-F238E27FC236}">
                <a16:creationId xmlns:a16="http://schemas.microsoft.com/office/drawing/2014/main" id="{F107FE8C-E93C-49C3-935C-7E412580A37E}"/>
              </a:ext>
            </a:extLst>
          </p:cNvPr>
          <p:cNvGrpSpPr/>
          <p:nvPr/>
        </p:nvGrpSpPr>
        <p:grpSpPr>
          <a:xfrm>
            <a:off x="2778551" y="2364828"/>
            <a:ext cx="2068134" cy="3807366"/>
            <a:chOff x="2778551" y="2364828"/>
            <a:chExt cx="2068134" cy="3807366"/>
          </a:xfrm>
        </p:grpSpPr>
        <p:sp>
          <p:nvSpPr>
            <p:cNvPr id="17" name="Rectangle: Top Corners Snipped 16">
              <a:extLst>
                <a:ext uri="{FF2B5EF4-FFF2-40B4-BE49-F238E27FC236}">
                  <a16:creationId xmlns:a16="http://schemas.microsoft.com/office/drawing/2014/main" id="{38F76506-4312-4D86-9C33-5A30169E66B5}"/>
                </a:ext>
              </a:extLst>
            </p:cNvPr>
            <p:cNvSpPr/>
            <p:nvPr/>
          </p:nvSpPr>
          <p:spPr>
            <a:xfrm>
              <a:off x="2778551" y="2364828"/>
              <a:ext cx="2068134" cy="3807366"/>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b="1" dirty="0"/>
            </a:p>
          </p:txBody>
        </p:sp>
        <p:sp>
          <p:nvSpPr>
            <p:cNvPr id="5" name="TextBox 4">
              <a:extLst>
                <a:ext uri="{FF2B5EF4-FFF2-40B4-BE49-F238E27FC236}">
                  <a16:creationId xmlns:a16="http://schemas.microsoft.com/office/drawing/2014/main" id="{0C52552C-AC58-47D5-9B5D-83A83997BA3F}"/>
                </a:ext>
              </a:extLst>
            </p:cNvPr>
            <p:cNvSpPr txBox="1"/>
            <p:nvPr/>
          </p:nvSpPr>
          <p:spPr>
            <a:xfrm>
              <a:off x="2959723" y="2466997"/>
              <a:ext cx="1705790" cy="3416320"/>
            </a:xfrm>
            <a:prstGeom prst="rect">
              <a:avLst/>
            </a:prstGeom>
            <a:noFill/>
          </p:spPr>
          <p:txBody>
            <a:bodyPr wrap="square" rtlCol="0">
              <a:spAutoFit/>
            </a:bodyPr>
            <a:lstStyle/>
            <a:p>
              <a:pPr algn="ctr"/>
              <a:r>
                <a:rPr lang="en-GB" sz="1800" dirty="0">
                  <a:solidFill>
                    <a:schemeClr val="tx1"/>
                  </a:solidFill>
                </a:rPr>
                <a:t>South America (Rainforest)</a:t>
              </a:r>
            </a:p>
            <a:p>
              <a:pPr algn="ctr"/>
              <a:endParaRPr lang="en-GB" sz="1800" dirty="0">
                <a:solidFill>
                  <a:schemeClr val="tx1"/>
                </a:solidFill>
              </a:endParaRPr>
            </a:p>
            <a:p>
              <a:pPr algn="ctr"/>
              <a:endParaRPr lang="en-GB" sz="1800" dirty="0">
                <a:solidFill>
                  <a:schemeClr val="tx1"/>
                </a:solidFill>
              </a:endParaRPr>
            </a:p>
            <a:p>
              <a:pPr algn="ctr"/>
              <a:r>
                <a:rPr lang="en-GB" sz="1800" dirty="0">
                  <a:solidFill>
                    <a:schemeClr val="tx1"/>
                  </a:solidFill>
                </a:rPr>
                <a:t>Climate zones and biomes</a:t>
              </a:r>
            </a:p>
            <a:p>
              <a:pPr algn="ctr"/>
              <a:endParaRPr lang="en-GB" sz="1800" dirty="0">
                <a:solidFill>
                  <a:schemeClr val="tx1"/>
                </a:solidFill>
              </a:endParaRPr>
            </a:p>
            <a:p>
              <a:pPr algn="ctr"/>
              <a:endParaRPr lang="en-GB" sz="1800" dirty="0">
                <a:solidFill>
                  <a:schemeClr val="tx1"/>
                </a:solidFill>
              </a:endParaRPr>
            </a:p>
            <a:p>
              <a:pPr algn="ctr"/>
              <a:r>
                <a:rPr lang="en-GB" sz="1800" dirty="0">
                  <a:solidFill>
                    <a:schemeClr val="tx1"/>
                  </a:solidFill>
                </a:rPr>
                <a:t>North America (Yosemite National Park)</a:t>
              </a:r>
            </a:p>
            <a:p>
              <a:endParaRPr lang="en-GB" dirty="0"/>
            </a:p>
          </p:txBody>
        </p:sp>
      </p:grpSp>
      <p:grpSp>
        <p:nvGrpSpPr>
          <p:cNvPr id="27" name="Group 26">
            <a:extLst>
              <a:ext uri="{FF2B5EF4-FFF2-40B4-BE49-F238E27FC236}">
                <a16:creationId xmlns:a16="http://schemas.microsoft.com/office/drawing/2014/main" id="{A6897251-E6C0-4328-9C71-9BE397205E18}"/>
              </a:ext>
            </a:extLst>
          </p:cNvPr>
          <p:cNvGrpSpPr/>
          <p:nvPr/>
        </p:nvGrpSpPr>
        <p:grpSpPr>
          <a:xfrm>
            <a:off x="5106486" y="2360951"/>
            <a:ext cx="2086488" cy="3807366"/>
            <a:chOff x="5106486" y="2360951"/>
            <a:chExt cx="2086488" cy="3807366"/>
          </a:xfrm>
        </p:grpSpPr>
        <p:sp>
          <p:nvSpPr>
            <p:cNvPr id="24" name="Rectangle: Top Corners Snipped 23">
              <a:extLst>
                <a:ext uri="{FF2B5EF4-FFF2-40B4-BE49-F238E27FC236}">
                  <a16:creationId xmlns:a16="http://schemas.microsoft.com/office/drawing/2014/main" id="{8A7E64D0-794E-434E-8E10-292D42447D57}"/>
                </a:ext>
              </a:extLst>
            </p:cNvPr>
            <p:cNvSpPr/>
            <p:nvPr/>
          </p:nvSpPr>
          <p:spPr>
            <a:xfrm>
              <a:off x="5124840" y="2360951"/>
              <a:ext cx="2068134" cy="3807366"/>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b="1" dirty="0"/>
            </a:p>
          </p:txBody>
        </p:sp>
        <p:sp>
          <p:nvSpPr>
            <p:cNvPr id="6" name="TextBox 5">
              <a:extLst>
                <a:ext uri="{FF2B5EF4-FFF2-40B4-BE49-F238E27FC236}">
                  <a16:creationId xmlns:a16="http://schemas.microsoft.com/office/drawing/2014/main" id="{E36ECAAE-EE02-4333-910B-D4A6D9D9EED9}"/>
                </a:ext>
              </a:extLst>
            </p:cNvPr>
            <p:cNvSpPr txBox="1"/>
            <p:nvPr/>
          </p:nvSpPr>
          <p:spPr>
            <a:xfrm>
              <a:off x="5106486" y="2466997"/>
              <a:ext cx="2068134" cy="2862322"/>
            </a:xfrm>
            <a:prstGeom prst="rect">
              <a:avLst/>
            </a:prstGeom>
            <a:noFill/>
          </p:spPr>
          <p:txBody>
            <a:bodyPr wrap="square" rtlCol="0">
              <a:spAutoFit/>
            </a:bodyPr>
            <a:lstStyle/>
            <a:p>
              <a:pPr algn="ctr"/>
              <a:r>
                <a:rPr lang="en-GB" sz="1800" dirty="0">
                  <a:solidFill>
                    <a:schemeClr val="tx1"/>
                  </a:solidFill>
                </a:rPr>
                <a:t>Ecosystems </a:t>
              </a:r>
            </a:p>
            <a:p>
              <a:pPr algn="ctr"/>
              <a:endParaRPr lang="en-GB" sz="1800" dirty="0">
                <a:solidFill>
                  <a:schemeClr val="tx1"/>
                </a:solidFill>
              </a:endParaRPr>
            </a:p>
            <a:p>
              <a:pPr algn="ctr"/>
              <a:endParaRPr lang="en-GB" sz="1800" dirty="0">
                <a:solidFill>
                  <a:schemeClr val="tx1"/>
                </a:solidFill>
              </a:endParaRPr>
            </a:p>
            <a:p>
              <a:pPr algn="ctr"/>
              <a:r>
                <a:rPr lang="en-GB" sz="1800" dirty="0">
                  <a:solidFill>
                    <a:schemeClr val="tx1"/>
                  </a:solidFill>
                </a:rPr>
                <a:t>Weather and climate change</a:t>
              </a:r>
            </a:p>
            <a:p>
              <a:pPr algn="ctr"/>
              <a:endParaRPr lang="en-GB" sz="1800" dirty="0">
                <a:solidFill>
                  <a:schemeClr val="tx1"/>
                </a:solidFill>
              </a:endParaRPr>
            </a:p>
            <a:p>
              <a:pPr algn="ctr"/>
              <a:endParaRPr lang="en-GB" sz="1800" dirty="0">
                <a:solidFill>
                  <a:schemeClr val="tx1"/>
                </a:solidFill>
              </a:endParaRPr>
            </a:p>
            <a:p>
              <a:pPr algn="ctr"/>
              <a:r>
                <a:rPr lang="en-GB" sz="1800" dirty="0">
                  <a:solidFill>
                    <a:schemeClr val="tx1"/>
                  </a:solidFill>
                </a:rPr>
                <a:t>Glaciation and global challenge</a:t>
              </a:r>
            </a:p>
            <a:p>
              <a:endParaRPr lang="en-GB" dirty="0"/>
            </a:p>
          </p:txBody>
        </p:sp>
      </p:grpSp>
      <p:grpSp>
        <p:nvGrpSpPr>
          <p:cNvPr id="28" name="Group 27">
            <a:extLst>
              <a:ext uri="{FF2B5EF4-FFF2-40B4-BE49-F238E27FC236}">
                <a16:creationId xmlns:a16="http://schemas.microsoft.com/office/drawing/2014/main" id="{4CFC6505-2697-420B-A2DB-6BF8A2B2F29A}"/>
              </a:ext>
            </a:extLst>
          </p:cNvPr>
          <p:cNvGrpSpPr/>
          <p:nvPr/>
        </p:nvGrpSpPr>
        <p:grpSpPr>
          <a:xfrm>
            <a:off x="7372057" y="2384251"/>
            <a:ext cx="2068134" cy="3784066"/>
            <a:chOff x="7471129" y="2360951"/>
            <a:chExt cx="2068134" cy="3784066"/>
          </a:xfrm>
        </p:grpSpPr>
        <p:sp>
          <p:nvSpPr>
            <p:cNvPr id="25" name="Rectangle: Top Corners Snipped 24">
              <a:extLst>
                <a:ext uri="{FF2B5EF4-FFF2-40B4-BE49-F238E27FC236}">
                  <a16:creationId xmlns:a16="http://schemas.microsoft.com/office/drawing/2014/main" id="{7FD26FB6-82B9-4EDE-B94F-DCBBC60E9AA0}"/>
                </a:ext>
              </a:extLst>
            </p:cNvPr>
            <p:cNvSpPr/>
            <p:nvPr/>
          </p:nvSpPr>
          <p:spPr>
            <a:xfrm>
              <a:off x="7471129" y="2360951"/>
              <a:ext cx="2068134" cy="3784066"/>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b="1" dirty="0"/>
            </a:p>
          </p:txBody>
        </p:sp>
        <p:sp>
          <p:nvSpPr>
            <p:cNvPr id="7" name="TextBox 6">
              <a:extLst>
                <a:ext uri="{FF2B5EF4-FFF2-40B4-BE49-F238E27FC236}">
                  <a16:creationId xmlns:a16="http://schemas.microsoft.com/office/drawing/2014/main" id="{73C959EB-7749-4A1B-A734-604E65815999}"/>
                </a:ext>
              </a:extLst>
            </p:cNvPr>
            <p:cNvSpPr txBox="1"/>
            <p:nvPr/>
          </p:nvSpPr>
          <p:spPr>
            <a:xfrm>
              <a:off x="7515321" y="2403505"/>
              <a:ext cx="1979749" cy="2585323"/>
            </a:xfrm>
            <a:prstGeom prst="rect">
              <a:avLst/>
            </a:prstGeom>
            <a:noFill/>
          </p:spPr>
          <p:txBody>
            <a:bodyPr wrap="square" rtlCol="0">
              <a:spAutoFit/>
            </a:bodyPr>
            <a:lstStyle/>
            <a:p>
              <a:pPr algn="ctr"/>
              <a:r>
                <a:rPr lang="en-GB" sz="1800" dirty="0">
                  <a:solidFill>
                    <a:schemeClr val="tx1"/>
                  </a:solidFill>
                </a:rPr>
                <a:t>The living world: ecosystems </a:t>
              </a:r>
            </a:p>
            <a:p>
              <a:pPr algn="ctr"/>
              <a:endParaRPr lang="en-GB" sz="1800" dirty="0">
                <a:solidFill>
                  <a:schemeClr val="tx1"/>
                </a:solidFill>
              </a:endParaRPr>
            </a:p>
            <a:p>
              <a:pPr algn="ctr"/>
              <a:endParaRPr lang="en-GB" sz="1800" dirty="0">
                <a:solidFill>
                  <a:schemeClr val="tx1"/>
                </a:solidFill>
              </a:endParaRPr>
            </a:p>
            <a:p>
              <a:pPr algn="ctr"/>
              <a:r>
                <a:rPr lang="en-GB" sz="1800" dirty="0">
                  <a:solidFill>
                    <a:schemeClr val="tx1"/>
                  </a:solidFill>
                </a:rPr>
                <a:t>Tropical rainforests and cold environments </a:t>
              </a:r>
            </a:p>
            <a:p>
              <a:endParaRPr lang="en-GB" dirty="0"/>
            </a:p>
          </p:txBody>
        </p:sp>
      </p:grpSp>
      <p:grpSp>
        <p:nvGrpSpPr>
          <p:cNvPr id="29" name="Group 28">
            <a:extLst>
              <a:ext uri="{FF2B5EF4-FFF2-40B4-BE49-F238E27FC236}">
                <a16:creationId xmlns:a16="http://schemas.microsoft.com/office/drawing/2014/main" id="{8C180F4D-CA79-4E00-BA0C-21EC4A6E0CF7}"/>
              </a:ext>
            </a:extLst>
          </p:cNvPr>
          <p:cNvGrpSpPr/>
          <p:nvPr/>
        </p:nvGrpSpPr>
        <p:grpSpPr>
          <a:xfrm>
            <a:off x="9655982" y="2354439"/>
            <a:ext cx="2068134" cy="3807366"/>
            <a:chOff x="9720227" y="2367703"/>
            <a:chExt cx="2068134" cy="3807366"/>
          </a:xfrm>
        </p:grpSpPr>
        <p:sp>
          <p:nvSpPr>
            <p:cNvPr id="26" name="Rectangle: Top Corners Snipped 25">
              <a:extLst>
                <a:ext uri="{FF2B5EF4-FFF2-40B4-BE49-F238E27FC236}">
                  <a16:creationId xmlns:a16="http://schemas.microsoft.com/office/drawing/2014/main" id="{6796B057-F352-4A44-AF61-4B5A0431093C}"/>
                </a:ext>
              </a:extLst>
            </p:cNvPr>
            <p:cNvSpPr/>
            <p:nvPr/>
          </p:nvSpPr>
          <p:spPr>
            <a:xfrm>
              <a:off x="9720227" y="2367703"/>
              <a:ext cx="2068134" cy="3807366"/>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b="1" dirty="0"/>
            </a:p>
          </p:txBody>
        </p:sp>
        <p:sp>
          <p:nvSpPr>
            <p:cNvPr id="8" name="TextBox 7">
              <a:extLst>
                <a:ext uri="{FF2B5EF4-FFF2-40B4-BE49-F238E27FC236}">
                  <a16:creationId xmlns:a16="http://schemas.microsoft.com/office/drawing/2014/main" id="{1604D8B9-4E2C-4627-B290-EFBF99AD59F1}"/>
                </a:ext>
              </a:extLst>
            </p:cNvPr>
            <p:cNvSpPr txBox="1"/>
            <p:nvPr/>
          </p:nvSpPr>
          <p:spPr>
            <a:xfrm>
              <a:off x="9832990" y="2480261"/>
              <a:ext cx="1695181" cy="2585323"/>
            </a:xfrm>
            <a:prstGeom prst="rect">
              <a:avLst/>
            </a:prstGeom>
            <a:noFill/>
          </p:spPr>
          <p:txBody>
            <a:bodyPr wrap="square" rtlCol="0">
              <a:spAutoFit/>
            </a:bodyPr>
            <a:lstStyle/>
            <a:p>
              <a:pPr algn="ctr"/>
              <a:r>
                <a:rPr lang="en-GB" sz="1800" dirty="0">
                  <a:solidFill>
                    <a:schemeClr val="tx1"/>
                  </a:solidFill>
                </a:rPr>
                <a:t>Hot desert systems and landscapes</a:t>
              </a:r>
            </a:p>
            <a:p>
              <a:pPr algn="ctr"/>
              <a:endParaRPr lang="en-GB" sz="1800" dirty="0">
                <a:solidFill>
                  <a:schemeClr val="tx1"/>
                </a:solidFill>
              </a:endParaRPr>
            </a:p>
            <a:p>
              <a:pPr algn="ctr"/>
              <a:endParaRPr lang="en-GB" sz="1800" dirty="0">
                <a:solidFill>
                  <a:schemeClr val="tx1"/>
                </a:solidFill>
              </a:endParaRPr>
            </a:p>
            <a:p>
              <a:pPr algn="ctr"/>
              <a:endParaRPr lang="en-GB" sz="1800" dirty="0">
                <a:solidFill>
                  <a:schemeClr val="tx1"/>
                </a:solidFill>
              </a:endParaRPr>
            </a:p>
            <a:p>
              <a:pPr algn="ctr"/>
              <a:r>
                <a:rPr lang="en-GB" sz="1800" dirty="0">
                  <a:solidFill>
                    <a:schemeClr val="tx1"/>
                  </a:solidFill>
                </a:rPr>
                <a:t>Ecosystems under stress</a:t>
              </a:r>
            </a:p>
            <a:p>
              <a:endParaRPr lang="en-GB" dirty="0"/>
            </a:p>
          </p:txBody>
        </p:sp>
      </p:grpSp>
      <p:sp>
        <p:nvSpPr>
          <p:cNvPr id="16" name="Arrow: Right 15">
            <a:extLst>
              <a:ext uri="{FF2B5EF4-FFF2-40B4-BE49-F238E27FC236}">
                <a16:creationId xmlns:a16="http://schemas.microsoft.com/office/drawing/2014/main" id="{71E802FC-DE4D-49F0-94D0-2C78910377F8}"/>
              </a:ext>
            </a:extLst>
          </p:cNvPr>
          <p:cNvSpPr/>
          <p:nvPr/>
        </p:nvSpPr>
        <p:spPr>
          <a:xfrm>
            <a:off x="370571" y="6055369"/>
            <a:ext cx="11472384" cy="802631"/>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Tree>
    <p:extLst>
      <p:ext uri="{BB962C8B-B14F-4D97-AF65-F5344CB8AC3E}">
        <p14:creationId xmlns:p14="http://schemas.microsoft.com/office/powerpoint/2010/main" val="1040390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par>
                                <p:cTn id="11" presetID="10"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fade">
                                      <p:cBhvr>
                                        <p:cTn id="21" dur="500"/>
                                        <p:tgtEl>
                                          <p:spTgt spid="19"/>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500"/>
                                        <p:tgtEl>
                                          <p:spTgt spid="20"/>
                                        </p:tgtEl>
                                      </p:cBhvr>
                                    </p:animEffect>
                                  </p:childTnLst>
                                </p:cTn>
                              </p:par>
                              <p:par>
                                <p:cTn id="27" presetID="10" presetClass="entr" presetSubtype="0" fill="hold"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28"/>
                                        </p:tgtEl>
                                        <p:attrNameLst>
                                          <p:attrName>style.visibility</p:attrName>
                                        </p:attrNameLst>
                                      </p:cBhvr>
                                      <p:to>
                                        <p:strVal val="visible"/>
                                      </p:to>
                                    </p:set>
                                    <p:animEffect transition="in" filter="fade">
                                      <p:cBhvr>
                                        <p:cTn id="34" dur="500"/>
                                        <p:tgtEl>
                                          <p:spTgt spid="28"/>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500"/>
                                        <p:tgtEl>
                                          <p:spTgt spid="22"/>
                                        </p:tgtEl>
                                      </p:cBhvr>
                                    </p:animEffect>
                                  </p:childTnLst>
                                </p:cTn>
                              </p:par>
                              <p:par>
                                <p:cTn id="43" presetID="10" presetClass="entr" presetSubtype="0" fill="hold" nodeType="with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fade">
                                      <p:cBhvr>
                                        <p:cTn id="45"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6DF7DE-615C-49E9-8255-91562B5FDC98}"/>
              </a:ext>
            </a:extLst>
          </p:cNvPr>
          <p:cNvSpPr>
            <a:spLocks noGrp="1"/>
          </p:cNvSpPr>
          <p:nvPr>
            <p:ph type="title"/>
          </p:nvPr>
        </p:nvSpPr>
        <p:spPr/>
        <p:txBody>
          <a:bodyPr/>
          <a:lstStyle/>
          <a:p>
            <a:r>
              <a:rPr lang="en-GB"/>
              <a:t>KS1 &amp; 2 curriculum ‘road’ map </a:t>
            </a:r>
          </a:p>
        </p:txBody>
      </p:sp>
      <p:sp>
        <p:nvSpPr>
          <p:cNvPr id="4" name="Slide Number Placeholder 3">
            <a:extLst>
              <a:ext uri="{FF2B5EF4-FFF2-40B4-BE49-F238E27FC236}">
                <a16:creationId xmlns:a16="http://schemas.microsoft.com/office/drawing/2014/main" id="{DDCD7698-1812-4D2F-A1D1-2B038CACD53A}"/>
              </a:ext>
            </a:extLst>
          </p:cNvPr>
          <p:cNvSpPr>
            <a:spLocks noGrp="1"/>
          </p:cNvSpPr>
          <p:nvPr>
            <p:ph type="sldNum" sz="quarter" idx="12"/>
          </p:nvPr>
        </p:nvSpPr>
        <p:spPr/>
        <p:txBody>
          <a:bodyPr/>
          <a:lstStyle/>
          <a:p>
            <a:fld id="{6B6EFD66-0F65-0C43-B4F5-A9CE99357F25}" type="slidenum">
              <a:rPr lang="en-GB" smtClean="0"/>
              <a:t>15</a:t>
            </a:fld>
            <a:endParaRPr lang="en-GB"/>
          </a:p>
        </p:txBody>
      </p:sp>
      <p:sp>
        <p:nvSpPr>
          <p:cNvPr id="26" name="Arrow: Curved Right 25">
            <a:extLst>
              <a:ext uri="{FF2B5EF4-FFF2-40B4-BE49-F238E27FC236}">
                <a16:creationId xmlns:a16="http://schemas.microsoft.com/office/drawing/2014/main" id="{FAE90A29-BEFD-4839-BB2B-48D5114FC359}"/>
              </a:ext>
            </a:extLst>
          </p:cNvPr>
          <p:cNvSpPr/>
          <p:nvPr/>
        </p:nvSpPr>
        <p:spPr>
          <a:xfrm>
            <a:off x="27381" y="3908920"/>
            <a:ext cx="800990" cy="1078403"/>
          </a:xfrm>
          <a:prstGeom prst="curved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27" name="Rectangle: Top Corners Snipped 26">
            <a:extLst>
              <a:ext uri="{FF2B5EF4-FFF2-40B4-BE49-F238E27FC236}">
                <a16:creationId xmlns:a16="http://schemas.microsoft.com/office/drawing/2014/main" id="{891DB1B0-D7CA-42B1-9566-0ADD9BB75C41}"/>
              </a:ext>
            </a:extLst>
          </p:cNvPr>
          <p:cNvSpPr/>
          <p:nvPr/>
        </p:nvSpPr>
        <p:spPr>
          <a:xfrm>
            <a:off x="8031904" y="1672510"/>
            <a:ext cx="1639491" cy="1163292"/>
          </a:xfrm>
          <a:custGeom>
            <a:avLst/>
            <a:gdLst>
              <a:gd name="connsiteX0" fmla="*/ 114573 w 1639491"/>
              <a:gd name="connsiteY0" fmla="*/ 0 h 1163292"/>
              <a:gd name="connsiteX1" fmla="*/ 598791 w 1639491"/>
              <a:gd name="connsiteY1" fmla="*/ 0 h 1163292"/>
              <a:gd name="connsiteX2" fmla="*/ 1040700 w 1639491"/>
              <a:gd name="connsiteY2" fmla="*/ 0 h 1163292"/>
              <a:gd name="connsiteX3" fmla="*/ 1524918 w 1639491"/>
              <a:gd name="connsiteY3" fmla="*/ 0 h 1163292"/>
              <a:gd name="connsiteX4" fmla="*/ 1639491 w 1639491"/>
              <a:gd name="connsiteY4" fmla="*/ 114573 h 1163292"/>
              <a:gd name="connsiteX5" fmla="*/ 1639491 w 1639491"/>
              <a:gd name="connsiteY5" fmla="*/ 584054 h 1163292"/>
              <a:gd name="connsiteX6" fmla="*/ 1639491 w 1639491"/>
              <a:gd name="connsiteY6" fmla="*/ 1053535 h 1163292"/>
              <a:gd name="connsiteX7" fmla="*/ 1529734 w 1639491"/>
              <a:gd name="connsiteY7" fmla="*/ 1163292 h 1163292"/>
              <a:gd name="connsiteX8" fmla="*/ 1084808 w 1639491"/>
              <a:gd name="connsiteY8" fmla="*/ 1163292 h 1163292"/>
              <a:gd name="connsiteX9" fmla="*/ 583083 w 1639491"/>
              <a:gd name="connsiteY9" fmla="*/ 1163292 h 1163292"/>
              <a:gd name="connsiteX10" fmla="*/ 109757 w 1639491"/>
              <a:gd name="connsiteY10" fmla="*/ 1163292 h 1163292"/>
              <a:gd name="connsiteX11" fmla="*/ 0 w 1639491"/>
              <a:gd name="connsiteY11" fmla="*/ 1053535 h 1163292"/>
              <a:gd name="connsiteX12" fmla="*/ 0 w 1639491"/>
              <a:gd name="connsiteY12" fmla="*/ 574664 h 1163292"/>
              <a:gd name="connsiteX13" fmla="*/ 0 w 1639491"/>
              <a:gd name="connsiteY13" fmla="*/ 114573 h 1163292"/>
              <a:gd name="connsiteX14" fmla="*/ 114573 w 1639491"/>
              <a:gd name="connsiteY14" fmla="*/ 0 h 1163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9491" h="1163292" fill="none" extrusionOk="0">
                <a:moveTo>
                  <a:pt x="114573" y="0"/>
                </a:moveTo>
                <a:cubicBezTo>
                  <a:pt x="249991" y="-690"/>
                  <a:pt x="375303" y="-14969"/>
                  <a:pt x="598791" y="0"/>
                </a:cubicBezTo>
                <a:cubicBezTo>
                  <a:pt x="822279" y="14969"/>
                  <a:pt x="827822" y="8907"/>
                  <a:pt x="1040700" y="0"/>
                </a:cubicBezTo>
                <a:cubicBezTo>
                  <a:pt x="1253578" y="-8907"/>
                  <a:pt x="1359589" y="2654"/>
                  <a:pt x="1524918" y="0"/>
                </a:cubicBezTo>
                <a:cubicBezTo>
                  <a:pt x="1558699" y="31576"/>
                  <a:pt x="1593956" y="68644"/>
                  <a:pt x="1639491" y="114573"/>
                </a:cubicBezTo>
                <a:cubicBezTo>
                  <a:pt x="1617323" y="214133"/>
                  <a:pt x="1644241" y="450752"/>
                  <a:pt x="1639491" y="584054"/>
                </a:cubicBezTo>
                <a:cubicBezTo>
                  <a:pt x="1634741" y="717356"/>
                  <a:pt x="1646465" y="914609"/>
                  <a:pt x="1639491" y="1053535"/>
                </a:cubicBezTo>
                <a:cubicBezTo>
                  <a:pt x="1615845" y="1085001"/>
                  <a:pt x="1561162" y="1133392"/>
                  <a:pt x="1529734" y="1163292"/>
                </a:cubicBezTo>
                <a:cubicBezTo>
                  <a:pt x="1366850" y="1174690"/>
                  <a:pt x="1268805" y="1147659"/>
                  <a:pt x="1084808" y="1163292"/>
                </a:cubicBezTo>
                <a:cubicBezTo>
                  <a:pt x="900811" y="1178925"/>
                  <a:pt x="767923" y="1157312"/>
                  <a:pt x="583083" y="1163292"/>
                </a:cubicBezTo>
                <a:cubicBezTo>
                  <a:pt x="398244" y="1169272"/>
                  <a:pt x="258016" y="1152803"/>
                  <a:pt x="109757" y="1163292"/>
                </a:cubicBezTo>
                <a:cubicBezTo>
                  <a:pt x="57498" y="1113296"/>
                  <a:pt x="51083" y="1108154"/>
                  <a:pt x="0" y="1053535"/>
                </a:cubicBezTo>
                <a:cubicBezTo>
                  <a:pt x="2653" y="889161"/>
                  <a:pt x="3478" y="812190"/>
                  <a:pt x="0" y="574664"/>
                </a:cubicBezTo>
                <a:cubicBezTo>
                  <a:pt x="-3478" y="337138"/>
                  <a:pt x="7062" y="220541"/>
                  <a:pt x="0" y="114573"/>
                </a:cubicBezTo>
                <a:cubicBezTo>
                  <a:pt x="55300" y="70292"/>
                  <a:pt x="84728" y="32102"/>
                  <a:pt x="114573" y="0"/>
                </a:cubicBezTo>
                <a:close/>
              </a:path>
              <a:path w="1639491" h="1163292" stroke="0" extrusionOk="0">
                <a:moveTo>
                  <a:pt x="114573" y="0"/>
                </a:moveTo>
                <a:cubicBezTo>
                  <a:pt x="296468" y="-530"/>
                  <a:pt x="426978" y="1328"/>
                  <a:pt x="570585" y="0"/>
                </a:cubicBezTo>
                <a:cubicBezTo>
                  <a:pt x="714192" y="-1328"/>
                  <a:pt x="793562" y="13867"/>
                  <a:pt x="998389" y="0"/>
                </a:cubicBezTo>
                <a:cubicBezTo>
                  <a:pt x="1203216" y="-13867"/>
                  <a:pt x="1347560" y="-19592"/>
                  <a:pt x="1524918" y="0"/>
                </a:cubicBezTo>
                <a:cubicBezTo>
                  <a:pt x="1565690" y="46272"/>
                  <a:pt x="1607513" y="72353"/>
                  <a:pt x="1639491" y="114573"/>
                </a:cubicBezTo>
                <a:cubicBezTo>
                  <a:pt x="1633760" y="259104"/>
                  <a:pt x="1654895" y="428763"/>
                  <a:pt x="1639491" y="565275"/>
                </a:cubicBezTo>
                <a:cubicBezTo>
                  <a:pt x="1624087" y="701787"/>
                  <a:pt x="1618921" y="922752"/>
                  <a:pt x="1639491" y="1053535"/>
                </a:cubicBezTo>
                <a:cubicBezTo>
                  <a:pt x="1603102" y="1095937"/>
                  <a:pt x="1568663" y="1133714"/>
                  <a:pt x="1529734" y="1163292"/>
                </a:cubicBezTo>
                <a:cubicBezTo>
                  <a:pt x="1329586" y="1156339"/>
                  <a:pt x="1165068" y="1180697"/>
                  <a:pt x="1056408" y="1163292"/>
                </a:cubicBezTo>
                <a:cubicBezTo>
                  <a:pt x="947748" y="1145887"/>
                  <a:pt x="808649" y="1152512"/>
                  <a:pt x="583083" y="1163292"/>
                </a:cubicBezTo>
                <a:cubicBezTo>
                  <a:pt x="357517" y="1174072"/>
                  <a:pt x="213118" y="1159581"/>
                  <a:pt x="109757" y="1163292"/>
                </a:cubicBezTo>
                <a:cubicBezTo>
                  <a:pt x="64849" y="1114078"/>
                  <a:pt x="21893" y="1082048"/>
                  <a:pt x="0" y="1053535"/>
                </a:cubicBezTo>
                <a:cubicBezTo>
                  <a:pt x="-216" y="845364"/>
                  <a:pt x="-16322" y="797382"/>
                  <a:pt x="0" y="565275"/>
                </a:cubicBezTo>
                <a:cubicBezTo>
                  <a:pt x="16322" y="333168"/>
                  <a:pt x="-18166" y="339605"/>
                  <a:pt x="0" y="114573"/>
                </a:cubicBezTo>
                <a:cubicBezTo>
                  <a:pt x="43125" y="80497"/>
                  <a:pt x="78608" y="34289"/>
                  <a:pt x="114573" y="0"/>
                </a:cubicBezTo>
                <a:close/>
              </a:path>
            </a:pathLst>
          </a:custGeom>
          <a:solidFill>
            <a:schemeClr val="accent2"/>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Hot and cold places</a:t>
            </a:r>
          </a:p>
        </p:txBody>
      </p:sp>
      <p:sp>
        <p:nvSpPr>
          <p:cNvPr id="45" name="Rectangle: Top Corners Snipped 44">
            <a:extLst>
              <a:ext uri="{FF2B5EF4-FFF2-40B4-BE49-F238E27FC236}">
                <a16:creationId xmlns:a16="http://schemas.microsoft.com/office/drawing/2014/main" id="{0560174D-6CED-4E94-8604-DFDCEE03C6B1}"/>
              </a:ext>
            </a:extLst>
          </p:cNvPr>
          <p:cNvSpPr/>
          <p:nvPr/>
        </p:nvSpPr>
        <p:spPr>
          <a:xfrm>
            <a:off x="1209036" y="1672510"/>
            <a:ext cx="1639491" cy="1163292"/>
          </a:xfrm>
          <a:custGeom>
            <a:avLst/>
            <a:gdLst>
              <a:gd name="connsiteX0" fmla="*/ 114573 w 1639491"/>
              <a:gd name="connsiteY0" fmla="*/ 0 h 1163292"/>
              <a:gd name="connsiteX1" fmla="*/ 598791 w 1639491"/>
              <a:gd name="connsiteY1" fmla="*/ 0 h 1163292"/>
              <a:gd name="connsiteX2" fmla="*/ 1040700 w 1639491"/>
              <a:gd name="connsiteY2" fmla="*/ 0 h 1163292"/>
              <a:gd name="connsiteX3" fmla="*/ 1524918 w 1639491"/>
              <a:gd name="connsiteY3" fmla="*/ 0 h 1163292"/>
              <a:gd name="connsiteX4" fmla="*/ 1639491 w 1639491"/>
              <a:gd name="connsiteY4" fmla="*/ 114573 h 1163292"/>
              <a:gd name="connsiteX5" fmla="*/ 1639491 w 1639491"/>
              <a:gd name="connsiteY5" fmla="*/ 584054 h 1163292"/>
              <a:gd name="connsiteX6" fmla="*/ 1639491 w 1639491"/>
              <a:gd name="connsiteY6" fmla="*/ 1053535 h 1163292"/>
              <a:gd name="connsiteX7" fmla="*/ 1529734 w 1639491"/>
              <a:gd name="connsiteY7" fmla="*/ 1163292 h 1163292"/>
              <a:gd name="connsiteX8" fmla="*/ 1084808 w 1639491"/>
              <a:gd name="connsiteY8" fmla="*/ 1163292 h 1163292"/>
              <a:gd name="connsiteX9" fmla="*/ 583083 w 1639491"/>
              <a:gd name="connsiteY9" fmla="*/ 1163292 h 1163292"/>
              <a:gd name="connsiteX10" fmla="*/ 109757 w 1639491"/>
              <a:gd name="connsiteY10" fmla="*/ 1163292 h 1163292"/>
              <a:gd name="connsiteX11" fmla="*/ 0 w 1639491"/>
              <a:gd name="connsiteY11" fmla="*/ 1053535 h 1163292"/>
              <a:gd name="connsiteX12" fmla="*/ 0 w 1639491"/>
              <a:gd name="connsiteY12" fmla="*/ 574664 h 1163292"/>
              <a:gd name="connsiteX13" fmla="*/ 0 w 1639491"/>
              <a:gd name="connsiteY13" fmla="*/ 114573 h 1163292"/>
              <a:gd name="connsiteX14" fmla="*/ 114573 w 1639491"/>
              <a:gd name="connsiteY14" fmla="*/ 0 h 1163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9491" h="1163292" fill="none" extrusionOk="0">
                <a:moveTo>
                  <a:pt x="114573" y="0"/>
                </a:moveTo>
                <a:cubicBezTo>
                  <a:pt x="249991" y="-690"/>
                  <a:pt x="375303" y="-14969"/>
                  <a:pt x="598791" y="0"/>
                </a:cubicBezTo>
                <a:cubicBezTo>
                  <a:pt x="822279" y="14969"/>
                  <a:pt x="827822" y="8907"/>
                  <a:pt x="1040700" y="0"/>
                </a:cubicBezTo>
                <a:cubicBezTo>
                  <a:pt x="1253578" y="-8907"/>
                  <a:pt x="1359589" y="2654"/>
                  <a:pt x="1524918" y="0"/>
                </a:cubicBezTo>
                <a:cubicBezTo>
                  <a:pt x="1558699" y="31576"/>
                  <a:pt x="1593956" y="68644"/>
                  <a:pt x="1639491" y="114573"/>
                </a:cubicBezTo>
                <a:cubicBezTo>
                  <a:pt x="1617323" y="214133"/>
                  <a:pt x="1644241" y="450752"/>
                  <a:pt x="1639491" y="584054"/>
                </a:cubicBezTo>
                <a:cubicBezTo>
                  <a:pt x="1634741" y="717356"/>
                  <a:pt x="1646465" y="914609"/>
                  <a:pt x="1639491" y="1053535"/>
                </a:cubicBezTo>
                <a:cubicBezTo>
                  <a:pt x="1615845" y="1085001"/>
                  <a:pt x="1561162" y="1133392"/>
                  <a:pt x="1529734" y="1163292"/>
                </a:cubicBezTo>
                <a:cubicBezTo>
                  <a:pt x="1366850" y="1174690"/>
                  <a:pt x="1268805" y="1147659"/>
                  <a:pt x="1084808" y="1163292"/>
                </a:cubicBezTo>
                <a:cubicBezTo>
                  <a:pt x="900811" y="1178925"/>
                  <a:pt x="767923" y="1157312"/>
                  <a:pt x="583083" y="1163292"/>
                </a:cubicBezTo>
                <a:cubicBezTo>
                  <a:pt x="398244" y="1169272"/>
                  <a:pt x="258016" y="1152803"/>
                  <a:pt x="109757" y="1163292"/>
                </a:cubicBezTo>
                <a:cubicBezTo>
                  <a:pt x="57498" y="1113296"/>
                  <a:pt x="51083" y="1108154"/>
                  <a:pt x="0" y="1053535"/>
                </a:cubicBezTo>
                <a:cubicBezTo>
                  <a:pt x="2653" y="889161"/>
                  <a:pt x="3478" y="812190"/>
                  <a:pt x="0" y="574664"/>
                </a:cubicBezTo>
                <a:cubicBezTo>
                  <a:pt x="-3478" y="337138"/>
                  <a:pt x="7062" y="220541"/>
                  <a:pt x="0" y="114573"/>
                </a:cubicBezTo>
                <a:cubicBezTo>
                  <a:pt x="55300" y="70292"/>
                  <a:pt x="84728" y="32102"/>
                  <a:pt x="114573" y="0"/>
                </a:cubicBezTo>
                <a:close/>
              </a:path>
              <a:path w="1639491" h="1163292" stroke="0" extrusionOk="0">
                <a:moveTo>
                  <a:pt x="114573" y="0"/>
                </a:moveTo>
                <a:cubicBezTo>
                  <a:pt x="296468" y="-530"/>
                  <a:pt x="426978" y="1328"/>
                  <a:pt x="570585" y="0"/>
                </a:cubicBezTo>
                <a:cubicBezTo>
                  <a:pt x="714192" y="-1328"/>
                  <a:pt x="793562" y="13867"/>
                  <a:pt x="998389" y="0"/>
                </a:cubicBezTo>
                <a:cubicBezTo>
                  <a:pt x="1203216" y="-13867"/>
                  <a:pt x="1347560" y="-19592"/>
                  <a:pt x="1524918" y="0"/>
                </a:cubicBezTo>
                <a:cubicBezTo>
                  <a:pt x="1565690" y="46272"/>
                  <a:pt x="1607513" y="72353"/>
                  <a:pt x="1639491" y="114573"/>
                </a:cubicBezTo>
                <a:cubicBezTo>
                  <a:pt x="1633760" y="259104"/>
                  <a:pt x="1654895" y="428763"/>
                  <a:pt x="1639491" y="565275"/>
                </a:cubicBezTo>
                <a:cubicBezTo>
                  <a:pt x="1624087" y="701787"/>
                  <a:pt x="1618921" y="922752"/>
                  <a:pt x="1639491" y="1053535"/>
                </a:cubicBezTo>
                <a:cubicBezTo>
                  <a:pt x="1603102" y="1095937"/>
                  <a:pt x="1568663" y="1133714"/>
                  <a:pt x="1529734" y="1163292"/>
                </a:cubicBezTo>
                <a:cubicBezTo>
                  <a:pt x="1329586" y="1156339"/>
                  <a:pt x="1165068" y="1180697"/>
                  <a:pt x="1056408" y="1163292"/>
                </a:cubicBezTo>
                <a:cubicBezTo>
                  <a:pt x="947748" y="1145887"/>
                  <a:pt x="808649" y="1152512"/>
                  <a:pt x="583083" y="1163292"/>
                </a:cubicBezTo>
                <a:cubicBezTo>
                  <a:pt x="357517" y="1174072"/>
                  <a:pt x="213118" y="1159581"/>
                  <a:pt x="109757" y="1163292"/>
                </a:cubicBezTo>
                <a:cubicBezTo>
                  <a:pt x="64849" y="1114078"/>
                  <a:pt x="21893" y="1082048"/>
                  <a:pt x="0" y="1053535"/>
                </a:cubicBezTo>
                <a:cubicBezTo>
                  <a:pt x="-216" y="845364"/>
                  <a:pt x="-16322" y="797382"/>
                  <a:pt x="0" y="565275"/>
                </a:cubicBezTo>
                <a:cubicBezTo>
                  <a:pt x="16322" y="333168"/>
                  <a:pt x="-18166" y="339605"/>
                  <a:pt x="0" y="114573"/>
                </a:cubicBezTo>
                <a:cubicBezTo>
                  <a:pt x="43125" y="80497"/>
                  <a:pt x="78608" y="34289"/>
                  <a:pt x="114573" y="0"/>
                </a:cubicBezTo>
                <a:close/>
              </a:path>
            </a:pathLst>
          </a:custGeom>
          <a:solidFill>
            <a:schemeClr val="accent3"/>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endParaRPr lang="en-GB" sz="1600" dirty="0">
              <a:solidFill>
                <a:schemeClr val="tx1"/>
              </a:solidFill>
            </a:endParaRPr>
          </a:p>
          <a:p>
            <a:pPr algn="ctr"/>
            <a:r>
              <a:rPr lang="en-GB" sz="1600" dirty="0">
                <a:solidFill>
                  <a:srgbClr val="FFFFFF"/>
                </a:solidFill>
              </a:rPr>
              <a:t>Who lives here?</a:t>
            </a:r>
          </a:p>
          <a:p>
            <a:pPr algn="ctr"/>
            <a:r>
              <a:rPr lang="en-GB" sz="1600" dirty="0">
                <a:solidFill>
                  <a:srgbClr val="FFFFFF"/>
                </a:solidFill>
              </a:rPr>
              <a:t>Our local area</a:t>
            </a:r>
          </a:p>
          <a:p>
            <a:pPr algn="ctr">
              <a:lnSpc>
                <a:spcPct val="107000"/>
              </a:lnSpc>
            </a:pPr>
            <a:endParaRPr lang="en-GB" sz="1600" b="0" dirty="0">
              <a:solidFill>
                <a:schemeClr val="tx1"/>
              </a:solidFill>
            </a:endParaRPr>
          </a:p>
        </p:txBody>
      </p:sp>
      <p:sp>
        <p:nvSpPr>
          <p:cNvPr id="46" name="Rectangle: Top Corners Snipped 45">
            <a:extLst>
              <a:ext uri="{FF2B5EF4-FFF2-40B4-BE49-F238E27FC236}">
                <a16:creationId xmlns:a16="http://schemas.microsoft.com/office/drawing/2014/main" id="{294BFFA5-ABAB-424F-A305-76EC46690ED2}"/>
              </a:ext>
            </a:extLst>
          </p:cNvPr>
          <p:cNvSpPr/>
          <p:nvPr/>
        </p:nvSpPr>
        <p:spPr>
          <a:xfrm>
            <a:off x="2914753" y="1672510"/>
            <a:ext cx="1639491" cy="1163292"/>
          </a:xfrm>
          <a:custGeom>
            <a:avLst/>
            <a:gdLst>
              <a:gd name="connsiteX0" fmla="*/ 114573 w 1639491"/>
              <a:gd name="connsiteY0" fmla="*/ 0 h 1163292"/>
              <a:gd name="connsiteX1" fmla="*/ 598791 w 1639491"/>
              <a:gd name="connsiteY1" fmla="*/ 0 h 1163292"/>
              <a:gd name="connsiteX2" fmla="*/ 1040700 w 1639491"/>
              <a:gd name="connsiteY2" fmla="*/ 0 h 1163292"/>
              <a:gd name="connsiteX3" fmla="*/ 1524918 w 1639491"/>
              <a:gd name="connsiteY3" fmla="*/ 0 h 1163292"/>
              <a:gd name="connsiteX4" fmla="*/ 1639491 w 1639491"/>
              <a:gd name="connsiteY4" fmla="*/ 114573 h 1163292"/>
              <a:gd name="connsiteX5" fmla="*/ 1639491 w 1639491"/>
              <a:gd name="connsiteY5" fmla="*/ 584054 h 1163292"/>
              <a:gd name="connsiteX6" fmla="*/ 1639491 w 1639491"/>
              <a:gd name="connsiteY6" fmla="*/ 1053535 h 1163292"/>
              <a:gd name="connsiteX7" fmla="*/ 1529734 w 1639491"/>
              <a:gd name="connsiteY7" fmla="*/ 1163292 h 1163292"/>
              <a:gd name="connsiteX8" fmla="*/ 1084808 w 1639491"/>
              <a:gd name="connsiteY8" fmla="*/ 1163292 h 1163292"/>
              <a:gd name="connsiteX9" fmla="*/ 583083 w 1639491"/>
              <a:gd name="connsiteY9" fmla="*/ 1163292 h 1163292"/>
              <a:gd name="connsiteX10" fmla="*/ 109757 w 1639491"/>
              <a:gd name="connsiteY10" fmla="*/ 1163292 h 1163292"/>
              <a:gd name="connsiteX11" fmla="*/ 0 w 1639491"/>
              <a:gd name="connsiteY11" fmla="*/ 1053535 h 1163292"/>
              <a:gd name="connsiteX12" fmla="*/ 0 w 1639491"/>
              <a:gd name="connsiteY12" fmla="*/ 574664 h 1163292"/>
              <a:gd name="connsiteX13" fmla="*/ 0 w 1639491"/>
              <a:gd name="connsiteY13" fmla="*/ 114573 h 1163292"/>
              <a:gd name="connsiteX14" fmla="*/ 114573 w 1639491"/>
              <a:gd name="connsiteY14" fmla="*/ 0 h 1163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9491" h="1163292" fill="none" extrusionOk="0">
                <a:moveTo>
                  <a:pt x="114573" y="0"/>
                </a:moveTo>
                <a:cubicBezTo>
                  <a:pt x="249991" y="-690"/>
                  <a:pt x="375303" y="-14969"/>
                  <a:pt x="598791" y="0"/>
                </a:cubicBezTo>
                <a:cubicBezTo>
                  <a:pt x="822279" y="14969"/>
                  <a:pt x="827822" y="8907"/>
                  <a:pt x="1040700" y="0"/>
                </a:cubicBezTo>
                <a:cubicBezTo>
                  <a:pt x="1253578" y="-8907"/>
                  <a:pt x="1359589" y="2654"/>
                  <a:pt x="1524918" y="0"/>
                </a:cubicBezTo>
                <a:cubicBezTo>
                  <a:pt x="1558699" y="31576"/>
                  <a:pt x="1593956" y="68644"/>
                  <a:pt x="1639491" y="114573"/>
                </a:cubicBezTo>
                <a:cubicBezTo>
                  <a:pt x="1617323" y="214133"/>
                  <a:pt x="1644241" y="450752"/>
                  <a:pt x="1639491" y="584054"/>
                </a:cubicBezTo>
                <a:cubicBezTo>
                  <a:pt x="1634741" y="717356"/>
                  <a:pt x="1646465" y="914609"/>
                  <a:pt x="1639491" y="1053535"/>
                </a:cubicBezTo>
                <a:cubicBezTo>
                  <a:pt x="1615845" y="1085001"/>
                  <a:pt x="1561162" y="1133392"/>
                  <a:pt x="1529734" y="1163292"/>
                </a:cubicBezTo>
                <a:cubicBezTo>
                  <a:pt x="1366850" y="1174690"/>
                  <a:pt x="1268805" y="1147659"/>
                  <a:pt x="1084808" y="1163292"/>
                </a:cubicBezTo>
                <a:cubicBezTo>
                  <a:pt x="900811" y="1178925"/>
                  <a:pt x="767923" y="1157312"/>
                  <a:pt x="583083" y="1163292"/>
                </a:cubicBezTo>
                <a:cubicBezTo>
                  <a:pt x="398244" y="1169272"/>
                  <a:pt x="258016" y="1152803"/>
                  <a:pt x="109757" y="1163292"/>
                </a:cubicBezTo>
                <a:cubicBezTo>
                  <a:pt x="57498" y="1113296"/>
                  <a:pt x="51083" y="1108154"/>
                  <a:pt x="0" y="1053535"/>
                </a:cubicBezTo>
                <a:cubicBezTo>
                  <a:pt x="2653" y="889161"/>
                  <a:pt x="3478" y="812190"/>
                  <a:pt x="0" y="574664"/>
                </a:cubicBezTo>
                <a:cubicBezTo>
                  <a:pt x="-3478" y="337138"/>
                  <a:pt x="7062" y="220541"/>
                  <a:pt x="0" y="114573"/>
                </a:cubicBezTo>
                <a:cubicBezTo>
                  <a:pt x="55300" y="70292"/>
                  <a:pt x="84728" y="32102"/>
                  <a:pt x="114573" y="0"/>
                </a:cubicBezTo>
                <a:close/>
              </a:path>
              <a:path w="1639491" h="1163292" stroke="0" extrusionOk="0">
                <a:moveTo>
                  <a:pt x="114573" y="0"/>
                </a:moveTo>
                <a:cubicBezTo>
                  <a:pt x="296468" y="-530"/>
                  <a:pt x="426978" y="1328"/>
                  <a:pt x="570585" y="0"/>
                </a:cubicBezTo>
                <a:cubicBezTo>
                  <a:pt x="714192" y="-1328"/>
                  <a:pt x="793562" y="13867"/>
                  <a:pt x="998389" y="0"/>
                </a:cubicBezTo>
                <a:cubicBezTo>
                  <a:pt x="1203216" y="-13867"/>
                  <a:pt x="1347560" y="-19592"/>
                  <a:pt x="1524918" y="0"/>
                </a:cubicBezTo>
                <a:cubicBezTo>
                  <a:pt x="1565690" y="46272"/>
                  <a:pt x="1607513" y="72353"/>
                  <a:pt x="1639491" y="114573"/>
                </a:cubicBezTo>
                <a:cubicBezTo>
                  <a:pt x="1633760" y="259104"/>
                  <a:pt x="1654895" y="428763"/>
                  <a:pt x="1639491" y="565275"/>
                </a:cubicBezTo>
                <a:cubicBezTo>
                  <a:pt x="1624087" y="701787"/>
                  <a:pt x="1618921" y="922752"/>
                  <a:pt x="1639491" y="1053535"/>
                </a:cubicBezTo>
                <a:cubicBezTo>
                  <a:pt x="1603102" y="1095937"/>
                  <a:pt x="1568663" y="1133714"/>
                  <a:pt x="1529734" y="1163292"/>
                </a:cubicBezTo>
                <a:cubicBezTo>
                  <a:pt x="1329586" y="1156339"/>
                  <a:pt x="1165068" y="1180697"/>
                  <a:pt x="1056408" y="1163292"/>
                </a:cubicBezTo>
                <a:cubicBezTo>
                  <a:pt x="947748" y="1145887"/>
                  <a:pt x="808649" y="1152512"/>
                  <a:pt x="583083" y="1163292"/>
                </a:cubicBezTo>
                <a:cubicBezTo>
                  <a:pt x="357517" y="1174072"/>
                  <a:pt x="213118" y="1159581"/>
                  <a:pt x="109757" y="1163292"/>
                </a:cubicBezTo>
                <a:cubicBezTo>
                  <a:pt x="64849" y="1114078"/>
                  <a:pt x="21893" y="1082048"/>
                  <a:pt x="0" y="1053535"/>
                </a:cubicBezTo>
                <a:cubicBezTo>
                  <a:pt x="-216" y="845364"/>
                  <a:pt x="-16322" y="797382"/>
                  <a:pt x="0" y="565275"/>
                </a:cubicBezTo>
                <a:cubicBezTo>
                  <a:pt x="16322" y="333168"/>
                  <a:pt x="-18166" y="339605"/>
                  <a:pt x="0" y="114573"/>
                </a:cubicBezTo>
                <a:cubicBezTo>
                  <a:pt x="43125" y="80497"/>
                  <a:pt x="78608" y="34289"/>
                  <a:pt x="114573" y="0"/>
                </a:cubicBezTo>
                <a:close/>
              </a:path>
            </a:pathLst>
          </a:custGeom>
          <a:solidFill>
            <a:schemeClr val="accent2"/>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r>
              <a:rPr lang="en-GB" sz="1600" dirty="0">
                <a:solidFill>
                  <a:schemeClr val="tx1"/>
                </a:solidFill>
              </a:rPr>
              <a:t>Weather patterns</a:t>
            </a:r>
            <a:endParaRPr lang="en-GB" sz="1600" b="0" dirty="0">
              <a:solidFill>
                <a:schemeClr val="tx1"/>
              </a:solidFill>
            </a:endParaRPr>
          </a:p>
        </p:txBody>
      </p:sp>
      <p:sp>
        <p:nvSpPr>
          <p:cNvPr id="47" name="Rectangle: Top Corners Snipped 46">
            <a:extLst>
              <a:ext uri="{FF2B5EF4-FFF2-40B4-BE49-F238E27FC236}">
                <a16:creationId xmlns:a16="http://schemas.microsoft.com/office/drawing/2014/main" id="{E0F8CE47-B111-4F38-839B-DA7A0AFE72AD}"/>
              </a:ext>
            </a:extLst>
          </p:cNvPr>
          <p:cNvSpPr/>
          <p:nvPr/>
        </p:nvSpPr>
        <p:spPr>
          <a:xfrm>
            <a:off x="6326187" y="1672510"/>
            <a:ext cx="1639491" cy="1163292"/>
          </a:xfrm>
          <a:custGeom>
            <a:avLst/>
            <a:gdLst>
              <a:gd name="connsiteX0" fmla="*/ 114573 w 1639491"/>
              <a:gd name="connsiteY0" fmla="*/ 0 h 1163292"/>
              <a:gd name="connsiteX1" fmla="*/ 598791 w 1639491"/>
              <a:gd name="connsiteY1" fmla="*/ 0 h 1163292"/>
              <a:gd name="connsiteX2" fmla="*/ 1040700 w 1639491"/>
              <a:gd name="connsiteY2" fmla="*/ 0 h 1163292"/>
              <a:gd name="connsiteX3" fmla="*/ 1524918 w 1639491"/>
              <a:gd name="connsiteY3" fmla="*/ 0 h 1163292"/>
              <a:gd name="connsiteX4" fmla="*/ 1639491 w 1639491"/>
              <a:gd name="connsiteY4" fmla="*/ 114573 h 1163292"/>
              <a:gd name="connsiteX5" fmla="*/ 1639491 w 1639491"/>
              <a:gd name="connsiteY5" fmla="*/ 584054 h 1163292"/>
              <a:gd name="connsiteX6" fmla="*/ 1639491 w 1639491"/>
              <a:gd name="connsiteY6" fmla="*/ 1053535 h 1163292"/>
              <a:gd name="connsiteX7" fmla="*/ 1529734 w 1639491"/>
              <a:gd name="connsiteY7" fmla="*/ 1163292 h 1163292"/>
              <a:gd name="connsiteX8" fmla="*/ 1084808 w 1639491"/>
              <a:gd name="connsiteY8" fmla="*/ 1163292 h 1163292"/>
              <a:gd name="connsiteX9" fmla="*/ 583083 w 1639491"/>
              <a:gd name="connsiteY9" fmla="*/ 1163292 h 1163292"/>
              <a:gd name="connsiteX10" fmla="*/ 109757 w 1639491"/>
              <a:gd name="connsiteY10" fmla="*/ 1163292 h 1163292"/>
              <a:gd name="connsiteX11" fmla="*/ 0 w 1639491"/>
              <a:gd name="connsiteY11" fmla="*/ 1053535 h 1163292"/>
              <a:gd name="connsiteX12" fmla="*/ 0 w 1639491"/>
              <a:gd name="connsiteY12" fmla="*/ 574664 h 1163292"/>
              <a:gd name="connsiteX13" fmla="*/ 0 w 1639491"/>
              <a:gd name="connsiteY13" fmla="*/ 114573 h 1163292"/>
              <a:gd name="connsiteX14" fmla="*/ 114573 w 1639491"/>
              <a:gd name="connsiteY14" fmla="*/ 0 h 1163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9491" h="1163292" fill="none" extrusionOk="0">
                <a:moveTo>
                  <a:pt x="114573" y="0"/>
                </a:moveTo>
                <a:cubicBezTo>
                  <a:pt x="249991" y="-690"/>
                  <a:pt x="375303" y="-14969"/>
                  <a:pt x="598791" y="0"/>
                </a:cubicBezTo>
                <a:cubicBezTo>
                  <a:pt x="822279" y="14969"/>
                  <a:pt x="827822" y="8907"/>
                  <a:pt x="1040700" y="0"/>
                </a:cubicBezTo>
                <a:cubicBezTo>
                  <a:pt x="1253578" y="-8907"/>
                  <a:pt x="1359589" y="2654"/>
                  <a:pt x="1524918" y="0"/>
                </a:cubicBezTo>
                <a:cubicBezTo>
                  <a:pt x="1558699" y="31576"/>
                  <a:pt x="1593956" y="68644"/>
                  <a:pt x="1639491" y="114573"/>
                </a:cubicBezTo>
                <a:cubicBezTo>
                  <a:pt x="1617323" y="214133"/>
                  <a:pt x="1644241" y="450752"/>
                  <a:pt x="1639491" y="584054"/>
                </a:cubicBezTo>
                <a:cubicBezTo>
                  <a:pt x="1634741" y="717356"/>
                  <a:pt x="1646465" y="914609"/>
                  <a:pt x="1639491" y="1053535"/>
                </a:cubicBezTo>
                <a:cubicBezTo>
                  <a:pt x="1615845" y="1085001"/>
                  <a:pt x="1561162" y="1133392"/>
                  <a:pt x="1529734" y="1163292"/>
                </a:cubicBezTo>
                <a:cubicBezTo>
                  <a:pt x="1366850" y="1174690"/>
                  <a:pt x="1268805" y="1147659"/>
                  <a:pt x="1084808" y="1163292"/>
                </a:cubicBezTo>
                <a:cubicBezTo>
                  <a:pt x="900811" y="1178925"/>
                  <a:pt x="767923" y="1157312"/>
                  <a:pt x="583083" y="1163292"/>
                </a:cubicBezTo>
                <a:cubicBezTo>
                  <a:pt x="398244" y="1169272"/>
                  <a:pt x="258016" y="1152803"/>
                  <a:pt x="109757" y="1163292"/>
                </a:cubicBezTo>
                <a:cubicBezTo>
                  <a:pt x="57498" y="1113296"/>
                  <a:pt x="51083" y="1108154"/>
                  <a:pt x="0" y="1053535"/>
                </a:cubicBezTo>
                <a:cubicBezTo>
                  <a:pt x="2653" y="889161"/>
                  <a:pt x="3478" y="812190"/>
                  <a:pt x="0" y="574664"/>
                </a:cubicBezTo>
                <a:cubicBezTo>
                  <a:pt x="-3478" y="337138"/>
                  <a:pt x="7062" y="220541"/>
                  <a:pt x="0" y="114573"/>
                </a:cubicBezTo>
                <a:cubicBezTo>
                  <a:pt x="55300" y="70292"/>
                  <a:pt x="84728" y="32102"/>
                  <a:pt x="114573" y="0"/>
                </a:cubicBezTo>
                <a:close/>
              </a:path>
              <a:path w="1639491" h="1163292" stroke="0" extrusionOk="0">
                <a:moveTo>
                  <a:pt x="114573" y="0"/>
                </a:moveTo>
                <a:cubicBezTo>
                  <a:pt x="296468" y="-530"/>
                  <a:pt x="426978" y="1328"/>
                  <a:pt x="570585" y="0"/>
                </a:cubicBezTo>
                <a:cubicBezTo>
                  <a:pt x="714192" y="-1328"/>
                  <a:pt x="793562" y="13867"/>
                  <a:pt x="998389" y="0"/>
                </a:cubicBezTo>
                <a:cubicBezTo>
                  <a:pt x="1203216" y="-13867"/>
                  <a:pt x="1347560" y="-19592"/>
                  <a:pt x="1524918" y="0"/>
                </a:cubicBezTo>
                <a:cubicBezTo>
                  <a:pt x="1565690" y="46272"/>
                  <a:pt x="1607513" y="72353"/>
                  <a:pt x="1639491" y="114573"/>
                </a:cubicBezTo>
                <a:cubicBezTo>
                  <a:pt x="1633760" y="259104"/>
                  <a:pt x="1654895" y="428763"/>
                  <a:pt x="1639491" y="565275"/>
                </a:cubicBezTo>
                <a:cubicBezTo>
                  <a:pt x="1624087" y="701787"/>
                  <a:pt x="1618921" y="922752"/>
                  <a:pt x="1639491" y="1053535"/>
                </a:cubicBezTo>
                <a:cubicBezTo>
                  <a:pt x="1603102" y="1095937"/>
                  <a:pt x="1568663" y="1133714"/>
                  <a:pt x="1529734" y="1163292"/>
                </a:cubicBezTo>
                <a:cubicBezTo>
                  <a:pt x="1329586" y="1156339"/>
                  <a:pt x="1165068" y="1180697"/>
                  <a:pt x="1056408" y="1163292"/>
                </a:cubicBezTo>
                <a:cubicBezTo>
                  <a:pt x="947748" y="1145887"/>
                  <a:pt x="808649" y="1152512"/>
                  <a:pt x="583083" y="1163292"/>
                </a:cubicBezTo>
                <a:cubicBezTo>
                  <a:pt x="357517" y="1174072"/>
                  <a:pt x="213118" y="1159581"/>
                  <a:pt x="109757" y="1163292"/>
                </a:cubicBezTo>
                <a:cubicBezTo>
                  <a:pt x="64849" y="1114078"/>
                  <a:pt x="21893" y="1082048"/>
                  <a:pt x="0" y="1053535"/>
                </a:cubicBezTo>
                <a:cubicBezTo>
                  <a:pt x="-216" y="845364"/>
                  <a:pt x="-16322" y="797382"/>
                  <a:pt x="0" y="565275"/>
                </a:cubicBezTo>
                <a:cubicBezTo>
                  <a:pt x="16322" y="333168"/>
                  <a:pt x="-18166" y="339605"/>
                  <a:pt x="0" y="114573"/>
                </a:cubicBezTo>
                <a:cubicBezTo>
                  <a:pt x="43125" y="80497"/>
                  <a:pt x="78608" y="34289"/>
                  <a:pt x="114573" y="0"/>
                </a:cubicBezTo>
                <a:close/>
              </a:path>
            </a:pathLst>
          </a:custGeom>
          <a:solidFill>
            <a:schemeClr val="accent3"/>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endParaRPr lang="en-GB" sz="1600" dirty="0">
              <a:solidFill>
                <a:schemeClr val="bg1"/>
              </a:solidFill>
            </a:endParaRPr>
          </a:p>
          <a:p>
            <a:pPr algn="ctr">
              <a:lnSpc>
                <a:spcPct val="107000"/>
              </a:lnSpc>
            </a:pPr>
            <a:endParaRPr lang="en-GB" sz="1600" dirty="0">
              <a:solidFill>
                <a:schemeClr val="bg1"/>
              </a:solidFill>
            </a:endParaRPr>
          </a:p>
          <a:p>
            <a:pPr algn="ctr"/>
            <a:r>
              <a:rPr lang="en-GB" sz="1600" dirty="0">
                <a:solidFill>
                  <a:schemeClr val="bg1"/>
                </a:solidFill>
              </a:rPr>
              <a:t>Continents and oceans</a:t>
            </a:r>
            <a:endParaRPr lang="en-GB" sz="1600" b="0" dirty="0">
              <a:solidFill>
                <a:schemeClr val="bg1"/>
              </a:solidFill>
            </a:endParaRPr>
          </a:p>
          <a:p>
            <a:pPr algn="ctr">
              <a:lnSpc>
                <a:spcPct val="107000"/>
              </a:lnSpc>
            </a:pPr>
            <a:endParaRPr lang="en-GB" sz="1600" b="0" dirty="0">
              <a:solidFill>
                <a:schemeClr val="bg1"/>
              </a:solidFill>
            </a:endParaRPr>
          </a:p>
          <a:p>
            <a:pPr algn="ctr">
              <a:lnSpc>
                <a:spcPct val="107000"/>
              </a:lnSpc>
            </a:pPr>
            <a:endParaRPr lang="en-GB" sz="1600" b="0" dirty="0">
              <a:solidFill>
                <a:schemeClr val="bg1"/>
              </a:solidFill>
            </a:endParaRPr>
          </a:p>
        </p:txBody>
      </p:sp>
      <p:sp>
        <p:nvSpPr>
          <p:cNvPr id="48" name="Rectangle: Top Corners Snipped 47">
            <a:extLst>
              <a:ext uri="{FF2B5EF4-FFF2-40B4-BE49-F238E27FC236}">
                <a16:creationId xmlns:a16="http://schemas.microsoft.com/office/drawing/2014/main" id="{29F5F249-FA3E-4FAD-8359-B25CC094A318}"/>
              </a:ext>
            </a:extLst>
          </p:cNvPr>
          <p:cNvSpPr/>
          <p:nvPr/>
        </p:nvSpPr>
        <p:spPr>
          <a:xfrm>
            <a:off x="9737619" y="1672510"/>
            <a:ext cx="1639491" cy="1163292"/>
          </a:xfrm>
          <a:custGeom>
            <a:avLst/>
            <a:gdLst>
              <a:gd name="connsiteX0" fmla="*/ 114573 w 1639491"/>
              <a:gd name="connsiteY0" fmla="*/ 0 h 1163292"/>
              <a:gd name="connsiteX1" fmla="*/ 598791 w 1639491"/>
              <a:gd name="connsiteY1" fmla="*/ 0 h 1163292"/>
              <a:gd name="connsiteX2" fmla="*/ 1040700 w 1639491"/>
              <a:gd name="connsiteY2" fmla="*/ 0 h 1163292"/>
              <a:gd name="connsiteX3" fmla="*/ 1524918 w 1639491"/>
              <a:gd name="connsiteY3" fmla="*/ 0 h 1163292"/>
              <a:gd name="connsiteX4" fmla="*/ 1639491 w 1639491"/>
              <a:gd name="connsiteY4" fmla="*/ 114573 h 1163292"/>
              <a:gd name="connsiteX5" fmla="*/ 1639491 w 1639491"/>
              <a:gd name="connsiteY5" fmla="*/ 584054 h 1163292"/>
              <a:gd name="connsiteX6" fmla="*/ 1639491 w 1639491"/>
              <a:gd name="connsiteY6" fmla="*/ 1053535 h 1163292"/>
              <a:gd name="connsiteX7" fmla="*/ 1529734 w 1639491"/>
              <a:gd name="connsiteY7" fmla="*/ 1163292 h 1163292"/>
              <a:gd name="connsiteX8" fmla="*/ 1084808 w 1639491"/>
              <a:gd name="connsiteY8" fmla="*/ 1163292 h 1163292"/>
              <a:gd name="connsiteX9" fmla="*/ 583083 w 1639491"/>
              <a:gd name="connsiteY9" fmla="*/ 1163292 h 1163292"/>
              <a:gd name="connsiteX10" fmla="*/ 109757 w 1639491"/>
              <a:gd name="connsiteY10" fmla="*/ 1163292 h 1163292"/>
              <a:gd name="connsiteX11" fmla="*/ 0 w 1639491"/>
              <a:gd name="connsiteY11" fmla="*/ 1053535 h 1163292"/>
              <a:gd name="connsiteX12" fmla="*/ 0 w 1639491"/>
              <a:gd name="connsiteY12" fmla="*/ 574664 h 1163292"/>
              <a:gd name="connsiteX13" fmla="*/ 0 w 1639491"/>
              <a:gd name="connsiteY13" fmla="*/ 114573 h 1163292"/>
              <a:gd name="connsiteX14" fmla="*/ 114573 w 1639491"/>
              <a:gd name="connsiteY14" fmla="*/ 0 h 1163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9491" h="1163292" fill="none" extrusionOk="0">
                <a:moveTo>
                  <a:pt x="114573" y="0"/>
                </a:moveTo>
                <a:cubicBezTo>
                  <a:pt x="249991" y="-690"/>
                  <a:pt x="375303" y="-14969"/>
                  <a:pt x="598791" y="0"/>
                </a:cubicBezTo>
                <a:cubicBezTo>
                  <a:pt x="822279" y="14969"/>
                  <a:pt x="827822" y="8907"/>
                  <a:pt x="1040700" y="0"/>
                </a:cubicBezTo>
                <a:cubicBezTo>
                  <a:pt x="1253578" y="-8907"/>
                  <a:pt x="1359589" y="2654"/>
                  <a:pt x="1524918" y="0"/>
                </a:cubicBezTo>
                <a:cubicBezTo>
                  <a:pt x="1558699" y="31576"/>
                  <a:pt x="1593956" y="68644"/>
                  <a:pt x="1639491" y="114573"/>
                </a:cubicBezTo>
                <a:cubicBezTo>
                  <a:pt x="1617323" y="214133"/>
                  <a:pt x="1644241" y="450752"/>
                  <a:pt x="1639491" y="584054"/>
                </a:cubicBezTo>
                <a:cubicBezTo>
                  <a:pt x="1634741" y="717356"/>
                  <a:pt x="1646465" y="914609"/>
                  <a:pt x="1639491" y="1053535"/>
                </a:cubicBezTo>
                <a:cubicBezTo>
                  <a:pt x="1615845" y="1085001"/>
                  <a:pt x="1561162" y="1133392"/>
                  <a:pt x="1529734" y="1163292"/>
                </a:cubicBezTo>
                <a:cubicBezTo>
                  <a:pt x="1366850" y="1174690"/>
                  <a:pt x="1268805" y="1147659"/>
                  <a:pt x="1084808" y="1163292"/>
                </a:cubicBezTo>
                <a:cubicBezTo>
                  <a:pt x="900811" y="1178925"/>
                  <a:pt x="767923" y="1157312"/>
                  <a:pt x="583083" y="1163292"/>
                </a:cubicBezTo>
                <a:cubicBezTo>
                  <a:pt x="398244" y="1169272"/>
                  <a:pt x="258016" y="1152803"/>
                  <a:pt x="109757" y="1163292"/>
                </a:cubicBezTo>
                <a:cubicBezTo>
                  <a:pt x="57498" y="1113296"/>
                  <a:pt x="51083" y="1108154"/>
                  <a:pt x="0" y="1053535"/>
                </a:cubicBezTo>
                <a:cubicBezTo>
                  <a:pt x="2653" y="889161"/>
                  <a:pt x="3478" y="812190"/>
                  <a:pt x="0" y="574664"/>
                </a:cubicBezTo>
                <a:cubicBezTo>
                  <a:pt x="-3478" y="337138"/>
                  <a:pt x="7062" y="220541"/>
                  <a:pt x="0" y="114573"/>
                </a:cubicBezTo>
                <a:cubicBezTo>
                  <a:pt x="55300" y="70292"/>
                  <a:pt x="84728" y="32102"/>
                  <a:pt x="114573" y="0"/>
                </a:cubicBezTo>
                <a:close/>
              </a:path>
              <a:path w="1639491" h="1163292" stroke="0" extrusionOk="0">
                <a:moveTo>
                  <a:pt x="114573" y="0"/>
                </a:moveTo>
                <a:cubicBezTo>
                  <a:pt x="296468" y="-530"/>
                  <a:pt x="426978" y="1328"/>
                  <a:pt x="570585" y="0"/>
                </a:cubicBezTo>
                <a:cubicBezTo>
                  <a:pt x="714192" y="-1328"/>
                  <a:pt x="793562" y="13867"/>
                  <a:pt x="998389" y="0"/>
                </a:cubicBezTo>
                <a:cubicBezTo>
                  <a:pt x="1203216" y="-13867"/>
                  <a:pt x="1347560" y="-19592"/>
                  <a:pt x="1524918" y="0"/>
                </a:cubicBezTo>
                <a:cubicBezTo>
                  <a:pt x="1565690" y="46272"/>
                  <a:pt x="1607513" y="72353"/>
                  <a:pt x="1639491" y="114573"/>
                </a:cubicBezTo>
                <a:cubicBezTo>
                  <a:pt x="1633760" y="259104"/>
                  <a:pt x="1654895" y="428763"/>
                  <a:pt x="1639491" y="565275"/>
                </a:cubicBezTo>
                <a:cubicBezTo>
                  <a:pt x="1624087" y="701787"/>
                  <a:pt x="1618921" y="922752"/>
                  <a:pt x="1639491" y="1053535"/>
                </a:cubicBezTo>
                <a:cubicBezTo>
                  <a:pt x="1603102" y="1095937"/>
                  <a:pt x="1568663" y="1133714"/>
                  <a:pt x="1529734" y="1163292"/>
                </a:cubicBezTo>
                <a:cubicBezTo>
                  <a:pt x="1329586" y="1156339"/>
                  <a:pt x="1165068" y="1180697"/>
                  <a:pt x="1056408" y="1163292"/>
                </a:cubicBezTo>
                <a:cubicBezTo>
                  <a:pt x="947748" y="1145887"/>
                  <a:pt x="808649" y="1152512"/>
                  <a:pt x="583083" y="1163292"/>
                </a:cubicBezTo>
                <a:cubicBezTo>
                  <a:pt x="357517" y="1174072"/>
                  <a:pt x="213118" y="1159581"/>
                  <a:pt x="109757" y="1163292"/>
                </a:cubicBezTo>
                <a:cubicBezTo>
                  <a:pt x="64849" y="1114078"/>
                  <a:pt x="21893" y="1082048"/>
                  <a:pt x="0" y="1053535"/>
                </a:cubicBezTo>
                <a:cubicBezTo>
                  <a:pt x="-216" y="845364"/>
                  <a:pt x="-16322" y="797382"/>
                  <a:pt x="0" y="565275"/>
                </a:cubicBezTo>
                <a:cubicBezTo>
                  <a:pt x="16322" y="333168"/>
                  <a:pt x="-18166" y="339605"/>
                  <a:pt x="0" y="114573"/>
                </a:cubicBezTo>
                <a:cubicBezTo>
                  <a:pt x="43125" y="80497"/>
                  <a:pt x="78608" y="34289"/>
                  <a:pt x="114573" y="0"/>
                </a:cubicBezTo>
                <a:close/>
              </a:path>
            </a:pathLst>
          </a:custGeom>
          <a:solidFill>
            <a:schemeClr val="accent3"/>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r>
              <a:rPr lang="en-GB" sz="1600" dirty="0">
                <a:solidFill>
                  <a:schemeClr val="bg1"/>
                </a:solidFill>
              </a:rPr>
              <a:t>China vs UK Culture and landscape</a:t>
            </a:r>
            <a:endParaRPr lang="en-GB" sz="1600" b="0" dirty="0">
              <a:solidFill>
                <a:schemeClr val="bg1"/>
              </a:solidFill>
            </a:endParaRPr>
          </a:p>
        </p:txBody>
      </p:sp>
      <p:sp>
        <p:nvSpPr>
          <p:cNvPr id="55" name="Rectangle: Top Corners Snipped 54">
            <a:extLst>
              <a:ext uri="{FF2B5EF4-FFF2-40B4-BE49-F238E27FC236}">
                <a16:creationId xmlns:a16="http://schemas.microsoft.com/office/drawing/2014/main" id="{B079328C-9199-446C-95C2-7BE04F0338BB}"/>
              </a:ext>
            </a:extLst>
          </p:cNvPr>
          <p:cNvSpPr/>
          <p:nvPr/>
        </p:nvSpPr>
        <p:spPr>
          <a:xfrm>
            <a:off x="231331" y="1764562"/>
            <a:ext cx="800990" cy="1013399"/>
          </a:xfrm>
          <a:custGeom>
            <a:avLst/>
            <a:gdLst>
              <a:gd name="connsiteX0" fmla="*/ 78890 w 800990"/>
              <a:gd name="connsiteY0" fmla="*/ 0 h 1013399"/>
              <a:gd name="connsiteX1" fmla="*/ 722100 w 800990"/>
              <a:gd name="connsiteY1" fmla="*/ 0 h 1013399"/>
              <a:gd name="connsiteX2" fmla="*/ 800990 w 800990"/>
              <a:gd name="connsiteY2" fmla="*/ 78890 h 1013399"/>
              <a:gd name="connsiteX3" fmla="*/ 800990 w 800990"/>
              <a:gd name="connsiteY3" fmla="*/ 499769 h 1013399"/>
              <a:gd name="connsiteX4" fmla="*/ 800990 w 800990"/>
              <a:gd name="connsiteY4" fmla="*/ 937826 h 1013399"/>
              <a:gd name="connsiteX5" fmla="*/ 725417 w 800990"/>
              <a:gd name="connsiteY5" fmla="*/ 1013399 h 1013399"/>
              <a:gd name="connsiteX6" fmla="*/ 75573 w 800990"/>
              <a:gd name="connsiteY6" fmla="*/ 1013399 h 1013399"/>
              <a:gd name="connsiteX7" fmla="*/ 0 w 800990"/>
              <a:gd name="connsiteY7" fmla="*/ 937826 h 1013399"/>
              <a:gd name="connsiteX8" fmla="*/ 0 w 800990"/>
              <a:gd name="connsiteY8" fmla="*/ 508358 h 1013399"/>
              <a:gd name="connsiteX9" fmla="*/ 0 w 800990"/>
              <a:gd name="connsiteY9" fmla="*/ 78890 h 1013399"/>
              <a:gd name="connsiteX10" fmla="*/ 78890 w 800990"/>
              <a:gd name="connsiteY10" fmla="*/ 0 h 1013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00990" h="1013399" fill="none" extrusionOk="0">
                <a:moveTo>
                  <a:pt x="78890" y="0"/>
                </a:moveTo>
                <a:cubicBezTo>
                  <a:pt x="327797" y="-29678"/>
                  <a:pt x="419332" y="-27926"/>
                  <a:pt x="722100" y="0"/>
                </a:cubicBezTo>
                <a:cubicBezTo>
                  <a:pt x="742630" y="20831"/>
                  <a:pt x="776726" y="56203"/>
                  <a:pt x="800990" y="78890"/>
                </a:cubicBezTo>
                <a:cubicBezTo>
                  <a:pt x="799859" y="202500"/>
                  <a:pt x="812562" y="320303"/>
                  <a:pt x="800990" y="499769"/>
                </a:cubicBezTo>
                <a:cubicBezTo>
                  <a:pt x="789418" y="679235"/>
                  <a:pt x="817682" y="738173"/>
                  <a:pt x="800990" y="937826"/>
                </a:cubicBezTo>
                <a:cubicBezTo>
                  <a:pt x="777894" y="962050"/>
                  <a:pt x="748251" y="994181"/>
                  <a:pt x="725417" y="1013399"/>
                </a:cubicBezTo>
                <a:cubicBezTo>
                  <a:pt x="521250" y="1003112"/>
                  <a:pt x="368941" y="1010546"/>
                  <a:pt x="75573" y="1013399"/>
                </a:cubicBezTo>
                <a:cubicBezTo>
                  <a:pt x="42274" y="983884"/>
                  <a:pt x="33951" y="975921"/>
                  <a:pt x="0" y="937826"/>
                </a:cubicBezTo>
                <a:cubicBezTo>
                  <a:pt x="19024" y="771056"/>
                  <a:pt x="-9503" y="603894"/>
                  <a:pt x="0" y="508358"/>
                </a:cubicBezTo>
                <a:cubicBezTo>
                  <a:pt x="9503" y="412822"/>
                  <a:pt x="-4233" y="244367"/>
                  <a:pt x="0" y="78890"/>
                </a:cubicBezTo>
                <a:cubicBezTo>
                  <a:pt x="41282" y="43720"/>
                  <a:pt x="58143" y="15263"/>
                  <a:pt x="78890" y="0"/>
                </a:cubicBezTo>
                <a:close/>
              </a:path>
              <a:path w="800990" h="1013399" stroke="0" extrusionOk="0">
                <a:moveTo>
                  <a:pt x="78890" y="0"/>
                </a:moveTo>
                <a:cubicBezTo>
                  <a:pt x="250953" y="-31406"/>
                  <a:pt x="550403" y="28366"/>
                  <a:pt x="722100" y="0"/>
                </a:cubicBezTo>
                <a:cubicBezTo>
                  <a:pt x="748170" y="24459"/>
                  <a:pt x="775515" y="46627"/>
                  <a:pt x="800990" y="78890"/>
                </a:cubicBezTo>
                <a:cubicBezTo>
                  <a:pt x="797773" y="227656"/>
                  <a:pt x="789551" y="406414"/>
                  <a:pt x="800990" y="525537"/>
                </a:cubicBezTo>
                <a:cubicBezTo>
                  <a:pt x="812429" y="644660"/>
                  <a:pt x="807420" y="816014"/>
                  <a:pt x="800990" y="937826"/>
                </a:cubicBezTo>
                <a:cubicBezTo>
                  <a:pt x="771712" y="972940"/>
                  <a:pt x="740748" y="991061"/>
                  <a:pt x="725417" y="1013399"/>
                </a:cubicBezTo>
                <a:cubicBezTo>
                  <a:pt x="464039" y="1003721"/>
                  <a:pt x="391390" y="1044540"/>
                  <a:pt x="75573" y="1013399"/>
                </a:cubicBezTo>
                <a:cubicBezTo>
                  <a:pt x="50861" y="995107"/>
                  <a:pt x="26336" y="957383"/>
                  <a:pt x="0" y="937826"/>
                </a:cubicBezTo>
                <a:cubicBezTo>
                  <a:pt x="18898" y="806352"/>
                  <a:pt x="-17269" y="695384"/>
                  <a:pt x="0" y="508358"/>
                </a:cubicBezTo>
                <a:cubicBezTo>
                  <a:pt x="17269" y="321332"/>
                  <a:pt x="8225" y="184139"/>
                  <a:pt x="0" y="78890"/>
                </a:cubicBezTo>
                <a:cubicBezTo>
                  <a:pt x="23416" y="58883"/>
                  <a:pt x="62610" y="21005"/>
                  <a:pt x="78890" y="0"/>
                </a:cubicBezTo>
                <a:close/>
              </a:path>
            </a:pathLst>
          </a:custGeom>
          <a:solidFill>
            <a:schemeClr val="accent1">
              <a:lumMod val="40000"/>
              <a:lumOff val="60000"/>
            </a:schemeClr>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endParaRPr lang="en-GB" sz="1600" dirty="0">
              <a:solidFill>
                <a:schemeClr val="tx1"/>
              </a:solidFill>
            </a:endParaRPr>
          </a:p>
          <a:p>
            <a:pPr algn="ctr"/>
            <a:r>
              <a:rPr lang="en-GB" b="1" dirty="0">
                <a:solidFill>
                  <a:schemeClr val="tx1"/>
                </a:solidFill>
              </a:rPr>
              <a:t>Year</a:t>
            </a:r>
            <a:r>
              <a:rPr lang="en-GB" sz="1600" b="1" dirty="0">
                <a:solidFill>
                  <a:schemeClr val="tx1"/>
                </a:solidFill>
              </a:rPr>
              <a:t> 1 &amp; 2</a:t>
            </a:r>
          </a:p>
          <a:p>
            <a:pPr algn="ctr">
              <a:lnSpc>
                <a:spcPct val="107000"/>
              </a:lnSpc>
            </a:pPr>
            <a:endParaRPr lang="en-GB" sz="1600" b="0" dirty="0">
              <a:solidFill>
                <a:schemeClr val="tx1"/>
              </a:solidFill>
            </a:endParaRPr>
          </a:p>
        </p:txBody>
      </p:sp>
      <p:sp>
        <p:nvSpPr>
          <p:cNvPr id="56" name="Rectangle: Top Corners Snipped 55">
            <a:extLst>
              <a:ext uri="{FF2B5EF4-FFF2-40B4-BE49-F238E27FC236}">
                <a16:creationId xmlns:a16="http://schemas.microsoft.com/office/drawing/2014/main" id="{6A2C0DF1-1D89-4CF4-9368-69CADE5C9ADA}"/>
              </a:ext>
            </a:extLst>
          </p:cNvPr>
          <p:cNvSpPr/>
          <p:nvPr/>
        </p:nvSpPr>
        <p:spPr>
          <a:xfrm>
            <a:off x="11153330" y="3332919"/>
            <a:ext cx="800990" cy="1013399"/>
          </a:xfrm>
          <a:custGeom>
            <a:avLst/>
            <a:gdLst>
              <a:gd name="connsiteX0" fmla="*/ 78890 w 800990"/>
              <a:gd name="connsiteY0" fmla="*/ 0 h 1013399"/>
              <a:gd name="connsiteX1" fmla="*/ 722100 w 800990"/>
              <a:gd name="connsiteY1" fmla="*/ 0 h 1013399"/>
              <a:gd name="connsiteX2" fmla="*/ 800990 w 800990"/>
              <a:gd name="connsiteY2" fmla="*/ 78890 h 1013399"/>
              <a:gd name="connsiteX3" fmla="*/ 800990 w 800990"/>
              <a:gd name="connsiteY3" fmla="*/ 499769 h 1013399"/>
              <a:gd name="connsiteX4" fmla="*/ 800990 w 800990"/>
              <a:gd name="connsiteY4" fmla="*/ 937826 h 1013399"/>
              <a:gd name="connsiteX5" fmla="*/ 725417 w 800990"/>
              <a:gd name="connsiteY5" fmla="*/ 1013399 h 1013399"/>
              <a:gd name="connsiteX6" fmla="*/ 75573 w 800990"/>
              <a:gd name="connsiteY6" fmla="*/ 1013399 h 1013399"/>
              <a:gd name="connsiteX7" fmla="*/ 0 w 800990"/>
              <a:gd name="connsiteY7" fmla="*/ 937826 h 1013399"/>
              <a:gd name="connsiteX8" fmla="*/ 0 w 800990"/>
              <a:gd name="connsiteY8" fmla="*/ 508358 h 1013399"/>
              <a:gd name="connsiteX9" fmla="*/ 0 w 800990"/>
              <a:gd name="connsiteY9" fmla="*/ 78890 h 1013399"/>
              <a:gd name="connsiteX10" fmla="*/ 78890 w 800990"/>
              <a:gd name="connsiteY10" fmla="*/ 0 h 1013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00990" h="1013399" fill="none" extrusionOk="0">
                <a:moveTo>
                  <a:pt x="78890" y="0"/>
                </a:moveTo>
                <a:cubicBezTo>
                  <a:pt x="327797" y="-29678"/>
                  <a:pt x="419332" y="-27926"/>
                  <a:pt x="722100" y="0"/>
                </a:cubicBezTo>
                <a:cubicBezTo>
                  <a:pt x="742630" y="20831"/>
                  <a:pt x="776726" y="56203"/>
                  <a:pt x="800990" y="78890"/>
                </a:cubicBezTo>
                <a:cubicBezTo>
                  <a:pt x="799859" y="202500"/>
                  <a:pt x="812562" y="320303"/>
                  <a:pt x="800990" y="499769"/>
                </a:cubicBezTo>
                <a:cubicBezTo>
                  <a:pt x="789418" y="679235"/>
                  <a:pt x="817682" y="738173"/>
                  <a:pt x="800990" y="937826"/>
                </a:cubicBezTo>
                <a:cubicBezTo>
                  <a:pt x="777894" y="962050"/>
                  <a:pt x="748251" y="994181"/>
                  <a:pt x="725417" y="1013399"/>
                </a:cubicBezTo>
                <a:cubicBezTo>
                  <a:pt x="521250" y="1003112"/>
                  <a:pt x="368941" y="1010546"/>
                  <a:pt x="75573" y="1013399"/>
                </a:cubicBezTo>
                <a:cubicBezTo>
                  <a:pt x="42274" y="983884"/>
                  <a:pt x="33951" y="975921"/>
                  <a:pt x="0" y="937826"/>
                </a:cubicBezTo>
                <a:cubicBezTo>
                  <a:pt x="19024" y="771056"/>
                  <a:pt x="-9503" y="603894"/>
                  <a:pt x="0" y="508358"/>
                </a:cubicBezTo>
                <a:cubicBezTo>
                  <a:pt x="9503" y="412822"/>
                  <a:pt x="-4233" y="244367"/>
                  <a:pt x="0" y="78890"/>
                </a:cubicBezTo>
                <a:cubicBezTo>
                  <a:pt x="41282" y="43720"/>
                  <a:pt x="58143" y="15263"/>
                  <a:pt x="78890" y="0"/>
                </a:cubicBezTo>
                <a:close/>
              </a:path>
              <a:path w="800990" h="1013399" stroke="0" extrusionOk="0">
                <a:moveTo>
                  <a:pt x="78890" y="0"/>
                </a:moveTo>
                <a:cubicBezTo>
                  <a:pt x="250953" y="-31406"/>
                  <a:pt x="550403" y="28366"/>
                  <a:pt x="722100" y="0"/>
                </a:cubicBezTo>
                <a:cubicBezTo>
                  <a:pt x="748170" y="24459"/>
                  <a:pt x="775515" y="46627"/>
                  <a:pt x="800990" y="78890"/>
                </a:cubicBezTo>
                <a:cubicBezTo>
                  <a:pt x="797773" y="227656"/>
                  <a:pt x="789551" y="406414"/>
                  <a:pt x="800990" y="525537"/>
                </a:cubicBezTo>
                <a:cubicBezTo>
                  <a:pt x="812429" y="644660"/>
                  <a:pt x="807420" y="816014"/>
                  <a:pt x="800990" y="937826"/>
                </a:cubicBezTo>
                <a:cubicBezTo>
                  <a:pt x="771712" y="972940"/>
                  <a:pt x="740748" y="991061"/>
                  <a:pt x="725417" y="1013399"/>
                </a:cubicBezTo>
                <a:cubicBezTo>
                  <a:pt x="464039" y="1003721"/>
                  <a:pt x="391390" y="1044540"/>
                  <a:pt x="75573" y="1013399"/>
                </a:cubicBezTo>
                <a:cubicBezTo>
                  <a:pt x="50861" y="995107"/>
                  <a:pt x="26336" y="957383"/>
                  <a:pt x="0" y="937826"/>
                </a:cubicBezTo>
                <a:cubicBezTo>
                  <a:pt x="18898" y="806352"/>
                  <a:pt x="-17269" y="695384"/>
                  <a:pt x="0" y="508358"/>
                </a:cubicBezTo>
                <a:cubicBezTo>
                  <a:pt x="17269" y="321332"/>
                  <a:pt x="8225" y="184139"/>
                  <a:pt x="0" y="78890"/>
                </a:cubicBezTo>
                <a:cubicBezTo>
                  <a:pt x="23416" y="58883"/>
                  <a:pt x="62610" y="21005"/>
                  <a:pt x="78890" y="0"/>
                </a:cubicBezTo>
                <a:close/>
              </a:path>
            </a:pathLst>
          </a:custGeom>
          <a:solidFill>
            <a:schemeClr val="accent1">
              <a:lumMod val="40000"/>
              <a:lumOff val="60000"/>
            </a:schemeClr>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endParaRPr lang="en-GB" sz="1600" dirty="0">
              <a:solidFill>
                <a:schemeClr val="tx1"/>
              </a:solidFill>
            </a:endParaRPr>
          </a:p>
          <a:p>
            <a:pPr algn="ctr"/>
            <a:r>
              <a:rPr lang="en-GB" sz="1600" b="1" dirty="0">
                <a:solidFill>
                  <a:schemeClr val="tx1"/>
                </a:solidFill>
              </a:rPr>
              <a:t>Year 3 &amp; 4</a:t>
            </a:r>
          </a:p>
          <a:p>
            <a:pPr algn="ctr">
              <a:lnSpc>
                <a:spcPct val="107000"/>
              </a:lnSpc>
            </a:pPr>
            <a:endParaRPr lang="en-GB" sz="1600" b="0" dirty="0">
              <a:solidFill>
                <a:schemeClr val="tx1"/>
              </a:solidFill>
            </a:endParaRPr>
          </a:p>
        </p:txBody>
      </p:sp>
      <p:sp>
        <p:nvSpPr>
          <p:cNvPr id="24" name="Rectangle: Top Corners Snipped 23">
            <a:extLst>
              <a:ext uri="{FF2B5EF4-FFF2-40B4-BE49-F238E27FC236}">
                <a16:creationId xmlns:a16="http://schemas.microsoft.com/office/drawing/2014/main" id="{B39305AE-0DB9-4745-8906-C71CF2969B66}"/>
              </a:ext>
            </a:extLst>
          </p:cNvPr>
          <p:cNvSpPr/>
          <p:nvPr/>
        </p:nvSpPr>
        <p:spPr>
          <a:xfrm>
            <a:off x="4620470" y="1672510"/>
            <a:ext cx="1639491" cy="1163292"/>
          </a:xfrm>
          <a:custGeom>
            <a:avLst/>
            <a:gdLst>
              <a:gd name="connsiteX0" fmla="*/ 114573 w 1639491"/>
              <a:gd name="connsiteY0" fmla="*/ 0 h 1163292"/>
              <a:gd name="connsiteX1" fmla="*/ 598791 w 1639491"/>
              <a:gd name="connsiteY1" fmla="*/ 0 h 1163292"/>
              <a:gd name="connsiteX2" fmla="*/ 1040700 w 1639491"/>
              <a:gd name="connsiteY2" fmla="*/ 0 h 1163292"/>
              <a:gd name="connsiteX3" fmla="*/ 1524918 w 1639491"/>
              <a:gd name="connsiteY3" fmla="*/ 0 h 1163292"/>
              <a:gd name="connsiteX4" fmla="*/ 1639491 w 1639491"/>
              <a:gd name="connsiteY4" fmla="*/ 114573 h 1163292"/>
              <a:gd name="connsiteX5" fmla="*/ 1639491 w 1639491"/>
              <a:gd name="connsiteY5" fmla="*/ 584054 h 1163292"/>
              <a:gd name="connsiteX6" fmla="*/ 1639491 w 1639491"/>
              <a:gd name="connsiteY6" fmla="*/ 1053535 h 1163292"/>
              <a:gd name="connsiteX7" fmla="*/ 1529734 w 1639491"/>
              <a:gd name="connsiteY7" fmla="*/ 1163292 h 1163292"/>
              <a:gd name="connsiteX8" fmla="*/ 1084808 w 1639491"/>
              <a:gd name="connsiteY8" fmla="*/ 1163292 h 1163292"/>
              <a:gd name="connsiteX9" fmla="*/ 583083 w 1639491"/>
              <a:gd name="connsiteY9" fmla="*/ 1163292 h 1163292"/>
              <a:gd name="connsiteX10" fmla="*/ 109757 w 1639491"/>
              <a:gd name="connsiteY10" fmla="*/ 1163292 h 1163292"/>
              <a:gd name="connsiteX11" fmla="*/ 0 w 1639491"/>
              <a:gd name="connsiteY11" fmla="*/ 1053535 h 1163292"/>
              <a:gd name="connsiteX12" fmla="*/ 0 w 1639491"/>
              <a:gd name="connsiteY12" fmla="*/ 574664 h 1163292"/>
              <a:gd name="connsiteX13" fmla="*/ 0 w 1639491"/>
              <a:gd name="connsiteY13" fmla="*/ 114573 h 1163292"/>
              <a:gd name="connsiteX14" fmla="*/ 114573 w 1639491"/>
              <a:gd name="connsiteY14" fmla="*/ 0 h 1163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9491" h="1163292" fill="none" extrusionOk="0">
                <a:moveTo>
                  <a:pt x="114573" y="0"/>
                </a:moveTo>
                <a:cubicBezTo>
                  <a:pt x="249991" y="-690"/>
                  <a:pt x="375303" y="-14969"/>
                  <a:pt x="598791" y="0"/>
                </a:cubicBezTo>
                <a:cubicBezTo>
                  <a:pt x="822279" y="14969"/>
                  <a:pt x="827822" y="8907"/>
                  <a:pt x="1040700" y="0"/>
                </a:cubicBezTo>
                <a:cubicBezTo>
                  <a:pt x="1253578" y="-8907"/>
                  <a:pt x="1359589" y="2654"/>
                  <a:pt x="1524918" y="0"/>
                </a:cubicBezTo>
                <a:cubicBezTo>
                  <a:pt x="1558699" y="31576"/>
                  <a:pt x="1593956" y="68644"/>
                  <a:pt x="1639491" y="114573"/>
                </a:cubicBezTo>
                <a:cubicBezTo>
                  <a:pt x="1617323" y="214133"/>
                  <a:pt x="1644241" y="450752"/>
                  <a:pt x="1639491" y="584054"/>
                </a:cubicBezTo>
                <a:cubicBezTo>
                  <a:pt x="1634741" y="717356"/>
                  <a:pt x="1646465" y="914609"/>
                  <a:pt x="1639491" y="1053535"/>
                </a:cubicBezTo>
                <a:cubicBezTo>
                  <a:pt x="1615845" y="1085001"/>
                  <a:pt x="1561162" y="1133392"/>
                  <a:pt x="1529734" y="1163292"/>
                </a:cubicBezTo>
                <a:cubicBezTo>
                  <a:pt x="1366850" y="1174690"/>
                  <a:pt x="1268805" y="1147659"/>
                  <a:pt x="1084808" y="1163292"/>
                </a:cubicBezTo>
                <a:cubicBezTo>
                  <a:pt x="900811" y="1178925"/>
                  <a:pt x="767923" y="1157312"/>
                  <a:pt x="583083" y="1163292"/>
                </a:cubicBezTo>
                <a:cubicBezTo>
                  <a:pt x="398244" y="1169272"/>
                  <a:pt x="258016" y="1152803"/>
                  <a:pt x="109757" y="1163292"/>
                </a:cubicBezTo>
                <a:cubicBezTo>
                  <a:pt x="57498" y="1113296"/>
                  <a:pt x="51083" y="1108154"/>
                  <a:pt x="0" y="1053535"/>
                </a:cubicBezTo>
                <a:cubicBezTo>
                  <a:pt x="2653" y="889161"/>
                  <a:pt x="3478" y="812190"/>
                  <a:pt x="0" y="574664"/>
                </a:cubicBezTo>
                <a:cubicBezTo>
                  <a:pt x="-3478" y="337138"/>
                  <a:pt x="7062" y="220541"/>
                  <a:pt x="0" y="114573"/>
                </a:cubicBezTo>
                <a:cubicBezTo>
                  <a:pt x="55300" y="70292"/>
                  <a:pt x="84728" y="32102"/>
                  <a:pt x="114573" y="0"/>
                </a:cubicBezTo>
                <a:close/>
              </a:path>
              <a:path w="1639491" h="1163292" stroke="0" extrusionOk="0">
                <a:moveTo>
                  <a:pt x="114573" y="0"/>
                </a:moveTo>
                <a:cubicBezTo>
                  <a:pt x="296468" y="-530"/>
                  <a:pt x="426978" y="1328"/>
                  <a:pt x="570585" y="0"/>
                </a:cubicBezTo>
                <a:cubicBezTo>
                  <a:pt x="714192" y="-1328"/>
                  <a:pt x="793562" y="13867"/>
                  <a:pt x="998389" y="0"/>
                </a:cubicBezTo>
                <a:cubicBezTo>
                  <a:pt x="1203216" y="-13867"/>
                  <a:pt x="1347560" y="-19592"/>
                  <a:pt x="1524918" y="0"/>
                </a:cubicBezTo>
                <a:cubicBezTo>
                  <a:pt x="1565690" y="46272"/>
                  <a:pt x="1607513" y="72353"/>
                  <a:pt x="1639491" y="114573"/>
                </a:cubicBezTo>
                <a:cubicBezTo>
                  <a:pt x="1633760" y="259104"/>
                  <a:pt x="1654895" y="428763"/>
                  <a:pt x="1639491" y="565275"/>
                </a:cubicBezTo>
                <a:cubicBezTo>
                  <a:pt x="1624087" y="701787"/>
                  <a:pt x="1618921" y="922752"/>
                  <a:pt x="1639491" y="1053535"/>
                </a:cubicBezTo>
                <a:cubicBezTo>
                  <a:pt x="1603102" y="1095937"/>
                  <a:pt x="1568663" y="1133714"/>
                  <a:pt x="1529734" y="1163292"/>
                </a:cubicBezTo>
                <a:cubicBezTo>
                  <a:pt x="1329586" y="1156339"/>
                  <a:pt x="1165068" y="1180697"/>
                  <a:pt x="1056408" y="1163292"/>
                </a:cubicBezTo>
                <a:cubicBezTo>
                  <a:pt x="947748" y="1145887"/>
                  <a:pt x="808649" y="1152512"/>
                  <a:pt x="583083" y="1163292"/>
                </a:cubicBezTo>
                <a:cubicBezTo>
                  <a:pt x="357517" y="1174072"/>
                  <a:pt x="213118" y="1159581"/>
                  <a:pt x="109757" y="1163292"/>
                </a:cubicBezTo>
                <a:cubicBezTo>
                  <a:pt x="64849" y="1114078"/>
                  <a:pt x="21893" y="1082048"/>
                  <a:pt x="0" y="1053535"/>
                </a:cubicBezTo>
                <a:cubicBezTo>
                  <a:pt x="-216" y="845364"/>
                  <a:pt x="-16322" y="797382"/>
                  <a:pt x="0" y="565275"/>
                </a:cubicBezTo>
                <a:cubicBezTo>
                  <a:pt x="16322" y="333168"/>
                  <a:pt x="-18166" y="339605"/>
                  <a:pt x="0" y="114573"/>
                </a:cubicBezTo>
                <a:cubicBezTo>
                  <a:pt x="43125" y="80497"/>
                  <a:pt x="78608" y="34289"/>
                  <a:pt x="114573" y="0"/>
                </a:cubicBezTo>
                <a:close/>
              </a:path>
            </a:pathLst>
          </a:custGeom>
          <a:solidFill>
            <a:schemeClr val="accent1"/>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endParaRPr lang="en-GB" sz="1600">
              <a:solidFill>
                <a:schemeClr val="tx1"/>
              </a:solidFill>
            </a:endParaRPr>
          </a:p>
          <a:p>
            <a:pPr algn="ctr"/>
            <a:r>
              <a:rPr lang="en-GB" sz="1600">
                <a:solidFill>
                  <a:srgbClr val="FFFFFF"/>
                </a:solidFill>
              </a:rPr>
              <a:t>The UK</a:t>
            </a:r>
          </a:p>
          <a:p>
            <a:pPr algn="ctr">
              <a:lnSpc>
                <a:spcPct val="107000"/>
              </a:lnSpc>
            </a:pPr>
            <a:endParaRPr lang="en-GB" sz="1600" b="0">
              <a:solidFill>
                <a:schemeClr val="tx1"/>
              </a:solidFill>
            </a:endParaRPr>
          </a:p>
        </p:txBody>
      </p:sp>
      <p:sp>
        <p:nvSpPr>
          <p:cNvPr id="28" name="Rectangle: Top Corners Snipped 27">
            <a:extLst>
              <a:ext uri="{FF2B5EF4-FFF2-40B4-BE49-F238E27FC236}">
                <a16:creationId xmlns:a16="http://schemas.microsoft.com/office/drawing/2014/main" id="{B0912030-7206-44E7-96F7-BDC42985A5AB}"/>
              </a:ext>
            </a:extLst>
          </p:cNvPr>
          <p:cNvSpPr/>
          <p:nvPr/>
        </p:nvSpPr>
        <p:spPr>
          <a:xfrm>
            <a:off x="8031903" y="4987323"/>
            <a:ext cx="1639491" cy="1163293"/>
          </a:xfrm>
          <a:custGeom>
            <a:avLst/>
            <a:gdLst>
              <a:gd name="connsiteX0" fmla="*/ 114573 w 1639491"/>
              <a:gd name="connsiteY0" fmla="*/ 0 h 1163293"/>
              <a:gd name="connsiteX1" fmla="*/ 598791 w 1639491"/>
              <a:gd name="connsiteY1" fmla="*/ 0 h 1163293"/>
              <a:gd name="connsiteX2" fmla="*/ 1040700 w 1639491"/>
              <a:gd name="connsiteY2" fmla="*/ 0 h 1163293"/>
              <a:gd name="connsiteX3" fmla="*/ 1524918 w 1639491"/>
              <a:gd name="connsiteY3" fmla="*/ 0 h 1163293"/>
              <a:gd name="connsiteX4" fmla="*/ 1639491 w 1639491"/>
              <a:gd name="connsiteY4" fmla="*/ 114573 h 1163293"/>
              <a:gd name="connsiteX5" fmla="*/ 1639491 w 1639491"/>
              <a:gd name="connsiteY5" fmla="*/ 584055 h 1163293"/>
              <a:gd name="connsiteX6" fmla="*/ 1639491 w 1639491"/>
              <a:gd name="connsiteY6" fmla="*/ 1053536 h 1163293"/>
              <a:gd name="connsiteX7" fmla="*/ 1529734 w 1639491"/>
              <a:gd name="connsiteY7" fmla="*/ 1163293 h 1163293"/>
              <a:gd name="connsiteX8" fmla="*/ 1084808 w 1639491"/>
              <a:gd name="connsiteY8" fmla="*/ 1163293 h 1163293"/>
              <a:gd name="connsiteX9" fmla="*/ 583083 w 1639491"/>
              <a:gd name="connsiteY9" fmla="*/ 1163293 h 1163293"/>
              <a:gd name="connsiteX10" fmla="*/ 109757 w 1639491"/>
              <a:gd name="connsiteY10" fmla="*/ 1163293 h 1163293"/>
              <a:gd name="connsiteX11" fmla="*/ 0 w 1639491"/>
              <a:gd name="connsiteY11" fmla="*/ 1053536 h 1163293"/>
              <a:gd name="connsiteX12" fmla="*/ 0 w 1639491"/>
              <a:gd name="connsiteY12" fmla="*/ 574665 h 1163293"/>
              <a:gd name="connsiteX13" fmla="*/ 0 w 1639491"/>
              <a:gd name="connsiteY13" fmla="*/ 114573 h 1163293"/>
              <a:gd name="connsiteX14" fmla="*/ 114573 w 1639491"/>
              <a:gd name="connsiteY14" fmla="*/ 0 h 11632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9491" h="1163293" fill="none" extrusionOk="0">
                <a:moveTo>
                  <a:pt x="114573" y="0"/>
                </a:moveTo>
                <a:cubicBezTo>
                  <a:pt x="249991" y="-690"/>
                  <a:pt x="375303" y="-14969"/>
                  <a:pt x="598791" y="0"/>
                </a:cubicBezTo>
                <a:cubicBezTo>
                  <a:pt x="822279" y="14969"/>
                  <a:pt x="827822" y="8907"/>
                  <a:pt x="1040700" y="0"/>
                </a:cubicBezTo>
                <a:cubicBezTo>
                  <a:pt x="1253578" y="-8907"/>
                  <a:pt x="1359589" y="2654"/>
                  <a:pt x="1524918" y="0"/>
                </a:cubicBezTo>
                <a:cubicBezTo>
                  <a:pt x="1558699" y="31576"/>
                  <a:pt x="1593956" y="68644"/>
                  <a:pt x="1639491" y="114573"/>
                </a:cubicBezTo>
                <a:cubicBezTo>
                  <a:pt x="1618990" y="212491"/>
                  <a:pt x="1650030" y="448482"/>
                  <a:pt x="1639491" y="584055"/>
                </a:cubicBezTo>
                <a:cubicBezTo>
                  <a:pt x="1628952" y="719628"/>
                  <a:pt x="1646465" y="914610"/>
                  <a:pt x="1639491" y="1053536"/>
                </a:cubicBezTo>
                <a:cubicBezTo>
                  <a:pt x="1615845" y="1085002"/>
                  <a:pt x="1561162" y="1133393"/>
                  <a:pt x="1529734" y="1163293"/>
                </a:cubicBezTo>
                <a:cubicBezTo>
                  <a:pt x="1366850" y="1174691"/>
                  <a:pt x="1268805" y="1147660"/>
                  <a:pt x="1084808" y="1163293"/>
                </a:cubicBezTo>
                <a:cubicBezTo>
                  <a:pt x="900811" y="1178926"/>
                  <a:pt x="767923" y="1157313"/>
                  <a:pt x="583083" y="1163293"/>
                </a:cubicBezTo>
                <a:cubicBezTo>
                  <a:pt x="398244" y="1169273"/>
                  <a:pt x="258016" y="1152804"/>
                  <a:pt x="109757" y="1163293"/>
                </a:cubicBezTo>
                <a:cubicBezTo>
                  <a:pt x="57498" y="1113297"/>
                  <a:pt x="51083" y="1108155"/>
                  <a:pt x="0" y="1053536"/>
                </a:cubicBezTo>
                <a:cubicBezTo>
                  <a:pt x="2653" y="889162"/>
                  <a:pt x="3478" y="812191"/>
                  <a:pt x="0" y="574665"/>
                </a:cubicBezTo>
                <a:cubicBezTo>
                  <a:pt x="-3478" y="337139"/>
                  <a:pt x="-1504" y="228041"/>
                  <a:pt x="0" y="114573"/>
                </a:cubicBezTo>
                <a:cubicBezTo>
                  <a:pt x="55300" y="70292"/>
                  <a:pt x="84728" y="32102"/>
                  <a:pt x="114573" y="0"/>
                </a:cubicBezTo>
                <a:close/>
              </a:path>
              <a:path w="1639491" h="1163293" stroke="0" extrusionOk="0">
                <a:moveTo>
                  <a:pt x="114573" y="0"/>
                </a:moveTo>
                <a:cubicBezTo>
                  <a:pt x="296468" y="-530"/>
                  <a:pt x="426978" y="1328"/>
                  <a:pt x="570585" y="0"/>
                </a:cubicBezTo>
                <a:cubicBezTo>
                  <a:pt x="714192" y="-1328"/>
                  <a:pt x="793562" y="13867"/>
                  <a:pt x="998389" y="0"/>
                </a:cubicBezTo>
                <a:cubicBezTo>
                  <a:pt x="1203216" y="-13867"/>
                  <a:pt x="1347560" y="-19592"/>
                  <a:pt x="1524918" y="0"/>
                </a:cubicBezTo>
                <a:cubicBezTo>
                  <a:pt x="1565690" y="46272"/>
                  <a:pt x="1607513" y="72353"/>
                  <a:pt x="1639491" y="114573"/>
                </a:cubicBezTo>
                <a:cubicBezTo>
                  <a:pt x="1633760" y="259104"/>
                  <a:pt x="1654895" y="428763"/>
                  <a:pt x="1639491" y="565275"/>
                </a:cubicBezTo>
                <a:cubicBezTo>
                  <a:pt x="1624087" y="701787"/>
                  <a:pt x="1624971" y="920317"/>
                  <a:pt x="1639491" y="1053536"/>
                </a:cubicBezTo>
                <a:cubicBezTo>
                  <a:pt x="1603102" y="1095938"/>
                  <a:pt x="1568663" y="1133715"/>
                  <a:pt x="1529734" y="1163293"/>
                </a:cubicBezTo>
                <a:cubicBezTo>
                  <a:pt x="1329586" y="1156340"/>
                  <a:pt x="1165068" y="1180698"/>
                  <a:pt x="1056408" y="1163293"/>
                </a:cubicBezTo>
                <a:cubicBezTo>
                  <a:pt x="947748" y="1145888"/>
                  <a:pt x="808649" y="1152513"/>
                  <a:pt x="583083" y="1163293"/>
                </a:cubicBezTo>
                <a:cubicBezTo>
                  <a:pt x="357517" y="1174073"/>
                  <a:pt x="213118" y="1159582"/>
                  <a:pt x="109757" y="1163293"/>
                </a:cubicBezTo>
                <a:cubicBezTo>
                  <a:pt x="64849" y="1114079"/>
                  <a:pt x="21893" y="1082049"/>
                  <a:pt x="0" y="1053536"/>
                </a:cubicBezTo>
                <a:cubicBezTo>
                  <a:pt x="-1403" y="853711"/>
                  <a:pt x="-20109" y="801917"/>
                  <a:pt x="0" y="565275"/>
                </a:cubicBezTo>
                <a:cubicBezTo>
                  <a:pt x="20109" y="328633"/>
                  <a:pt x="-18166" y="339605"/>
                  <a:pt x="0" y="114573"/>
                </a:cubicBezTo>
                <a:cubicBezTo>
                  <a:pt x="43125" y="80497"/>
                  <a:pt x="78608" y="34289"/>
                  <a:pt x="114573" y="0"/>
                </a:cubicBezTo>
                <a:close/>
              </a:path>
            </a:pathLst>
          </a:custGeom>
          <a:solidFill>
            <a:schemeClr val="accent2"/>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endParaRPr lang="en-GB" sz="1600" dirty="0">
              <a:solidFill>
                <a:schemeClr val="tx1"/>
              </a:solidFill>
            </a:endParaRPr>
          </a:p>
          <a:p>
            <a:pPr algn="ctr">
              <a:lnSpc>
                <a:spcPct val="107000"/>
              </a:lnSpc>
            </a:pPr>
            <a:r>
              <a:rPr lang="en-GB" sz="1600" b="0" dirty="0">
                <a:solidFill>
                  <a:schemeClr val="tx1"/>
                </a:solidFill>
              </a:rPr>
              <a:t>Earth matters</a:t>
            </a:r>
          </a:p>
          <a:p>
            <a:pPr algn="ctr">
              <a:lnSpc>
                <a:spcPct val="107000"/>
              </a:lnSpc>
            </a:pPr>
            <a:endParaRPr lang="en-GB" sz="1600" b="0" dirty="0">
              <a:solidFill>
                <a:schemeClr val="tx1"/>
              </a:solidFill>
            </a:endParaRPr>
          </a:p>
        </p:txBody>
      </p:sp>
      <p:sp>
        <p:nvSpPr>
          <p:cNvPr id="29" name="Rectangle: Top Corners Snipped 28">
            <a:extLst>
              <a:ext uri="{FF2B5EF4-FFF2-40B4-BE49-F238E27FC236}">
                <a16:creationId xmlns:a16="http://schemas.microsoft.com/office/drawing/2014/main" id="{E9CB5654-BBAA-40A7-9B5E-1F7A230FAF54}"/>
              </a:ext>
            </a:extLst>
          </p:cNvPr>
          <p:cNvSpPr/>
          <p:nvPr/>
        </p:nvSpPr>
        <p:spPr>
          <a:xfrm>
            <a:off x="1209035" y="4987323"/>
            <a:ext cx="1639491" cy="1163293"/>
          </a:xfrm>
          <a:custGeom>
            <a:avLst/>
            <a:gdLst>
              <a:gd name="connsiteX0" fmla="*/ 114573 w 1639491"/>
              <a:gd name="connsiteY0" fmla="*/ 0 h 1163293"/>
              <a:gd name="connsiteX1" fmla="*/ 598791 w 1639491"/>
              <a:gd name="connsiteY1" fmla="*/ 0 h 1163293"/>
              <a:gd name="connsiteX2" fmla="*/ 1040700 w 1639491"/>
              <a:gd name="connsiteY2" fmla="*/ 0 h 1163293"/>
              <a:gd name="connsiteX3" fmla="*/ 1524918 w 1639491"/>
              <a:gd name="connsiteY3" fmla="*/ 0 h 1163293"/>
              <a:gd name="connsiteX4" fmla="*/ 1639491 w 1639491"/>
              <a:gd name="connsiteY4" fmla="*/ 114573 h 1163293"/>
              <a:gd name="connsiteX5" fmla="*/ 1639491 w 1639491"/>
              <a:gd name="connsiteY5" fmla="*/ 584055 h 1163293"/>
              <a:gd name="connsiteX6" fmla="*/ 1639491 w 1639491"/>
              <a:gd name="connsiteY6" fmla="*/ 1053536 h 1163293"/>
              <a:gd name="connsiteX7" fmla="*/ 1529734 w 1639491"/>
              <a:gd name="connsiteY7" fmla="*/ 1163293 h 1163293"/>
              <a:gd name="connsiteX8" fmla="*/ 1084808 w 1639491"/>
              <a:gd name="connsiteY8" fmla="*/ 1163293 h 1163293"/>
              <a:gd name="connsiteX9" fmla="*/ 583083 w 1639491"/>
              <a:gd name="connsiteY9" fmla="*/ 1163293 h 1163293"/>
              <a:gd name="connsiteX10" fmla="*/ 109757 w 1639491"/>
              <a:gd name="connsiteY10" fmla="*/ 1163293 h 1163293"/>
              <a:gd name="connsiteX11" fmla="*/ 0 w 1639491"/>
              <a:gd name="connsiteY11" fmla="*/ 1053536 h 1163293"/>
              <a:gd name="connsiteX12" fmla="*/ 0 w 1639491"/>
              <a:gd name="connsiteY12" fmla="*/ 574665 h 1163293"/>
              <a:gd name="connsiteX13" fmla="*/ 0 w 1639491"/>
              <a:gd name="connsiteY13" fmla="*/ 114573 h 1163293"/>
              <a:gd name="connsiteX14" fmla="*/ 114573 w 1639491"/>
              <a:gd name="connsiteY14" fmla="*/ 0 h 11632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9491" h="1163293" fill="none" extrusionOk="0">
                <a:moveTo>
                  <a:pt x="114573" y="0"/>
                </a:moveTo>
                <a:cubicBezTo>
                  <a:pt x="249991" y="-690"/>
                  <a:pt x="375303" y="-14969"/>
                  <a:pt x="598791" y="0"/>
                </a:cubicBezTo>
                <a:cubicBezTo>
                  <a:pt x="822279" y="14969"/>
                  <a:pt x="827822" y="8907"/>
                  <a:pt x="1040700" y="0"/>
                </a:cubicBezTo>
                <a:cubicBezTo>
                  <a:pt x="1253578" y="-8907"/>
                  <a:pt x="1359589" y="2654"/>
                  <a:pt x="1524918" y="0"/>
                </a:cubicBezTo>
                <a:cubicBezTo>
                  <a:pt x="1558699" y="31576"/>
                  <a:pt x="1593956" y="68644"/>
                  <a:pt x="1639491" y="114573"/>
                </a:cubicBezTo>
                <a:cubicBezTo>
                  <a:pt x="1618990" y="212491"/>
                  <a:pt x="1650030" y="448482"/>
                  <a:pt x="1639491" y="584055"/>
                </a:cubicBezTo>
                <a:cubicBezTo>
                  <a:pt x="1628952" y="719628"/>
                  <a:pt x="1646465" y="914610"/>
                  <a:pt x="1639491" y="1053536"/>
                </a:cubicBezTo>
                <a:cubicBezTo>
                  <a:pt x="1615845" y="1085002"/>
                  <a:pt x="1561162" y="1133393"/>
                  <a:pt x="1529734" y="1163293"/>
                </a:cubicBezTo>
                <a:cubicBezTo>
                  <a:pt x="1366850" y="1174691"/>
                  <a:pt x="1268805" y="1147660"/>
                  <a:pt x="1084808" y="1163293"/>
                </a:cubicBezTo>
                <a:cubicBezTo>
                  <a:pt x="900811" y="1178926"/>
                  <a:pt x="767923" y="1157313"/>
                  <a:pt x="583083" y="1163293"/>
                </a:cubicBezTo>
                <a:cubicBezTo>
                  <a:pt x="398244" y="1169273"/>
                  <a:pt x="258016" y="1152804"/>
                  <a:pt x="109757" y="1163293"/>
                </a:cubicBezTo>
                <a:cubicBezTo>
                  <a:pt x="57498" y="1113297"/>
                  <a:pt x="51083" y="1108155"/>
                  <a:pt x="0" y="1053536"/>
                </a:cubicBezTo>
                <a:cubicBezTo>
                  <a:pt x="2653" y="889162"/>
                  <a:pt x="3478" y="812191"/>
                  <a:pt x="0" y="574665"/>
                </a:cubicBezTo>
                <a:cubicBezTo>
                  <a:pt x="-3478" y="337139"/>
                  <a:pt x="-1504" y="228041"/>
                  <a:pt x="0" y="114573"/>
                </a:cubicBezTo>
                <a:cubicBezTo>
                  <a:pt x="55300" y="70292"/>
                  <a:pt x="84728" y="32102"/>
                  <a:pt x="114573" y="0"/>
                </a:cubicBezTo>
                <a:close/>
              </a:path>
              <a:path w="1639491" h="1163293" stroke="0" extrusionOk="0">
                <a:moveTo>
                  <a:pt x="114573" y="0"/>
                </a:moveTo>
                <a:cubicBezTo>
                  <a:pt x="296468" y="-530"/>
                  <a:pt x="426978" y="1328"/>
                  <a:pt x="570585" y="0"/>
                </a:cubicBezTo>
                <a:cubicBezTo>
                  <a:pt x="714192" y="-1328"/>
                  <a:pt x="793562" y="13867"/>
                  <a:pt x="998389" y="0"/>
                </a:cubicBezTo>
                <a:cubicBezTo>
                  <a:pt x="1203216" y="-13867"/>
                  <a:pt x="1347560" y="-19592"/>
                  <a:pt x="1524918" y="0"/>
                </a:cubicBezTo>
                <a:cubicBezTo>
                  <a:pt x="1565690" y="46272"/>
                  <a:pt x="1607513" y="72353"/>
                  <a:pt x="1639491" y="114573"/>
                </a:cubicBezTo>
                <a:cubicBezTo>
                  <a:pt x="1633760" y="259104"/>
                  <a:pt x="1654895" y="428763"/>
                  <a:pt x="1639491" y="565275"/>
                </a:cubicBezTo>
                <a:cubicBezTo>
                  <a:pt x="1624087" y="701787"/>
                  <a:pt x="1624971" y="920317"/>
                  <a:pt x="1639491" y="1053536"/>
                </a:cubicBezTo>
                <a:cubicBezTo>
                  <a:pt x="1603102" y="1095938"/>
                  <a:pt x="1568663" y="1133715"/>
                  <a:pt x="1529734" y="1163293"/>
                </a:cubicBezTo>
                <a:cubicBezTo>
                  <a:pt x="1329586" y="1156340"/>
                  <a:pt x="1165068" y="1180698"/>
                  <a:pt x="1056408" y="1163293"/>
                </a:cubicBezTo>
                <a:cubicBezTo>
                  <a:pt x="947748" y="1145888"/>
                  <a:pt x="808649" y="1152513"/>
                  <a:pt x="583083" y="1163293"/>
                </a:cubicBezTo>
                <a:cubicBezTo>
                  <a:pt x="357517" y="1174073"/>
                  <a:pt x="213118" y="1159582"/>
                  <a:pt x="109757" y="1163293"/>
                </a:cubicBezTo>
                <a:cubicBezTo>
                  <a:pt x="64849" y="1114079"/>
                  <a:pt x="21893" y="1082049"/>
                  <a:pt x="0" y="1053536"/>
                </a:cubicBezTo>
                <a:cubicBezTo>
                  <a:pt x="-1403" y="853711"/>
                  <a:pt x="-20109" y="801917"/>
                  <a:pt x="0" y="565275"/>
                </a:cubicBezTo>
                <a:cubicBezTo>
                  <a:pt x="20109" y="328633"/>
                  <a:pt x="-18166" y="339605"/>
                  <a:pt x="0" y="114573"/>
                </a:cubicBezTo>
                <a:cubicBezTo>
                  <a:pt x="43125" y="80497"/>
                  <a:pt x="78608" y="34289"/>
                  <a:pt x="114573" y="0"/>
                </a:cubicBezTo>
                <a:close/>
              </a:path>
            </a:pathLst>
          </a:custGeom>
          <a:solidFill>
            <a:schemeClr val="accent3"/>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r>
              <a:rPr lang="en-GB" sz="1600" dirty="0">
                <a:solidFill>
                  <a:schemeClr val="bg1"/>
                </a:solidFill>
              </a:rPr>
              <a:t>Local areas and a sustainable world </a:t>
            </a:r>
          </a:p>
        </p:txBody>
      </p:sp>
      <p:sp>
        <p:nvSpPr>
          <p:cNvPr id="30" name="Rectangle: Top Corners Snipped 29">
            <a:extLst>
              <a:ext uri="{FF2B5EF4-FFF2-40B4-BE49-F238E27FC236}">
                <a16:creationId xmlns:a16="http://schemas.microsoft.com/office/drawing/2014/main" id="{5408C523-D444-4657-BECA-947B99A83196}"/>
              </a:ext>
            </a:extLst>
          </p:cNvPr>
          <p:cNvSpPr/>
          <p:nvPr/>
        </p:nvSpPr>
        <p:spPr>
          <a:xfrm>
            <a:off x="2914752" y="4987323"/>
            <a:ext cx="1639491" cy="1163293"/>
          </a:xfrm>
          <a:custGeom>
            <a:avLst/>
            <a:gdLst>
              <a:gd name="connsiteX0" fmla="*/ 114573 w 1639491"/>
              <a:gd name="connsiteY0" fmla="*/ 0 h 1163293"/>
              <a:gd name="connsiteX1" fmla="*/ 598791 w 1639491"/>
              <a:gd name="connsiteY1" fmla="*/ 0 h 1163293"/>
              <a:gd name="connsiteX2" fmla="*/ 1040700 w 1639491"/>
              <a:gd name="connsiteY2" fmla="*/ 0 h 1163293"/>
              <a:gd name="connsiteX3" fmla="*/ 1524918 w 1639491"/>
              <a:gd name="connsiteY3" fmla="*/ 0 h 1163293"/>
              <a:gd name="connsiteX4" fmla="*/ 1639491 w 1639491"/>
              <a:gd name="connsiteY4" fmla="*/ 114573 h 1163293"/>
              <a:gd name="connsiteX5" fmla="*/ 1639491 w 1639491"/>
              <a:gd name="connsiteY5" fmla="*/ 584055 h 1163293"/>
              <a:gd name="connsiteX6" fmla="*/ 1639491 w 1639491"/>
              <a:gd name="connsiteY6" fmla="*/ 1053536 h 1163293"/>
              <a:gd name="connsiteX7" fmla="*/ 1529734 w 1639491"/>
              <a:gd name="connsiteY7" fmla="*/ 1163293 h 1163293"/>
              <a:gd name="connsiteX8" fmla="*/ 1084808 w 1639491"/>
              <a:gd name="connsiteY8" fmla="*/ 1163293 h 1163293"/>
              <a:gd name="connsiteX9" fmla="*/ 583083 w 1639491"/>
              <a:gd name="connsiteY9" fmla="*/ 1163293 h 1163293"/>
              <a:gd name="connsiteX10" fmla="*/ 109757 w 1639491"/>
              <a:gd name="connsiteY10" fmla="*/ 1163293 h 1163293"/>
              <a:gd name="connsiteX11" fmla="*/ 0 w 1639491"/>
              <a:gd name="connsiteY11" fmla="*/ 1053536 h 1163293"/>
              <a:gd name="connsiteX12" fmla="*/ 0 w 1639491"/>
              <a:gd name="connsiteY12" fmla="*/ 574665 h 1163293"/>
              <a:gd name="connsiteX13" fmla="*/ 0 w 1639491"/>
              <a:gd name="connsiteY13" fmla="*/ 114573 h 1163293"/>
              <a:gd name="connsiteX14" fmla="*/ 114573 w 1639491"/>
              <a:gd name="connsiteY14" fmla="*/ 0 h 11632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9491" h="1163293" fill="none" extrusionOk="0">
                <a:moveTo>
                  <a:pt x="114573" y="0"/>
                </a:moveTo>
                <a:cubicBezTo>
                  <a:pt x="249991" y="-690"/>
                  <a:pt x="375303" y="-14969"/>
                  <a:pt x="598791" y="0"/>
                </a:cubicBezTo>
                <a:cubicBezTo>
                  <a:pt x="822279" y="14969"/>
                  <a:pt x="827822" y="8907"/>
                  <a:pt x="1040700" y="0"/>
                </a:cubicBezTo>
                <a:cubicBezTo>
                  <a:pt x="1253578" y="-8907"/>
                  <a:pt x="1359589" y="2654"/>
                  <a:pt x="1524918" y="0"/>
                </a:cubicBezTo>
                <a:cubicBezTo>
                  <a:pt x="1558699" y="31576"/>
                  <a:pt x="1593956" y="68644"/>
                  <a:pt x="1639491" y="114573"/>
                </a:cubicBezTo>
                <a:cubicBezTo>
                  <a:pt x="1618990" y="212491"/>
                  <a:pt x="1650030" y="448482"/>
                  <a:pt x="1639491" y="584055"/>
                </a:cubicBezTo>
                <a:cubicBezTo>
                  <a:pt x="1628952" y="719628"/>
                  <a:pt x="1646465" y="914610"/>
                  <a:pt x="1639491" y="1053536"/>
                </a:cubicBezTo>
                <a:cubicBezTo>
                  <a:pt x="1615845" y="1085002"/>
                  <a:pt x="1561162" y="1133393"/>
                  <a:pt x="1529734" y="1163293"/>
                </a:cubicBezTo>
                <a:cubicBezTo>
                  <a:pt x="1366850" y="1174691"/>
                  <a:pt x="1268805" y="1147660"/>
                  <a:pt x="1084808" y="1163293"/>
                </a:cubicBezTo>
                <a:cubicBezTo>
                  <a:pt x="900811" y="1178926"/>
                  <a:pt x="767923" y="1157313"/>
                  <a:pt x="583083" y="1163293"/>
                </a:cubicBezTo>
                <a:cubicBezTo>
                  <a:pt x="398244" y="1169273"/>
                  <a:pt x="258016" y="1152804"/>
                  <a:pt x="109757" y="1163293"/>
                </a:cubicBezTo>
                <a:cubicBezTo>
                  <a:pt x="57498" y="1113297"/>
                  <a:pt x="51083" y="1108155"/>
                  <a:pt x="0" y="1053536"/>
                </a:cubicBezTo>
                <a:cubicBezTo>
                  <a:pt x="2653" y="889162"/>
                  <a:pt x="3478" y="812191"/>
                  <a:pt x="0" y="574665"/>
                </a:cubicBezTo>
                <a:cubicBezTo>
                  <a:pt x="-3478" y="337139"/>
                  <a:pt x="-1504" y="228041"/>
                  <a:pt x="0" y="114573"/>
                </a:cubicBezTo>
                <a:cubicBezTo>
                  <a:pt x="55300" y="70292"/>
                  <a:pt x="84728" y="32102"/>
                  <a:pt x="114573" y="0"/>
                </a:cubicBezTo>
                <a:close/>
              </a:path>
              <a:path w="1639491" h="1163293" stroke="0" extrusionOk="0">
                <a:moveTo>
                  <a:pt x="114573" y="0"/>
                </a:moveTo>
                <a:cubicBezTo>
                  <a:pt x="296468" y="-530"/>
                  <a:pt x="426978" y="1328"/>
                  <a:pt x="570585" y="0"/>
                </a:cubicBezTo>
                <a:cubicBezTo>
                  <a:pt x="714192" y="-1328"/>
                  <a:pt x="793562" y="13867"/>
                  <a:pt x="998389" y="0"/>
                </a:cubicBezTo>
                <a:cubicBezTo>
                  <a:pt x="1203216" y="-13867"/>
                  <a:pt x="1347560" y="-19592"/>
                  <a:pt x="1524918" y="0"/>
                </a:cubicBezTo>
                <a:cubicBezTo>
                  <a:pt x="1565690" y="46272"/>
                  <a:pt x="1607513" y="72353"/>
                  <a:pt x="1639491" y="114573"/>
                </a:cubicBezTo>
                <a:cubicBezTo>
                  <a:pt x="1633760" y="259104"/>
                  <a:pt x="1654895" y="428763"/>
                  <a:pt x="1639491" y="565275"/>
                </a:cubicBezTo>
                <a:cubicBezTo>
                  <a:pt x="1624087" y="701787"/>
                  <a:pt x="1624971" y="920317"/>
                  <a:pt x="1639491" y="1053536"/>
                </a:cubicBezTo>
                <a:cubicBezTo>
                  <a:pt x="1603102" y="1095938"/>
                  <a:pt x="1568663" y="1133715"/>
                  <a:pt x="1529734" y="1163293"/>
                </a:cubicBezTo>
                <a:cubicBezTo>
                  <a:pt x="1329586" y="1156340"/>
                  <a:pt x="1165068" y="1180698"/>
                  <a:pt x="1056408" y="1163293"/>
                </a:cubicBezTo>
                <a:cubicBezTo>
                  <a:pt x="947748" y="1145888"/>
                  <a:pt x="808649" y="1152513"/>
                  <a:pt x="583083" y="1163293"/>
                </a:cubicBezTo>
                <a:cubicBezTo>
                  <a:pt x="357517" y="1174073"/>
                  <a:pt x="213118" y="1159582"/>
                  <a:pt x="109757" y="1163293"/>
                </a:cubicBezTo>
                <a:cubicBezTo>
                  <a:pt x="64849" y="1114079"/>
                  <a:pt x="21893" y="1082049"/>
                  <a:pt x="0" y="1053536"/>
                </a:cubicBezTo>
                <a:cubicBezTo>
                  <a:pt x="-1403" y="853711"/>
                  <a:pt x="-20109" y="801917"/>
                  <a:pt x="0" y="565275"/>
                </a:cubicBezTo>
                <a:cubicBezTo>
                  <a:pt x="20109" y="328633"/>
                  <a:pt x="-18166" y="339605"/>
                  <a:pt x="0" y="114573"/>
                </a:cubicBezTo>
                <a:cubicBezTo>
                  <a:pt x="43125" y="80497"/>
                  <a:pt x="78608" y="34289"/>
                  <a:pt x="114573" y="0"/>
                </a:cubicBezTo>
                <a:close/>
              </a:path>
            </a:pathLst>
          </a:custGeom>
          <a:solidFill>
            <a:schemeClr val="accent2"/>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r>
              <a:rPr lang="en-GB" sz="1600" b="0">
                <a:solidFill>
                  <a:schemeClr val="tx1"/>
                </a:solidFill>
              </a:rPr>
              <a:t>North America (Yosemite National Park)</a:t>
            </a:r>
          </a:p>
        </p:txBody>
      </p:sp>
      <p:sp>
        <p:nvSpPr>
          <p:cNvPr id="31" name="Rectangle: Top Corners Snipped 30">
            <a:extLst>
              <a:ext uri="{FF2B5EF4-FFF2-40B4-BE49-F238E27FC236}">
                <a16:creationId xmlns:a16="http://schemas.microsoft.com/office/drawing/2014/main" id="{78444765-FE16-4264-B18C-4B6A3AE839B9}"/>
              </a:ext>
            </a:extLst>
          </p:cNvPr>
          <p:cNvSpPr/>
          <p:nvPr/>
        </p:nvSpPr>
        <p:spPr>
          <a:xfrm>
            <a:off x="6326186" y="4987323"/>
            <a:ext cx="1639491" cy="1163293"/>
          </a:xfrm>
          <a:custGeom>
            <a:avLst/>
            <a:gdLst>
              <a:gd name="connsiteX0" fmla="*/ 114573 w 1639491"/>
              <a:gd name="connsiteY0" fmla="*/ 0 h 1163293"/>
              <a:gd name="connsiteX1" fmla="*/ 598791 w 1639491"/>
              <a:gd name="connsiteY1" fmla="*/ 0 h 1163293"/>
              <a:gd name="connsiteX2" fmla="*/ 1040700 w 1639491"/>
              <a:gd name="connsiteY2" fmla="*/ 0 h 1163293"/>
              <a:gd name="connsiteX3" fmla="*/ 1524918 w 1639491"/>
              <a:gd name="connsiteY3" fmla="*/ 0 h 1163293"/>
              <a:gd name="connsiteX4" fmla="*/ 1639491 w 1639491"/>
              <a:gd name="connsiteY4" fmla="*/ 114573 h 1163293"/>
              <a:gd name="connsiteX5" fmla="*/ 1639491 w 1639491"/>
              <a:gd name="connsiteY5" fmla="*/ 584055 h 1163293"/>
              <a:gd name="connsiteX6" fmla="*/ 1639491 w 1639491"/>
              <a:gd name="connsiteY6" fmla="*/ 1053536 h 1163293"/>
              <a:gd name="connsiteX7" fmla="*/ 1529734 w 1639491"/>
              <a:gd name="connsiteY7" fmla="*/ 1163293 h 1163293"/>
              <a:gd name="connsiteX8" fmla="*/ 1084808 w 1639491"/>
              <a:gd name="connsiteY8" fmla="*/ 1163293 h 1163293"/>
              <a:gd name="connsiteX9" fmla="*/ 583083 w 1639491"/>
              <a:gd name="connsiteY9" fmla="*/ 1163293 h 1163293"/>
              <a:gd name="connsiteX10" fmla="*/ 109757 w 1639491"/>
              <a:gd name="connsiteY10" fmla="*/ 1163293 h 1163293"/>
              <a:gd name="connsiteX11" fmla="*/ 0 w 1639491"/>
              <a:gd name="connsiteY11" fmla="*/ 1053536 h 1163293"/>
              <a:gd name="connsiteX12" fmla="*/ 0 w 1639491"/>
              <a:gd name="connsiteY12" fmla="*/ 574665 h 1163293"/>
              <a:gd name="connsiteX13" fmla="*/ 0 w 1639491"/>
              <a:gd name="connsiteY13" fmla="*/ 114573 h 1163293"/>
              <a:gd name="connsiteX14" fmla="*/ 114573 w 1639491"/>
              <a:gd name="connsiteY14" fmla="*/ 0 h 11632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9491" h="1163293" fill="none" extrusionOk="0">
                <a:moveTo>
                  <a:pt x="114573" y="0"/>
                </a:moveTo>
                <a:cubicBezTo>
                  <a:pt x="249991" y="-690"/>
                  <a:pt x="375303" y="-14969"/>
                  <a:pt x="598791" y="0"/>
                </a:cubicBezTo>
                <a:cubicBezTo>
                  <a:pt x="822279" y="14969"/>
                  <a:pt x="827822" y="8907"/>
                  <a:pt x="1040700" y="0"/>
                </a:cubicBezTo>
                <a:cubicBezTo>
                  <a:pt x="1253578" y="-8907"/>
                  <a:pt x="1359589" y="2654"/>
                  <a:pt x="1524918" y="0"/>
                </a:cubicBezTo>
                <a:cubicBezTo>
                  <a:pt x="1558699" y="31576"/>
                  <a:pt x="1593956" y="68644"/>
                  <a:pt x="1639491" y="114573"/>
                </a:cubicBezTo>
                <a:cubicBezTo>
                  <a:pt x="1618990" y="212491"/>
                  <a:pt x="1650030" y="448482"/>
                  <a:pt x="1639491" y="584055"/>
                </a:cubicBezTo>
                <a:cubicBezTo>
                  <a:pt x="1628952" y="719628"/>
                  <a:pt x="1646465" y="914610"/>
                  <a:pt x="1639491" y="1053536"/>
                </a:cubicBezTo>
                <a:cubicBezTo>
                  <a:pt x="1615845" y="1085002"/>
                  <a:pt x="1561162" y="1133393"/>
                  <a:pt x="1529734" y="1163293"/>
                </a:cubicBezTo>
                <a:cubicBezTo>
                  <a:pt x="1366850" y="1174691"/>
                  <a:pt x="1268805" y="1147660"/>
                  <a:pt x="1084808" y="1163293"/>
                </a:cubicBezTo>
                <a:cubicBezTo>
                  <a:pt x="900811" y="1178926"/>
                  <a:pt x="767923" y="1157313"/>
                  <a:pt x="583083" y="1163293"/>
                </a:cubicBezTo>
                <a:cubicBezTo>
                  <a:pt x="398244" y="1169273"/>
                  <a:pt x="258016" y="1152804"/>
                  <a:pt x="109757" y="1163293"/>
                </a:cubicBezTo>
                <a:cubicBezTo>
                  <a:pt x="57498" y="1113297"/>
                  <a:pt x="51083" y="1108155"/>
                  <a:pt x="0" y="1053536"/>
                </a:cubicBezTo>
                <a:cubicBezTo>
                  <a:pt x="2653" y="889162"/>
                  <a:pt x="3478" y="812191"/>
                  <a:pt x="0" y="574665"/>
                </a:cubicBezTo>
                <a:cubicBezTo>
                  <a:pt x="-3478" y="337139"/>
                  <a:pt x="-1504" y="228041"/>
                  <a:pt x="0" y="114573"/>
                </a:cubicBezTo>
                <a:cubicBezTo>
                  <a:pt x="55300" y="70292"/>
                  <a:pt x="84728" y="32102"/>
                  <a:pt x="114573" y="0"/>
                </a:cubicBezTo>
                <a:close/>
              </a:path>
              <a:path w="1639491" h="1163293" stroke="0" extrusionOk="0">
                <a:moveTo>
                  <a:pt x="114573" y="0"/>
                </a:moveTo>
                <a:cubicBezTo>
                  <a:pt x="296468" y="-530"/>
                  <a:pt x="426978" y="1328"/>
                  <a:pt x="570585" y="0"/>
                </a:cubicBezTo>
                <a:cubicBezTo>
                  <a:pt x="714192" y="-1328"/>
                  <a:pt x="793562" y="13867"/>
                  <a:pt x="998389" y="0"/>
                </a:cubicBezTo>
                <a:cubicBezTo>
                  <a:pt x="1203216" y="-13867"/>
                  <a:pt x="1347560" y="-19592"/>
                  <a:pt x="1524918" y="0"/>
                </a:cubicBezTo>
                <a:cubicBezTo>
                  <a:pt x="1565690" y="46272"/>
                  <a:pt x="1607513" y="72353"/>
                  <a:pt x="1639491" y="114573"/>
                </a:cubicBezTo>
                <a:cubicBezTo>
                  <a:pt x="1633760" y="259104"/>
                  <a:pt x="1654895" y="428763"/>
                  <a:pt x="1639491" y="565275"/>
                </a:cubicBezTo>
                <a:cubicBezTo>
                  <a:pt x="1624087" y="701787"/>
                  <a:pt x="1624971" y="920317"/>
                  <a:pt x="1639491" y="1053536"/>
                </a:cubicBezTo>
                <a:cubicBezTo>
                  <a:pt x="1603102" y="1095938"/>
                  <a:pt x="1568663" y="1133715"/>
                  <a:pt x="1529734" y="1163293"/>
                </a:cubicBezTo>
                <a:cubicBezTo>
                  <a:pt x="1329586" y="1156340"/>
                  <a:pt x="1165068" y="1180698"/>
                  <a:pt x="1056408" y="1163293"/>
                </a:cubicBezTo>
                <a:cubicBezTo>
                  <a:pt x="947748" y="1145888"/>
                  <a:pt x="808649" y="1152513"/>
                  <a:pt x="583083" y="1163293"/>
                </a:cubicBezTo>
                <a:cubicBezTo>
                  <a:pt x="357517" y="1174073"/>
                  <a:pt x="213118" y="1159582"/>
                  <a:pt x="109757" y="1163293"/>
                </a:cubicBezTo>
                <a:cubicBezTo>
                  <a:pt x="64849" y="1114079"/>
                  <a:pt x="21893" y="1082049"/>
                  <a:pt x="0" y="1053536"/>
                </a:cubicBezTo>
                <a:cubicBezTo>
                  <a:pt x="-1403" y="853711"/>
                  <a:pt x="-20109" y="801917"/>
                  <a:pt x="0" y="565275"/>
                </a:cubicBezTo>
                <a:cubicBezTo>
                  <a:pt x="20109" y="328633"/>
                  <a:pt x="-18166" y="339605"/>
                  <a:pt x="0" y="114573"/>
                </a:cubicBezTo>
                <a:cubicBezTo>
                  <a:pt x="43125" y="80497"/>
                  <a:pt x="78608" y="34289"/>
                  <a:pt x="114573" y="0"/>
                </a:cubicBezTo>
                <a:close/>
              </a:path>
            </a:pathLst>
          </a:custGeom>
          <a:solidFill>
            <a:schemeClr val="accent3"/>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endParaRPr lang="en-GB" sz="1600">
              <a:solidFill>
                <a:schemeClr val="bg1"/>
              </a:solidFill>
            </a:endParaRPr>
          </a:p>
          <a:p>
            <a:pPr algn="ctr">
              <a:lnSpc>
                <a:spcPct val="107000"/>
              </a:lnSpc>
            </a:pPr>
            <a:r>
              <a:rPr lang="en-GB" sz="1600" b="0">
                <a:solidFill>
                  <a:schemeClr val="bg1"/>
                </a:solidFill>
              </a:rPr>
              <a:t>The UK </a:t>
            </a:r>
          </a:p>
          <a:p>
            <a:pPr algn="ctr">
              <a:lnSpc>
                <a:spcPct val="107000"/>
              </a:lnSpc>
            </a:pPr>
            <a:endParaRPr lang="en-GB" sz="1600" b="0">
              <a:solidFill>
                <a:schemeClr val="bg1"/>
              </a:solidFill>
            </a:endParaRPr>
          </a:p>
        </p:txBody>
      </p:sp>
      <p:sp>
        <p:nvSpPr>
          <p:cNvPr id="32" name="Rectangle: Top Corners Snipped 31">
            <a:extLst>
              <a:ext uri="{FF2B5EF4-FFF2-40B4-BE49-F238E27FC236}">
                <a16:creationId xmlns:a16="http://schemas.microsoft.com/office/drawing/2014/main" id="{4775FBE9-1F7D-4B65-A529-AEFE157939E0}"/>
              </a:ext>
            </a:extLst>
          </p:cNvPr>
          <p:cNvSpPr/>
          <p:nvPr/>
        </p:nvSpPr>
        <p:spPr>
          <a:xfrm>
            <a:off x="9737618" y="4987323"/>
            <a:ext cx="1639491" cy="1163293"/>
          </a:xfrm>
          <a:custGeom>
            <a:avLst/>
            <a:gdLst>
              <a:gd name="connsiteX0" fmla="*/ 114573 w 1639491"/>
              <a:gd name="connsiteY0" fmla="*/ 0 h 1163293"/>
              <a:gd name="connsiteX1" fmla="*/ 598791 w 1639491"/>
              <a:gd name="connsiteY1" fmla="*/ 0 h 1163293"/>
              <a:gd name="connsiteX2" fmla="*/ 1040700 w 1639491"/>
              <a:gd name="connsiteY2" fmla="*/ 0 h 1163293"/>
              <a:gd name="connsiteX3" fmla="*/ 1524918 w 1639491"/>
              <a:gd name="connsiteY3" fmla="*/ 0 h 1163293"/>
              <a:gd name="connsiteX4" fmla="*/ 1639491 w 1639491"/>
              <a:gd name="connsiteY4" fmla="*/ 114573 h 1163293"/>
              <a:gd name="connsiteX5" fmla="*/ 1639491 w 1639491"/>
              <a:gd name="connsiteY5" fmla="*/ 584055 h 1163293"/>
              <a:gd name="connsiteX6" fmla="*/ 1639491 w 1639491"/>
              <a:gd name="connsiteY6" fmla="*/ 1053536 h 1163293"/>
              <a:gd name="connsiteX7" fmla="*/ 1529734 w 1639491"/>
              <a:gd name="connsiteY7" fmla="*/ 1163293 h 1163293"/>
              <a:gd name="connsiteX8" fmla="*/ 1084808 w 1639491"/>
              <a:gd name="connsiteY8" fmla="*/ 1163293 h 1163293"/>
              <a:gd name="connsiteX9" fmla="*/ 583083 w 1639491"/>
              <a:gd name="connsiteY9" fmla="*/ 1163293 h 1163293"/>
              <a:gd name="connsiteX10" fmla="*/ 109757 w 1639491"/>
              <a:gd name="connsiteY10" fmla="*/ 1163293 h 1163293"/>
              <a:gd name="connsiteX11" fmla="*/ 0 w 1639491"/>
              <a:gd name="connsiteY11" fmla="*/ 1053536 h 1163293"/>
              <a:gd name="connsiteX12" fmla="*/ 0 w 1639491"/>
              <a:gd name="connsiteY12" fmla="*/ 574665 h 1163293"/>
              <a:gd name="connsiteX13" fmla="*/ 0 w 1639491"/>
              <a:gd name="connsiteY13" fmla="*/ 114573 h 1163293"/>
              <a:gd name="connsiteX14" fmla="*/ 114573 w 1639491"/>
              <a:gd name="connsiteY14" fmla="*/ 0 h 11632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9491" h="1163293" fill="none" extrusionOk="0">
                <a:moveTo>
                  <a:pt x="114573" y="0"/>
                </a:moveTo>
                <a:cubicBezTo>
                  <a:pt x="249991" y="-690"/>
                  <a:pt x="375303" y="-14969"/>
                  <a:pt x="598791" y="0"/>
                </a:cubicBezTo>
                <a:cubicBezTo>
                  <a:pt x="822279" y="14969"/>
                  <a:pt x="827822" y="8907"/>
                  <a:pt x="1040700" y="0"/>
                </a:cubicBezTo>
                <a:cubicBezTo>
                  <a:pt x="1253578" y="-8907"/>
                  <a:pt x="1359589" y="2654"/>
                  <a:pt x="1524918" y="0"/>
                </a:cubicBezTo>
                <a:cubicBezTo>
                  <a:pt x="1558699" y="31576"/>
                  <a:pt x="1593956" y="68644"/>
                  <a:pt x="1639491" y="114573"/>
                </a:cubicBezTo>
                <a:cubicBezTo>
                  <a:pt x="1618990" y="212491"/>
                  <a:pt x="1650030" y="448482"/>
                  <a:pt x="1639491" y="584055"/>
                </a:cubicBezTo>
                <a:cubicBezTo>
                  <a:pt x="1628952" y="719628"/>
                  <a:pt x="1646465" y="914610"/>
                  <a:pt x="1639491" y="1053536"/>
                </a:cubicBezTo>
                <a:cubicBezTo>
                  <a:pt x="1615845" y="1085002"/>
                  <a:pt x="1561162" y="1133393"/>
                  <a:pt x="1529734" y="1163293"/>
                </a:cubicBezTo>
                <a:cubicBezTo>
                  <a:pt x="1366850" y="1174691"/>
                  <a:pt x="1268805" y="1147660"/>
                  <a:pt x="1084808" y="1163293"/>
                </a:cubicBezTo>
                <a:cubicBezTo>
                  <a:pt x="900811" y="1178926"/>
                  <a:pt x="767923" y="1157313"/>
                  <a:pt x="583083" y="1163293"/>
                </a:cubicBezTo>
                <a:cubicBezTo>
                  <a:pt x="398244" y="1169273"/>
                  <a:pt x="258016" y="1152804"/>
                  <a:pt x="109757" y="1163293"/>
                </a:cubicBezTo>
                <a:cubicBezTo>
                  <a:pt x="57498" y="1113297"/>
                  <a:pt x="51083" y="1108155"/>
                  <a:pt x="0" y="1053536"/>
                </a:cubicBezTo>
                <a:cubicBezTo>
                  <a:pt x="2653" y="889162"/>
                  <a:pt x="3478" y="812191"/>
                  <a:pt x="0" y="574665"/>
                </a:cubicBezTo>
                <a:cubicBezTo>
                  <a:pt x="-3478" y="337139"/>
                  <a:pt x="-1504" y="228041"/>
                  <a:pt x="0" y="114573"/>
                </a:cubicBezTo>
                <a:cubicBezTo>
                  <a:pt x="55300" y="70292"/>
                  <a:pt x="84728" y="32102"/>
                  <a:pt x="114573" y="0"/>
                </a:cubicBezTo>
                <a:close/>
              </a:path>
              <a:path w="1639491" h="1163293" stroke="0" extrusionOk="0">
                <a:moveTo>
                  <a:pt x="114573" y="0"/>
                </a:moveTo>
                <a:cubicBezTo>
                  <a:pt x="296468" y="-530"/>
                  <a:pt x="426978" y="1328"/>
                  <a:pt x="570585" y="0"/>
                </a:cubicBezTo>
                <a:cubicBezTo>
                  <a:pt x="714192" y="-1328"/>
                  <a:pt x="793562" y="13867"/>
                  <a:pt x="998389" y="0"/>
                </a:cubicBezTo>
                <a:cubicBezTo>
                  <a:pt x="1203216" y="-13867"/>
                  <a:pt x="1347560" y="-19592"/>
                  <a:pt x="1524918" y="0"/>
                </a:cubicBezTo>
                <a:cubicBezTo>
                  <a:pt x="1565690" y="46272"/>
                  <a:pt x="1607513" y="72353"/>
                  <a:pt x="1639491" y="114573"/>
                </a:cubicBezTo>
                <a:cubicBezTo>
                  <a:pt x="1633760" y="259104"/>
                  <a:pt x="1654895" y="428763"/>
                  <a:pt x="1639491" y="565275"/>
                </a:cubicBezTo>
                <a:cubicBezTo>
                  <a:pt x="1624087" y="701787"/>
                  <a:pt x="1624971" y="920317"/>
                  <a:pt x="1639491" y="1053536"/>
                </a:cubicBezTo>
                <a:cubicBezTo>
                  <a:pt x="1603102" y="1095938"/>
                  <a:pt x="1568663" y="1133715"/>
                  <a:pt x="1529734" y="1163293"/>
                </a:cubicBezTo>
                <a:cubicBezTo>
                  <a:pt x="1329586" y="1156340"/>
                  <a:pt x="1165068" y="1180698"/>
                  <a:pt x="1056408" y="1163293"/>
                </a:cubicBezTo>
                <a:cubicBezTo>
                  <a:pt x="947748" y="1145888"/>
                  <a:pt x="808649" y="1152513"/>
                  <a:pt x="583083" y="1163293"/>
                </a:cubicBezTo>
                <a:cubicBezTo>
                  <a:pt x="357517" y="1174073"/>
                  <a:pt x="213118" y="1159582"/>
                  <a:pt x="109757" y="1163293"/>
                </a:cubicBezTo>
                <a:cubicBezTo>
                  <a:pt x="64849" y="1114079"/>
                  <a:pt x="21893" y="1082049"/>
                  <a:pt x="0" y="1053536"/>
                </a:cubicBezTo>
                <a:cubicBezTo>
                  <a:pt x="-1403" y="853711"/>
                  <a:pt x="-20109" y="801917"/>
                  <a:pt x="0" y="565275"/>
                </a:cubicBezTo>
                <a:cubicBezTo>
                  <a:pt x="20109" y="328633"/>
                  <a:pt x="-18166" y="339605"/>
                  <a:pt x="0" y="114573"/>
                </a:cubicBezTo>
                <a:cubicBezTo>
                  <a:pt x="43125" y="80497"/>
                  <a:pt x="78608" y="34289"/>
                  <a:pt x="114573" y="0"/>
                </a:cubicBezTo>
                <a:close/>
              </a:path>
            </a:pathLst>
          </a:custGeom>
          <a:solidFill>
            <a:schemeClr val="accent3"/>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Comparing places and people</a:t>
            </a:r>
          </a:p>
        </p:txBody>
      </p:sp>
      <p:sp>
        <p:nvSpPr>
          <p:cNvPr id="33" name="Rectangle: Top Corners Snipped 32">
            <a:extLst>
              <a:ext uri="{FF2B5EF4-FFF2-40B4-BE49-F238E27FC236}">
                <a16:creationId xmlns:a16="http://schemas.microsoft.com/office/drawing/2014/main" id="{1F764DD8-3FE0-4C06-AC64-78C0C2A61CE8}"/>
              </a:ext>
            </a:extLst>
          </p:cNvPr>
          <p:cNvSpPr/>
          <p:nvPr/>
        </p:nvSpPr>
        <p:spPr>
          <a:xfrm>
            <a:off x="4620469" y="4987323"/>
            <a:ext cx="1639491" cy="1163293"/>
          </a:xfrm>
          <a:custGeom>
            <a:avLst/>
            <a:gdLst>
              <a:gd name="connsiteX0" fmla="*/ 114573 w 1639491"/>
              <a:gd name="connsiteY0" fmla="*/ 0 h 1163293"/>
              <a:gd name="connsiteX1" fmla="*/ 598791 w 1639491"/>
              <a:gd name="connsiteY1" fmla="*/ 0 h 1163293"/>
              <a:gd name="connsiteX2" fmla="*/ 1040700 w 1639491"/>
              <a:gd name="connsiteY2" fmla="*/ 0 h 1163293"/>
              <a:gd name="connsiteX3" fmla="*/ 1524918 w 1639491"/>
              <a:gd name="connsiteY3" fmla="*/ 0 h 1163293"/>
              <a:gd name="connsiteX4" fmla="*/ 1639491 w 1639491"/>
              <a:gd name="connsiteY4" fmla="*/ 114573 h 1163293"/>
              <a:gd name="connsiteX5" fmla="*/ 1639491 w 1639491"/>
              <a:gd name="connsiteY5" fmla="*/ 584055 h 1163293"/>
              <a:gd name="connsiteX6" fmla="*/ 1639491 w 1639491"/>
              <a:gd name="connsiteY6" fmla="*/ 1053536 h 1163293"/>
              <a:gd name="connsiteX7" fmla="*/ 1529734 w 1639491"/>
              <a:gd name="connsiteY7" fmla="*/ 1163293 h 1163293"/>
              <a:gd name="connsiteX8" fmla="*/ 1084808 w 1639491"/>
              <a:gd name="connsiteY8" fmla="*/ 1163293 h 1163293"/>
              <a:gd name="connsiteX9" fmla="*/ 583083 w 1639491"/>
              <a:gd name="connsiteY9" fmla="*/ 1163293 h 1163293"/>
              <a:gd name="connsiteX10" fmla="*/ 109757 w 1639491"/>
              <a:gd name="connsiteY10" fmla="*/ 1163293 h 1163293"/>
              <a:gd name="connsiteX11" fmla="*/ 0 w 1639491"/>
              <a:gd name="connsiteY11" fmla="*/ 1053536 h 1163293"/>
              <a:gd name="connsiteX12" fmla="*/ 0 w 1639491"/>
              <a:gd name="connsiteY12" fmla="*/ 574665 h 1163293"/>
              <a:gd name="connsiteX13" fmla="*/ 0 w 1639491"/>
              <a:gd name="connsiteY13" fmla="*/ 114573 h 1163293"/>
              <a:gd name="connsiteX14" fmla="*/ 114573 w 1639491"/>
              <a:gd name="connsiteY14" fmla="*/ 0 h 11632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9491" h="1163293" fill="none" extrusionOk="0">
                <a:moveTo>
                  <a:pt x="114573" y="0"/>
                </a:moveTo>
                <a:cubicBezTo>
                  <a:pt x="249991" y="-690"/>
                  <a:pt x="375303" y="-14969"/>
                  <a:pt x="598791" y="0"/>
                </a:cubicBezTo>
                <a:cubicBezTo>
                  <a:pt x="822279" y="14969"/>
                  <a:pt x="827822" y="8907"/>
                  <a:pt x="1040700" y="0"/>
                </a:cubicBezTo>
                <a:cubicBezTo>
                  <a:pt x="1253578" y="-8907"/>
                  <a:pt x="1359589" y="2654"/>
                  <a:pt x="1524918" y="0"/>
                </a:cubicBezTo>
                <a:cubicBezTo>
                  <a:pt x="1558699" y="31576"/>
                  <a:pt x="1593956" y="68644"/>
                  <a:pt x="1639491" y="114573"/>
                </a:cubicBezTo>
                <a:cubicBezTo>
                  <a:pt x="1618990" y="212491"/>
                  <a:pt x="1650030" y="448482"/>
                  <a:pt x="1639491" y="584055"/>
                </a:cubicBezTo>
                <a:cubicBezTo>
                  <a:pt x="1628952" y="719628"/>
                  <a:pt x="1646465" y="914610"/>
                  <a:pt x="1639491" y="1053536"/>
                </a:cubicBezTo>
                <a:cubicBezTo>
                  <a:pt x="1615845" y="1085002"/>
                  <a:pt x="1561162" y="1133393"/>
                  <a:pt x="1529734" y="1163293"/>
                </a:cubicBezTo>
                <a:cubicBezTo>
                  <a:pt x="1366850" y="1174691"/>
                  <a:pt x="1268805" y="1147660"/>
                  <a:pt x="1084808" y="1163293"/>
                </a:cubicBezTo>
                <a:cubicBezTo>
                  <a:pt x="900811" y="1178926"/>
                  <a:pt x="767923" y="1157313"/>
                  <a:pt x="583083" y="1163293"/>
                </a:cubicBezTo>
                <a:cubicBezTo>
                  <a:pt x="398244" y="1169273"/>
                  <a:pt x="258016" y="1152804"/>
                  <a:pt x="109757" y="1163293"/>
                </a:cubicBezTo>
                <a:cubicBezTo>
                  <a:pt x="57498" y="1113297"/>
                  <a:pt x="51083" y="1108155"/>
                  <a:pt x="0" y="1053536"/>
                </a:cubicBezTo>
                <a:cubicBezTo>
                  <a:pt x="2653" y="889162"/>
                  <a:pt x="3478" y="812191"/>
                  <a:pt x="0" y="574665"/>
                </a:cubicBezTo>
                <a:cubicBezTo>
                  <a:pt x="-3478" y="337139"/>
                  <a:pt x="-1504" y="228041"/>
                  <a:pt x="0" y="114573"/>
                </a:cubicBezTo>
                <a:cubicBezTo>
                  <a:pt x="55300" y="70292"/>
                  <a:pt x="84728" y="32102"/>
                  <a:pt x="114573" y="0"/>
                </a:cubicBezTo>
                <a:close/>
              </a:path>
              <a:path w="1639491" h="1163293" stroke="0" extrusionOk="0">
                <a:moveTo>
                  <a:pt x="114573" y="0"/>
                </a:moveTo>
                <a:cubicBezTo>
                  <a:pt x="296468" y="-530"/>
                  <a:pt x="426978" y="1328"/>
                  <a:pt x="570585" y="0"/>
                </a:cubicBezTo>
                <a:cubicBezTo>
                  <a:pt x="714192" y="-1328"/>
                  <a:pt x="793562" y="13867"/>
                  <a:pt x="998389" y="0"/>
                </a:cubicBezTo>
                <a:cubicBezTo>
                  <a:pt x="1203216" y="-13867"/>
                  <a:pt x="1347560" y="-19592"/>
                  <a:pt x="1524918" y="0"/>
                </a:cubicBezTo>
                <a:cubicBezTo>
                  <a:pt x="1565690" y="46272"/>
                  <a:pt x="1607513" y="72353"/>
                  <a:pt x="1639491" y="114573"/>
                </a:cubicBezTo>
                <a:cubicBezTo>
                  <a:pt x="1633760" y="259104"/>
                  <a:pt x="1654895" y="428763"/>
                  <a:pt x="1639491" y="565275"/>
                </a:cubicBezTo>
                <a:cubicBezTo>
                  <a:pt x="1624087" y="701787"/>
                  <a:pt x="1624971" y="920317"/>
                  <a:pt x="1639491" y="1053536"/>
                </a:cubicBezTo>
                <a:cubicBezTo>
                  <a:pt x="1603102" y="1095938"/>
                  <a:pt x="1568663" y="1133715"/>
                  <a:pt x="1529734" y="1163293"/>
                </a:cubicBezTo>
                <a:cubicBezTo>
                  <a:pt x="1329586" y="1156340"/>
                  <a:pt x="1165068" y="1180698"/>
                  <a:pt x="1056408" y="1163293"/>
                </a:cubicBezTo>
                <a:cubicBezTo>
                  <a:pt x="947748" y="1145888"/>
                  <a:pt x="808649" y="1152513"/>
                  <a:pt x="583083" y="1163293"/>
                </a:cubicBezTo>
                <a:cubicBezTo>
                  <a:pt x="357517" y="1174073"/>
                  <a:pt x="213118" y="1159582"/>
                  <a:pt x="109757" y="1163293"/>
                </a:cubicBezTo>
                <a:cubicBezTo>
                  <a:pt x="64849" y="1114079"/>
                  <a:pt x="21893" y="1082049"/>
                  <a:pt x="0" y="1053536"/>
                </a:cubicBezTo>
                <a:cubicBezTo>
                  <a:pt x="-1403" y="853711"/>
                  <a:pt x="-20109" y="801917"/>
                  <a:pt x="0" y="565275"/>
                </a:cubicBezTo>
                <a:cubicBezTo>
                  <a:pt x="20109" y="328633"/>
                  <a:pt x="-18166" y="339605"/>
                  <a:pt x="0" y="114573"/>
                </a:cubicBezTo>
                <a:cubicBezTo>
                  <a:pt x="43125" y="80497"/>
                  <a:pt x="78608" y="34289"/>
                  <a:pt x="114573" y="0"/>
                </a:cubicBezTo>
                <a:close/>
              </a:path>
            </a:pathLst>
          </a:custGeom>
          <a:solidFill>
            <a:schemeClr val="accent3"/>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r>
              <a:rPr lang="en-GB" sz="1600" dirty="0">
                <a:solidFill>
                  <a:schemeClr val="bg1"/>
                </a:solidFill>
              </a:rPr>
              <a:t>Rivers </a:t>
            </a:r>
          </a:p>
          <a:p>
            <a:pPr algn="ctr"/>
            <a:r>
              <a:rPr lang="en-GB" sz="1600" b="0" dirty="0">
                <a:solidFill>
                  <a:schemeClr val="bg1"/>
                </a:solidFill>
              </a:rPr>
              <a:t>and the water </a:t>
            </a:r>
            <a:r>
              <a:rPr lang="en-GB" sz="1600" dirty="0">
                <a:solidFill>
                  <a:schemeClr val="bg1"/>
                </a:solidFill>
              </a:rPr>
              <a:t>c</a:t>
            </a:r>
            <a:r>
              <a:rPr lang="en-GB" sz="1600" b="0" dirty="0">
                <a:solidFill>
                  <a:schemeClr val="bg1"/>
                </a:solidFill>
              </a:rPr>
              <a:t>ycle</a:t>
            </a:r>
          </a:p>
        </p:txBody>
      </p:sp>
      <p:sp>
        <p:nvSpPr>
          <p:cNvPr id="40" name="Rectangle: Top Corners Snipped 39">
            <a:extLst>
              <a:ext uri="{FF2B5EF4-FFF2-40B4-BE49-F238E27FC236}">
                <a16:creationId xmlns:a16="http://schemas.microsoft.com/office/drawing/2014/main" id="{89A2C1EF-4387-4826-8C80-F86140F23065}"/>
              </a:ext>
            </a:extLst>
          </p:cNvPr>
          <p:cNvSpPr/>
          <p:nvPr/>
        </p:nvSpPr>
        <p:spPr>
          <a:xfrm>
            <a:off x="7699454" y="3257973"/>
            <a:ext cx="1639491" cy="1163292"/>
          </a:xfrm>
          <a:custGeom>
            <a:avLst/>
            <a:gdLst>
              <a:gd name="connsiteX0" fmla="*/ 114573 w 1639491"/>
              <a:gd name="connsiteY0" fmla="*/ 0 h 1163292"/>
              <a:gd name="connsiteX1" fmla="*/ 598791 w 1639491"/>
              <a:gd name="connsiteY1" fmla="*/ 0 h 1163292"/>
              <a:gd name="connsiteX2" fmla="*/ 1040700 w 1639491"/>
              <a:gd name="connsiteY2" fmla="*/ 0 h 1163292"/>
              <a:gd name="connsiteX3" fmla="*/ 1524918 w 1639491"/>
              <a:gd name="connsiteY3" fmla="*/ 0 h 1163292"/>
              <a:gd name="connsiteX4" fmla="*/ 1639491 w 1639491"/>
              <a:gd name="connsiteY4" fmla="*/ 114573 h 1163292"/>
              <a:gd name="connsiteX5" fmla="*/ 1639491 w 1639491"/>
              <a:gd name="connsiteY5" fmla="*/ 584054 h 1163292"/>
              <a:gd name="connsiteX6" fmla="*/ 1639491 w 1639491"/>
              <a:gd name="connsiteY6" fmla="*/ 1053535 h 1163292"/>
              <a:gd name="connsiteX7" fmla="*/ 1529734 w 1639491"/>
              <a:gd name="connsiteY7" fmla="*/ 1163292 h 1163292"/>
              <a:gd name="connsiteX8" fmla="*/ 1084808 w 1639491"/>
              <a:gd name="connsiteY8" fmla="*/ 1163292 h 1163292"/>
              <a:gd name="connsiteX9" fmla="*/ 583083 w 1639491"/>
              <a:gd name="connsiteY9" fmla="*/ 1163292 h 1163292"/>
              <a:gd name="connsiteX10" fmla="*/ 109757 w 1639491"/>
              <a:gd name="connsiteY10" fmla="*/ 1163292 h 1163292"/>
              <a:gd name="connsiteX11" fmla="*/ 0 w 1639491"/>
              <a:gd name="connsiteY11" fmla="*/ 1053535 h 1163292"/>
              <a:gd name="connsiteX12" fmla="*/ 0 w 1639491"/>
              <a:gd name="connsiteY12" fmla="*/ 574664 h 1163292"/>
              <a:gd name="connsiteX13" fmla="*/ 0 w 1639491"/>
              <a:gd name="connsiteY13" fmla="*/ 114573 h 1163292"/>
              <a:gd name="connsiteX14" fmla="*/ 114573 w 1639491"/>
              <a:gd name="connsiteY14" fmla="*/ 0 h 1163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9491" h="1163292" fill="none" extrusionOk="0">
                <a:moveTo>
                  <a:pt x="114573" y="0"/>
                </a:moveTo>
                <a:cubicBezTo>
                  <a:pt x="249991" y="-690"/>
                  <a:pt x="375303" y="-14969"/>
                  <a:pt x="598791" y="0"/>
                </a:cubicBezTo>
                <a:cubicBezTo>
                  <a:pt x="822279" y="14969"/>
                  <a:pt x="827822" y="8907"/>
                  <a:pt x="1040700" y="0"/>
                </a:cubicBezTo>
                <a:cubicBezTo>
                  <a:pt x="1253578" y="-8907"/>
                  <a:pt x="1359589" y="2654"/>
                  <a:pt x="1524918" y="0"/>
                </a:cubicBezTo>
                <a:cubicBezTo>
                  <a:pt x="1558699" y="31576"/>
                  <a:pt x="1593956" y="68644"/>
                  <a:pt x="1639491" y="114573"/>
                </a:cubicBezTo>
                <a:cubicBezTo>
                  <a:pt x="1617323" y="214133"/>
                  <a:pt x="1644241" y="450752"/>
                  <a:pt x="1639491" y="584054"/>
                </a:cubicBezTo>
                <a:cubicBezTo>
                  <a:pt x="1634741" y="717356"/>
                  <a:pt x="1646465" y="914609"/>
                  <a:pt x="1639491" y="1053535"/>
                </a:cubicBezTo>
                <a:cubicBezTo>
                  <a:pt x="1615845" y="1085001"/>
                  <a:pt x="1561162" y="1133392"/>
                  <a:pt x="1529734" y="1163292"/>
                </a:cubicBezTo>
                <a:cubicBezTo>
                  <a:pt x="1366850" y="1174690"/>
                  <a:pt x="1268805" y="1147659"/>
                  <a:pt x="1084808" y="1163292"/>
                </a:cubicBezTo>
                <a:cubicBezTo>
                  <a:pt x="900811" y="1178925"/>
                  <a:pt x="767923" y="1157312"/>
                  <a:pt x="583083" y="1163292"/>
                </a:cubicBezTo>
                <a:cubicBezTo>
                  <a:pt x="398244" y="1169272"/>
                  <a:pt x="258016" y="1152803"/>
                  <a:pt x="109757" y="1163292"/>
                </a:cubicBezTo>
                <a:cubicBezTo>
                  <a:pt x="57498" y="1113296"/>
                  <a:pt x="51083" y="1108154"/>
                  <a:pt x="0" y="1053535"/>
                </a:cubicBezTo>
                <a:cubicBezTo>
                  <a:pt x="2653" y="889161"/>
                  <a:pt x="3478" y="812190"/>
                  <a:pt x="0" y="574664"/>
                </a:cubicBezTo>
                <a:cubicBezTo>
                  <a:pt x="-3478" y="337138"/>
                  <a:pt x="7062" y="220541"/>
                  <a:pt x="0" y="114573"/>
                </a:cubicBezTo>
                <a:cubicBezTo>
                  <a:pt x="55300" y="70292"/>
                  <a:pt x="84728" y="32102"/>
                  <a:pt x="114573" y="0"/>
                </a:cubicBezTo>
                <a:close/>
              </a:path>
              <a:path w="1639491" h="1163292" stroke="0" extrusionOk="0">
                <a:moveTo>
                  <a:pt x="114573" y="0"/>
                </a:moveTo>
                <a:cubicBezTo>
                  <a:pt x="296468" y="-530"/>
                  <a:pt x="426978" y="1328"/>
                  <a:pt x="570585" y="0"/>
                </a:cubicBezTo>
                <a:cubicBezTo>
                  <a:pt x="714192" y="-1328"/>
                  <a:pt x="793562" y="13867"/>
                  <a:pt x="998389" y="0"/>
                </a:cubicBezTo>
                <a:cubicBezTo>
                  <a:pt x="1203216" y="-13867"/>
                  <a:pt x="1347560" y="-19592"/>
                  <a:pt x="1524918" y="0"/>
                </a:cubicBezTo>
                <a:cubicBezTo>
                  <a:pt x="1565690" y="46272"/>
                  <a:pt x="1607513" y="72353"/>
                  <a:pt x="1639491" y="114573"/>
                </a:cubicBezTo>
                <a:cubicBezTo>
                  <a:pt x="1633760" y="259104"/>
                  <a:pt x="1654895" y="428763"/>
                  <a:pt x="1639491" y="565275"/>
                </a:cubicBezTo>
                <a:cubicBezTo>
                  <a:pt x="1624087" y="701787"/>
                  <a:pt x="1618921" y="922752"/>
                  <a:pt x="1639491" y="1053535"/>
                </a:cubicBezTo>
                <a:cubicBezTo>
                  <a:pt x="1603102" y="1095937"/>
                  <a:pt x="1568663" y="1133714"/>
                  <a:pt x="1529734" y="1163292"/>
                </a:cubicBezTo>
                <a:cubicBezTo>
                  <a:pt x="1329586" y="1156339"/>
                  <a:pt x="1165068" y="1180697"/>
                  <a:pt x="1056408" y="1163292"/>
                </a:cubicBezTo>
                <a:cubicBezTo>
                  <a:pt x="947748" y="1145887"/>
                  <a:pt x="808649" y="1152512"/>
                  <a:pt x="583083" y="1163292"/>
                </a:cubicBezTo>
                <a:cubicBezTo>
                  <a:pt x="357517" y="1174072"/>
                  <a:pt x="213118" y="1159581"/>
                  <a:pt x="109757" y="1163292"/>
                </a:cubicBezTo>
                <a:cubicBezTo>
                  <a:pt x="64849" y="1114078"/>
                  <a:pt x="21893" y="1082048"/>
                  <a:pt x="0" y="1053535"/>
                </a:cubicBezTo>
                <a:cubicBezTo>
                  <a:pt x="-216" y="845364"/>
                  <a:pt x="-16322" y="797382"/>
                  <a:pt x="0" y="565275"/>
                </a:cubicBezTo>
                <a:cubicBezTo>
                  <a:pt x="16322" y="333168"/>
                  <a:pt x="-18166" y="339605"/>
                  <a:pt x="0" y="114573"/>
                </a:cubicBezTo>
                <a:cubicBezTo>
                  <a:pt x="43125" y="80497"/>
                  <a:pt x="78608" y="34289"/>
                  <a:pt x="114573" y="0"/>
                </a:cubicBezTo>
                <a:close/>
              </a:path>
            </a:pathLst>
          </a:custGeom>
          <a:solidFill>
            <a:schemeClr val="accent2"/>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endParaRPr lang="en-GB" sz="1600">
              <a:solidFill>
                <a:schemeClr val="tx1"/>
              </a:solidFill>
            </a:endParaRPr>
          </a:p>
          <a:p>
            <a:pPr algn="ctr">
              <a:lnSpc>
                <a:spcPct val="107000"/>
              </a:lnSpc>
            </a:pPr>
            <a:r>
              <a:rPr lang="en-GB" sz="1600" b="0">
                <a:solidFill>
                  <a:schemeClr val="tx1"/>
                </a:solidFill>
              </a:rPr>
              <a:t>Rainforests (South America) </a:t>
            </a:r>
          </a:p>
          <a:p>
            <a:pPr algn="ctr">
              <a:lnSpc>
                <a:spcPct val="107000"/>
              </a:lnSpc>
            </a:pPr>
            <a:endParaRPr lang="en-GB" sz="1600" b="0">
              <a:solidFill>
                <a:schemeClr val="tx1"/>
              </a:solidFill>
            </a:endParaRPr>
          </a:p>
        </p:txBody>
      </p:sp>
      <p:sp>
        <p:nvSpPr>
          <p:cNvPr id="42" name="Rectangle: Top Corners Snipped 41">
            <a:extLst>
              <a:ext uri="{FF2B5EF4-FFF2-40B4-BE49-F238E27FC236}">
                <a16:creationId xmlns:a16="http://schemas.microsoft.com/office/drawing/2014/main" id="{D38919FF-AF93-4F6D-BECB-CE62152CF8F6}"/>
              </a:ext>
            </a:extLst>
          </p:cNvPr>
          <p:cNvSpPr/>
          <p:nvPr/>
        </p:nvSpPr>
        <p:spPr>
          <a:xfrm>
            <a:off x="876586" y="3257973"/>
            <a:ext cx="1639491" cy="1163292"/>
          </a:xfrm>
          <a:custGeom>
            <a:avLst/>
            <a:gdLst>
              <a:gd name="connsiteX0" fmla="*/ 114573 w 1639491"/>
              <a:gd name="connsiteY0" fmla="*/ 0 h 1163292"/>
              <a:gd name="connsiteX1" fmla="*/ 598791 w 1639491"/>
              <a:gd name="connsiteY1" fmla="*/ 0 h 1163292"/>
              <a:gd name="connsiteX2" fmla="*/ 1040700 w 1639491"/>
              <a:gd name="connsiteY2" fmla="*/ 0 h 1163292"/>
              <a:gd name="connsiteX3" fmla="*/ 1524918 w 1639491"/>
              <a:gd name="connsiteY3" fmla="*/ 0 h 1163292"/>
              <a:gd name="connsiteX4" fmla="*/ 1639491 w 1639491"/>
              <a:gd name="connsiteY4" fmla="*/ 114573 h 1163292"/>
              <a:gd name="connsiteX5" fmla="*/ 1639491 w 1639491"/>
              <a:gd name="connsiteY5" fmla="*/ 584054 h 1163292"/>
              <a:gd name="connsiteX6" fmla="*/ 1639491 w 1639491"/>
              <a:gd name="connsiteY6" fmla="*/ 1053535 h 1163292"/>
              <a:gd name="connsiteX7" fmla="*/ 1529734 w 1639491"/>
              <a:gd name="connsiteY7" fmla="*/ 1163292 h 1163292"/>
              <a:gd name="connsiteX8" fmla="*/ 1084808 w 1639491"/>
              <a:gd name="connsiteY8" fmla="*/ 1163292 h 1163292"/>
              <a:gd name="connsiteX9" fmla="*/ 583083 w 1639491"/>
              <a:gd name="connsiteY9" fmla="*/ 1163292 h 1163292"/>
              <a:gd name="connsiteX10" fmla="*/ 109757 w 1639491"/>
              <a:gd name="connsiteY10" fmla="*/ 1163292 h 1163292"/>
              <a:gd name="connsiteX11" fmla="*/ 0 w 1639491"/>
              <a:gd name="connsiteY11" fmla="*/ 1053535 h 1163292"/>
              <a:gd name="connsiteX12" fmla="*/ 0 w 1639491"/>
              <a:gd name="connsiteY12" fmla="*/ 574664 h 1163292"/>
              <a:gd name="connsiteX13" fmla="*/ 0 w 1639491"/>
              <a:gd name="connsiteY13" fmla="*/ 114573 h 1163292"/>
              <a:gd name="connsiteX14" fmla="*/ 114573 w 1639491"/>
              <a:gd name="connsiteY14" fmla="*/ 0 h 1163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9491" h="1163292" fill="none" extrusionOk="0">
                <a:moveTo>
                  <a:pt x="114573" y="0"/>
                </a:moveTo>
                <a:cubicBezTo>
                  <a:pt x="249991" y="-690"/>
                  <a:pt x="375303" y="-14969"/>
                  <a:pt x="598791" y="0"/>
                </a:cubicBezTo>
                <a:cubicBezTo>
                  <a:pt x="822279" y="14969"/>
                  <a:pt x="827822" y="8907"/>
                  <a:pt x="1040700" y="0"/>
                </a:cubicBezTo>
                <a:cubicBezTo>
                  <a:pt x="1253578" y="-8907"/>
                  <a:pt x="1359589" y="2654"/>
                  <a:pt x="1524918" y="0"/>
                </a:cubicBezTo>
                <a:cubicBezTo>
                  <a:pt x="1558699" y="31576"/>
                  <a:pt x="1593956" y="68644"/>
                  <a:pt x="1639491" y="114573"/>
                </a:cubicBezTo>
                <a:cubicBezTo>
                  <a:pt x="1617323" y="214133"/>
                  <a:pt x="1644241" y="450752"/>
                  <a:pt x="1639491" y="584054"/>
                </a:cubicBezTo>
                <a:cubicBezTo>
                  <a:pt x="1634741" y="717356"/>
                  <a:pt x="1646465" y="914609"/>
                  <a:pt x="1639491" y="1053535"/>
                </a:cubicBezTo>
                <a:cubicBezTo>
                  <a:pt x="1615845" y="1085001"/>
                  <a:pt x="1561162" y="1133392"/>
                  <a:pt x="1529734" y="1163292"/>
                </a:cubicBezTo>
                <a:cubicBezTo>
                  <a:pt x="1366850" y="1174690"/>
                  <a:pt x="1268805" y="1147659"/>
                  <a:pt x="1084808" y="1163292"/>
                </a:cubicBezTo>
                <a:cubicBezTo>
                  <a:pt x="900811" y="1178925"/>
                  <a:pt x="767923" y="1157312"/>
                  <a:pt x="583083" y="1163292"/>
                </a:cubicBezTo>
                <a:cubicBezTo>
                  <a:pt x="398244" y="1169272"/>
                  <a:pt x="258016" y="1152803"/>
                  <a:pt x="109757" y="1163292"/>
                </a:cubicBezTo>
                <a:cubicBezTo>
                  <a:pt x="57498" y="1113296"/>
                  <a:pt x="51083" y="1108154"/>
                  <a:pt x="0" y="1053535"/>
                </a:cubicBezTo>
                <a:cubicBezTo>
                  <a:pt x="2653" y="889161"/>
                  <a:pt x="3478" y="812190"/>
                  <a:pt x="0" y="574664"/>
                </a:cubicBezTo>
                <a:cubicBezTo>
                  <a:pt x="-3478" y="337138"/>
                  <a:pt x="7062" y="220541"/>
                  <a:pt x="0" y="114573"/>
                </a:cubicBezTo>
                <a:cubicBezTo>
                  <a:pt x="55300" y="70292"/>
                  <a:pt x="84728" y="32102"/>
                  <a:pt x="114573" y="0"/>
                </a:cubicBezTo>
                <a:close/>
              </a:path>
              <a:path w="1639491" h="1163292" stroke="0" extrusionOk="0">
                <a:moveTo>
                  <a:pt x="114573" y="0"/>
                </a:moveTo>
                <a:cubicBezTo>
                  <a:pt x="296468" y="-530"/>
                  <a:pt x="426978" y="1328"/>
                  <a:pt x="570585" y="0"/>
                </a:cubicBezTo>
                <a:cubicBezTo>
                  <a:pt x="714192" y="-1328"/>
                  <a:pt x="793562" y="13867"/>
                  <a:pt x="998389" y="0"/>
                </a:cubicBezTo>
                <a:cubicBezTo>
                  <a:pt x="1203216" y="-13867"/>
                  <a:pt x="1347560" y="-19592"/>
                  <a:pt x="1524918" y="0"/>
                </a:cubicBezTo>
                <a:cubicBezTo>
                  <a:pt x="1565690" y="46272"/>
                  <a:pt x="1607513" y="72353"/>
                  <a:pt x="1639491" y="114573"/>
                </a:cubicBezTo>
                <a:cubicBezTo>
                  <a:pt x="1633760" y="259104"/>
                  <a:pt x="1654895" y="428763"/>
                  <a:pt x="1639491" y="565275"/>
                </a:cubicBezTo>
                <a:cubicBezTo>
                  <a:pt x="1624087" y="701787"/>
                  <a:pt x="1618921" y="922752"/>
                  <a:pt x="1639491" y="1053535"/>
                </a:cubicBezTo>
                <a:cubicBezTo>
                  <a:pt x="1603102" y="1095937"/>
                  <a:pt x="1568663" y="1133714"/>
                  <a:pt x="1529734" y="1163292"/>
                </a:cubicBezTo>
                <a:cubicBezTo>
                  <a:pt x="1329586" y="1156339"/>
                  <a:pt x="1165068" y="1180697"/>
                  <a:pt x="1056408" y="1163292"/>
                </a:cubicBezTo>
                <a:cubicBezTo>
                  <a:pt x="947748" y="1145887"/>
                  <a:pt x="808649" y="1152512"/>
                  <a:pt x="583083" y="1163292"/>
                </a:cubicBezTo>
                <a:cubicBezTo>
                  <a:pt x="357517" y="1174072"/>
                  <a:pt x="213118" y="1159581"/>
                  <a:pt x="109757" y="1163292"/>
                </a:cubicBezTo>
                <a:cubicBezTo>
                  <a:pt x="64849" y="1114078"/>
                  <a:pt x="21893" y="1082048"/>
                  <a:pt x="0" y="1053535"/>
                </a:cubicBezTo>
                <a:cubicBezTo>
                  <a:pt x="-216" y="845364"/>
                  <a:pt x="-16322" y="797382"/>
                  <a:pt x="0" y="565275"/>
                </a:cubicBezTo>
                <a:cubicBezTo>
                  <a:pt x="16322" y="333168"/>
                  <a:pt x="-18166" y="339605"/>
                  <a:pt x="0" y="114573"/>
                </a:cubicBezTo>
                <a:cubicBezTo>
                  <a:pt x="43125" y="80497"/>
                  <a:pt x="78608" y="34289"/>
                  <a:pt x="114573" y="0"/>
                </a:cubicBezTo>
                <a:close/>
              </a:path>
            </a:pathLst>
          </a:custGeom>
          <a:solidFill>
            <a:schemeClr val="accent3"/>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r>
              <a:rPr lang="en-GB" sz="1600" b="0" dirty="0">
                <a:solidFill>
                  <a:schemeClr val="bg1"/>
                </a:solidFill>
              </a:rPr>
              <a:t>Human and physical geography of  Italy</a:t>
            </a:r>
          </a:p>
        </p:txBody>
      </p:sp>
      <p:sp>
        <p:nvSpPr>
          <p:cNvPr id="58" name="Rectangle: Top Corners Snipped 57">
            <a:extLst>
              <a:ext uri="{FF2B5EF4-FFF2-40B4-BE49-F238E27FC236}">
                <a16:creationId xmlns:a16="http://schemas.microsoft.com/office/drawing/2014/main" id="{A5EDA9E7-BE7D-4520-93B5-2B77C4AAE78C}"/>
              </a:ext>
            </a:extLst>
          </p:cNvPr>
          <p:cNvSpPr/>
          <p:nvPr/>
        </p:nvSpPr>
        <p:spPr>
          <a:xfrm>
            <a:off x="2582303" y="3257973"/>
            <a:ext cx="1639491" cy="1163292"/>
          </a:xfrm>
          <a:custGeom>
            <a:avLst/>
            <a:gdLst>
              <a:gd name="connsiteX0" fmla="*/ 114573 w 1639491"/>
              <a:gd name="connsiteY0" fmla="*/ 0 h 1163292"/>
              <a:gd name="connsiteX1" fmla="*/ 598791 w 1639491"/>
              <a:gd name="connsiteY1" fmla="*/ 0 h 1163292"/>
              <a:gd name="connsiteX2" fmla="*/ 1040700 w 1639491"/>
              <a:gd name="connsiteY2" fmla="*/ 0 h 1163292"/>
              <a:gd name="connsiteX3" fmla="*/ 1524918 w 1639491"/>
              <a:gd name="connsiteY3" fmla="*/ 0 h 1163292"/>
              <a:gd name="connsiteX4" fmla="*/ 1639491 w 1639491"/>
              <a:gd name="connsiteY4" fmla="*/ 114573 h 1163292"/>
              <a:gd name="connsiteX5" fmla="*/ 1639491 w 1639491"/>
              <a:gd name="connsiteY5" fmla="*/ 584054 h 1163292"/>
              <a:gd name="connsiteX6" fmla="*/ 1639491 w 1639491"/>
              <a:gd name="connsiteY6" fmla="*/ 1053535 h 1163292"/>
              <a:gd name="connsiteX7" fmla="*/ 1529734 w 1639491"/>
              <a:gd name="connsiteY7" fmla="*/ 1163292 h 1163292"/>
              <a:gd name="connsiteX8" fmla="*/ 1084808 w 1639491"/>
              <a:gd name="connsiteY8" fmla="*/ 1163292 h 1163292"/>
              <a:gd name="connsiteX9" fmla="*/ 583083 w 1639491"/>
              <a:gd name="connsiteY9" fmla="*/ 1163292 h 1163292"/>
              <a:gd name="connsiteX10" fmla="*/ 109757 w 1639491"/>
              <a:gd name="connsiteY10" fmla="*/ 1163292 h 1163292"/>
              <a:gd name="connsiteX11" fmla="*/ 0 w 1639491"/>
              <a:gd name="connsiteY11" fmla="*/ 1053535 h 1163292"/>
              <a:gd name="connsiteX12" fmla="*/ 0 w 1639491"/>
              <a:gd name="connsiteY12" fmla="*/ 574664 h 1163292"/>
              <a:gd name="connsiteX13" fmla="*/ 0 w 1639491"/>
              <a:gd name="connsiteY13" fmla="*/ 114573 h 1163292"/>
              <a:gd name="connsiteX14" fmla="*/ 114573 w 1639491"/>
              <a:gd name="connsiteY14" fmla="*/ 0 h 1163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9491" h="1163292" fill="none" extrusionOk="0">
                <a:moveTo>
                  <a:pt x="114573" y="0"/>
                </a:moveTo>
                <a:cubicBezTo>
                  <a:pt x="249991" y="-690"/>
                  <a:pt x="375303" y="-14969"/>
                  <a:pt x="598791" y="0"/>
                </a:cubicBezTo>
                <a:cubicBezTo>
                  <a:pt x="822279" y="14969"/>
                  <a:pt x="827822" y="8907"/>
                  <a:pt x="1040700" y="0"/>
                </a:cubicBezTo>
                <a:cubicBezTo>
                  <a:pt x="1253578" y="-8907"/>
                  <a:pt x="1359589" y="2654"/>
                  <a:pt x="1524918" y="0"/>
                </a:cubicBezTo>
                <a:cubicBezTo>
                  <a:pt x="1558699" y="31576"/>
                  <a:pt x="1593956" y="68644"/>
                  <a:pt x="1639491" y="114573"/>
                </a:cubicBezTo>
                <a:cubicBezTo>
                  <a:pt x="1617323" y="214133"/>
                  <a:pt x="1644241" y="450752"/>
                  <a:pt x="1639491" y="584054"/>
                </a:cubicBezTo>
                <a:cubicBezTo>
                  <a:pt x="1634741" y="717356"/>
                  <a:pt x="1646465" y="914609"/>
                  <a:pt x="1639491" y="1053535"/>
                </a:cubicBezTo>
                <a:cubicBezTo>
                  <a:pt x="1615845" y="1085001"/>
                  <a:pt x="1561162" y="1133392"/>
                  <a:pt x="1529734" y="1163292"/>
                </a:cubicBezTo>
                <a:cubicBezTo>
                  <a:pt x="1366850" y="1174690"/>
                  <a:pt x="1268805" y="1147659"/>
                  <a:pt x="1084808" y="1163292"/>
                </a:cubicBezTo>
                <a:cubicBezTo>
                  <a:pt x="900811" y="1178925"/>
                  <a:pt x="767923" y="1157312"/>
                  <a:pt x="583083" y="1163292"/>
                </a:cubicBezTo>
                <a:cubicBezTo>
                  <a:pt x="398244" y="1169272"/>
                  <a:pt x="258016" y="1152803"/>
                  <a:pt x="109757" y="1163292"/>
                </a:cubicBezTo>
                <a:cubicBezTo>
                  <a:pt x="57498" y="1113296"/>
                  <a:pt x="51083" y="1108154"/>
                  <a:pt x="0" y="1053535"/>
                </a:cubicBezTo>
                <a:cubicBezTo>
                  <a:pt x="2653" y="889161"/>
                  <a:pt x="3478" y="812190"/>
                  <a:pt x="0" y="574664"/>
                </a:cubicBezTo>
                <a:cubicBezTo>
                  <a:pt x="-3478" y="337138"/>
                  <a:pt x="7062" y="220541"/>
                  <a:pt x="0" y="114573"/>
                </a:cubicBezTo>
                <a:cubicBezTo>
                  <a:pt x="55300" y="70292"/>
                  <a:pt x="84728" y="32102"/>
                  <a:pt x="114573" y="0"/>
                </a:cubicBezTo>
                <a:close/>
              </a:path>
              <a:path w="1639491" h="1163292" stroke="0" extrusionOk="0">
                <a:moveTo>
                  <a:pt x="114573" y="0"/>
                </a:moveTo>
                <a:cubicBezTo>
                  <a:pt x="296468" y="-530"/>
                  <a:pt x="426978" y="1328"/>
                  <a:pt x="570585" y="0"/>
                </a:cubicBezTo>
                <a:cubicBezTo>
                  <a:pt x="714192" y="-1328"/>
                  <a:pt x="793562" y="13867"/>
                  <a:pt x="998389" y="0"/>
                </a:cubicBezTo>
                <a:cubicBezTo>
                  <a:pt x="1203216" y="-13867"/>
                  <a:pt x="1347560" y="-19592"/>
                  <a:pt x="1524918" y="0"/>
                </a:cubicBezTo>
                <a:cubicBezTo>
                  <a:pt x="1565690" y="46272"/>
                  <a:pt x="1607513" y="72353"/>
                  <a:pt x="1639491" y="114573"/>
                </a:cubicBezTo>
                <a:cubicBezTo>
                  <a:pt x="1633760" y="259104"/>
                  <a:pt x="1654895" y="428763"/>
                  <a:pt x="1639491" y="565275"/>
                </a:cubicBezTo>
                <a:cubicBezTo>
                  <a:pt x="1624087" y="701787"/>
                  <a:pt x="1618921" y="922752"/>
                  <a:pt x="1639491" y="1053535"/>
                </a:cubicBezTo>
                <a:cubicBezTo>
                  <a:pt x="1603102" y="1095937"/>
                  <a:pt x="1568663" y="1133714"/>
                  <a:pt x="1529734" y="1163292"/>
                </a:cubicBezTo>
                <a:cubicBezTo>
                  <a:pt x="1329586" y="1156339"/>
                  <a:pt x="1165068" y="1180697"/>
                  <a:pt x="1056408" y="1163292"/>
                </a:cubicBezTo>
                <a:cubicBezTo>
                  <a:pt x="947748" y="1145887"/>
                  <a:pt x="808649" y="1152512"/>
                  <a:pt x="583083" y="1163292"/>
                </a:cubicBezTo>
                <a:cubicBezTo>
                  <a:pt x="357517" y="1174072"/>
                  <a:pt x="213118" y="1159581"/>
                  <a:pt x="109757" y="1163292"/>
                </a:cubicBezTo>
                <a:cubicBezTo>
                  <a:pt x="64849" y="1114078"/>
                  <a:pt x="21893" y="1082048"/>
                  <a:pt x="0" y="1053535"/>
                </a:cubicBezTo>
                <a:cubicBezTo>
                  <a:pt x="-216" y="845364"/>
                  <a:pt x="-16322" y="797382"/>
                  <a:pt x="0" y="565275"/>
                </a:cubicBezTo>
                <a:cubicBezTo>
                  <a:pt x="16322" y="333168"/>
                  <a:pt x="-18166" y="339605"/>
                  <a:pt x="0" y="114573"/>
                </a:cubicBezTo>
                <a:cubicBezTo>
                  <a:pt x="43125" y="80497"/>
                  <a:pt x="78608" y="34289"/>
                  <a:pt x="114573" y="0"/>
                </a:cubicBezTo>
                <a:close/>
              </a:path>
            </a:pathLst>
          </a:custGeom>
          <a:solidFill>
            <a:schemeClr val="accent2"/>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r>
              <a:rPr lang="en-GB" sz="1600" dirty="0">
                <a:solidFill>
                  <a:schemeClr val="tx1"/>
                </a:solidFill>
              </a:rPr>
              <a:t>Climate zones and biomes</a:t>
            </a:r>
          </a:p>
        </p:txBody>
      </p:sp>
      <p:sp>
        <p:nvSpPr>
          <p:cNvPr id="59" name="Rectangle: Top Corners Snipped 58">
            <a:extLst>
              <a:ext uri="{FF2B5EF4-FFF2-40B4-BE49-F238E27FC236}">
                <a16:creationId xmlns:a16="http://schemas.microsoft.com/office/drawing/2014/main" id="{71E4992A-A3ED-47AB-9C66-DD578B515A64}"/>
              </a:ext>
            </a:extLst>
          </p:cNvPr>
          <p:cNvSpPr/>
          <p:nvPr/>
        </p:nvSpPr>
        <p:spPr>
          <a:xfrm>
            <a:off x="5993737" y="3257973"/>
            <a:ext cx="1639491" cy="1163292"/>
          </a:xfrm>
          <a:custGeom>
            <a:avLst/>
            <a:gdLst>
              <a:gd name="connsiteX0" fmla="*/ 114573 w 1639491"/>
              <a:gd name="connsiteY0" fmla="*/ 0 h 1163292"/>
              <a:gd name="connsiteX1" fmla="*/ 598791 w 1639491"/>
              <a:gd name="connsiteY1" fmla="*/ 0 h 1163292"/>
              <a:gd name="connsiteX2" fmla="*/ 1040700 w 1639491"/>
              <a:gd name="connsiteY2" fmla="*/ 0 h 1163292"/>
              <a:gd name="connsiteX3" fmla="*/ 1524918 w 1639491"/>
              <a:gd name="connsiteY3" fmla="*/ 0 h 1163292"/>
              <a:gd name="connsiteX4" fmla="*/ 1639491 w 1639491"/>
              <a:gd name="connsiteY4" fmla="*/ 114573 h 1163292"/>
              <a:gd name="connsiteX5" fmla="*/ 1639491 w 1639491"/>
              <a:gd name="connsiteY5" fmla="*/ 584054 h 1163292"/>
              <a:gd name="connsiteX6" fmla="*/ 1639491 w 1639491"/>
              <a:gd name="connsiteY6" fmla="*/ 1053535 h 1163292"/>
              <a:gd name="connsiteX7" fmla="*/ 1529734 w 1639491"/>
              <a:gd name="connsiteY7" fmla="*/ 1163292 h 1163292"/>
              <a:gd name="connsiteX8" fmla="*/ 1084808 w 1639491"/>
              <a:gd name="connsiteY8" fmla="*/ 1163292 h 1163292"/>
              <a:gd name="connsiteX9" fmla="*/ 583083 w 1639491"/>
              <a:gd name="connsiteY9" fmla="*/ 1163292 h 1163292"/>
              <a:gd name="connsiteX10" fmla="*/ 109757 w 1639491"/>
              <a:gd name="connsiteY10" fmla="*/ 1163292 h 1163292"/>
              <a:gd name="connsiteX11" fmla="*/ 0 w 1639491"/>
              <a:gd name="connsiteY11" fmla="*/ 1053535 h 1163292"/>
              <a:gd name="connsiteX12" fmla="*/ 0 w 1639491"/>
              <a:gd name="connsiteY12" fmla="*/ 574664 h 1163292"/>
              <a:gd name="connsiteX13" fmla="*/ 0 w 1639491"/>
              <a:gd name="connsiteY13" fmla="*/ 114573 h 1163292"/>
              <a:gd name="connsiteX14" fmla="*/ 114573 w 1639491"/>
              <a:gd name="connsiteY14" fmla="*/ 0 h 1163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9491" h="1163292" fill="none" extrusionOk="0">
                <a:moveTo>
                  <a:pt x="114573" y="0"/>
                </a:moveTo>
                <a:cubicBezTo>
                  <a:pt x="249991" y="-690"/>
                  <a:pt x="375303" y="-14969"/>
                  <a:pt x="598791" y="0"/>
                </a:cubicBezTo>
                <a:cubicBezTo>
                  <a:pt x="822279" y="14969"/>
                  <a:pt x="827822" y="8907"/>
                  <a:pt x="1040700" y="0"/>
                </a:cubicBezTo>
                <a:cubicBezTo>
                  <a:pt x="1253578" y="-8907"/>
                  <a:pt x="1359589" y="2654"/>
                  <a:pt x="1524918" y="0"/>
                </a:cubicBezTo>
                <a:cubicBezTo>
                  <a:pt x="1558699" y="31576"/>
                  <a:pt x="1593956" y="68644"/>
                  <a:pt x="1639491" y="114573"/>
                </a:cubicBezTo>
                <a:cubicBezTo>
                  <a:pt x="1617323" y="214133"/>
                  <a:pt x="1644241" y="450752"/>
                  <a:pt x="1639491" y="584054"/>
                </a:cubicBezTo>
                <a:cubicBezTo>
                  <a:pt x="1634741" y="717356"/>
                  <a:pt x="1646465" y="914609"/>
                  <a:pt x="1639491" y="1053535"/>
                </a:cubicBezTo>
                <a:cubicBezTo>
                  <a:pt x="1615845" y="1085001"/>
                  <a:pt x="1561162" y="1133392"/>
                  <a:pt x="1529734" y="1163292"/>
                </a:cubicBezTo>
                <a:cubicBezTo>
                  <a:pt x="1366850" y="1174690"/>
                  <a:pt x="1268805" y="1147659"/>
                  <a:pt x="1084808" y="1163292"/>
                </a:cubicBezTo>
                <a:cubicBezTo>
                  <a:pt x="900811" y="1178925"/>
                  <a:pt x="767923" y="1157312"/>
                  <a:pt x="583083" y="1163292"/>
                </a:cubicBezTo>
                <a:cubicBezTo>
                  <a:pt x="398244" y="1169272"/>
                  <a:pt x="258016" y="1152803"/>
                  <a:pt x="109757" y="1163292"/>
                </a:cubicBezTo>
                <a:cubicBezTo>
                  <a:pt x="57498" y="1113296"/>
                  <a:pt x="51083" y="1108154"/>
                  <a:pt x="0" y="1053535"/>
                </a:cubicBezTo>
                <a:cubicBezTo>
                  <a:pt x="2653" y="889161"/>
                  <a:pt x="3478" y="812190"/>
                  <a:pt x="0" y="574664"/>
                </a:cubicBezTo>
                <a:cubicBezTo>
                  <a:pt x="-3478" y="337138"/>
                  <a:pt x="7062" y="220541"/>
                  <a:pt x="0" y="114573"/>
                </a:cubicBezTo>
                <a:cubicBezTo>
                  <a:pt x="55300" y="70292"/>
                  <a:pt x="84728" y="32102"/>
                  <a:pt x="114573" y="0"/>
                </a:cubicBezTo>
                <a:close/>
              </a:path>
              <a:path w="1639491" h="1163292" stroke="0" extrusionOk="0">
                <a:moveTo>
                  <a:pt x="114573" y="0"/>
                </a:moveTo>
                <a:cubicBezTo>
                  <a:pt x="296468" y="-530"/>
                  <a:pt x="426978" y="1328"/>
                  <a:pt x="570585" y="0"/>
                </a:cubicBezTo>
                <a:cubicBezTo>
                  <a:pt x="714192" y="-1328"/>
                  <a:pt x="793562" y="13867"/>
                  <a:pt x="998389" y="0"/>
                </a:cubicBezTo>
                <a:cubicBezTo>
                  <a:pt x="1203216" y="-13867"/>
                  <a:pt x="1347560" y="-19592"/>
                  <a:pt x="1524918" y="0"/>
                </a:cubicBezTo>
                <a:cubicBezTo>
                  <a:pt x="1565690" y="46272"/>
                  <a:pt x="1607513" y="72353"/>
                  <a:pt x="1639491" y="114573"/>
                </a:cubicBezTo>
                <a:cubicBezTo>
                  <a:pt x="1633760" y="259104"/>
                  <a:pt x="1654895" y="428763"/>
                  <a:pt x="1639491" y="565275"/>
                </a:cubicBezTo>
                <a:cubicBezTo>
                  <a:pt x="1624087" y="701787"/>
                  <a:pt x="1618921" y="922752"/>
                  <a:pt x="1639491" y="1053535"/>
                </a:cubicBezTo>
                <a:cubicBezTo>
                  <a:pt x="1603102" y="1095937"/>
                  <a:pt x="1568663" y="1133714"/>
                  <a:pt x="1529734" y="1163292"/>
                </a:cubicBezTo>
                <a:cubicBezTo>
                  <a:pt x="1329586" y="1156339"/>
                  <a:pt x="1165068" y="1180697"/>
                  <a:pt x="1056408" y="1163292"/>
                </a:cubicBezTo>
                <a:cubicBezTo>
                  <a:pt x="947748" y="1145887"/>
                  <a:pt x="808649" y="1152512"/>
                  <a:pt x="583083" y="1163292"/>
                </a:cubicBezTo>
                <a:cubicBezTo>
                  <a:pt x="357517" y="1174072"/>
                  <a:pt x="213118" y="1159581"/>
                  <a:pt x="109757" y="1163292"/>
                </a:cubicBezTo>
                <a:cubicBezTo>
                  <a:pt x="64849" y="1114078"/>
                  <a:pt x="21893" y="1082048"/>
                  <a:pt x="0" y="1053535"/>
                </a:cubicBezTo>
                <a:cubicBezTo>
                  <a:pt x="-216" y="845364"/>
                  <a:pt x="-16322" y="797382"/>
                  <a:pt x="0" y="565275"/>
                </a:cubicBezTo>
                <a:cubicBezTo>
                  <a:pt x="16322" y="333168"/>
                  <a:pt x="-18166" y="339605"/>
                  <a:pt x="0" y="114573"/>
                </a:cubicBezTo>
                <a:cubicBezTo>
                  <a:pt x="43125" y="80497"/>
                  <a:pt x="78608" y="34289"/>
                  <a:pt x="114573" y="0"/>
                </a:cubicBezTo>
                <a:close/>
              </a:path>
            </a:pathLst>
          </a:custGeom>
          <a:solidFill>
            <a:schemeClr val="accent3"/>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endParaRPr lang="en-GB" sz="1600" dirty="0">
              <a:solidFill>
                <a:schemeClr val="tx1"/>
              </a:solidFill>
            </a:endParaRPr>
          </a:p>
          <a:p>
            <a:pPr algn="ctr">
              <a:lnSpc>
                <a:spcPct val="107000"/>
              </a:lnSpc>
            </a:pPr>
            <a:endParaRPr lang="en-GB" sz="1600" b="0" dirty="0">
              <a:solidFill>
                <a:schemeClr val="bg1"/>
              </a:solidFill>
            </a:endParaRPr>
          </a:p>
          <a:p>
            <a:pPr algn="ctr">
              <a:lnSpc>
                <a:spcPct val="107000"/>
              </a:lnSpc>
            </a:pPr>
            <a:r>
              <a:rPr lang="en-GB" sz="1600" b="0" dirty="0">
                <a:solidFill>
                  <a:schemeClr val="bg1"/>
                </a:solidFill>
              </a:rPr>
              <a:t>Asia</a:t>
            </a:r>
          </a:p>
          <a:p>
            <a:pPr algn="ctr">
              <a:lnSpc>
                <a:spcPct val="107000"/>
              </a:lnSpc>
            </a:pPr>
            <a:r>
              <a:rPr lang="en-GB" sz="1600" b="0" dirty="0">
                <a:solidFill>
                  <a:schemeClr val="bg1"/>
                </a:solidFill>
              </a:rPr>
              <a:t>(volcanoes &amp; earthquakes)</a:t>
            </a:r>
            <a:endParaRPr lang="en-GB" sz="1600" b="0" dirty="0">
              <a:solidFill>
                <a:schemeClr val="tx1"/>
              </a:solidFill>
            </a:endParaRPr>
          </a:p>
          <a:p>
            <a:pPr algn="ctr">
              <a:lnSpc>
                <a:spcPct val="107000"/>
              </a:lnSpc>
            </a:pPr>
            <a:endParaRPr lang="en-GB" sz="1600" dirty="0">
              <a:solidFill>
                <a:schemeClr val="tx1"/>
              </a:solidFill>
            </a:endParaRPr>
          </a:p>
          <a:p>
            <a:pPr algn="ctr">
              <a:lnSpc>
                <a:spcPct val="107000"/>
              </a:lnSpc>
            </a:pPr>
            <a:endParaRPr lang="en-GB" sz="1600" b="0" dirty="0">
              <a:solidFill>
                <a:schemeClr val="tx1"/>
              </a:solidFill>
            </a:endParaRPr>
          </a:p>
        </p:txBody>
      </p:sp>
      <p:sp>
        <p:nvSpPr>
          <p:cNvPr id="60" name="Rectangle: Top Corners Snipped 59">
            <a:extLst>
              <a:ext uri="{FF2B5EF4-FFF2-40B4-BE49-F238E27FC236}">
                <a16:creationId xmlns:a16="http://schemas.microsoft.com/office/drawing/2014/main" id="{73ACF404-9531-486C-806F-21951FEBF4B4}"/>
              </a:ext>
            </a:extLst>
          </p:cNvPr>
          <p:cNvSpPr/>
          <p:nvPr/>
        </p:nvSpPr>
        <p:spPr>
          <a:xfrm>
            <a:off x="9405169" y="3257973"/>
            <a:ext cx="1639491" cy="1163292"/>
          </a:xfrm>
          <a:custGeom>
            <a:avLst/>
            <a:gdLst>
              <a:gd name="connsiteX0" fmla="*/ 114573 w 1639491"/>
              <a:gd name="connsiteY0" fmla="*/ 0 h 1163292"/>
              <a:gd name="connsiteX1" fmla="*/ 598791 w 1639491"/>
              <a:gd name="connsiteY1" fmla="*/ 0 h 1163292"/>
              <a:gd name="connsiteX2" fmla="*/ 1040700 w 1639491"/>
              <a:gd name="connsiteY2" fmla="*/ 0 h 1163292"/>
              <a:gd name="connsiteX3" fmla="*/ 1524918 w 1639491"/>
              <a:gd name="connsiteY3" fmla="*/ 0 h 1163292"/>
              <a:gd name="connsiteX4" fmla="*/ 1639491 w 1639491"/>
              <a:gd name="connsiteY4" fmla="*/ 114573 h 1163292"/>
              <a:gd name="connsiteX5" fmla="*/ 1639491 w 1639491"/>
              <a:gd name="connsiteY5" fmla="*/ 584054 h 1163292"/>
              <a:gd name="connsiteX6" fmla="*/ 1639491 w 1639491"/>
              <a:gd name="connsiteY6" fmla="*/ 1053535 h 1163292"/>
              <a:gd name="connsiteX7" fmla="*/ 1529734 w 1639491"/>
              <a:gd name="connsiteY7" fmla="*/ 1163292 h 1163292"/>
              <a:gd name="connsiteX8" fmla="*/ 1084808 w 1639491"/>
              <a:gd name="connsiteY8" fmla="*/ 1163292 h 1163292"/>
              <a:gd name="connsiteX9" fmla="*/ 583083 w 1639491"/>
              <a:gd name="connsiteY9" fmla="*/ 1163292 h 1163292"/>
              <a:gd name="connsiteX10" fmla="*/ 109757 w 1639491"/>
              <a:gd name="connsiteY10" fmla="*/ 1163292 h 1163292"/>
              <a:gd name="connsiteX11" fmla="*/ 0 w 1639491"/>
              <a:gd name="connsiteY11" fmla="*/ 1053535 h 1163292"/>
              <a:gd name="connsiteX12" fmla="*/ 0 w 1639491"/>
              <a:gd name="connsiteY12" fmla="*/ 574664 h 1163292"/>
              <a:gd name="connsiteX13" fmla="*/ 0 w 1639491"/>
              <a:gd name="connsiteY13" fmla="*/ 114573 h 1163292"/>
              <a:gd name="connsiteX14" fmla="*/ 114573 w 1639491"/>
              <a:gd name="connsiteY14" fmla="*/ 0 h 1163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9491" h="1163292" fill="none" extrusionOk="0">
                <a:moveTo>
                  <a:pt x="114573" y="0"/>
                </a:moveTo>
                <a:cubicBezTo>
                  <a:pt x="249991" y="-690"/>
                  <a:pt x="375303" y="-14969"/>
                  <a:pt x="598791" y="0"/>
                </a:cubicBezTo>
                <a:cubicBezTo>
                  <a:pt x="822279" y="14969"/>
                  <a:pt x="827822" y="8907"/>
                  <a:pt x="1040700" y="0"/>
                </a:cubicBezTo>
                <a:cubicBezTo>
                  <a:pt x="1253578" y="-8907"/>
                  <a:pt x="1359589" y="2654"/>
                  <a:pt x="1524918" y="0"/>
                </a:cubicBezTo>
                <a:cubicBezTo>
                  <a:pt x="1558699" y="31576"/>
                  <a:pt x="1593956" y="68644"/>
                  <a:pt x="1639491" y="114573"/>
                </a:cubicBezTo>
                <a:cubicBezTo>
                  <a:pt x="1617323" y="214133"/>
                  <a:pt x="1644241" y="450752"/>
                  <a:pt x="1639491" y="584054"/>
                </a:cubicBezTo>
                <a:cubicBezTo>
                  <a:pt x="1634741" y="717356"/>
                  <a:pt x="1646465" y="914609"/>
                  <a:pt x="1639491" y="1053535"/>
                </a:cubicBezTo>
                <a:cubicBezTo>
                  <a:pt x="1615845" y="1085001"/>
                  <a:pt x="1561162" y="1133392"/>
                  <a:pt x="1529734" y="1163292"/>
                </a:cubicBezTo>
                <a:cubicBezTo>
                  <a:pt x="1366850" y="1174690"/>
                  <a:pt x="1268805" y="1147659"/>
                  <a:pt x="1084808" y="1163292"/>
                </a:cubicBezTo>
                <a:cubicBezTo>
                  <a:pt x="900811" y="1178925"/>
                  <a:pt x="767923" y="1157312"/>
                  <a:pt x="583083" y="1163292"/>
                </a:cubicBezTo>
                <a:cubicBezTo>
                  <a:pt x="398244" y="1169272"/>
                  <a:pt x="258016" y="1152803"/>
                  <a:pt x="109757" y="1163292"/>
                </a:cubicBezTo>
                <a:cubicBezTo>
                  <a:pt x="57498" y="1113296"/>
                  <a:pt x="51083" y="1108154"/>
                  <a:pt x="0" y="1053535"/>
                </a:cubicBezTo>
                <a:cubicBezTo>
                  <a:pt x="2653" y="889161"/>
                  <a:pt x="3478" y="812190"/>
                  <a:pt x="0" y="574664"/>
                </a:cubicBezTo>
                <a:cubicBezTo>
                  <a:pt x="-3478" y="337138"/>
                  <a:pt x="7062" y="220541"/>
                  <a:pt x="0" y="114573"/>
                </a:cubicBezTo>
                <a:cubicBezTo>
                  <a:pt x="55300" y="70292"/>
                  <a:pt x="84728" y="32102"/>
                  <a:pt x="114573" y="0"/>
                </a:cubicBezTo>
                <a:close/>
              </a:path>
              <a:path w="1639491" h="1163292" stroke="0" extrusionOk="0">
                <a:moveTo>
                  <a:pt x="114573" y="0"/>
                </a:moveTo>
                <a:cubicBezTo>
                  <a:pt x="296468" y="-530"/>
                  <a:pt x="426978" y="1328"/>
                  <a:pt x="570585" y="0"/>
                </a:cubicBezTo>
                <a:cubicBezTo>
                  <a:pt x="714192" y="-1328"/>
                  <a:pt x="793562" y="13867"/>
                  <a:pt x="998389" y="0"/>
                </a:cubicBezTo>
                <a:cubicBezTo>
                  <a:pt x="1203216" y="-13867"/>
                  <a:pt x="1347560" y="-19592"/>
                  <a:pt x="1524918" y="0"/>
                </a:cubicBezTo>
                <a:cubicBezTo>
                  <a:pt x="1565690" y="46272"/>
                  <a:pt x="1607513" y="72353"/>
                  <a:pt x="1639491" y="114573"/>
                </a:cubicBezTo>
                <a:cubicBezTo>
                  <a:pt x="1633760" y="259104"/>
                  <a:pt x="1654895" y="428763"/>
                  <a:pt x="1639491" y="565275"/>
                </a:cubicBezTo>
                <a:cubicBezTo>
                  <a:pt x="1624087" y="701787"/>
                  <a:pt x="1618921" y="922752"/>
                  <a:pt x="1639491" y="1053535"/>
                </a:cubicBezTo>
                <a:cubicBezTo>
                  <a:pt x="1603102" y="1095937"/>
                  <a:pt x="1568663" y="1133714"/>
                  <a:pt x="1529734" y="1163292"/>
                </a:cubicBezTo>
                <a:cubicBezTo>
                  <a:pt x="1329586" y="1156339"/>
                  <a:pt x="1165068" y="1180697"/>
                  <a:pt x="1056408" y="1163292"/>
                </a:cubicBezTo>
                <a:cubicBezTo>
                  <a:pt x="947748" y="1145887"/>
                  <a:pt x="808649" y="1152512"/>
                  <a:pt x="583083" y="1163292"/>
                </a:cubicBezTo>
                <a:cubicBezTo>
                  <a:pt x="357517" y="1174072"/>
                  <a:pt x="213118" y="1159581"/>
                  <a:pt x="109757" y="1163292"/>
                </a:cubicBezTo>
                <a:cubicBezTo>
                  <a:pt x="64849" y="1114078"/>
                  <a:pt x="21893" y="1082048"/>
                  <a:pt x="0" y="1053535"/>
                </a:cubicBezTo>
                <a:cubicBezTo>
                  <a:pt x="-216" y="845364"/>
                  <a:pt x="-16322" y="797382"/>
                  <a:pt x="0" y="565275"/>
                </a:cubicBezTo>
                <a:cubicBezTo>
                  <a:pt x="16322" y="333168"/>
                  <a:pt x="-18166" y="339605"/>
                  <a:pt x="0" y="114573"/>
                </a:cubicBezTo>
                <a:cubicBezTo>
                  <a:pt x="43125" y="80497"/>
                  <a:pt x="78608" y="34289"/>
                  <a:pt x="114573" y="0"/>
                </a:cubicBezTo>
                <a:close/>
              </a:path>
            </a:pathLst>
          </a:custGeom>
          <a:solidFill>
            <a:schemeClr val="accent3"/>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endParaRPr lang="en-GB" sz="1600" dirty="0">
              <a:solidFill>
                <a:schemeClr val="tx1"/>
              </a:solidFill>
            </a:endParaRPr>
          </a:p>
          <a:p>
            <a:pPr algn="ctr"/>
            <a:r>
              <a:rPr lang="en-GB" sz="1600" dirty="0">
                <a:solidFill>
                  <a:srgbClr val="FFFFFF"/>
                </a:solidFill>
              </a:rPr>
              <a:t>Investigating our local area</a:t>
            </a:r>
          </a:p>
          <a:p>
            <a:pPr algn="ctr">
              <a:lnSpc>
                <a:spcPct val="107000"/>
              </a:lnSpc>
            </a:pPr>
            <a:endParaRPr lang="en-GB" sz="1600" b="0" dirty="0">
              <a:solidFill>
                <a:schemeClr val="tx1"/>
              </a:solidFill>
            </a:endParaRPr>
          </a:p>
        </p:txBody>
      </p:sp>
      <p:sp>
        <p:nvSpPr>
          <p:cNvPr id="61" name="Rectangle: Top Corners Snipped 60">
            <a:extLst>
              <a:ext uri="{FF2B5EF4-FFF2-40B4-BE49-F238E27FC236}">
                <a16:creationId xmlns:a16="http://schemas.microsoft.com/office/drawing/2014/main" id="{E9F6427F-0BC6-4963-A327-5A88D8371AAA}"/>
              </a:ext>
            </a:extLst>
          </p:cNvPr>
          <p:cNvSpPr/>
          <p:nvPr/>
        </p:nvSpPr>
        <p:spPr>
          <a:xfrm>
            <a:off x="4288020" y="3257973"/>
            <a:ext cx="1639491" cy="1163292"/>
          </a:xfrm>
          <a:custGeom>
            <a:avLst/>
            <a:gdLst>
              <a:gd name="connsiteX0" fmla="*/ 114573 w 1639491"/>
              <a:gd name="connsiteY0" fmla="*/ 0 h 1163292"/>
              <a:gd name="connsiteX1" fmla="*/ 598791 w 1639491"/>
              <a:gd name="connsiteY1" fmla="*/ 0 h 1163292"/>
              <a:gd name="connsiteX2" fmla="*/ 1040700 w 1639491"/>
              <a:gd name="connsiteY2" fmla="*/ 0 h 1163292"/>
              <a:gd name="connsiteX3" fmla="*/ 1524918 w 1639491"/>
              <a:gd name="connsiteY3" fmla="*/ 0 h 1163292"/>
              <a:gd name="connsiteX4" fmla="*/ 1639491 w 1639491"/>
              <a:gd name="connsiteY4" fmla="*/ 114573 h 1163292"/>
              <a:gd name="connsiteX5" fmla="*/ 1639491 w 1639491"/>
              <a:gd name="connsiteY5" fmla="*/ 584054 h 1163292"/>
              <a:gd name="connsiteX6" fmla="*/ 1639491 w 1639491"/>
              <a:gd name="connsiteY6" fmla="*/ 1053535 h 1163292"/>
              <a:gd name="connsiteX7" fmla="*/ 1529734 w 1639491"/>
              <a:gd name="connsiteY7" fmla="*/ 1163292 h 1163292"/>
              <a:gd name="connsiteX8" fmla="*/ 1084808 w 1639491"/>
              <a:gd name="connsiteY8" fmla="*/ 1163292 h 1163292"/>
              <a:gd name="connsiteX9" fmla="*/ 583083 w 1639491"/>
              <a:gd name="connsiteY9" fmla="*/ 1163292 h 1163292"/>
              <a:gd name="connsiteX10" fmla="*/ 109757 w 1639491"/>
              <a:gd name="connsiteY10" fmla="*/ 1163292 h 1163292"/>
              <a:gd name="connsiteX11" fmla="*/ 0 w 1639491"/>
              <a:gd name="connsiteY11" fmla="*/ 1053535 h 1163292"/>
              <a:gd name="connsiteX12" fmla="*/ 0 w 1639491"/>
              <a:gd name="connsiteY12" fmla="*/ 574664 h 1163292"/>
              <a:gd name="connsiteX13" fmla="*/ 0 w 1639491"/>
              <a:gd name="connsiteY13" fmla="*/ 114573 h 1163292"/>
              <a:gd name="connsiteX14" fmla="*/ 114573 w 1639491"/>
              <a:gd name="connsiteY14" fmla="*/ 0 h 1163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639491" h="1163292" fill="none" extrusionOk="0">
                <a:moveTo>
                  <a:pt x="114573" y="0"/>
                </a:moveTo>
                <a:cubicBezTo>
                  <a:pt x="249991" y="-690"/>
                  <a:pt x="375303" y="-14969"/>
                  <a:pt x="598791" y="0"/>
                </a:cubicBezTo>
                <a:cubicBezTo>
                  <a:pt x="822279" y="14969"/>
                  <a:pt x="827822" y="8907"/>
                  <a:pt x="1040700" y="0"/>
                </a:cubicBezTo>
                <a:cubicBezTo>
                  <a:pt x="1253578" y="-8907"/>
                  <a:pt x="1359589" y="2654"/>
                  <a:pt x="1524918" y="0"/>
                </a:cubicBezTo>
                <a:cubicBezTo>
                  <a:pt x="1558699" y="31576"/>
                  <a:pt x="1593956" y="68644"/>
                  <a:pt x="1639491" y="114573"/>
                </a:cubicBezTo>
                <a:cubicBezTo>
                  <a:pt x="1617323" y="214133"/>
                  <a:pt x="1644241" y="450752"/>
                  <a:pt x="1639491" y="584054"/>
                </a:cubicBezTo>
                <a:cubicBezTo>
                  <a:pt x="1634741" y="717356"/>
                  <a:pt x="1646465" y="914609"/>
                  <a:pt x="1639491" y="1053535"/>
                </a:cubicBezTo>
                <a:cubicBezTo>
                  <a:pt x="1615845" y="1085001"/>
                  <a:pt x="1561162" y="1133392"/>
                  <a:pt x="1529734" y="1163292"/>
                </a:cubicBezTo>
                <a:cubicBezTo>
                  <a:pt x="1366850" y="1174690"/>
                  <a:pt x="1268805" y="1147659"/>
                  <a:pt x="1084808" y="1163292"/>
                </a:cubicBezTo>
                <a:cubicBezTo>
                  <a:pt x="900811" y="1178925"/>
                  <a:pt x="767923" y="1157312"/>
                  <a:pt x="583083" y="1163292"/>
                </a:cubicBezTo>
                <a:cubicBezTo>
                  <a:pt x="398244" y="1169272"/>
                  <a:pt x="258016" y="1152803"/>
                  <a:pt x="109757" y="1163292"/>
                </a:cubicBezTo>
                <a:cubicBezTo>
                  <a:pt x="57498" y="1113296"/>
                  <a:pt x="51083" y="1108154"/>
                  <a:pt x="0" y="1053535"/>
                </a:cubicBezTo>
                <a:cubicBezTo>
                  <a:pt x="2653" y="889161"/>
                  <a:pt x="3478" y="812190"/>
                  <a:pt x="0" y="574664"/>
                </a:cubicBezTo>
                <a:cubicBezTo>
                  <a:pt x="-3478" y="337138"/>
                  <a:pt x="7062" y="220541"/>
                  <a:pt x="0" y="114573"/>
                </a:cubicBezTo>
                <a:cubicBezTo>
                  <a:pt x="55300" y="70292"/>
                  <a:pt x="84728" y="32102"/>
                  <a:pt x="114573" y="0"/>
                </a:cubicBezTo>
                <a:close/>
              </a:path>
              <a:path w="1639491" h="1163292" stroke="0" extrusionOk="0">
                <a:moveTo>
                  <a:pt x="114573" y="0"/>
                </a:moveTo>
                <a:cubicBezTo>
                  <a:pt x="296468" y="-530"/>
                  <a:pt x="426978" y="1328"/>
                  <a:pt x="570585" y="0"/>
                </a:cubicBezTo>
                <a:cubicBezTo>
                  <a:pt x="714192" y="-1328"/>
                  <a:pt x="793562" y="13867"/>
                  <a:pt x="998389" y="0"/>
                </a:cubicBezTo>
                <a:cubicBezTo>
                  <a:pt x="1203216" y="-13867"/>
                  <a:pt x="1347560" y="-19592"/>
                  <a:pt x="1524918" y="0"/>
                </a:cubicBezTo>
                <a:cubicBezTo>
                  <a:pt x="1565690" y="46272"/>
                  <a:pt x="1607513" y="72353"/>
                  <a:pt x="1639491" y="114573"/>
                </a:cubicBezTo>
                <a:cubicBezTo>
                  <a:pt x="1633760" y="259104"/>
                  <a:pt x="1654895" y="428763"/>
                  <a:pt x="1639491" y="565275"/>
                </a:cubicBezTo>
                <a:cubicBezTo>
                  <a:pt x="1624087" y="701787"/>
                  <a:pt x="1618921" y="922752"/>
                  <a:pt x="1639491" y="1053535"/>
                </a:cubicBezTo>
                <a:cubicBezTo>
                  <a:pt x="1603102" y="1095937"/>
                  <a:pt x="1568663" y="1133714"/>
                  <a:pt x="1529734" y="1163292"/>
                </a:cubicBezTo>
                <a:cubicBezTo>
                  <a:pt x="1329586" y="1156339"/>
                  <a:pt x="1165068" y="1180697"/>
                  <a:pt x="1056408" y="1163292"/>
                </a:cubicBezTo>
                <a:cubicBezTo>
                  <a:pt x="947748" y="1145887"/>
                  <a:pt x="808649" y="1152512"/>
                  <a:pt x="583083" y="1163292"/>
                </a:cubicBezTo>
                <a:cubicBezTo>
                  <a:pt x="357517" y="1174072"/>
                  <a:pt x="213118" y="1159581"/>
                  <a:pt x="109757" y="1163292"/>
                </a:cubicBezTo>
                <a:cubicBezTo>
                  <a:pt x="64849" y="1114078"/>
                  <a:pt x="21893" y="1082048"/>
                  <a:pt x="0" y="1053535"/>
                </a:cubicBezTo>
                <a:cubicBezTo>
                  <a:pt x="-216" y="845364"/>
                  <a:pt x="-16322" y="797382"/>
                  <a:pt x="0" y="565275"/>
                </a:cubicBezTo>
                <a:cubicBezTo>
                  <a:pt x="16322" y="333168"/>
                  <a:pt x="-18166" y="339605"/>
                  <a:pt x="0" y="114573"/>
                </a:cubicBezTo>
                <a:cubicBezTo>
                  <a:pt x="43125" y="80497"/>
                  <a:pt x="78608" y="34289"/>
                  <a:pt x="114573" y="0"/>
                </a:cubicBezTo>
                <a:close/>
              </a:path>
            </a:pathLst>
          </a:custGeom>
          <a:solidFill>
            <a:schemeClr val="accent3"/>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r>
              <a:rPr lang="en-GB" sz="1600" dirty="0">
                <a:solidFill>
                  <a:schemeClr val="bg1"/>
                </a:solidFill>
              </a:rPr>
              <a:t>Europe</a:t>
            </a:r>
          </a:p>
          <a:p>
            <a:pPr algn="ctr">
              <a:lnSpc>
                <a:spcPct val="107000"/>
              </a:lnSpc>
            </a:pPr>
            <a:r>
              <a:rPr lang="en-GB" sz="1600" b="0" dirty="0">
                <a:solidFill>
                  <a:schemeClr val="bg1"/>
                </a:solidFill>
              </a:rPr>
              <a:t>(countries)</a:t>
            </a:r>
          </a:p>
        </p:txBody>
      </p:sp>
      <p:sp>
        <p:nvSpPr>
          <p:cNvPr id="62" name="Arrow: Curved Left 61">
            <a:extLst>
              <a:ext uri="{FF2B5EF4-FFF2-40B4-BE49-F238E27FC236}">
                <a16:creationId xmlns:a16="http://schemas.microsoft.com/office/drawing/2014/main" id="{5F490558-6893-4B43-A3EF-0874885D7E52}"/>
              </a:ext>
            </a:extLst>
          </p:cNvPr>
          <p:cNvSpPr/>
          <p:nvPr/>
        </p:nvSpPr>
        <p:spPr>
          <a:xfrm>
            <a:off x="11553825" y="2244573"/>
            <a:ext cx="527710" cy="1013400"/>
          </a:xfrm>
          <a:prstGeom prst="curvedLef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34" name="Rectangle: Top Corners Snipped 33">
            <a:extLst>
              <a:ext uri="{FF2B5EF4-FFF2-40B4-BE49-F238E27FC236}">
                <a16:creationId xmlns:a16="http://schemas.microsoft.com/office/drawing/2014/main" id="{EF7EBB4B-EC49-400A-B118-1C9A53ADFE0F}"/>
              </a:ext>
            </a:extLst>
          </p:cNvPr>
          <p:cNvSpPr/>
          <p:nvPr/>
        </p:nvSpPr>
        <p:spPr>
          <a:xfrm>
            <a:off x="243415" y="5137217"/>
            <a:ext cx="800990" cy="1013399"/>
          </a:xfrm>
          <a:custGeom>
            <a:avLst/>
            <a:gdLst>
              <a:gd name="connsiteX0" fmla="*/ 78890 w 800990"/>
              <a:gd name="connsiteY0" fmla="*/ 0 h 1013399"/>
              <a:gd name="connsiteX1" fmla="*/ 722100 w 800990"/>
              <a:gd name="connsiteY1" fmla="*/ 0 h 1013399"/>
              <a:gd name="connsiteX2" fmla="*/ 800990 w 800990"/>
              <a:gd name="connsiteY2" fmla="*/ 78890 h 1013399"/>
              <a:gd name="connsiteX3" fmla="*/ 800990 w 800990"/>
              <a:gd name="connsiteY3" fmla="*/ 499769 h 1013399"/>
              <a:gd name="connsiteX4" fmla="*/ 800990 w 800990"/>
              <a:gd name="connsiteY4" fmla="*/ 937826 h 1013399"/>
              <a:gd name="connsiteX5" fmla="*/ 725417 w 800990"/>
              <a:gd name="connsiteY5" fmla="*/ 1013399 h 1013399"/>
              <a:gd name="connsiteX6" fmla="*/ 75573 w 800990"/>
              <a:gd name="connsiteY6" fmla="*/ 1013399 h 1013399"/>
              <a:gd name="connsiteX7" fmla="*/ 0 w 800990"/>
              <a:gd name="connsiteY7" fmla="*/ 937826 h 1013399"/>
              <a:gd name="connsiteX8" fmla="*/ 0 w 800990"/>
              <a:gd name="connsiteY8" fmla="*/ 508358 h 1013399"/>
              <a:gd name="connsiteX9" fmla="*/ 0 w 800990"/>
              <a:gd name="connsiteY9" fmla="*/ 78890 h 1013399"/>
              <a:gd name="connsiteX10" fmla="*/ 78890 w 800990"/>
              <a:gd name="connsiteY10" fmla="*/ 0 h 1013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00990" h="1013399" fill="none" extrusionOk="0">
                <a:moveTo>
                  <a:pt x="78890" y="0"/>
                </a:moveTo>
                <a:cubicBezTo>
                  <a:pt x="327797" y="-29678"/>
                  <a:pt x="419332" y="-27926"/>
                  <a:pt x="722100" y="0"/>
                </a:cubicBezTo>
                <a:cubicBezTo>
                  <a:pt x="742630" y="20831"/>
                  <a:pt x="776726" y="56203"/>
                  <a:pt x="800990" y="78890"/>
                </a:cubicBezTo>
                <a:cubicBezTo>
                  <a:pt x="799859" y="202500"/>
                  <a:pt x="812562" y="320303"/>
                  <a:pt x="800990" y="499769"/>
                </a:cubicBezTo>
                <a:cubicBezTo>
                  <a:pt x="789418" y="679235"/>
                  <a:pt x="817682" y="738173"/>
                  <a:pt x="800990" y="937826"/>
                </a:cubicBezTo>
                <a:cubicBezTo>
                  <a:pt x="777894" y="962050"/>
                  <a:pt x="748251" y="994181"/>
                  <a:pt x="725417" y="1013399"/>
                </a:cubicBezTo>
                <a:cubicBezTo>
                  <a:pt x="521250" y="1003112"/>
                  <a:pt x="368941" y="1010546"/>
                  <a:pt x="75573" y="1013399"/>
                </a:cubicBezTo>
                <a:cubicBezTo>
                  <a:pt x="42274" y="983884"/>
                  <a:pt x="33951" y="975921"/>
                  <a:pt x="0" y="937826"/>
                </a:cubicBezTo>
                <a:cubicBezTo>
                  <a:pt x="19024" y="771056"/>
                  <a:pt x="-9503" y="603894"/>
                  <a:pt x="0" y="508358"/>
                </a:cubicBezTo>
                <a:cubicBezTo>
                  <a:pt x="9503" y="412822"/>
                  <a:pt x="-4233" y="244367"/>
                  <a:pt x="0" y="78890"/>
                </a:cubicBezTo>
                <a:cubicBezTo>
                  <a:pt x="41282" y="43720"/>
                  <a:pt x="58143" y="15263"/>
                  <a:pt x="78890" y="0"/>
                </a:cubicBezTo>
                <a:close/>
              </a:path>
              <a:path w="800990" h="1013399" stroke="0" extrusionOk="0">
                <a:moveTo>
                  <a:pt x="78890" y="0"/>
                </a:moveTo>
                <a:cubicBezTo>
                  <a:pt x="250953" y="-31406"/>
                  <a:pt x="550403" y="28366"/>
                  <a:pt x="722100" y="0"/>
                </a:cubicBezTo>
                <a:cubicBezTo>
                  <a:pt x="748170" y="24459"/>
                  <a:pt x="775515" y="46627"/>
                  <a:pt x="800990" y="78890"/>
                </a:cubicBezTo>
                <a:cubicBezTo>
                  <a:pt x="797773" y="227656"/>
                  <a:pt x="789551" y="406414"/>
                  <a:pt x="800990" y="525537"/>
                </a:cubicBezTo>
                <a:cubicBezTo>
                  <a:pt x="812429" y="644660"/>
                  <a:pt x="807420" y="816014"/>
                  <a:pt x="800990" y="937826"/>
                </a:cubicBezTo>
                <a:cubicBezTo>
                  <a:pt x="771712" y="972940"/>
                  <a:pt x="740748" y="991061"/>
                  <a:pt x="725417" y="1013399"/>
                </a:cubicBezTo>
                <a:cubicBezTo>
                  <a:pt x="464039" y="1003721"/>
                  <a:pt x="391390" y="1044540"/>
                  <a:pt x="75573" y="1013399"/>
                </a:cubicBezTo>
                <a:cubicBezTo>
                  <a:pt x="50861" y="995107"/>
                  <a:pt x="26336" y="957383"/>
                  <a:pt x="0" y="937826"/>
                </a:cubicBezTo>
                <a:cubicBezTo>
                  <a:pt x="18898" y="806352"/>
                  <a:pt x="-17269" y="695384"/>
                  <a:pt x="0" y="508358"/>
                </a:cubicBezTo>
                <a:cubicBezTo>
                  <a:pt x="17269" y="321332"/>
                  <a:pt x="8225" y="184139"/>
                  <a:pt x="0" y="78890"/>
                </a:cubicBezTo>
                <a:cubicBezTo>
                  <a:pt x="23416" y="58883"/>
                  <a:pt x="62610" y="21005"/>
                  <a:pt x="78890" y="0"/>
                </a:cubicBezTo>
                <a:close/>
              </a:path>
            </a:pathLst>
          </a:custGeom>
          <a:solidFill>
            <a:schemeClr val="accent1">
              <a:lumMod val="40000"/>
              <a:lumOff val="60000"/>
            </a:schemeClr>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endParaRPr lang="en-GB" sz="1600" dirty="0">
              <a:solidFill>
                <a:schemeClr val="tx1"/>
              </a:solidFill>
            </a:endParaRPr>
          </a:p>
          <a:p>
            <a:pPr algn="ctr"/>
            <a:r>
              <a:rPr lang="en-GB" b="1" dirty="0">
                <a:solidFill>
                  <a:schemeClr val="tx1"/>
                </a:solidFill>
              </a:rPr>
              <a:t>Year</a:t>
            </a:r>
            <a:r>
              <a:rPr lang="en-GB" sz="1600" b="1" dirty="0">
                <a:solidFill>
                  <a:schemeClr val="tx1"/>
                </a:solidFill>
              </a:rPr>
              <a:t> 5 &amp; 6</a:t>
            </a:r>
          </a:p>
          <a:p>
            <a:pPr algn="ctr">
              <a:lnSpc>
                <a:spcPct val="107000"/>
              </a:lnSpc>
            </a:pPr>
            <a:endParaRPr lang="en-GB" sz="1600" b="0" dirty="0">
              <a:solidFill>
                <a:schemeClr val="tx1"/>
              </a:solidFill>
            </a:endParaRPr>
          </a:p>
        </p:txBody>
      </p:sp>
    </p:spTree>
    <p:extLst>
      <p:ext uri="{BB962C8B-B14F-4D97-AF65-F5344CB8AC3E}">
        <p14:creationId xmlns:p14="http://schemas.microsoft.com/office/powerpoint/2010/main" val="22910246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534926-249F-4AAD-AF90-D80CD800BDD0}"/>
              </a:ext>
            </a:extLst>
          </p:cNvPr>
          <p:cNvSpPr>
            <a:spLocks noGrp="1"/>
          </p:cNvSpPr>
          <p:nvPr>
            <p:ph type="title"/>
          </p:nvPr>
        </p:nvSpPr>
        <p:spPr>
          <a:xfrm>
            <a:off x="426508" y="442538"/>
            <a:ext cx="10921999" cy="852155"/>
          </a:xfrm>
        </p:spPr>
        <p:txBody>
          <a:bodyPr/>
          <a:lstStyle/>
          <a:p>
            <a:r>
              <a:rPr lang="en-GB"/>
              <a:t>Development of the mental model </a:t>
            </a:r>
          </a:p>
        </p:txBody>
      </p:sp>
      <p:sp>
        <p:nvSpPr>
          <p:cNvPr id="10" name="Arrow: Right 9">
            <a:extLst>
              <a:ext uri="{FF2B5EF4-FFF2-40B4-BE49-F238E27FC236}">
                <a16:creationId xmlns:a16="http://schemas.microsoft.com/office/drawing/2014/main" id="{11B0F967-9E53-4BE4-A81E-BCC5365CD4A3}"/>
              </a:ext>
            </a:extLst>
          </p:cNvPr>
          <p:cNvSpPr/>
          <p:nvPr/>
        </p:nvSpPr>
        <p:spPr>
          <a:xfrm>
            <a:off x="170209" y="6415462"/>
            <a:ext cx="11686938" cy="442538"/>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Top Corners Snipped 21">
            <a:extLst>
              <a:ext uri="{FF2B5EF4-FFF2-40B4-BE49-F238E27FC236}">
                <a16:creationId xmlns:a16="http://schemas.microsoft.com/office/drawing/2014/main" id="{D2B2316E-DEDB-4354-B236-03EAFD1D2538}"/>
              </a:ext>
            </a:extLst>
          </p:cNvPr>
          <p:cNvSpPr/>
          <p:nvPr/>
        </p:nvSpPr>
        <p:spPr>
          <a:xfrm>
            <a:off x="170209" y="1141318"/>
            <a:ext cx="2358892" cy="420888"/>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Year 1 and 2</a:t>
            </a:r>
          </a:p>
        </p:txBody>
      </p:sp>
      <p:sp>
        <p:nvSpPr>
          <p:cNvPr id="23" name="Rectangle: Top Corners Snipped 22">
            <a:extLst>
              <a:ext uri="{FF2B5EF4-FFF2-40B4-BE49-F238E27FC236}">
                <a16:creationId xmlns:a16="http://schemas.microsoft.com/office/drawing/2014/main" id="{4BE1D8F1-B719-43B8-BF3B-A665D32C25DA}"/>
              </a:ext>
            </a:extLst>
          </p:cNvPr>
          <p:cNvSpPr/>
          <p:nvPr/>
        </p:nvSpPr>
        <p:spPr>
          <a:xfrm>
            <a:off x="2614085" y="1141318"/>
            <a:ext cx="4619182" cy="420888"/>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Year 3 and 4</a:t>
            </a:r>
          </a:p>
        </p:txBody>
      </p:sp>
      <p:sp>
        <p:nvSpPr>
          <p:cNvPr id="24" name="Rectangle: Top Corners Snipped 23">
            <a:extLst>
              <a:ext uri="{FF2B5EF4-FFF2-40B4-BE49-F238E27FC236}">
                <a16:creationId xmlns:a16="http://schemas.microsoft.com/office/drawing/2014/main" id="{523536E6-C538-476E-A343-881EE4C0104F}"/>
              </a:ext>
            </a:extLst>
          </p:cNvPr>
          <p:cNvSpPr/>
          <p:nvPr/>
        </p:nvSpPr>
        <p:spPr>
          <a:xfrm>
            <a:off x="7308513" y="1125723"/>
            <a:ext cx="4713278" cy="420888"/>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Year 5 and 6</a:t>
            </a:r>
          </a:p>
        </p:txBody>
      </p:sp>
      <p:grpSp>
        <p:nvGrpSpPr>
          <p:cNvPr id="11" name="Group 10">
            <a:extLst>
              <a:ext uri="{FF2B5EF4-FFF2-40B4-BE49-F238E27FC236}">
                <a16:creationId xmlns:a16="http://schemas.microsoft.com/office/drawing/2014/main" id="{ACED3FB9-696D-45F5-AD2B-04696C9A6EC0}"/>
              </a:ext>
            </a:extLst>
          </p:cNvPr>
          <p:cNvGrpSpPr/>
          <p:nvPr/>
        </p:nvGrpSpPr>
        <p:grpSpPr>
          <a:xfrm>
            <a:off x="133402" y="1653780"/>
            <a:ext cx="2480683" cy="4913868"/>
            <a:chOff x="133402" y="1653780"/>
            <a:chExt cx="2480683" cy="4913868"/>
          </a:xfrm>
        </p:grpSpPr>
        <p:sp>
          <p:nvSpPr>
            <p:cNvPr id="25" name="Rectangle: Top Corners Snipped 24">
              <a:extLst>
                <a:ext uri="{FF2B5EF4-FFF2-40B4-BE49-F238E27FC236}">
                  <a16:creationId xmlns:a16="http://schemas.microsoft.com/office/drawing/2014/main" id="{0A5497E9-8B8B-485F-81E3-4626FA114F0D}"/>
                </a:ext>
              </a:extLst>
            </p:cNvPr>
            <p:cNvSpPr/>
            <p:nvPr/>
          </p:nvSpPr>
          <p:spPr>
            <a:xfrm>
              <a:off x="170209" y="1653780"/>
              <a:ext cx="2358892" cy="4761025"/>
            </a:xfrm>
            <a:prstGeom prst="snip2SameRect">
              <a:avLst>
                <a:gd name="adj1" fmla="val 9849"/>
                <a:gd name="adj2" fmla="val 9435"/>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sp>
          <p:nvSpPr>
            <p:cNvPr id="5" name="TextBox 4">
              <a:extLst>
                <a:ext uri="{FF2B5EF4-FFF2-40B4-BE49-F238E27FC236}">
                  <a16:creationId xmlns:a16="http://schemas.microsoft.com/office/drawing/2014/main" id="{79F24B77-87F9-4354-B383-8AF52F67849C}"/>
                </a:ext>
              </a:extLst>
            </p:cNvPr>
            <p:cNvSpPr txBox="1"/>
            <p:nvPr/>
          </p:nvSpPr>
          <p:spPr>
            <a:xfrm>
              <a:off x="133402" y="1674001"/>
              <a:ext cx="2480683" cy="4893647"/>
            </a:xfrm>
            <a:prstGeom prst="rect">
              <a:avLst/>
            </a:prstGeom>
            <a:noFill/>
          </p:spPr>
          <p:txBody>
            <a:bodyPr wrap="square" rtlCol="0">
              <a:spAutoFit/>
            </a:bodyPr>
            <a:lstStyle/>
            <a:p>
              <a:pPr algn="ctr"/>
              <a:r>
                <a:rPr lang="en-GB" sz="1400" b="1" dirty="0">
                  <a:solidFill>
                    <a:schemeClr val="tx1"/>
                  </a:solidFill>
                </a:rPr>
                <a:t>Weather patterns</a:t>
              </a:r>
              <a:endParaRPr lang="en-GB" sz="1400" dirty="0">
                <a:solidFill>
                  <a:schemeClr val="tx1"/>
                </a:solidFill>
              </a:endParaRPr>
            </a:p>
            <a:p>
              <a:pPr marL="171450" lvl="0" indent="-171450">
                <a:buFont typeface="Arial" panose="020B0604020202020204" pitchFamily="34" charset="0"/>
                <a:buChar char="•"/>
              </a:pPr>
              <a:r>
                <a:rPr lang="en-GB" sz="1400" dirty="0">
                  <a:solidFill>
                    <a:schemeClr val="tx1"/>
                  </a:solidFill>
                </a:rPr>
                <a:t>What are the daily and seasonal weather patterns in the UK?</a:t>
              </a:r>
              <a:endParaRPr lang="en-GB" sz="1400" dirty="0">
                <a:solidFill>
                  <a:schemeClr val="tx1"/>
                </a:solidFill>
                <a:cs typeface="Arial"/>
              </a:endParaRPr>
            </a:p>
            <a:p>
              <a:pPr marL="171450" lvl="0" indent="-171450">
                <a:buFont typeface="Arial" panose="020B0604020202020204" pitchFamily="34" charset="0"/>
                <a:buChar char="•"/>
              </a:pPr>
              <a:r>
                <a:rPr lang="en-GB" sz="1400" dirty="0">
                  <a:solidFill>
                    <a:schemeClr val="tx1"/>
                  </a:solidFill>
                </a:rPr>
                <a:t>How the weather differs in many places in the UK.</a:t>
              </a:r>
              <a:endParaRPr lang="en-GB" sz="1400" dirty="0">
                <a:solidFill>
                  <a:schemeClr val="tx1"/>
                </a:solidFill>
                <a:cs typeface="Arial"/>
              </a:endParaRPr>
            </a:p>
            <a:p>
              <a:pPr marL="171450" lvl="0" indent="-171450">
                <a:buFont typeface="Arial" panose="020B0604020202020204" pitchFamily="34" charset="0"/>
                <a:buChar char="•"/>
              </a:pPr>
              <a:r>
                <a:rPr lang="en-GB" sz="1400" dirty="0">
                  <a:solidFill>
                    <a:schemeClr val="tx1"/>
                  </a:solidFill>
                </a:rPr>
                <a:t>What is the weather like in other areas of the world?</a:t>
              </a:r>
            </a:p>
            <a:p>
              <a:pPr algn="ctr"/>
              <a:r>
                <a:rPr lang="en-GB" sz="1400" b="1" dirty="0">
                  <a:solidFill>
                    <a:schemeClr val="tx1"/>
                  </a:solidFill>
                </a:rPr>
                <a:t>Hot and cold places </a:t>
              </a:r>
            </a:p>
            <a:p>
              <a:pPr marL="171450" indent="-171450">
                <a:buFont typeface="Arial" panose="020B0604020202020204" pitchFamily="34" charset="0"/>
                <a:buChar char="•"/>
              </a:pPr>
              <a:r>
                <a:rPr lang="en-GB" sz="1400" dirty="0">
                  <a:solidFill>
                    <a:schemeClr val="tx1"/>
                  </a:solidFill>
                </a:rPr>
                <a:t>Exploring the differences between climate and weather.</a:t>
              </a:r>
              <a:endParaRPr lang="en-GB" sz="1400" dirty="0">
                <a:solidFill>
                  <a:schemeClr val="tx1"/>
                </a:solidFill>
                <a:cs typeface="Arial"/>
              </a:endParaRPr>
            </a:p>
            <a:p>
              <a:pPr marL="171450" indent="-171450">
                <a:buFont typeface="Arial" panose="020B0604020202020204" pitchFamily="34" charset="0"/>
                <a:buChar char="•"/>
              </a:pPr>
              <a:r>
                <a:rPr lang="en-GB" sz="1400" dirty="0">
                  <a:solidFill>
                    <a:schemeClr val="tx1"/>
                  </a:solidFill>
                </a:rPr>
                <a:t>Locating ‘hot and cold’ areas of the world.</a:t>
              </a:r>
              <a:endParaRPr lang="en-GB" sz="1400" dirty="0">
                <a:solidFill>
                  <a:schemeClr val="tx1"/>
                </a:solidFill>
                <a:cs typeface="Arial"/>
              </a:endParaRPr>
            </a:p>
            <a:p>
              <a:pPr marL="171450" lvl="0" indent="-171450">
                <a:buFont typeface="Arial" panose="020B0604020202020204" pitchFamily="34" charset="0"/>
                <a:buChar char="•"/>
              </a:pPr>
              <a:r>
                <a:rPr lang="en-GB" sz="1400" dirty="0">
                  <a:solidFill>
                    <a:schemeClr val="tx1"/>
                  </a:solidFill>
                </a:rPr>
                <a:t>Naming climate zones</a:t>
              </a:r>
              <a:endParaRPr lang="en-GB" sz="1400" dirty="0">
                <a:solidFill>
                  <a:schemeClr val="tx1"/>
                </a:solidFill>
                <a:cs typeface="Arial"/>
              </a:endParaRPr>
            </a:p>
            <a:p>
              <a:pPr marL="171450" lvl="0" indent="-171450">
                <a:buFont typeface="Arial" panose="020B0604020202020204" pitchFamily="34" charset="0"/>
                <a:buChar char="•"/>
              </a:pPr>
              <a:r>
                <a:rPr lang="en-GB" sz="1400" dirty="0">
                  <a:solidFill>
                    <a:schemeClr val="tx1"/>
                  </a:solidFill>
                </a:rPr>
                <a:t>Characteristics of polar and desert climates.</a:t>
              </a:r>
              <a:endParaRPr lang="en-GB" sz="1400" dirty="0">
                <a:solidFill>
                  <a:schemeClr val="tx1"/>
                </a:solidFill>
                <a:cs typeface="Arial"/>
              </a:endParaRPr>
            </a:p>
            <a:p>
              <a:pPr marL="171450" lvl="0" indent="-171450">
                <a:buFont typeface="Arial" panose="020B0604020202020204" pitchFamily="34" charset="0"/>
                <a:buChar char="•"/>
              </a:pPr>
              <a:r>
                <a:rPr lang="en-GB" sz="1400" dirty="0">
                  <a:solidFill>
                    <a:schemeClr val="tx1"/>
                  </a:solidFill>
                </a:rPr>
                <a:t>How the location of hot and cold countries affects the different animals that live there.</a:t>
              </a:r>
              <a:endParaRPr lang="en-GB" sz="1400" dirty="0">
                <a:solidFill>
                  <a:schemeClr val="tx1"/>
                </a:solidFill>
                <a:cs typeface="Arial"/>
              </a:endParaRPr>
            </a:p>
            <a:p>
              <a:endParaRPr lang="en-GB" dirty="0"/>
            </a:p>
          </p:txBody>
        </p:sp>
      </p:grpSp>
      <p:grpSp>
        <p:nvGrpSpPr>
          <p:cNvPr id="12" name="Group 11">
            <a:extLst>
              <a:ext uri="{FF2B5EF4-FFF2-40B4-BE49-F238E27FC236}">
                <a16:creationId xmlns:a16="http://schemas.microsoft.com/office/drawing/2014/main" id="{6768F952-D424-4E10-AB60-78FE6FD996FB}"/>
              </a:ext>
            </a:extLst>
          </p:cNvPr>
          <p:cNvGrpSpPr/>
          <p:nvPr/>
        </p:nvGrpSpPr>
        <p:grpSpPr>
          <a:xfrm>
            <a:off x="2645540" y="1621536"/>
            <a:ext cx="2308587" cy="4788286"/>
            <a:chOff x="2645540" y="1621536"/>
            <a:chExt cx="2308587" cy="4788286"/>
          </a:xfrm>
        </p:grpSpPr>
        <p:sp>
          <p:nvSpPr>
            <p:cNvPr id="21" name="Rectangle: Top Corners Snipped 20">
              <a:extLst>
                <a:ext uri="{FF2B5EF4-FFF2-40B4-BE49-F238E27FC236}">
                  <a16:creationId xmlns:a16="http://schemas.microsoft.com/office/drawing/2014/main" id="{3BD9EB37-7784-4A0C-B825-238966E0D158}"/>
                </a:ext>
              </a:extLst>
            </p:cNvPr>
            <p:cNvSpPr/>
            <p:nvPr/>
          </p:nvSpPr>
          <p:spPr>
            <a:xfrm>
              <a:off x="2645540" y="1621536"/>
              <a:ext cx="2308587" cy="4788286"/>
            </a:xfrm>
            <a:prstGeom prst="snip2SameRect">
              <a:avLst>
                <a:gd name="adj1" fmla="val 9849"/>
                <a:gd name="adj2" fmla="val 9435"/>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sp>
          <p:nvSpPr>
            <p:cNvPr id="3" name="TextBox 2">
              <a:extLst>
                <a:ext uri="{FF2B5EF4-FFF2-40B4-BE49-F238E27FC236}">
                  <a16:creationId xmlns:a16="http://schemas.microsoft.com/office/drawing/2014/main" id="{CBF28E0D-85BA-4164-874A-2B4C3BFFD4E1}"/>
                </a:ext>
              </a:extLst>
            </p:cNvPr>
            <p:cNvSpPr txBox="1"/>
            <p:nvPr/>
          </p:nvSpPr>
          <p:spPr>
            <a:xfrm>
              <a:off x="2703473" y="1673420"/>
              <a:ext cx="2185958" cy="4247317"/>
            </a:xfrm>
            <a:prstGeom prst="rect">
              <a:avLst/>
            </a:prstGeom>
            <a:noFill/>
          </p:spPr>
          <p:txBody>
            <a:bodyPr wrap="square" rtlCol="0">
              <a:spAutoFit/>
            </a:bodyPr>
            <a:lstStyle/>
            <a:p>
              <a:pPr algn="ctr"/>
              <a:r>
                <a:rPr lang="en-GB" sz="1400" b="1" dirty="0">
                  <a:solidFill>
                    <a:schemeClr val="tx1"/>
                  </a:solidFill>
                </a:rPr>
                <a:t>Rainforests</a:t>
              </a:r>
            </a:p>
            <a:p>
              <a:endParaRPr lang="en-GB" sz="1400" b="1" dirty="0">
                <a:solidFill>
                  <a:schemeClr val="tx1"/>
                </a:solidFill>
              </a:endParaRPr>
            </a:p>
            <a:p>
              <a:pPr marL="171450" indent="-171450">
                <a:buFont typeface="Arial" panose="020B0604020202020204" pitchFamily="34" charset="0"/>
                <a:buChar char="•"/>
              </a:pPr>
              <a:r>
                <a:rPr lang="en-GB" sz="1400" dirty="0">
                  <a:solidFill>
                    <a:schemeClr val="tx1"/>
                  </a:solidFill>
                </a:rPr>
                <a:t>What are vegetation belts? Where are they located around the world?</a:t>
              </a:r>
            </a:p>
            <a:p>
              <a:pPr marL="171450" indent="-171450">
                <a:buFont typeface="Arial" panose="020B0604020202020204" pitchFamily="34" charset="0"/>
                <a:buChar char="•"/>
              </a:pPr>
              <a:r>
                <a:rPr lang="en-GB" sz="1400" dirty="0">
                  <a:solidFill>
                    <a:schemeClr val="tx1"/>
                  </a:solidFill>
                </a:rPr>
                <a:t>Where are rainforests located in the world? (Amazon rainforest)</a:t>
              </a:r>
            </a:p>
            <a:p>
              <a:pPr marL="171450" indent="-171450">
                <a:buFont typeface="Arial" panose="020B0604020202020204" pitchFamily="34" charset="0"/>
                <a:buChar char="•"/>
              </a:pPr>
              <a:r>
                <a:rPr lang="en-GB" sz="1400" dirty="0">
                  <a:solidFill>
                    <a:schemeClr val="tx1"/>
                  </a:solidFill>
                </a:rPr>
                <a:t>Key aspects of rainforest regions.</a:t>
              </a:r>
            </a:p>
            <a:p>
              <a:pPr marL="171450" indent="-171450">
                <a:buFont typeface="Arial" panose="020B0604020202020204" pitchFamily="34" charset="0"/>
                <a:buChar char="•"/>
              </a:pPr>
              <a:r>
                <a:rPr lang="en-GB" sz="1400" dirty="0">
                  <a:solidFill>
                    <a:schemeClr val="tx1"/>
                  </a:solidFill>
                </a:rPr>
                <a:t>How are the layers of the rainforest different (animals, plants &amp; climate)?</a:t>
              </a:r>
            </a:p>
            <a:p>
              <a:pPr marL="171450" indent="-171450">
                <a:buFont typeface="Arial" panose="020B0604020202020204" pitchFamily="34" charset="0"/>
                <a:buChar char="•"/>
              </a:pPr>
              <a:r>
                <a:rPr lang="en-GB" sz="1400" dirty="0">
                  <a:solidFill>
                    <a:schemeClr val="tx1"/>
                  </a:solidFill>
                </a:rPr>
                <a:t>How and why are rainforests being destroyed?</a:t>
              </a:r>
            </a:p>
            <a:p>
              <a:endParaRPr lang="en-GB" dirty="0"/>
            </a:p>
          </p:txBody>
        </p:sp>
      </p:grpSp>
      <p:grpSp>
        <p:nvGrpSpPr>
          <p:cNvPr id="13" name="Group 12">
            <a:extLst>
              <a:ext uri="{FF2B5EF4-FFF2-40B4-BE49-F238E27FC236}">
                <a16:creationId xmlns:a16="http://schemas.microsoft.com/office/drawing/2014/main" id="{B56EB85D-8554-4EBE-B757-0D9B3720AB9A}"/>
              </a:ext>
            </a:extLst>
          </p:cNvPr>
          <p:cNvGrpSpPr/>
          <p:nvPr/>
        </p:nvGrpSpPr>
        <p:grpSpPr>
          <a:xfrm>
            <a:off x="4999158" y="1611333"/>
            <a:ext cx="2232595" cy="4788286"/>
            <a:chOff x="4999158" y="1611333"/>
            <a:chExt cx="2232595" cy="4788286"/>
          </a:xfrm>
        </p:grpSpPr>
        <p:sp>
          <p:nvSpPr>
            <p:cNvPr id="26" name="Rectangle: Top Corners Snipped 25">
              <a:extLst>
                <a:ext uri="{FF2B5EF4-FFF2-40B4-BE49-F238E27FC236}">
                  <a16:creationId xmlns:a16="http://schemas.microsoft.com/office/drawing/2014/main" id="{4F1F2B5B-1A06-4F09-8E44-DF1B1AA84771}"/>
                </a:ext>
              </a:extLst>
            </p:cNvPr>
            <p:cNvSpPr/>
            <p:nvPr/>
          </p:nvSpPr>
          <p:spPr>
            <a:xfrm>
              <a:off x="4999158" y="1611333"/>
              <a:ext cx="2232595" cy="4788286"/>
            </a:xfrm>
            <a:prstGeom prst="snip2SameRect">
              <a:avLst>
                <a:gd name="adj1" fmla="val 9849"/>
                <a:gd name="adj2" fmla="val 9435"/>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sp>
          <p:nvSpPr>
            <p:cNvPr id="7" name="TextBox 6">
              <a:extLst>
                <a:ext uri="{FF2B5EF4-FFF2-40B4-BE49-F238E27FC236}">
                  <a16:creationId xmlns:a16="http://schemas.microsoft.com/office/drawing/2014/main" id="{BC9E75B9-C590-423D-8E5C-76BEB6E086E0}"/>
                </a:ext>
              </a:extLst>
            </p:cNvPr>
            <p:cNvSpPr txBox="1"/>
            <p:nvPr/>
          </p:nvSpPr>
          <p:spPr>
            <a:xfrm>
              <a:off x="5028688" y="1673420"/>
              <a:ext cx="2079093" cy="4678204"/>
            </a:xfrm>
            <a:prstGeom prst="rect">
              <a:avLst/>
            </a:prstGeom>
            <a:noFill/>
          </p:spPr>
          <p:txBody>
            <a:bodyPr wrap="square" rtlCol="0">
              <a:spAutoFit/>
            </a:bodyPr>
            <a:lstStyle/>
            <a:p>
              <a:pPr algn="ctr"/>
              <a:r>
                <a:rPr lang="en-GB" sz="1400" b="1" dirty="0">
                  <a:solidFill>
                    <a:schemeClr val="tx1"/>
                  </a:solidFill>
                </a:rPr>
                <a:t>Climate zones and biomes</a:t>
              </a:r>
            </a:p>
            <a:p>
              <a:pPr algn="ctr"/>
              <a:endParaRPr lang="en-GB" sz="1400" b="1" dirty="0">
                <a:solidFill>
                  <a:schemeClr val="tx1"/>
                </a:solidFill>
              </a:endParaRPr>
            </a:p>
            <a:p>
              <a:pPr marL="171450" indent="-171450">
                <a:buFont typeface="Arial" panose="020B0604020202020204" pitchFamily="34" charset="0"/>
                <a:buChar char="•"/>
              </a:pPr>
              <a:r>
                <a:rPr lang="en-GB" sz="1400" dirty="0">
                  <a:solidFill>
                    <a:schemeClr val="tx1"/>
                  </a:solidFill>
                </a:rPr>
                <a:t>How does climate differ around the world ?</a:t>
              </a:r>
            </a:p>
            <a:p>
              <a:pPr marL="171450" indent="-171450">
                <a:buFont typeface="Arial" panose="020B0604020202020204" pitchFamily="34" charset="0"/>
                <a:buChar char="•"/>
              </a:pPr>
              <a:r>
                <a:rPr lang="en-GB" sz="1400" dirty="0">
                  <a:solidFill>
                    <a:schemeClr val="tx1"/>
                  </a:solidFill>
                </a:rPr>
                <a:t>Features of biomes including climates, plants, animals and landscapes.</a:t>
              </a:r>
            </a:p>
            <a:p>
              <a:pPr marL="171450" indent="-171450">
                <a:buFont typeface="Arial" panose="020B0604020202020204" pitchFamily="34" charset="0"/>
                <a:buChar char="•"/>
              </a:pPr>
              <a:r>
                <a:rPr lang="en-GB" sz="1400" dirty="0">
                  <a:solidFill>
                    <a:schemeClr val="tx1"/>
                  </a:solidFill>
                </a:rPr>
                <a:t>Understand what lives in biomes is dependent on factors.</a:t>
              </a:r>
            </a:p>
            <a:p>
              <a:pPr marL="171450" indent="-171450">
                <a:buFont typeface="Arial" panose="020B0604020202020204" pitchFamily="34" charset="0"/>
                <a:buChar char="•"/>
              </a:pPr>
              <a:r>
                <a:rPr lang="en-GB" sz="1400" dirty="0">
                  <a:solidFill>
                    <a:schemeClr val="tx1"/>
                  </a:solidFill>
                </a:rPr>
                <a:t>Begin to describe key aspects of the 8 biomes of the world.</a:t>
              </a:r>
            </a:p>
            <a:p>
              <a:pPr marL="171450" indent="-171450">
                <a:buFont typeface="Arial" panose="020B0604020202020204" pitchFamily="34" charset="0"/>
                <a:buChar char="•"/>
              </a:pPr>
              <a:r>
                <a:rPr lang="en-GB" sz="1400" dirty="0">
                  <a:solidFill>
                    <a:schemeClr val="tx1"/>
                  </a:solidFill>
                </a:rPr>
                <a:t>Locate key global biomes – study and compare  biomes of Europe (Russia).</a:t>
              </a:r>
            </a:p>
            <a:p>
              <a:endParaRPr lang="en-GB" dirty="0"/>
            </a:p>
          </p:txBody>
        </p:sp>
      </p:grpSp>
      <p:grpSp>
        <p:nvGrpSpPr>
          <p:cNvPr id="14" name="Group 13">
            <a:extLst>
              <a:ext uri="{FF2B5EF4-FFF2-40B4-BE49-F238E27FC236}">
                <a16:creationId xmlns:a16="http://schemas.microsoft.com/office/drawing/2014/main" id="{5C4E2868-CA2F-426C-B849-6C987163DA79}"/>
              </a:ext>
            </a:extLst>
          </p:cNvPr>
          <p:cNvGrpSpPr/>
          <p:nvPr/>
        </p:nvGrpSpPr>
        <p:grpSpPr>
          <a:xfrm>
            <a:off x="7308513" y="1635163"/>
            <a:ext cx="2392350" cy="4788286"/>
            <a:chOff x="7308513" y="1635163"/>
            <a:chExt cx="2392350" cy="4788286"/>
          </a:xfrm>
        </p:grpSpPr>
        <p:sp>
          <p:nvSpPr>
            <p:cNvPr id="27" name="Rectangle: Top Corners Snipped 26">
              <a:extLst>
                <a:ext uri="{FF2B5EF4-FFF2-40B4-BE49-F238E27FC236}">
                  <a16:creationId xmlns:a16="http://schemas.microsoft.com/office/drawing/2014/main" id="{111783A7-0A63-42E9-A82E-AF44F52BA3E7}"/>
                </a:ext>
              </a:extLst>
            </p:cNvPr>
            <p:cNvSpPr/>
            <p:nvPr/>
          </p:nvSpPr>
          <p:spPr>
            <a:xfrm>
              <a:off x="7327478" y="1635163"/>
              <a:ext cx="2308587" cy="4788286"/>
            </a:xfrm>
            <a:prstGeom prst="snip2SameRect">
              <a:avLst>
                <a:gd name="adj1" fmla="val 9849"/>
                <a:gd name="adj2" fmla="val 9435"/>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sp>
          <p:nvSpPr>
            <p:cNvPr id="8" name="TextBox 7">
              <a:extLst>
                <a:ext uri="{FF2B5EF4-FFF2-40B4-BE49-F238E27FC236}">
                  <a16:creationId xmlns:a16="http://schemas.microsoft.com/office/drawing/2014/main" id="{5625EF71-791B-400D-9035-4C31A11F3C20}"/>
                </a:ext>
              </a:extLst>
            </p:cNvPr>
            <p:cNvSpPr txBox="1"/>
            <p:nvPr/>
          </p:nvSpPr>
          <p:spPr>
            <a:xfrm>
              <a:off x="7308513" y="1651304"/>
              <a:ext cx="2392350" cy="4247317"/>
            </a:xfrm>
            <a:prstGeom prst="rect">
              <a:avLst/>
            </a:prstGeom>
            <a:noFill/>
          </p:spPr>
          <p:txBody>
            <a:bodyPr wrap="square" rtlCol="0">
              <a:spAutoFit/>
            </a:bodyPr>
            <a:lstStyle/>
            <a:p>
              <a:pPr algn="ctr"/>
              <a:r>
                <a:rPr lang="en-GB" sz="1400" b="1" dirty="0">
                  <a:solidFill>
                    <a:schemeClr val="tx1"/>
                  </a:solidFill>
                </a:rPr>
                <a:t>North America</a:t>
              </a:r>
            </a:p>
            <a:p>
              <a:pPr algn="ctr"/>
              <a:r>
                <a:rPr lang="en-GB" sz="1400" b="1" dirty="0">
                  <a:solidFill>
                    <a:schemeClr val="tx1"/>
                  </a:solidFill>
                </a:rPr>
                <a:t>(Yosemite National Park)</a:t>
              </a:r>
            </a:p>
            <a:p>
              <a:pPr algn="ctr"/>
              <a:endParaRPr lang="en-GB" sz="1400" b="1" dirty="0">
                <a:solidFill>
                  <a:schemeClr val="tx1"/>
                </a:solidFill>
              </a:endParaRPr>
            </a:p>
            <a:p>
              <a:pPr marL="171450" indent="-171450">
                <a:buFont typeface="Arial" panose="020B0604020202020204" pitchFamily="34" charset="0"/>
                <a:buChar char="•"/>
              </a:pPr>
              <a:r>
                <a:rPr lang="en-GB" sz="1400" dirty="0">
                  <a:solidFill>
                    <a:schemeClr val="tx1"/>
                  </a:solidFill>
                </a:rPr>
                <a:t>Exploring North America</a:t>
              </a:r>
            </a:p>
            <a:p>
              <a:pPr marL="171450" indent="-171450">
                <a:buFont typeface="Arial" panose="020B0604020202020204" pitchFamily="34" charset="0"/>
                <a:buChar char="•"/>
              </a:pPr>
              <a:r>
                <a:rPr lang="en-GB" sz="1400" dirty="0">
                  <a:solidFill>
                    <a:schemeClr val="tx1"/>
                  </a:solidFill>
                </a:rPr>
                <a:t>What are the climates and biomes of North America? How do they differ?</a:t>
              </a:r>
            </a:p>
            <a:p>
              <a:pPr marL="171450" indent="-171450">
                <a:buFont typeface="Arial" panose="020B0604020202020204" pitchFamily="34" charset="0"/>
                <a:buChar char="•"/>
              </a:pPr>
              <a:r>
                <a:rPr lang="en-GB" sz="1400" dirty="0">
                  <a:solidFill>
                    <a:schemeClr val="tx1"/>
                  </a:solidFill>
                </a:rPr>
                <a:t>Landscape of North America (focus Yosemite National Park) biomes.</a:t>
              </a:r>
            </a:p>
            <a:p>
              <a:pPr marL="171450" indent="-171450">
                <a:buFont typeface="Arial" panose="020B0604020202020204" pitchFamily="34" charset="0"/>
                <a:buChar char="•"/>
              </a:pPr>
              <a:r>
                <a:rPr lang="en-GB" sz="1400" dirty="0">
                  <a:solidFill>
                    <a:schemeClr val="tx1"/>
                  </a:solidFill>
                </a:rPr>
                <a:t>Where are the vegetation belts of the world located?</a:t>
              </a:r>
            </a:p>
            <a:p>
              <a:pPr marL="171450" indent="-171450">
                <a:buFont typeface="Arial" panose="020B0604020202020204" pitchFamily="34" charset="0"/>
                <a:buChar char="•"/>
              </a:pPr>
              <a:r>
                <a:rPr lang="en-GB" sz="1400" dirty="0">
                  <a:solidFill>
                    <a:schemeClr val="tx1"/>
                  </a:solidFill>
                </a:rPr>
                <a:t>Comparing Yosemite with national parks in the UK  (climate, plants and animals).</a:t>
              </a:r>
            </a:p>
            <a:p>
              <a:endParaRPr lang="en-GB" dirty="0"/>
            </a:p>
          </p:txBody>
        </p:sp>
      </p:grpSp>
      <p:grpSp>
        <p:nvGrpSpPr>
          <p:cNvPr id="29" name="Group 28">
            <a:extLst>
              <a:ext uri="{FF2B5EF4-FFF2-40B4-BE49-F238E27FC236}">
                <a16:creationId xmlns:a16="http://schemas.microsoft.com/office/drawing/2014/main" id="{ADA4CB69-7068-452B-AEC9-40BE7783A298}"/>
              </a:ext>
            </a:extLst>
          </p:cNvPr>
          <p:cNvGrpSpPr/>
          <p:nvPr/>
        </p:nvGrpSpPr>
        <p:grpSpPr>
          <a:xfrm>
            <a:off x="9731340" y="1603216"/>
            <a:ext cx="2308587" cy="4788286"/>
            <a:chOff x="9731340" y="1603216"/>
            <a:chExt cx="2308587" cy="4788286"/>
          </a:xfrm>
        </p:grpSpPr>
        <p:sp>
          <p:nvSpPr>
            <p:cNvPr id="28" name="Rectangle: Top Corners Snipped 27">
              <a:extLst>
                <a:ext uri="{FF2B5EF4-FFF2-40B4-BE49-F238E27FC236}">
                  <a16:creationId xmlns:a16="http://schemas.microsoft.com/office/drawing/2014/main" id="{F4116668-C1E1-4CF7-A214-BB72EBADA5BD}"/>
                </a:ext>
              </a:extLst>
            </p:cNvPr>
            <p:cNvSpPr/>
            <p:nvPr/>
          </p:nvSpPr>
          <p:spPr>
            <a:xfrm>
              <a:off x="9731340" y="1603216"/>
              <a:ext cx="2308587" cy="4788286"/>
            </a:xfrm>
            <a:prstGeom prst="snip2SameRect">
              <a:avLst>
                <a:gd name="adj1" fmla="val 9849"/>
                <a:gd name="adj2" fmla="val 9435"/>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sp>
          <p:nvSpPr>
            <p:cNvPr id="9" name="TextBox 8">
              <a:extLst>
                <a:ext uri="{FF2B5EF4-FFF2-40B4-BE49-F238E27FC236}">
                  <a16:creationId xmlns:a16="http://schemas.microsoft.com/office/drawing/2014/main" id="{40B0B33F-63CE-41A8-BD18-6F339AF29D35}"/>
                </a:ext>
              </a:extLst>
            </p:cNvPr>
            <p:cNvSpPr txBox="1"/>
            <p:nvPr/>
          </p:nvSpPr>
          <p:spPr>
            <a:xfrm>
              <a:off x="9731340" y="1651304"/>
              <a:ext cx="2204429" cy="4678204"/>
            </a:xfrm>
            <a:prstGeom prst="rect">
              <a:avLst/>
            </a:prstGeom>
            <a:noFill/>
          </p:spPr>
          <p:txBody>
            <a:bodyPr wrap="square" rtlCol="0">
              <a:spAutoFit/>
            </a:bodyPr>
            <a:lstStyle/>
            <a:p>
              <a:pPr algn="ctr"/>
              <a:r>
                <a:rPr lang="en-GB" sz="1400" b="1" dirty="0">
                  <a:solidFill>
                    <a:schemeClr val="tx1"/>
                  </a:solidFill>
                </a:rPr>
                <a:t>Earth matters</a:t>
              </a:r>
            </a:p>
            <a:p>
              <a:pPr algn="ctr"/>
              <a:endParaRPr lang="en-GB" sz="1400" b="1" dirty="0">
                <a:solidFill>
                  <a:schemeClr val="tx1"/>
                </a:solidFill>
              </a:endParaRPr>
            </a:p>
            <a:p>
              <a:pPr marL="171450" indent="-171450">
                <a:buFont typeface="Arial" panose="020B0604020202020204" pitchFamily="34" charset="0"/>
                <a:buChar char="•"/>
              </a:pPr>
              <a:r>
                <a:rPr lang="en-GB" sz="1400" dirty="0">
                  <a:solidFill>
                    <a:schemeClr val="tx1"/>
                  </a:solidFill>
                </a:rPr>
                <a:t>Key aspects of climate zones, biomes and vegetation belts.</a:t>
              </a:r>
            </a:p>
            <a:p>
              <a:pPr marL="171450" indent="-171450">
                <a:buFont typeface="Arial" panose="020B0604020202020204" pitchFamily="34" charset="0"/>
                <a:buChar char="•"/>
              </a:pPr>
              <a:r>
                <a:rPr lang="en-GB" sz="1400" dirty="0">
                  <a:solidFill>
                    <a:schemeClr val="tx1"/>
                  </a:solidFill>
                </a:rPr>
                <a:t>Locate key global biomes and climate zones, concentrating on their environmental regions, physical and human characteristics. </a:t>
              </a:r>
            </a:p>
            <a:p>
              <a:pPr marL="171450" lvl="0" indent="-171450">
                <a:buFont typeface="Arial" panose="020B0604020202020204" pitchFamily="34" charset="0"/>
                <a:buChar char="•"/>
              </a:pPr>
              <a:r>
                <a:rPr lang="en-GB" sz="1400" dirty="0">
                  <a:solidFill>
                    <a:schemeClr val="tx1"/>
                  </a:solidFill>
                </a:rPr>
                <a:t>What challenges face humans because of biomes and how do they overcome them?</a:t>
              </a:r>
            </a:p>
            <a:p>
              <a:pPr marL="171450" indent="-171450">
                <a:buFont typeface="Arial" panose="020B0604020202020204" pitchFamily="34" charset="0"/>
                <a:buChar char="•"/>
              </a:pPr>
              <a:r>
                <a:rPr lang="en-GB" sz="1400" dirty="0">
                  <a:solidFill>
                    <a:schemeClr val="tx1"/>
                  </a:solidFill>
                </a:rPr>
                <a:t>Study distribution of major climate zones – case studies of tundra, polar, desert and mountain biomes. </a:t>
              </a:r>
            </a:p>
            <a:p>
              <a:endParaRPr lang="en-GB" dirty="0"/>
            </a:p>
          </p:txBody>
        </p:sp>
      </p:grpSp>
    </p:spTree>
    <p:extLst>
      <p:ext uri="{BB962C8B-B14F-4D97-AF65-F5344CB8AC3E}">
        <p14:creationId xmlns:p14="http://schemas.microsoft.com/office/powerpoint/2010/main" val="4078236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500"/>
                                        <p:tgtEl>
                                          <p:spTgt spid="23"/>
                                        </p:tgtEl>
                                      </p:cBhvr>
                                    </p:animEffect>
                                  </p:childTnLst>
                                </p:cTn>
                              </p:par>
                              <p:par>
                                <p:cTn id="19" presetID="10"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500"/>
                                        <p:tgtEl>
                                          <p:spTgt spid="13"/>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500"/>
                                        <p:tgtEl>
                                          <p:spTgt spid="24"/>
                                        </p:tgtEl>
                                      </p:cBhvr>
                                    </p:animEffect>
                                  </p:childTnLst>
                                </p:cTn>
                              </p:par>
                              <p:par>
                                <p:cTn id="32" presetID="10" presetClass="entr" presetSubtype="0"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fade">
                                      <p:cBhvr>
                                        <p:cTn id="3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2" grpId="0" animBg="1"/>
      <p:bldP spid="23" grpId="0" animBg="1"/>
      <p:bldP spid="2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Arrow: Right 17">
            <a:extLst>
              <a:ext uri="{FF2B5EF4-FFF2-40B4-BE49-F238E27FC236}">
                <a16:creationId xmlns:a16="http://schemas.microsoft.com/office/drawing/2014/main" id="{16201B9A-BC81-48CD-8593-A69EC1ED3C40}"/>
              </a:ext>
            </a:extLst>
          </p:cNvPr>
          <p:cNvSpPr/>
          <p:nvPr/>
        </p:nvSpPr>
        <p:spPr>
          <a:xfrm>
            <a:off x="7885566" y="3779277"/>
            <a:ext cx="1674385" cy="60233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Top Corners Snipped 24">
            <a:extLst>
              <a:ext uri="{FF2B5EF4-FFF2-40B4-BE49-F238E27FC236}">
                <a16:creationId xmlns:a16="http://schemas.microsoft.com/office/drawing/2014/main" id="{8933D1FD-C8A0-4FF2-9DE1-CD496ABBF18A}"/>
              </a:ext>
            </a:extLst>
          </p:cNvPr>
          <p:cNvSpPr/>
          <p:nvPr/>
        </p:nvSpPr>
        <p:spPr>
          <a:xfrm>
            <a:off x="3778995" y="1262742"/>
            <a:ext cx="4846702" cy="5451073"/>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dirty="0">
              <a:solidFill>
                <a:schemeClr val="tx1"/>
              </a:solidFill>
            </a:endParaRPr>
          </a:p>
          <a:p>
            <a:pPr algn="ctr"/>
            <a:r>
              <a:rPr lang="en-GB" sz="2400" b="1" dirty="0">
                <a:solidFill>
                  <a:schemeClr val="tx1"/>
                </a:solidFill>
              </a:rPr>
              <a:t>Year 4 </a:t>
            </a:r>
          </a:p>
          <a:p>
            <a:pPr algn="ctr"/>
            <a:r>
              <a:rPr lang="en-GB" sz="2400" b="1" dirty="0">
                <a:solidFill>
                  <a:schemeClr val="tx1"/>
                </a:solidFill>
              </a:rPr>
              <a:t>Climate zones and biomes</a:t>
            </a:r>
          </a:p>
          <a:p>
            <a:pPr algn="ctr"/>
            <a:endParaRPr lang="en-GB" sz="1200" b="1" dirty="0">
              <a:solidFill>
                <a:schemeClr val="tx1"/>
              </a:solidFill>
            </a:endParaRPr>
          </a:p>
          <a:p>
            <a:pPr marL="171450" indent="-171450">
              <a:buFont typeface="Arial" panose="020B0604020202020204" pitchFamily="34" charset="0"/>
              <a:buChar char="•"/>
            </a:pPr>
            <a:r>
              <a:rPr lang="en-GB" sz="2000" dirty="0">
                <a:solidFill>
                  <a:schemeClr val="tx1"/>
                </a:solidFill>
              </a:rPr>
              <a:t>How does climate differ around the world?</a:t>
            </a:r>
          </a:p>
          <a:p>
            <a:pPr marL="171450" indent="-171450">
              <a:buFont typeface="Arial" panose="020B0604020202020204" pitchFamily="34" charset="0"/>
              <a:buChar char="•"/>
            </a:pPr>
            <a:endParaRPr lang="en-GB" sz="1100" dirty="0">
              <a:solidFill>
                <a:schemeClr val="tx1"/>
              </a:solidFill>
            </a:endParaRPr>
          </a:p>
          <a:p>
            <a:pPr marL="171450" indent="-171450">
              <a:buFont typeface="Arial" panose="020B0604020202020204" pitchFamily="34" charset="0"/>
              <a:buChar char="•"/>
            </a:pPr>
            <a:r>
              <a:rPr lang="en-GB" sz="2000" dirty="0">
                <a:solidFill>
                  <a:schemeClr val="tx1"/>
                </a:solidFill>
              </a:rPr>
              <a:t>The features of biomes including climates, plants, animals and landscapes.</a:t>
            </a:r>
          </a:p>
          <a:p>
            <a:pPr marL="171450" indent="-171450">
              <a:buFont typeface="Arial" panose="020B0604020202020204" pitchFamily="34" charset="0"/>
              <a:buChar char="•"/>
            </a:pPr>
            <a:endParaRPr lang="en-GB" sz="1100" dirty="0">
              <a:solidFill>
                <a:schemeClr val="tx1"/>
              </a:solidFill>
            </a:endParaRPr>
          </a:p>
          <a:p>
            <a:pPr marL="171450" indent="-171450">
              <a:buFont typeface="Arial" panose="020B0604020202020204" pitchFamily="34" charset="0"/>
              <a:buChar char="•"/>
            </a:pPr>
            <a:r>
              <a:rPr lang="en-GB" sz="2000" dirty="0">
                <a:solidFill>
                  <a:schemeClr val="tx1"/>
                </a:solidFill>
              </a:rPr>
              <a:t>Understand what lives in biomes is dependent on factors.</a:t>
            </a:r>
          </a:p>
          <a:p>
            <a:pPr marL="171450" indent="-171450">
              <a:buFont typeface="Arial" panose="020B0604020202020204" pitchFamily="34" charset="0"/>
              <a:buChar char="•"/>
            </a:pPr>
            <a:endParaRPr lang="en-GB" sz="1050" dirty="0">
              <a:solidFill>
                <a:schemeClr val="tx1"/>
              </a:solidFill>
            </a:endParaRPr>
          </a:p>
          <a:p>
            <a:pPr marL="171450" indent="-171450">
              <a:buFont typeface="Arial" panose="020B0604020202020204" pitchFamily="34" charset="0"/>
              <a:buChar char="•"/>
            </a:pPr>
            <a:r>
              <a:rPr lang="en-GB" sz="2000" dirty="0">
                <a:solidFill>
                  <a:schemeClr val="tx1"/>
                </a:solidFill>
              </a:rPr>
              <a:t>Begin to describe key aspects of the 8 biomes of the world.</a:t>
            </a:r>
          </a:p>
          <a:p>
            <a:pPr marL="171450" indent="-171450">
              <a:buFont typeface="Arial" panose="020B0604020202020204" pitchFamily="34" charset="0"/>
              <a:buChar char="•"/>
            </a:pPr>
            <a:endParaRPr lang="en-GB" sz="1100" dirty="0">
              <a:solidFill>
                <a:schemeClr val="tx1"/>
              </a:solidFill>
            </a:endParaRPr>
          </a:p>
          <a:p>
            <a:pPr marL="171450" indent="-171450">
              <a:buFont typeface="Arial" panose="020B0604020202020204" pitchFamily="34" charset="0"/>
              <a:buChar char="•"/>
            </a:pPr>
            <a:r>
              <a:rPr lang="en-GB" sz="2000" dirty="0">
                <a:solidFill>
                  <a:schemeClr val="tx1"/>
                </a:solidFill>
              </a:rPr>
              <a:t>Locate key global biomes – study and compare biomes of Europe</a:t>
            </a:r>
          </a:p>
          <a:p>
            <a:pPr marL="171450" indent="-171450">
              <a:buFont typeface="Arial" panose="020B0604020202020204" pitchFamily="34" charset="0"/>
              <a:buChar char="•"/>
            </a:pPr>
            <a:endParaRPr lang="en-GB" sz="2000" b="0" dirty="0">
              <a:solidFill>
                <a:schemeClr val="tx1"/>
              </a:solidFill>
            </a:endParaRPr>
          </a:p>
        </p:txBody>
      </p:sp>
      <p:sp>
        <p:nvSpPr>
          <p:cNvPr id="16" name="Arrow: Right 15">
            <a:extLst>
              <a:ext uri="{FF2B5EF4-FFF2-40B4-BE49-F238E27FC236}">
                <a16:creationId xmlns:a16="http://schemas.microsoft.com/office/drawing/2014/main" id="{FCE6FF53-ADEF-4FB3-9206-E7D66CAB8755}"/>
              </a:ext>
            </a:extLst>
          </p:cNvPr>
          <p:cNvSpPr/>
          <p:nvPr/>
        </p:nvSpPr>
        <p:spPr>
          <a:xfrm>
            <a:off x="1963827" y="4177418"/>
            <a:ext cx="2107938" cy="534818"/>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Arrow: Right 12">
            <a:extLst>
              <a:ext uri="{FF2B5EF4-FFF2-40B4-BE49-F238E27FC236}">
                <a16:creationId xmlns:a16="http://schemas.microsoft.com/office/drawing/2014/main" id="{765D76A3-51F7-49FF-9A99-E9F71E1A8992}"/>
              </a:ext>
            </a:extLst>
          </p:cNvPr>
          <p:cNvSpPr/>
          <p:nvPr/>
        </p:nvSpPr>
        <p:spPr>
          <a:xfrm rot="20809175">
            <a:off x="1680508" y="3009350"/>
            <a:ext cx="2327037" cy="532733"/>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Arrow: Right 11">
            <a:extLst>
              <a:ext uri="{FF2B5EF4-FFF2-40B4-BE49-F238E27FC236}">
                <a16:creationId xmlns:a16="http://schemas.microsoft.com/office/drawing/2014/main" id="{764B7082-9BBD-4293-BDAB-AA4BB608D3BC}"/>
              </a:ext>
            </a:extLst>
          </p:cNvPr>
          <p:cNvSpPr/>
          <p:nvPr/>
        </p:nvSpPr>
        <p:spPr>
          <a:xfrm rot="849581">
            <a:off x="1623350" y="1868767"/>
            <a:ext cx="2387209" cy="601238"/>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93ED5EC-F359-4314-935C-FE149ED31A60}"/>
              </a:ext>
            </a:extLst>
          </p:cNvPr>
          <p:cNvSpPr>
            <a:spLocks noGrp="1"/>
          </p:cNvSpPr>
          <p:nvPr>
            <p:ph type="title"/>
          </p:nvPr>
        </p:nvSpPr>
        <p:spPr>
          <a:xfrm>
            <a:off x="619745" y="581398"/>
            <a:ext cx="10921999" cy="852155"/>
          </a:xfrm>
        </p:spPr>
        <p:txBody>
          <a:bodyPr/>
          <a:lstStyle/>
          <a:p>
            <a:r>
              <a:rPr lang="en-GB" sz="3600" b="1" dirty="0">
                <a:solidFill>
                  <a:schemeClr val="tx1"/>
                </a:solidFill>
              </a:rPr>
              <a:t>Climate zones and biomes</a:t>
            </a:r>
            <a:endParaRPr lang="en-GB" sz="3600" dirty="0"/>
          </a:p>
        </p:txBody>
      </p:sp>
      <p:sp>
        <p:nvSpPr>
          <p:cNvPr id="4" name="Slide Number Placeholder 3">
            <a:extLst>
              <a:ext uri="{FF2B5EF4-FFF2-40B4-BE49-F238E27FC236}">
                <a16:creationId xmlns:a16="http://schemas.microsoft.com/office/drawing/2014/main" id="{2B643C35-2E66-4E93-BABE-689F8CE3BD05}"/>
              </a:ext>
            </a:extLst>
          </p:cNvPr>
          <p:cNvSpPr>
            <a:spLocks noGrp="1"/>
          </p:cNvSpPr>
          <p:nvPr>
            <p:ph type="sldNum" sz="quarter" idx="12"/>
          </p:nvPr>
        </p:nvSpPr>
        <p:spPr/>
        <p:txBody>
          <a:bodyPr/>
          <a:lstStyle/>
          <a:p>
            <a:fld id="{6B6EFD66-0F65-0C43-B4F5-A9CE99357F25}" type="slidenum">
              <a:rPr lang="en-GB" smtClean="0"/>
              <a:t>17</a:t>
            </a:fld>
            <a:endParaRPr lang="en-GB" dirty="0"/>
          </a:p>
        </p:txBody>
      </p:sp>
      <p:sp>
        <p:nvSpPr>
          <p:cNvPr id="23" name="Rectangle: Top Corners Snipped 22">
            <a:extLst>
              <a:ext uri="{FF2B5EF4-FFF2-40B4-BE49-F238E27FC236}">
                <a16:creationId xmlns:a16="http://schemas.microsoft.com/office/drawing/2014/main" id="{2C341210-210B-4968-9E1A-2B3A0FEEBA6A}"/>
              </a:ext>
            </a:extLst>
          </p:cNvPr>
          <p:cNvSpPr/>
          <p:nvPr/>
        </p:nvSpPr>
        <p:spPr>
          <a:xfrm>
            <a:off x="9542317" y="3300642"/>
            <a:ext cx="2070247" cy="1375274"/>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pPr>
            <a:r>
              <a:rPr lang="en-GB" dirty="0">
                <a:solidFill>
                  <a:schemeClr val="bg1"/>
                </a:solidFill>
              </a:rPr>
              <a:t>Earth matters</a:t>
            </a:r>
          </a:p>
        </p:txBody>
      </p:sp>
      <p:sp>
        <p:nvSpPr>
          <p:cNvPr id="22" name="Arrow: Right 21">
            <a:extLst>
              <a:ext uri="{FF2B5EF4-FFF2-40B4-BE49-F238E27FC236}">
                <a16:creationId xmlns:a16="http://schemas.microsoft.com/office/drawing/2014/main" id="{C65DFF9B-3302-4D04-870B-14D96762B1E6}"/>
              </a:ext>
            </a:extLst>
          </p:cNvPr>
          <p:cNvSpPr/>
          <p:nvPr/>
        </p:nvSpPr>
        <p:spPr>
          <a:xfrm rot="19019859">
            <a:off x="2210332" y="4254872"/>
            <a:ext cx="2226350" cy="495097"/>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Arrow: Right 25">
            <a:extLst>
              <a:ext uri="{FF2B5EF4-FFF2-40B4-BE49-F238E27FC236}">
                <a16:creationId xmlns:a16="http://schemas.microsoft.com/office/drawing/2014/main" id="{60894BA0-3144-43D6-894E-2021024ED91C}"/>
              </a:ext>
            </a:extLst>
          </p:cNvPr>
          <p:cNvSpPr/>
          <p:nvPr/>
        </p:nvSpPr>
        <p:spPr>
          <a:xfrm rot="2731358">
            <a:off x="1920496" y="4740267"/>
            <a:ext cx="2463978" cy="534818"/>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Top Corners Snipped 27">
            <a:extLst>
              <a:ext uri="{FF2B5EF4-FFF2-40B4-BE49-F238E27FC236}">
                <a16:creationId xmlns:a16="http://schemas.microsoft.com/office/drawing/2014/main" id="{32B314D7-8617-4728-8A28-629FD391110A}"/>
              </a:ext>
            </a:extLst>
          </p:cNvPr>
          <p:cNvSpPr/>
          <p:nvPr/>
        </p:nvSpPr>
        <p:spPr>
          <a:xfrm>
            <a:off x="481334" y="4888077"/>
            <a:ext cx="2418573" cy="1375274"/>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a:ea typeface="+mn-lt"/>
                <a:cs typeface="+mn-lt"/>
              </a:rPr>
              <a:t>Rainforests </a:t>
            </a:r>
            <a:endParaRPr lang="en-US"/>
          </a:p>
          <a:p>
            <a:pPr algn="ctr"/>
            <a:r>
              <a:rPr lang="en-GB">
                <a:ea typeface="+mn-lt"/>
                <a:cs typeface="+mn-lt"/>
              </a:rPr>
              <a:t>(South America)</a:t>
            </a:r>
            <a:endParaRPr lang="en-GB"/>
          </a:p>
        </p:txBody>
      </p:sp>
      <p:sp>
        <p:nvSpPr>
          <p:cNvPr id="29" name="Rectangle: Top Corners Snipped 28">
            <a:extLst>
              <a:ext uri="{FF2B5EF4-FFF2-40B4-BE49-F238E27FC236}">
                <a16:creationId xmlns:a16="http://schemas.microsoft.com/office/drawing/2014/main" id="{552AF3FD-9491-4D74-B5A5-69435D593078}"/>
              </a:ext>
            </a:extLst>
          </p:cNvPr>
          <p:cNvSpPr/>
          <p:nvPr/>
        </p:nvSpPr>
        <p:spPr>
          <a:xfrm>
            <a:off x="442006" y="1637070"/>
            <a:ext cx="2418573" cy="1375274"/>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Weather patterns</a:t>
            </a:r>
          </a:p>
        </p:txBody>
      </p:sp>
      <p:sp>
        <p:nvSpPr>
          <p:cNvPr id="14" name="Arrow: Right 13">
            <a:extLst>
              <a:ext uri="{FF2B5EF4-FFF2-40B4-BE49-F238E27FC236}">
                <a16:creationId xmlns:a16="http://schemas.microsoft.com/office/drawing/2014/main" id="{E1DB0C10-1205-4DED-BE67-9735BF96981D}"/>
              </a:ext>
            </a:extLst>
          </p:cNvPr>
          <p:cNvSpPr/>
          <p:nvPr/>
        </p:nvSpPr>
        <p:spPr>
          <a:xfrm>
            <a:off x="1625109" y="5734661"/>
            <a:ext cx="2107938" cy="495097"/>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Arrow: Right 14">
            <a:extLst>
              <a:ext uri="{FF2B5EF4-FFF2-40B4-BE49-F238E27FC236}">
                <a16:creationId xmlns:a16="http://schemas.microsoft.com/office/drawing/2014/main" id="{819677B7-7D8C-4ED8-9602-0E5285AEA493}"/>
              </a:ext>
            </a:extLst>
          </p:cNvPr>
          <p:cNvSpPr/>
          <p:nvPr/>
        </p:nvSpPr>
        <p:spPr>
          <a:xfrm rot="2681264">
            <a:off x="2344058" y="4304218"/>
            <a:ext cx="2038885" cy="544413"/>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Top Corners Snipped 26">
            <a:extLst>
              <a:ext uri="{FF2B5EF4-FFF2-40B4-BE49-F238E27FC236}">
                <a16:creationId xmlns:a16="http://schemas.microsoft.com/office/drawing/2014/main" id="{8CA78771-92FF-4653-8E01-A2A0D21D5B8C}"/>
              </a:ext>
            </a:extLst>
          </p:cNvPr>
          <p:cNvSpPr/>
          <p:nvPr/>
        </p:nvSpPr>
        <p:spPr>
          <a:xfrm>
            <a:off x="461670" y="3262574"/>
            <a:ext cx="2418573" cy="1375274"/>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Hot and cold places</a:t>
            </a:r>
          </a:p>
        </p:txBody>
      </p:sp>
    </p:spTree>
    <p:extLst>
      <p:ext uri="{BB962C8B-B14F-4D97-AF65-F5344CB8AC3E}">
        <p14:creationId xmlns:p14="http://schemas.microsoft.com/office/powerpoint/2010/main" val="1780843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6" grpId="0" animBg="1"/>
      <p:bldP spid="13" grpId="0" animBg="1"/>
      <p:bldP spid="12" grpId="0" animBg="1"/>
      <p:bldP spid="22" grpId="0" animBg="1"/>
      <p:bldP spid="26" grpId="0" animBg="1"/>
      <p:bldP spid="14" grpId="0" animBg="1"/>
      <p:bldP spid="1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Top Corners Snipped 16">
            <a:extLst>
              <a:ext uri="{FF2B5EF4-FFF2-40B4-BE49-F238E27FC236}">
                <a16:creationId xmlns:a16="http://schemas.microsoft.com/office/drawing/2014/main" id="{3D901857-BD17-4A88-918B-43C712CCF3BC}"/>
              </a:ext>
            </a:extLst>
          </p:cNvPr>
          <p:cNvSpPr/>
          <p:nvPr/>
        </p:nvSpPr>
        <p:spPr>
          <a:xfrm>
            <a:off x="6162160" y="2398163"/>
            <a:ext cx="4993950" cy="927010"/>
          </a:xfrm>
          <a:prstGeom prst="snip2SameRect">
            <a:avLst>
              <a:gd name="adj1" fmla="val 9849"/>
              <a:gd name="adj2" fmla="val 9435"/>
            </a:avLst>
          </a:prstGeom>
          <a:solidFill>
            <a:schemeClr val="accent4">
              <a:lumMod val="20000"/>
              <a:lumOff val="8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lnSpc>
                <a:spcPct val="107000"/>
              </a:lnSpc>
            </a:pPr>
            <a:r>
              <a:rPr lang="en-GB" sz="2000" dirty="0">
                <a:solidFill>
                  <a:schemeClr val="tx1"/>
                </a:solidFill>
                <a:cs typeface="Arial"/>
              </a:rPr>
              <a:t>Case study – Amazon Rainforest</a:t>
            </a:r>
          </a:p>
          <a:p>
            <a:pPr algn="ctr">
              <a:lnSpc>
                <a:spcPct val="107000"/>
              </a:lnSpc>
            </a:pPr>
            <a:endParaRPr lang="en-GB" sz="2000" dirty="0">
              <a:solidFill>
                <a:schemeClr val="tx1"/>
              </a:solidFill>
              <a:cs typeface="Arial"/>
            </a:endParaRPr>
          </a:p>
        </p:txBody>
      </p:sp>
      <p:cxnSp>
        <p:nvCxnSpPr>
          <p:cNvPr id="56" name="Elbow Connector 56">
            <a:extLst>
              <a:ext uri="{FF2B5EF4-FFF2-40B4-BE49-F238E27FC236}">
                <a16:creationId xmlns:a16="http://schemas.microsoft.com/office/drawing/2014/main" id="{980A90D7-28E5-447D-B272-B2129E65161E}"/>
              </a:ext>
            </a:extLst>
          </p:cNvPr>
          <p:cNvCxnSpPr>
            <a:cxnSpLocks/>
          </p:cNvCxnSpPr>
          <p:nvPr/>
        </p:nvCxnSpPr>
        <p:spPr>
          <a:xfrm>
            <a:off x="10087960" y="4891533"/>
            <a:ext cx="1689100" cy="0"/>
          </a:xfrm>
          <a:prstGeom prst="straightConnector1">
            <a:avLst/>
          </a:prstGeom>
          <a:ln w="12700" cap="rnd">
            <a:solidFill>
              <a:schemeClr val="tx1"/>
            </a:solidFill>
            <a:prstDash val="sysDot"/>
            <a:round/>
          </a:ln>
        </p:spPr>
        <p:style>
          <a:lnRef idx="1">
            <a:schemeClr val="accent1"/>
          </a:lnRef>
          <a:fillRef idx="0">
            <a:schemeClr val="accent1"/>
          </a:fillRef>
          <a:effectRef idx="0">
            <a:schemeClr val="accent1"/>
          </a:effectRef>
          <a:fontRef idx="minor">
            <a:schemeClr val="tx1"/>
          </a:fontRef>
        </p:style>
      </p:cxnSp>
      <p:cxnSp>
        <p:nvCxnSpPr>
          <p:cNvPr id="52" name="Elbow Connector 56">
            <a:extLst>
              <a:ext uri="{FF2B5EF4-FFF2-40B4-BE49-F238E27FC236}">
                <a16:creationId xmlns:a16="http://schemas.microsoft.com/office/drawing/2014/main" id="{15498E8C-B1D3-4FFF-B25A-CEA636D0A378}"/>
              </a:ext>
            </a:extLst>
          </p:cNvPr>
          <p:cNvCxnSpPr>
            <a:cxnSpLocks/>
          </p:cNvCxnSpPr>
          <p:nvPr/>
        </p:nvCxnSpPr>
        <p:spPr>
          <a:xfrm>
            <a:off x="10087960" y="2019299"/>
            <a:ext cx="1689100" cy="0"/>
          </a:xfrm>
          <a:prstGeom prst="straightConnector1">
            <a:avLst/>
          </a:prstGeom>
          <a:ln w="12700" cap="rnd">
            <a:solidFill>
              <a:schemeClr val="tx1"/>
            </a:solidFill>
            <a:prstDash val="sysDot"/>
            <a:round/>
          </a:ln>
        </p:spPr>
        <p:style>
          <a:lnRef idx="1">
            <a:schemeClr val="accent1"/>
          </a:lnRef>
          <a:fillRef idx="0">
            <a:schemeClr val="accent1"/>
          </a:fillRef>
          <a:effectRef idx="0">
            <a:schemeClr val="accent1"/>
          </a:effectRef>
          <a:fontRef idx="minor">
            <a:schemeClr val="tx1"/>
          </a:fontRef>
        </p:style>
      </p:cxnSp>
      <p:cxnSp>
        <p:nvCxnSpPr>
          <p:cNvPr id="28" name="Elbow Connector 56">
            <a:extLst>
              <a:ext uri="{FF2B5EF4-FFF2-40B4-BE49-F238E27FC236}">
                <a16:creationId xmlns:a16="http://schemas.microsoft.com/office/drawing/2014/main" id="{F9E22E98-5AAA-43DD-B12E-5FBF35663787}"/>
              </a:ext>
            </a:extLst>
          </p:cNvPr>
          <p:cNvCxnSpPr>
            <a:cxnSpLocks/>
          </p:cNvCxnSpPr>
          <p:nvPr/>
        </p:nvCxnSpPr>
        <p:spPr>
          <a:xfrm>
            <a:off x="452464" y="2019299"/>
            <a:ext cx="1627967" cy="0"/>
          </a:xfrm>
          <a:prstGeom prst="straightConnector1">
            <a:avLst/>
          </a:prstGeom>
          <a:ln w="12700" cap="rnd">
            <a:solidFill>
              <a:schemeClr val="tx1"/>
            </a:solidFill>
            <a:prstDash val="sysDot"/>
            <a:round/>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99ED72B9-1094-4156-A94F-CAC101DBF9FF}"/>
              </a:ext>
            </a:extLst>
          </p:cNvPr>
          <p:cNvSpPr>
            <a:spLocks noGrp="1"/>
          </p:cNvSpPr>
          <p:nvPr>
            <p:ph type="title"/>
          </p:nvPr>
        </p:nvSpPr>
        <p:spPr/>
        <p:txBody>
          <a:bodyPr/>
          <a:lstStyle/>
          <a:p>
            <a:r>
              <a:rPr lang="en-GB"/>
              <a:t>Flexibility of thinking </a:t>
            </a:r>
          </a:p>
        </p:txBody>
      </p:sp>
      <p:cxnSp>
        <p:nvCxnSpPr>
          <p:cNvPr id="27" name="Elbow Connector 29">
            <a:extLst>
              <a:ext uri="{FF2B5EF4-FFF2-40B4-BE49-F238E27FC236}">
                <a16:creationId xmlns:a16="http://schemas.microsoft.com/office/drawing/2014/main" id="{C5F852F6-2FF7-4375-B15F-A49C0CA5C5AA}"/>
              </a:ext>
            </a:extLst>
          </p:cNvPr>
          <p:cNvCxnSpPr>
            <a:cxnSpLocks/>
          </p:cNvCxnSpPr>
          <p:nvPr/>
        </p:nvCxnSpPr>
        <p:spPr>
          <a:xfrm rot="16200000" flipH="1">
            <a:off x="-663783" y="3135547"/>
            <a:ext cx="2872233" cy="639738"/>
          </a:xfrm>
          <a:prstGeom prst="bentConnector2">
            <a:avLst/>
          </a:prstGeom>
          <a:ln w="12700" cap="rnd">
            <a:solidFill>
              <a:schemeClr val="tx1"/>
            </a:solidFill>
            <a:prstDash val="sysDot"/>
            <a:round/>
          </a:ln>
        </p:spPr>
        <p:style>
          <a:lnRef idx="1">
            <a:schemeClr val="accent1"/>
          </a:lnRef>
          <a:fillRef idx="0">
            <a:schemeClr val="accent1"/>
          </a:fillRef>
          <a:effectRef idx="0">
            <a:schemeClr val="accent1"/>
          </a:effectRef>
          <a:fontRef idx="minor">
            <a:schemeClr val="tx1"/>
          </a:fontRef>
        </p:style>
      </p:cxnSp>
      <p:sp>
        <p:nvSpPr>
          <p:cNvPr id="29" name="Graphic 25">
            <a:extLst>
              <a:ext uri="{FF2B5EF4-FFF2-40B4-BE49-F238E27FC236}">
                <a16:creationId xmlns:a16="http://schemas.microsoft.com/office/drawing/2014/main" id="{4436EED2-647E-43FA-A40F-4D117706A1CB}"/>
              </a:ext>
            </a:extLst>
          </p:cNvPr>
          <p:cNvSpPr/>
          <p:nvPr/>
        </p:nvSpPr>
        <p:spPr>
          <a:xfrm rot="5400000">
            <a:off x="380047" y="3521429"/>
            <a:ext cx="179372" cy="324186"/>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tx1"/>
          </a:solidFill>
          <a:ln w="9525" cap="flat">
            <a:noFill/>
            <a:prstDash val="solid"/>
            <a:miter/>
          </a:ln>
        </p:spPr>
        <p:txBody>
          <a:bodyPr rtlCol="0" anchor="ctr"/>
          <a:lstStyle/>
          <a:p>
            <a:endParaRPr lang="en-GB" sz="2000"/>
          </a:p>
        </p:txBody>
      </p:sp>
      <p:cxnSp>
        <p:nvCxnSpPr>
          <p:cNvPr id="35" name="Elbow Connector 56">
            <a:extLst>
              <a:ext uri="{FF2B5EF4-FFF2-40B4-BE49-F238E27FC236}">
                <a16:creationId xmlns:a16="http://schemas.microsoft.com/office/drawing/2014/main" id="{3C640210-55F2-4EF5-8098-C3DD463548E7}"/>
              </a:ext>
            </a:extLst>
          </p:cNvPr>
          <p:cNvCxnSpPr>
            <a:cxnSpLocks/>
          </p:cNvCxnSpPr>
          <p:nvPr/>
        </p:nvCxnSpPr>
        <p:spPr>
          <a:xfrm flipH="1">
            <a:off x="11767211" y="2019299"/>
            <a:ext cx="9849" cy="2845818"/>
          </a:xfrm>
          <a:prstGeom prst="straightConnector1">
            <a:avLst/>
          </a:prstGeom>
          <a:ln w="12700" cap="rnd">
            <a:solidFill>
              <a:schemeClr val="tx1"/>
            </a:solidFill>
            <a:prstDash val="sysDot"/>
            <a:round/>
          </a:ln>
        </p:spPr>
        <p:style>
          <a:lnRef idx="1">
            <a:schemeClr val="accent1"/>
          </a:lnRef>
          <a:fillRef idx="0">
            <a:schemeClr val="accent1"/>
          </a:fillRef>
          <a:effectRef idx="0">
            <a:schemeClr val="accent1"/>
          </a:effectRef>
          <a:fontRef idx="minor">
            <a:schemeClr val="tx1"/>
          </a:fontRef>
        </p:style>
      </p:cxnSp>
      <p:sp>
        <p:nvSpPr>
          <p:cNvPr id="38" name="Rectangle: Top Corners Snipped 37">
            <a:extLst>
              <a:ext uri="{FF2B5EF4-FFF2-40B4-BE49-F238E27FC236}">
                <a16:creationId xmlns:a16="http://schemas.microsoft.com/office/drawing/2014/main" id="{3453AD56-3C4D-4ED9-9C9C-721740B29CD6}"/>
              </a:ext>
            </a:extLst>
          </p:cNvPr>
          <p:cNvSpPr/>
          <p:nvPr/>
        </p:nvSpPr>
        <p:spPr>
          <a:xfrm>
            <a:off x="1058074" y="2390984"/>
            <a:ext cx="4993950" cy="927010"/>
          </a:xfrm>
          <a:prstGeom prst="snip2SameRect">
            <a:avLst>
              <a:gd name="adj1" fmla="val 9849"/>
              <a:gd name="adj2" fmla="val 9435"/>
            </a:avLst>
          </a:prstGeom>
          <a:solidFill>
            <a:schemeClr val="accent4">
              <a:lumMod val="20000"/>
              <a:lumOff val="8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lnSpc>
                <a:spcPct val="107000"/>
              </a:lnSpc>
            </a:pPr>
            <a:endParaRPr lang="en-GB" sz="2000" dirty="0">
              <a:solidFill>
                <a:schemeClr val="tx1"/>
              </a:solidFill>
              <a:cs typeface="Arial"/>
            </a:endParaRPr>
          </a:p>
          <a:p>
            <a:pPr algn="ctr">
              <a:lnSpc>
                <a:spcPct val="107000"/>
              </a:lnSpc>
            </a:pPr>
            <a:r>
              <a:rPr lang="en-GB" sz="2000" dirty="0">
                <a:solidFill>
                  <a:schemeClr val="tx1"/>
                </a:solidFill>
                <a:cs typeface="Arial"/>
              </a:rPr>
              <a:t>Factors that influence climate</a:t>
            </a:r>
          </a:p>
          <a:p>
            <a:pPr algn="ctr">
              <a:lnSpc>
                <a:spcPct val="107000"/>
              </a:lnSpc>
            </a:pPr>
            <a:r>
              <a:rPr lang="en-GB" sz="2000" dirty="0">
                <a:solidFill>
                  <a:schemeClr val="tx1"/>
                </a:solidFill>
                <a:cs typeface="Arial"/>
              </a:rPr>
              <a:t>Impact on plants and animals</a:t>
            </a:r>
          </a:p>
          <a:p>
            <a:pPr algn="ctr">
              <a:lnSpc>
                <a:spcPct val="107000"/>
              </a:lnSpc>
            </a:pPr>
            <a:endParaRPr lang="en-GB" sz="2000" dirty="0">
              <a:solidFill>
                <a:schemeClr val="tx1"/>
              </a:solidFill>
              <a:cs typeface="Arial"/>
            </a:endParaRPr>
          </a:p>
        </p:txBody>
      </p:sp>
      <p:sp>
        <p:nvSpPr>
          <p:cNvPr id="43" name="Freeform 75">
            <a:extLst>
              <a:ext uri="{FF2B5EF4-FFF2-40B4-BE49-F238E27FC236}">
                <a16:creationId xmlns:a16="http://schemas.microsoft.com/office/drawing/2014/main" id="{AF7E95CE-C8CA-472A-BD25-EFC864CD7D28}"/>
              </a:ext>
            </a:extLst>
          </p:cNvPr>
          <p:cNvSpPr/>
          <p:nvPr/>
        </p:nvSpPr>
        <p:spPr>
          <a:xfrm rot="5400000">
            <a:off x="5067628" y="2785189"/>
            <a:ext cx="1968792" cy="1194743"/>
          </a:xfrm>
          <a:custGeom>
            <a:avLst/>
            <a:gdLst>
              <a:gd name="connsiteX0" fmla="*/ 1360658 w 2105713"/>
              <a:gd name="connsiteY0" fmla="*/ 0 h 1341100"/>
              <a:gd name="connsiteX1" fmla="*/ 1435164 w 2105713"/>
              <a:gd name="connsiteY1" fmla="*/ 0 h 1341100"/>
              <a:gd name="connsiteX2" fmla="*/ 2105713 w 2105713"/>
              <a:gd name="connsiteY2" fmla="*/ 670550 h 1341100"/>
              <a:gd name="connsiteX3" fmla="*/ 1435164 w 2105713"/>
              <a:gd name="connsiteY3" fmla="*/ 1341100 h 1341100"/>
              <a:gd name="connsiteX4" fmla="*/ 1360658 w 2105713"/>
              <a:gd name="connsiteY4" fmla="*/ 1341100 h 1341100"/>
              <a:gd name="connsiteX5" fmla="*/ 1360658 w 2105713"/>
              <a:gd name="connsiteY5" fmla="*/ 903494 h 1341100"/>
              <a:gd name="connsiteX6" fmla="*/ 1359252 w 2105713"/>
              <a:gd name="connsiteY6" fmla="*/ 904901 h 1341100"/>
              <a:gd name="connsiteX7" fmla="*/ 46857 w 2105713"/>
              <a:gd name="connsiteY7" fmla="*/ 904901 h 1341100"/>
              <a:gd name="connsiteX8" fmla="*/ 0 w 2105713"/>
              <a:gd name="connsiteY8" fmla="*/ 858045 h 1341100"/>
              <a:gd name="connsiteX9" fmla="*/ 0 w 2105713"/>
              <a:gd name="connsiteY9" fmla="*/ 483055 h 1341100"/>
              <a:gd name="connsiteX10" fmla="*/ 46857 w 2105713"/>
              <a:gd name="connsiteY10" fmla="*/ 436199 h 1341100"/>
              <a:gd name="connsiteX11" fmla="*/ 1359252 w 2105713"/>
              <a:gd name="connsiteY11" fmla="*/ 436199 h 1341100"/>
              <a:gd name="connsiteX12" fmla="*/ 1360658 w 2105713"/>
              <a:gd name="connsiteY12" fmla="*/ 437606 h 134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05713" h="1341100">
                <a:moveTo>
                  <a:pt x="1360658" y="0"/>
                </a:moveTo>
                <a:lnTo>
                  <a:pt x="1435164" y="0"/>
                </a:lnTo>
                <a:lnTo>
                  <a:pt x="2105713" y="670550"/>
                </a:lnTo>
                <a:lnTo>
                  <a:pt x="1435164" y="1341100"/>
                </a:lnTo>
                <a:lnTo>
                  <a:pt x="1360658" y="1341100"/>
                </a:lnTo>
                <a:lnTo>
                  <a:pt x="1360658" y="903494"/>
                </a:lnTo>
                <a:lnTo>
                  <a:pt x="1359252" y="904901"/>
                </a:lnTo>
                <a:lnTo>
                  <a:pt x="46857" y="904901"/>
                </a:lnTo>
                <a:lnTo>
                  <a:pt x="0" y="858045"/>
                </a:lnTo>
                <a:lnTo>
                  <a:pt x="0" y="483055"/>
                </a:lnTo>
                <a:lnTo>
                  <a:pt x="46857" y="436199"/>
                </a:lnTo>
                <a:lnTo>
                  <a:pt x="1359252" y="436199"/>
                </a:lnTo>
                <a:lnTo>
                  <a:pt x="1360658" y="437606"/>
                </a:lnTo>
                <a:close/>
              </a:path>
            </a:pathLst>
          </a:custGeom>
          <a:solidFill>
            <a:schemeClr val="accent2"/>
          </a:solidFill>
          <a:ln w="9525" cap="flat">
            <a:noFill/>
            <a:prstDash val="solid"/>
            <a:miter/>
          </a:ln>
        </p:spPr>
        <p:txBody>
          <a:bodyPr rtlCol="0" anchor="ctr"/>
          <a:lstStyle/>
          <a:p>
            <a:endParaRPr lang="en-GB" sz="2000"/>
          </a:p>
        </p:txBody>
      </p:sp>
      <p:sp>
        <p:nvSpPr>
          <p:cNvPr id="57" name="Graphic 25">
            <a:extLst>
              <a:ext uri="{FF2B5EF4-FFF2-40B4-BE49-F238E27FC236}">
                <a16:creationId xmlns:a16="http://schemas.microsoft.com/office/drawing/2014/main" id="{A7088E9A-790F-4C2B-807E-FA49D5B45401}"/>
              </a:ext>
            </a:extLst>
          </p:cNvPr>
          <p:cNvSpPr/>
          <p:nvPr/>
        </p:nvSpPr>
        <p:spPr>
          <a:xfrm rot="5400000">
            <a:off x="11662768" y="3521429"/>
            <a:ext cx="179372" cy="324186"/>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tx1"/>
          </a:solidFill>
          <a:ln w="9525" cap="flat">
            <a:noFill/>
            <a:prstDash val="solid"/>
            <a:miter/>
          </a:ln>
        </p:spPr>
        <p:txBody>
          <a:bodyPr rtlCol="0" anchor="ctr"/>
          <a:lstStyle/>
          <a:p>
            <a:endParaRPr lang="en-GB" sz="2000"/>
          </a:p>
        </p:txBody>
      </p:sp>
      <p:sp>
        <p:nvSpPr>
          <p:cNvPr id="18" name="Rectangle: Top Corners Snipped 17">
            <a:extLst>
              <a:ext uri="{FF2B5EF4-FFF2-40B4-BE49-F238E27FC236}">
                <a16:creationId xmlns:a16="http://schemas.microsoft.com/office/drawing/2014/main" id="{D9D78FE3-74B6-448D-8CFA-147F8A472598}"/>
              </a:ext>
            </a:extLst>
          </p:cNvPr>
          <p:cNvSpPr/>
          <p:nvPr/>
        </p:nvSpPr>
        <p:spPr>
          <a:xfrm>
            <a:off x="1092202" y="5413263"/>
            <a:ext cx="4993950" cy="927010"/>
          </a:xfrm>
          <a:prstGeom prst="snip2SameRect">
            <a:avLst>
              <a:gd name="adj1" fmla="val 9849"/>
              <a:gd name="adj2" fmla="val 9435"/>
            </a:avLst>
          </a:prstGeom>
          <a:solidFill>
            <a:schemeClr val="accent4">
              <a:lumMod val="20000"/>
              <a:lumOff val="8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lnSpc>
                <a:spcPct val="107000"/>
              </a:lnSpc>
            </a:pPr>
            <a:r>
              <a:rPr lang="en-GB" sz="2000" dirty="0">
                <a:solidFill>
                  <a:schemeClr val="tx1"/>
                </a:solidFill>
                <a:cs typeface="Arial"/>
              </a:rPr>
              <a:t>Factors that influence climate</a:t>
            </a:r>
          </a:p>
          <a:p>
            <a:pPr algn="ctr">
              <a:lnSpc>
                <a:spcPct val="107000"/>
              </a:lnSpc>
            </a:pPr>
            <a:r>
              <a:rPr lang="en-GB" sz="2000" dirty="0">
                <a:solidFill>
                  <a:schemeClr val="tx1"/>
                </a:solidFill>
                <a:cs typeface="Arial"/>
              </a:rPr>
              <a:t>Impact on plants, animals and people</a:t>
            </a:r>
          </a:p>
        </p:txBody>
      </p:sp>
      <p:sp>
        <p:nvSpPr>
          <p:cNvPr id="19" name="Rectangle: Top Corners Snipped 18">
            <a:extLst>
              <a:ext uri="{FF2B5EF4-FFF2-40B4-BE49-F238E27FC236}">
                <a16:creationId xmlns:a16="http://schemas.microsoft.com/office/drawing/2014/main" id="{44DF33D2-5FAE-4C28-9AC7-A0BB8B5BFCBA}"/>
              </a:ext>
            </a:extLst>
          </p:cNvPr>
          <p:cNvSpPr/>
          <p:nvPr/>
        </p:nvSpPr>
        <p:spPr>
          <a:xfrm>
            <a:off x="6133067" y="5381454"/>
            <a:ext cx="4993950" cy="927010"/>
          </a:xfrm>
          <a:prstGeom prst="snip2SameRect">
            <a:avLst>
              <a:gd name="adj1" fmla="val 9849"/>
              <a:gd name="adj2" fmla="val 9435"/>
            </a:avLst>
          </a:prstGeom>
          <a:solidFill>
            <a:schemeClr val="accent4">
              <a:lumMod val="20000"/>
              <a:lumOff val="8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lnSpc>
                <a:spcPct val="107000"/>
              </a:lnSpc>
            </a:pPr>
            <a:r>
              <a:rPr lang="en-GB" sz="2000" dirty="0">
                <a:solidFill>
                  <a:schemeClr val="tx1"/>
                </a:solidFill>
                <a:cs typeface="Arial"/>
              </a:rPr>
              <a:t>Case study – Russia</a:t>
            </a:r>
          </a:p>
        </p:txBody>
      </p:sp>
      <p:sp>
        <p:nvSpPr>
          <p:cNvPr id="20" name="Rectangle: Top Corners Snipped 19">
            <a:extLst>
              <a:ext uri="{FF2B5EF4-FFF2-40B4-BE49-F238E27FC236}">
                <a16:creationId xmlns:a16="http://schemas.microsoft.com/office/drawing/2014/main" id="{3F6D65AC-CF7A-4DD2-AC66-63CE8607554F}"/>
              </a:ext>
            </a:extLst>
          </p:cNvPr>
          <p:cNvSpPr/>
          <p:nvPr/>
        </p:nvSpPr>
        <p:spPr>
          <a:xfrm>
            <a:off x="1058074" y="1440375"/>
            <a:ext cx="10068943" cy="924193"/>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Rainforests (South America)</a:t>
            </a:r>
          </a:p>
        </p:txBody>
      </p:sp>
      <p:sp>
        <p:nvSpPr>
          <p:cNvPr id="21" name="Rectangle: Top Corners Snipped 20">
            <a:extLst>
              <a:ext uri="{FF2B5EF4-FFF2-40B4-BE49-F238E27FC236}">
                <a16:creationId xmlns:a16="http://schemas.microsoft.com/office/drawing/2014/main" id="{EACB498B-8C87-48B9-99AD-59AFD37E808A}"/>
              </a:ext>
            </a:extLst>
          </p:cNvPr>
          <p:cNvSpPr/>
          <p:nvPr/>
        </p:nvSpPr>
        <p:spPr>
          <a:xfrm>
            <a:off x="1064983" y="4470274"/>
            <a:ext cx="10068943" cy="924193"/>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Climate zones and biomes – Europe</a:t>
            </a:r>
          </a:p>
        </p:txBody>
      </p:sp>
      <p:sp>
        <p:nvSpPr>
          <p:cNvPr id="22" name="Slide Number Placeholder 3">
            <a:extLst>
              <a:ext uri="{FF2B5EF4-FFF2-40B4-BE49-F238E27FC236}">
                <a16:creationId xmlns:a16="http://schemas.microsoft.com/office/drawing/2014/main" id="{496E3DCF-A668-46BC-9501-AE468F6F2B71}"/>
              </a:ext>
            </a:extLst>
          </p:cNvPr>
          <p:cNvSpPr>
            <a:spLocks noGrp="1"/>
          </p:cNvSpPr>
          <p:nvPr>
            <p:ph type="sldNum" sz="quarter" idx="12"/>
          </p:nvPr>
        </p:nvSpPr>
        <p:spPr>
          <a:xfrm>
            <a:off x="10932510" y="6401178"/>
            <a:ext cx="807025" cy="153888"/>
          </a:xfrm>
        </p:spPr>
        <p:txBody>
          <a:bodyPr/>
          <a:lstStyle/>
          <a:p>
            <a:fld id="{6B6EFD66-0F65-0C43-B4F5-A9CE99357F25}" type="slidenum">
              <a:rPr lang="en-GB" smtClean="0"/>
              <a:t>18</a:t>
            </a:fld>
            <a:endParaRPr lang="en-GB" dirty="0"/>
          </a:p>
        </p:txBody>
      </p:sp>
    </p:spTree>
    <p:extLst>
      <p:ext uri="{BB962C8B-B14F-4D97-AF65-F5344CB8AC3E}">
        <p14:creationId xmlns:p14="http://schemas.microsoft.com/office/powerpoint/2010/main" val="3718449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500"/>
                                        <p:tgtEl>
                                          <p:spTgt spid="43"/>
                                        </p:tgtEl>
                                      </p:cBhvr>
                                    </p:animEffect>
                                  </p:childTnLst>
                                </p:cTn>
                              </p:par>
                              <p:par>
                                <p:cTn id="8" presetID="10" presetClass="entr" presetSubtype="0" fill="hold"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500"/>
                                        <p:tgtEl>
                                          <p:spTgt spid="27"/>
                                        </p:tgtEl>
                                      </p:cBhvr>
                                    </p:animEffect>
                                  </p:childTnLst>
                                </p:cTn>
                              </p:par>
                              <p:par>
                                <p:cTn id="11" presetID="10" presetClass="entr" presetSubtype="0" fill="hold" nodeType="with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fade">
                                      <p:cBhvr>
                                        <p:cTn id="13" dur="500"/>
                                        <p:tgtEl>
                                          <p:spTgt spid="2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fade">
                                      <p:cBhvr>
                                        <p:cTn id="16" dur="500"/>
                                        <p:tgtEl>
                                          <p:spTgt spid="2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7"/>
                                        </p:tgtEl>
                                        <p:attrNameLst>
                                          <p:attrName>style.visibility</p:attrName>
                                        </p:attrNameLst>
                                      </p:cBhvr>
                                      <p:to>
                                        <p:strVal val="visible"/>
                                      </p:to>
                                    </p:set>
                                    <p:animEffect transition="in" filter="fade">
                                      <p:cBhvr>
                                        <p:cTn id="19" dur="500"/>
                                        <p:tgtEl>
                                          <p:spTgt spid="57"/>
                                        </p:tgtEl>
                                      </p:cBhvr>
                                    </p:animEffect>
                                  </p:childTnLst>
                                </p:cTn>
                              </p:par>
                              <p:par>
                                <p:cTn id="20" presetID="10" presetClass="entr" presetSubtype="0" fill="hold" nodeType="withEffect">
                                  <p:stCondLst>
                                    <p:cond delay="0"/>
                                  </p:stCondLst>
                                  <p:childTnLst>
                                    <p:set>
                                      <p:cBhvr>
                                        <p:cTn id="21" dur="1" fill="hold">
                                          <p:stCondLst>
                                            <p:cond delay="0"/>
                                          </p:stCondLst>
                                        </p:cTn>
                                        <p:tgtEl>
                                          <p:spTgt spid="52"/>
                                        </p:tgtEl>
                                        <p:attrNameLst>
                                          <p:attrName>style.visibility</p:attrName>
                                        </p:attrNameLst>
                                      </p:cBhvr>
                                      <p:to>
                                        <p:strVal val="visible"/>
                                      </p:to>
                                    </p:set>
                                    <p:animEffect transition="in" filter="fade">
                                      <p:cBhvr>
                                        <p:cTn id="22" dur="500"/>
                                        <p:tgtEl>
                                          <p:spTgt spid="52"/>
                                        </p:tgtEl>
                                      </p:cBhvr>
                                    </p:animEffect>
                                  </p:childTnLst>
                                </p:cTn>
                              </p:par>
                              <p:par>
                                <p:cTn id="23" presetID="10" presetClass="entr" presetSubtype="0" fill="hold" nodeType="withEffect">
                                  <p:stCondLst>
                                    <p:cond delay="0"/>
                                  </p:stCondLst>
                                  <p:childTnLst>
                                    <p:set>
                                      <p:cBhvr>
                                        <p:cTn id="24" dur="1" fill="hold">
                                          <p:stCondLst>
                                            <p:cond delay="0"/>
                                          </p:stCondLst>
                                        </p:cTn>
                                        <p:tgtEl>
                                          <p:spTgt spid="35"/>
                                        </p:tgtEl>
                                        <p:attrNameLst>
                                          <p:attrName>style.visibility</p:attrName>
                                        </p:attrNameLst>
                                      </p:cBhvr>
                                      <p:to>
                                        <p:strVal val="visible"/>
                                      </p:to>
                                    </p:set>
                                    <p:animEffect transition="in" filter="fade">
                                      <p:cBhvr>
                                        <p:cTn id="25" dur="500"/>
                                        <p:tgtEl>
                                          <p:spTgt spid="35"/>
                                        </p:tgtEl>
                                      </p:cBhvr>
                                    </p:animEffect>
                                  </p:childTnLst>
                                </p:cTn>
                              </p:par>
                              <p:par>
                                <p:cTn id="26" presetID="10" presetClass="entr" presetSubtype="0" fill="hold" nodeType="withEffect">
                                  <p:stCondLst>
                                    <p:cond delay="0"/>
                                  </p:stCondLst>
                                  <p:childTnLst>
                                    <p:set>
                                      <p:cBhvr>
                                        <p:cTn id="27" dur="1" fill="hold">
                                          <p:stCondLst>
                                            <p:cond delay="0"/>
                                          </p:stCondLst>
                                        </p:cTn>
                                        <p:tgtEl>
                                          <p:spTgt spid="56"/>
                                        </p:tgtEl>
                                        <p:attrNameLst>
                                          <p:attrName>style.visibility</p:attrName>
                                        </p:attrNameLst>
                                      </p:cBhvr>
                                      <p:to>
                                        <p:strVal val="visible"/>
                                      </p:to>
                                    </p:set>
                                    <p:animEffect transition="in" filter="fade">
                                      <p:cBhvr>
                                        <p:cTn id="28" dur="500"/>
                                        <p:tgtEl>
                                          <p:spTgt spid="5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fade">
                                      <p:cBhvr>
                                        <p:cTn id="34" dur="500"/>
                                        <p:tgtEl>
                                          <p:spTgt spid="21"/>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38"/>
                                        </p:tgtEl>
                                        <p:attrNameLst>
                                          <p:attrName>style.visibility</p:attrName>
                                        </p:attrNameLst>
                                      </p:cBhvr>
                                      <p:to>
                                        <p:strVal val="visible"/>
                                      </p:to>
                                    </p:set>
                                    <p:animEffect transition="in" filter="fade">
                                      <p:cBhvr>
                                        <p:cTn id="39" dur="500"/>
                                        <p:tgtEl>
                                          <p:spTgt spid="38"/>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9" grpId="0" animBg="1"/>
      <p:bldP spid="38" grpId="0" animBg="1"/>
      <p:bldP spid="43" grpId="0" animBg="1"/>
      <p:bldP spid="57" grpId="0" animBg="1"/>
      <p:bldP spid="18" grpId="0" animBg="1"/>
      <p:bldP spid="19" grpId="0" animBg="1"/>
      <p:bldP spid="20" grpId="0" animBg="1"/>
      <p:bldP spid="2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Top Corners Snipped 10">
            <a:extLst>
              <a:ext uri="{FF2B5EF4-FFF2-40B4-BE49-F238E27FC236}">
                <a16:creationId xmlns:a16="http://schemas.microsoft.com/office/drawing/2014/main" id="{1F50E948-DA77-4438-ADD3-0F25A26F69DC}"/>
              </a:ext>
            </a:extLst>
          </p:cNvPr>
          <p:cNvSpPr/>
          <p:nvPr/>
        </p:nvSpPr>
        <p:spPr>
          <a:xfrm>
            <a:off x="6206213" y="1891777"/>
            <a:ext cx="5198827" cy="4615921"/>
          </a:xfrm>
          <a:custGeom>
            <a:avLst/>
            <a:gdLst>
              <a:gd name="connsiteX0" fmla="*/ 454622 w 5198827"/>
              <a:gd name="connsiteY0" fmla="*/ 0 h 4615921"/>
              <a:gd name="connsiteX1" fmla="*/ 1024524 w 5198827"/>
              <a:gd name="connsiteY1" fmla="*/ 0 h 4615921"/>
              <a:gd name="connsiteX2" fmla="*/ 1551530 w 5198827"/>
              <a:gd name="connsiteY2" fmla="*/ 0 h 4615921"/>
              <a:gd name="connsiteX3" fmla="*/ 2207223 w 5198827"/>
              <a:gd name="connsiteY3" fmla="*/ 0 h 4615921"/>
              <a:gd name="connsiteX4" fmla="*/ 2734229 w 5198827"/>
              <a:gd name="connsiteY4" fmla="*/ 0 h 4615921"/>
              <a:gd name="connsiteX5" fmla="*/ 3218339 w 5198827"/>
              <a:gd name="connsiteY5" fmla="*/ 0 h 4615921"/>
              <a:gd name="connsiteX6" fmla="*/ 3745345 w 5198827"/>
              <a:gd name="connsiteY6" fmla="*/ 0 h 4615921"/>
              <a:gd name="connsiteX7" fmla="*/ 4744205 w 5198827"/>
              <a:gd name="connsiteY7" fmla="*/ 0 h 4615921"/>
              <a:gd name="connsiteX8" fmla="*/ 5198827 w 5198827"/>
              <a:gd name="connsiteY8" fmla="*/ 454622 h 4615921"/>
              <a:gd name="connsiteX9" fmla="*/ 5198827 w 5198827"/>
              <a:gd name="connsiteY9" fmla="*/ 1075587 h 4615921"/>
              <a:gd name="connsiteX10" fmla="*/ 5198827 w 5198827"/>
              <a:gd name="connsiteY10" fmla="*/ 1696551 h 4615921"/>
              <a:gd name="connsiteX11" fmla="*/ 5198827 w 5198827"/>
              <a:gd name="connsiteY11" fmla="*/ 2205742 h 4615921"/>
              <a:gd name="connsiteX12" fmla="*/ 5198827 w 5198827"/>
              <a:gd name="connsiteY12" fmla="*/ 2826706 h 4615921"/>
              <a:gd name="connsiteX13" fmla="*/ 5198827 w 5198827"/>
              <a:gd name="connsiteY13" fmla="*/ 3522187 h 4615921"/>
              <a:gd name="connsiteX14" fmla="*/ 5198827 w 5198827"/>
              <a:gd name="connsiteY14" fmla="*/ 4180409 h 4615921"/>
              <a:gd name="connsiteX15" fmla="*/ 4763315 w 5198827"/>
              <a:gd name="connsiteY15" fmla="*/ 4615921 h 4615921"/>
              <a:gd name="connsiteX16" fmla="*/ 4274892 w 5198827"/>
              <a:gd name="connsiteY16" fmla="*/ 4615921 h 4615921"/>
              <a:gd name="connsiteX17" fmla="*/ 3570078 w 5198827"/>
              <a:gd name="connsiteY17" fmla="*/ 4615921 h 4615921"/>
              <a:gd name="connsiteX18" fmla="*/ 2908542 w 5198827"/>
              <a:gd name="connsiteY18" fmla="*/ 4615921 h 4615921"/>
              <a:gd name="connsiteX19" fmla="*/ 2247007 w 5198827"/>
              <a:gd name="connsiteY19" fmla="*/ 4615921 h 4615921"/>
              <a:gd name="connsiteX20" fmla="*/ 1585471 w 5198827"/>
              <a:gd name="connsiteY20" fmla="*/ 4615921 h 4615921"/>
              <a:gd name="connsiteX21" fmla="*/ 1053770 w 5198827"/>
              <a:gd name="connsiteY21" fmla="*/ 4615921 h 4615921"/>
              <a:gd name="connsiteX22" fmla="*/ 435512 w 5198827"/>
              <a:gd name="connsiteY22" fmla="*/ 4615921 h 4615921"/>
              <a:gd name="connsiteX23" fmla="*/ 0 w 5198827"/>
              <a:gd name="connsiteY23" fmla="*/ 4180409 h 4615921"/>
              <a:gd name="connsiteX24" fmla="*/ 0 w 5198827"/>
              <a:gd name="connsiteY24" fmla="*/ 3671218 h 4615921"/>
              <a:gd name="connsiteX25" fmla="*/ 0 w 5198827"/>
              <a:gd name="connsiteY25" fmla="*/ 3012996 h 4615921"/>
              <a:gd name="connsiteX26" fmla="*/ 0 w 5198827"/>
              <a:gd name="connsiteY26" fmla="*/ 2466547 h 4615921"/>
              <a:gd name="connsiteX27" fmla="*/ 0 w 5198827"/>
              <a:gd name="connsiteY27" fmla="*/ 1808325 h 4615921"/>
              <a:gd name="connsiteX28" fmla="*/ 0 w 5198827"/>
              <a:gd name="connsiteY28" fmla="*/ 1224618 h 4615921"/>
              <a:gd name="connsiteX29" fmla="*/ 0 w 5198827"/>
              <a:gd name="connsiteY29" fmla="*/ 454622 h 4615921"/>
              <a:gd name="connsiteX30" fmla="*/ 454622 w 5198827"/>
              <a:gd name="connsiteY30" fmla="*/ 0 h 4615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5198827" h="4615921" fill="none" extrusionOk="0">
                <a:moveTo>
                  <a:pt x="454622" y="0"/>
                </a:moveTo>
                <a:cubicBezTo>
                  <a:pt x="668619" y="-16576"/>
                  <a:pt x="884291" y="16739"/>
                  <a:pt x="1024524" y="0"/>
                </a:cubicBezTo>
                <a:cubicBezTo>
                  <a:pt x="1164757" y="-16739"/>
                  <a:pt x="1296901" y="21426"/>
                  <a:pt x="1551530" y="0"/>
                </a:cubicBezTo>
                <a:cubicBezTo>
                  <a:pt x="1806159" y="-21426"/>
                  <a:pt x="2010498" y="9737"/>
                  <a:pt x="2207223" y="0"/>
                </a:cubicBezTo>
                <a:cubicBezTo>
                  <a:pt x="2403948" y="-9737"/>
                  <a:pt x="2622456" y="4157"/>
                  <a:pt x="2734229" y="0"/>
                </a:cubicBezTo>
                <a:cubicBezTo>
                  <a:pt x="2846002" y="-4157"/>
                  <a:pt x="3073997" y="-13835"/>
                  <a:pt x="3218339" y="0"/>
                </a:cubicBezTo>
                <a:cubicBezTo>
                  <a:pt x="3362681" y="13835"/>
                  <a:pt x="3524445" y="-14396"/>
                  <a:pt x="3745345" y="0"/>
                </a:cubicBezTo>
                <a:cubicBezTo>
                  <a:pt x="3966245" y="14396"/>
                  <a:pt x="4302205" y="48849"/>
                  <a:pt x="4744205" y="0"/>
                </a:cubicBezTo>
                <a:cubicBezTo>
                  <a:pt x="4898302" y="111399"/>
                  <a:pt x="5103124" y="333418"/>
                  <a:pt x="5198827" y="454622"/>
                </a:cubicBezTo>
                <a:cubicBezTo>
                  <a:pt x="5191714" y="598984"/>
                  <a:pt x="5179941" y="812562"/>
                  <a:pt x="5198827" y="1075587"/>
                </a:cubicBezTo>
                <a:cubicBezTo>
                  <a:pt x="5217713" y="1338613"/>
                  <a:pt x="5212213" y="1493682"/>
                  <a:pt x="5198827" y="1696551"/>
                </a:cubicBezTo>
                <a:cubicBezTo>
                  <a:pt x="5185441" y="1899420"/>
                  <a:pt x="5199986" y="2025831"/>
                  <a:pt x="5198827" y="2205742"/>
                </a:cubicBezTo>
                <a:cubicBezTo>
                  <a:pt x="5197668" y="2385653"/>
                  <a:pt x="5203696" y="2672422"/>
                  <a:pt x="5198827" y="2826706"/>
                </a:cubicBezTo>
                <a:cubicBezTo>
                  <a:pt x="5193958" y="2980990"/>
                  <a:pt x="5219760" y="3284578"/>
                  <a:pt x="5198827" y="3522187"/>
                </a:cubicBezTo>
                <a:cubicBezTo>
                  <a:pt x="5177894" y="3759796"/>
                  <a:pt x="5176283" y="3926765"/>
                  <a:pt x="5198827" y="4180409"/>
                </a:cubicBezTo>
                <a:cubicBezTo>
                  <a:pt x="5082430" y="4278039"/>
                  <a:pt x="4990911" y="4409770"/>
                  <a:pt x="4763315" y="4615921"/>
                </a:cubicBezTo>
                <a:cubicBezTo>
                  <a:pt x="4527365" y="4634733"/>
                  <a:pt x="4498466" y="4613782"/>
                  <a:pt x="4274892" y="4615921"/>
                </a:cubicBezTo>
                <a:cubicBezTo>
                  <a:pt x="4051318" y="4618060"/>
                  <a:pt x="3726036" y="4603370"/>
                  <a:pt x="3570078" y="4615921"/>
                </a:cubicBezTo>
                <a:cubicBezTo>
                  <a:pt x="3414120" y="4628472"/>
                  <a:pt x="3121672" y="4633464"/>
                  <a:pt x="2908542" y="4615921"/>
                </a:cubicBezTo>
                <a:cubicBezTo>
                  <a:pt x="2695412" y="4598378"/>
                  <a:pt x="2441003" y="4624902"/>
                  <a:pt x="2247007" y="4615921"/>
                </a:cubicBezTo>
                <a:cubicBezTo>
                  <a:pt x="2053012" y="4606940"/>
                  <a:pt x="1812115" y="4605928"/>
                  <a:pt x="1585471" y="4615921"/>
                </a:cubicBezTo>
                <a:cubicBezTo>
                  <a:pt x="1358827" y="4625914"/>
                  <a:pt x="1242551" y="4640132"/>
                  <a:pt x="1053770" y="4615921"/>
                </a:cubicBezTo>
                <a:cubicBezTo>
                  <a:pt x="864989" y="4591710"/>
                  <a:pt x="662956" y="4599141"/>
                  <a:pt x="435512" y="4615921"/>
                </a:cubicBezTo>
                <a:cubicBezTo>
                  <a:pt x="264719" y="4432614"/>
                  <a:pt x="104702" y="4301404"/>
                  <a:pt x="0" y="4180409"/>
                </a:cubicBezTo>
                <a:cubicBezTo>
                  <a:pt x="-5593" y="4008845"/>
                  <a:pt x="24110" y="3888279"/>
                  <a:pt x="0" y="3671218"/>
                </a:cubicBezTo>
                <a:cubicBezTo>
                  <a:pt x="-24110" y="3454157"/>
                  <a:pt x="-6972" y="3153331"/>
                  <a:pt x="0" y="3012996"/>
                </a:cubicBezTo>
                <a:cubicBezTo>
                  <a:pt x="6972" y="2872661"/>
                  <a:pt x="-24613" y="2695925"/>
                  <a:pt x="0" y="2466547"/>
                </a:cubicBezTo>
                <a:cubicBezTo>
                  <a:pt x="24613" y="2237169"/>
                  <a:pt x="-8877" y="2063152"/>
                  <a:pt x="0" y="1808325"/>
                </a:cubicBezTo>
                <a:cubicBezTo>
                  <a:pt x="8877" y="1553498"/>
                  <a:pt x="-22563" y="1345288"/>
                  <a:pt x="0" y="1224618"/>
                </a:cubicBezTo>
                <a:cubicBezTo>
                  <a:pt x="22563" y="1103948"/>
                  <a:pt x="33575" y="635100"/>
                  <a:pt x="0" y="454622"/>
                </a:cubicBezTo>
                <a:cubicBezTo>
                  <a:pt x="176282" y="249683"/>
                  <a:pt x="257580" y="236951"/>
                  <a:pt x="454622" y="0"/>
                </a:cubicBezTo>
                <a:close/>
              </a:path>
              <a:path w="5198827" h="4615921" stroke="0" extrusionOk="0">
                <a:moveTo>
                  <a:pt x="454622" y="0"/>
                </a:moveTo>
                <a:cubicBezTo>
                  <a:pt x="737482" y="1992"/>
                  <a:pt x="839391" y="-11397"/>
                  <a:pt x="1024524" y="0"/>
                </a:cubicBezTo>
                <a:cubicBezTo>
                  <a:pt x="1209657" y="11397"/>
                  <a:pt x="1317996" y="-23076"/>
                  <a:pt x="1508634" y="0"/>
                </a:cubicBezTo>
                <a:cubicBezTo>
                  <a:pt x="1699272" y="23076"/>
                  <a:pt x="2027385" y="-7472"/>
                  <a:pt x="2207223" y="0"/>
                </a:cubicBezTo>
                <a:cubicBezTo>
                  <a:pt x="2387061" y="7472"/>
                  <a:pt x="2526650" y="4150"/>
                  <a:pt x="2777125" y="0"/>
                </a:cubicBezTo>
                <a:cubicBezTo>
                  <a:pt x="3027600" y="-4150"/>
                  <a:pt x="3226229" y="-26773"/>
                  <a:pt x="3347027" y="0"/>
                </a:cubicBezTo>
                <a:cubicBezTo>
                  <a:pt x="3467825" y="26773"/>
                  <a:pt x="3837483" y="13198"/>
                  <a:pt x="4045616" y="0"/>
                </a:cubicBezTo>
                <a:cubicBezTo>
                  <a:pt x="4253749" y="-13198"/>
                  <a:pt x="4409572" y="407"/>
                  <a:pt x="4744205" y="0"/>
                </a:cubicBezTo>
                <a:cubicBezTo>
                  <a:pt x="4951879" y="236364"/>
                  <a:pt x="5076563" y="345099"/>
                  <a:pt x="5198827" y="454622"/>
                </a:cubicBezTo>
                <a:cubicBezTo>
                  <a:pt x="5174057" y="597316"/>
                  <a:pt x="5210716" y="777098"/>
                  <a:pt x="5198827" y="1001071"/>
                </a:cubicBezTo>
                <a:cubicBezTo>
                  <a:pt x="5186938" y="1225044"/>
                  <a:pt x="5191786" y="1383731"/>
                  <a:pt x="5198827" y="1622035"/>
                </a:cubicBezTo>
                <a:cubicBezTo>
                  <a:pt x="5205868" y="1860339"/>
                  <a:pt x="5219873" y="2084709"/>
                  <a:pt x="5198827" y="2243000"/>
                </a:cubicBezTo>
                <a:cubicBezTo>
                  <a:pt x="5177781" y="2401291"/>
                  <a:pt x="5190168" y="2536392"/>
                  <a:pt x="5198827" y="2826706"/>
                </a:cubicBezTo>
                <a:cubicBezTo>
                  <a:pt x="5207486" y="3117020"/>
                  <a:pt x="5199001" y="3382369"/>
                  <a:pt x="5198827" y="3522187"/>
                </a:cubicBezTo>
                <a:cubicBezTo>
                  <a:pt x="5198653" y="3662005"/>
                  <a:pt x="5209555" y="3868736"/>
                  <a:pt x="5198827" y="4180409"/>
                </a:cubicBezTo>
                <a:cubicBezTo>
                  <a:pt x="4993021" y="4375528"/>
                  <a:pt x="4913107" y="4493077"/>
                  <a:pt x="4763315" y="4615921"/>
                </a:cubicBezTo>
                <a:cubicBezTo>
                  <a:pt x="4465696" y="4599518"/>
                  <a:pt x="4388941" y="4612270"/>
                  <a:pt x="4145057" y="4615921"/>
                </a:cubicBezTo>
                <a:cubicBezTo>
                  <a:pt x="3901173" y="4619572"/>
                  <a:pt x="3636970" y="4611684"/>
                  <a:pt x="3483522" y="4615921"/>
                </a:cubicBezTo>
                <a:cubicBezTo>
                  <a:pt x="3330075" y="4620158"/>
                  <a:pt x="3148571" y="4597220"/>
                  <a:pt x="2995098" y="4615921"/>
                </a:cubicBezTo>
                <a:cubicBezTo>
                  <a:pt x="2841625" y="4634622"/>
                  <a:pt x="2698289" y="4592624"/>
                  <a:pt x="2463397" y="4615921"/>
                </a:cubicBezTo>
                <a:cubicBezTo>
                  <a:pt x="2228505" y="4639218"/>
                  <a:pt x="1988102" y="4627083"/>
                  <a:pt x="1801861" y="4615921"/>
                </a:cubicBezTo>
                <a:cubicBezTo>
                  <a:pt x="1615620" y="4604759"/>
                  <a:pt x="1440869" y="4598246"/>
                  <a:pt x="1226882" y="4615921"/>
                </a:cubicBezTo>
                <a:cubicBezTo>
                  <a:pt x="1012895" y="4633596"/>
                  <a:pt x="743244" y="4580451"/>
                  <a:pt x="435512" y="4615921"/>
                </a:cubicBezTo>
                <a:cubicBezTo>
                  <a:pt x="321023" y="4529665"/>
                  <a:pt x="198410" y="4356926"/>
                  <a:pt x="0" y="4180409"/>
                </a:cubicBezTo>
                <a:cubicBezTo>
                  <a:pt x="-15751" y="3952045"/>
                  <a:pt x="5916" y="3842081"/>
                  <a:pt x="0" y="3671218"/>
                </a:cubicBezTo>
                <a:cubicBezTo>
                  <a:pt x="-5916" y="3500355"/>
                  <a:pt x="11167" y="3298508"/>
                  <a:pt x="0" y="3012996"/>
                </a:cubicBezTo>
                <a:cubicBezTo>
                  <a:pt x="-11167" y="2727484"/>
                  <a:pt x="4968" y="2595757"/>
                  <a:pt x="0" y="2466547"/>
                </a:cubicBezTo>
                <a:cubicBezTo>
                  <a:pt x="-4968" y="2337337"/>
                  <a:pt x="-13288" y="2012294"/>
                  <a:pt x="0" y="1771067"/>
                </a:cubicBezTo>
                <a:cubicBezTo>
                  <a:pt x="13288" y="1529840"/>
                  <a:pt x="19764" y="1450960"/>
                  <a:pt x="0" y="1187360"/>
                </a:cubicBezTo>
                <a:cubicBezTo>
                  <a:pt x="-19764" y="923760"/>
                  <a:pt x="9749" y="669587"/>
                  <a:pt x="0" y="454622"/>
                </a:cubicBezTo>
                <a:cubicBezTo>
                  <a:pt x="213187" y="253801"/>
                  <a:pt x="307157" y="105999"/>
                  <a:pt x="454622" y="0"/>
                </a:cubicBezTo>
                <a:close/>
              </a:path>
            </a:pathLst>
          </a:custGeom>
          <a:solidFill>
            <a:schemeClr val="accent2">
              <a:lumMod val="40000"/>
              <a:lumOff val="60000"/>
            </a:schemeClr>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endParaRPr lang="en-GB" sz="2400" b="0">
              <a:solidFill>
                <a:schemeClr val="tx1"/>
              </a:solidFill>
            </a:endParaRPr>
          </a:p>
        </p:txBody>
      </p:sp>
      <p:sp>
        <p:nvSpPr>
          <p:cNvPr id="2" name="Title 1">
            <a:extLst>
              <a:ext uri="{FF2B5EF4-FFF2-40B4-BE49-F238E27FC236}">
                <a16:creationId xmlns:a16="http://schemas.microsoft.com/office/drawing/2014/main" id="{2C7F275D-2DBB-4FE0-9756-6E973628E232}"/>
              </a:ext>
            </a:extLst>
          </p:cNvPr>
          <p:cNvSpPr>
            <a:spLocks noGrp="1"/>
          </p:cNvSpPr>
          <p:nvPr>
            <p:ph type="title"/>
          </p:nvPr>
        </p:nvSpPr>
        <p:spPr/>
        <p:txBody>
          <a:bodyPr/>
          <a:lstStyle/>
          <a:p>
            <a:r>
              <a:rPr lang="en-GB"/>
              <a:t>Independent activity</a:t>
            </a:r>
          </a:p>
        </p:txBody>
      </p:sp>
      <p:sp>
        <p:nvSpPr>
          <p:cNvPr id="4" name="Slide Number Placeholder 3">
            <a:extLst>
              <a:ext uri="{FF2B5EF4-FFF2-40B4-BE49-F238E27FC236}">
                <a16:creationId xmlns:a16="http://schemas.microsoft.com/office/drawing/2014/main" id="{303D9884-6F74-483B-BE0A-227ECEA7773A}"/>
              </a:ext>
            </a:extLst>
          </p:cNvPr>
          <p:cNvSpPr>
            <a:spLocks noGrp="1"/>
          </p:cNvSpPr>
          <p:nvPr>
            <p:ph type="sldNum" sz="quarter" idx="12"/>
          </p:nvPr>
        </p:nvSpPr>
        <p:spPr/>
        <p:txBody>
          <a:bodyPr/>
          <a:lstStyle/>
          <a:p>
            <a:fld id="{6B6EFD66-0F65-0C43-B4F5-A9CE99357F25}" type="slidenum">
              <a:rPr lang="en-GB" smtClean="0"/>
              <a:t>19</a:t>
            </a:fld>
            <a:endParaRPr lang="en-GB"/>
          </a:p>
        </p:txBody>
      </p:sp>
      <p:sp>
        <p:nvSpPr>
          <p:cNvPr id="9" name="TextBox 8">
            <a:extLst>
              <a:ext uri="{FF2B5EF4-FFF2-40B4-BE49-F238E27FC236}">
                <a16:creationId xmlns:a16="http://schemas.microsoft.com/office/drawing/2014/main" id="{9286B39A-AFC9-4929-9A74-59EA87207E09}"/>
              </a:ext>
            </a:extLst>
          </p:cNvPr>
          <p:cNvSpPr txBox="1"/>
          <p:nvPr/>
        </p:nvSpPr>
        <p:spPr>
          <a:xfrm>
            <a:off x="6540710" y="2100111"/>
            <a:ext cx="4864329" cy="4647426"/>
          </a:xfrm>
          <a:prstGeom prst="rect">
            <a:avLst/>
          </a:prstGeom>
          <a:noFill/>
        </p:spPr>
        <p:txBody>
          <a:bodyPr wrap="square" rtlCol="0">
            <a:spAutoFit/>
          </a:bodyPr>
          <a:lstStyle/>
          <a:p>
            <a:pPr defTabSz="868680">
              <a:spcBef>
                <a:spcPts val="0"/>
              </a:spcBef>
              <a:defRPr sz="2850"/>
            </a:pPr>
            <a:r>
              <a:rPr lang="en-GB" sz="2000" b="1"/>
              <a:t>Consider:</a:t>
            </a:r>
          </a:p>
          <a:p>
            <a:pPr defTabSz="868680">
              <a:spcBef>
                <a:spcPts val="0"/>
              </a:spcBef>
              <a:defRPr sz="2850"/>
            </a:pPr>
            <a:endParaRPr lang="en-GB" sz="1800"/>
          </a:p>
          <a:p>
            <a:pPr marL="342900" indent="-342900" defTabSz="868680">
              <a:buFont typeface="Arial" panose="020B0604020202020204" pitchFamily="34" charset="0"/>
              <a:buChar char="•"/>
              <a:defRPr sz="2850"/>
            </a:pPr>
            <a:r>
              <a:rPr lang="en-GB" sz="1800" b="0"/>
              <a:t>What do you want pupils to know about the foundational concept? How is this different to before the unit?</a:t>
            </a:r>
          </a:p>
          <a:p>
            <a:pPr defTabSz="868680">
              <a:spcBef>
                <a:spcPts val="0"/>
              </a:spcBef>
              <a:defRPr sz="2850"/>
            </a:pPr>
            <a:endParaRPr lang="en-GB" sz="1200"/>
          </a:p>
          <a:p>
            <a:pPr marL="342900" indent="-342900" defTabSz="868680">
              <a:spcBef>
                <a:spcPts val="0"/>
              </a:spcBef>
              <a:buFont typeface="Arial" panose="020B0604020202020204" pitchFamily="34" charset="0"/>
              <a:buChar char="•"/>
              <a:defRPr sz="2850"/>
            </a:pPr>
            <a:r>
              <a:rPr lang="en-GB" sz="1800"/>
              <a:t>Where and how will you link to previous learning? </a:t>
            </a:r>
          </a:p>
          <a:p>
            <a:pPr defTabSz="868680">
              <a:spcBef>
                <a:spcPts val="0"/>
              </a:spcBef>
              <a:defRPr sz="2850"/>
            </a:pPr>
            <a:endParaRPr lang="en-GB" sz="1200"/>
          </a:p>
          <a:p>
            <a:pPr marL="342900" indent="-342900" defTabSz="868680">
              <a:spcBef>
                <a:spcPts val="0"/>
              </a:spcBef>
              <a:buFont typeface="Arial" panose="020B0604020202020204" pitchFamily="34" charset="0"/>
              <a:buChar char="•"/>
              <a:defRPr sz="2850"/>
            </a:pPr>
            <a:r>
              <a:rPr lang="en-GB" sz="1800"/>
              <a:t>Where and how will you link to the underlying structures of the foundational concept? </a:t>
            </a:r>
          </a:p>
          <a:p>
            <a:pPr defTabSz="868680">
              <a:spcBef>
                <a:spcPts val="0"/>
              </a:spcBef>
              <a:defRPr sz="2850"/>
            </a:pPr>
            <a:endParaRPr lang="en-GB" sz="1200"/>
          </a:p>
          <a:p>
            <a:pPr marL="342900" indent="-342900" defTabSz="868680">
              <a:spcBef>
                <a:spcPts val="0"/>
              </a:spcBef>
              <a:buFont typeface="Arial" panose="020B0604020202020204" pitchFamily="34" charset="0"/>
              <a:buChar char="•"/>
              <a:defRPr sz="2850"/>
            </a:pPr>
            <a:r>
              <a:rPr lang="en-GB" sz="1800"/>
              <a:t>How will your pupils think flexibly in this unit? How will you scaffold and encourage this? </a:t>
            </a:r>
          </a:p>
          <a:p>
            <a:endParaRPr lang="en-GB"/>
          </a:p>
        </p:txBody>
      </p:sp>
      <p:sp>
        <p:nvSpPr>
          <p:cNvPr id="10" name="Rectangle: Top Corners Snipped 9">
            <a:extLst>
              <a:ext uri="{FF2B5EF4-FFF2-40B4-BE49-F238E27FC236}">
                <a16:creationId xmlns:a16="http://schemas.microsoft.com/office/drawing/2014/main" id="{32D6ABD7-F1D8-45D7-99B8-F1229F2752D9}"/>
              </a:ext>
            </a:extLst>
          </p:cNvPr>
          <p:cNvSpPr/>
          <p:nvPr/>
        </p:nvSpPr>
        <p:spPr>
          <a:xfrm>
            <a:off x="452465" y="1891776"/>
            <a:ext cx="5198827" cy="4615921"/>
          </a:xfrm>
          <a:custGeom>
            <a:avLst/>
            <a:gdLst>
              <a:gd name="connsiteX0" fmla="*/ 454622 w 5198827"/>
              <a:gd name="connsiteY0" fmla="*/ 0 h 4615921"/>
              <a:gd name="connsiteX1" fmla="*/ 1024524 w 5198827"/>
              <a:gd name="connsiteY1" fmla="*/ 0 h 4615921"/>
              <a:gd name="connsiteX2" fmla="*/ 1551530 w 5198827"/>
              <a:gd name="connsiteY2" fmla="*/ 0 h 4615921"/>
              <a:gd name="connsiteX3" fmla="*/ 2207223 w 5198827"/>
              <a:gd name="connsiteY3" fmla="*/ 0 h 4615921"/>
              <a:gd name="connsiteX4" fmla="*/ 2734229 w 5198827"/>
              <a:gd name="connsiteY4" fmla="*/ 0 h 4615921"/>
              <a:gd name="connsiteX5" fmla="*/ 3218339 w 5198827"/>
              <a:gd name="connsiteY5" fmla="*/ 0 h 4615921"/>
              <a:gd name="connsiteX6" fmla="*/ 3745345 w 5198827"/>
              <a:gd name="connsiteY6" fmla="*/ 0 h 4615921"/>
              <a:gd name="connsiteX7" fmla="*/ 4744205 w 5198827"/>
              <a:gd name="connsiteY7" fmla="*/ 0 h 4615921"/>
              <a:gd name="connsiteX8" fmla="*/ 5198827 w 5198827"/>
              <a:gd name="connsiteY8" fmla="*/ 454622 h 4615921"/>
              <a:gd name="connsiteX9" fmla="*/ 5198827 w 5198827"/>
              <a:gd name="connsiteY9" fmla="*/ 1075587 h 4615921"/>
              <a:gd name="connsiteX10" fmla="*/ 5198827 w 5198827"/>
              <a:gd name="connsiteY10" fmla="*/ 1696551 h 4615921"/>
              <a:gd name="connsiteX11" fmla="*/ 5198827 w 5198827"/>
              <a:gd name="connsiteY11" fmla="*/ 2205742 h 4615921"/>
              <a:gd name="connsiteX12" fmla="*/ 5198827 w 5198827"/>
              <a:gd name="connsiteY12" fmla="*/ 2826706 h 4615921"/>
              <a:gd name="connsiteX13" fmla="*/ 5198827 w 5198827"/>
              <a:gd name="connsiteY13" fmla="*/ 3522187 h 4615921"/>
              <a:gd name="connsiteX14" fmla="*/ 5198827 w 5198827"/>
              <a:gd name="connsiteY14" fmla="*/ 4180409 h 4615921"/>
              <a:gd name="connsiteX15" fmla="*/ 4763315 w 5198827"/>
              <a:gd name="connsiteY15" fmla="*/ 4615921 h 4615921"/>
              <a:gd name="connsiteX16" fmla="*/ 4274892 w 5198827"/>
              <a:gd name="connsiteY16" fmla="*/ 4615921 h 4615921"/>
              <a:gd name="connsiteX17" fmla="*/ 3570078 w 5198827"/>
              <a:gd name="connsiteY17" fmla="*/ 4615921 h 4615921"/>
              <a:gd name="connsiteX18" fmla="*/ 2908542 w 5198827"/>
              <a:gd name="connsiteY18" fmla="*/ 4615921 h 4615921"/>
              <a:gd name="connsiteX19" fmla="*/ 2247007 w 5198827"/>
              <a:gd name="connsiteY19" fmla="*/ 4615921 h 4615921"/>
              <a:gd name="connsiteX20" fmla="*/ 1585471 w 5198827"/>
              <a:gd name="connsiteY20" fmla="*/ 4615921 h 4615921"/>
              <a:gd name="connsiteX21" fmla="*/ 1053770 w 5198827"/>
              <a:gd name="connsiteY21" fmla="*/ 4615921 h 4615921"/>
              <a:gd name="connsiteX22" fmla="*/ 435512 w 5198827"/>
              <a:gd name="connsiteY22" fmla="*/ 4615921 h 4615921"/>
              <a:gd name="connsiteX23" fmla="*/ 0 w 5198827"/>
              <a:gd name="connsiteY23" fmla="*/ 4180409 h 4615921"/>
              <a:gd name="connsiteX24" fmla="*/ 0 w 5198827"/>
              <a:gd name="connsiteY24" fmla="*/ 3671218 h 4615921"/>
              <a:gd name="connsiteX25" fmla="*/ 0 w 5198827"/>
              <a:gd name="connsiteY25" fmla="*/ 3012996 h 4615921"/>
              <a:gd name="connsiteX26" fmla="*/ 0 w 5198827"/>
              <a:gd name="connsiteY26" fmla="*/ 2466547 h 4615921"/>
              <a:gd name="connsiteX27" fmla="*/ 0 w 5198827"/>
              <a:gd name="connsiteY27" fmla="*/ 1808325 h 4615921"/>
              <a:gd name="connsiteX28" fmla="*/ 0 w 5198827"/>
              <a:gd name="connsiteY28" fmla="*/ 1224618 h 4615921"/>
              <a:gd name="connsiteX29" fmla="*/ 0 w 5198827"/>
              <a:gd name="connsiteY29" fmla="*/ 454622 h 4615921"/>
              <a:gd name="connsiteX30" fmla="*/ 454622 w 5198827"/>
              <a:gd name="connsiteY30" fmla="*/ 0 h 4615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5198827" h="4615921" fill="none" extrusionOk="0">
                <a:moveTo>
                  <a:pt x="454622" y="0"/>
                </a:moveTo>
                <a:cubicBezTo>
                  <a:pt x="668619" y="-16576"/>
                  <a:pt x="884291" y="16739"/>
                  <a:pt x="1024524" y="0"/>
                </a:cubicBezTo>
                <a:cubicBezTo>
                  <a:pt x="1164757" y="-16739"/>
                  <a:pt x="1296901" y="21426"/>
                  <a:pt x="1551530" y="0"/>
                </a:cubicBezTo>
                <a:cubicBezTo>
                  <a:pt x="1806159" y="-21426"/>
                  <a:pt x="2010498" y="9737"/>
                  <a:pt x="2207223" y="0"/>
                </a:cubicBezTo>
                <a:cubicBezTo>
                  <a:pt x="2403948" y="-9737"/>
                  <a:pt x="2622456" y="4157"/>
                  <a:pt x="2734229" y="0"/>
                </a:cubicBezTo>
                <a:cubicBezTo>
                  <a:pt x="2846002" y="-4157"/>
                  <a:pt x="3073997" y="-13835"/>
                  <a:pt x="3218339" y="0"/>
                </a:cubicBezTo>
                <a:cubicBezTo>
                  <a:pt x="3362681" y="13835"/>
                  <a:pt x="3524445" y="-14396"/>
                  <a:pt x="3745345" y="0"/>
                </a:cubicBezTo>
                <a:cubicBezTo>
                  <a:pt x="3966245" y="14396"/>
                  <a:pt x="4302205" y="48849"/>
                  <a:pt x="4744205" y="0"/>
                </a:cubicBezTo>
                <a:cubicBezTo>
                  <a:pt x="4898302" y="111399"/>
                  <a:pt x="5103124" y="333418"/>
                  <a:pt x="5198827" y="454622"/>
                </a:cubicBezTo>
                <a:cubicBezTo>
                  <a:pt x="5191714" y="598984"/>
                  <a:pt x="5179941" y="812562"/>
                  <a:pt x="5198827" y="1075587"/>
                </a:cubicBezTo>
                <a:cubicBezTo>
                  <a:pt x="5217713" y="1338613"/>
                  <a:pt x="5212213" y="1493682"/>
                  <a:pt x="5198827" y="1696551"/>
                </a:cubicBezTo>
                <a:cubicBezTo>
                  <a:pt x="5185441" y="1899420"/>
                  <a:pt x="5199986" y="2025831"/>
                  <a:pt x="5198827" y="2205742"/>
                </a:cubicBezTo>
                <a:cubicBezTo>
                  <a:pt x="5197668" y="2385653"/>
                  <a:pt x="5203696" y="2672422"/>
                  <a:pt x="5198827" y="2826706"/>
                </a:cubicBezTo>
                <a:cubicBezTo>
                  <a:pt x="5193958" y="2980990"/>
                  <a:pt x="5219760" y="3284578"/>
                  <a:pt x="5198827" y="3522187"/>
                </a:cubicBezTo>
                <a:cubicBezTo>
                  <a:pt x="5177894" y="3759796"/>
                  <a:pt x="5176283" y="3926765"/>
                  <a:pt x="5198827" y="4180409"/>
                </a:cubicBezTo>
                <a:cubicBezTo>
                  <a:pt x="5082430" y="4278039"/>
                  <a:pt x="4990911" y="4409770"/>
                  <a:pt x="4763315" y="4615921"/>
                </a:cubicBezTo>
                <a:cubicBezTo>
                  <a:pt x="4527365" y="4634733"/>
                  <a:pt x="4498466" y="4613782"/>
                  <a:pt x="4274892" y="4615921"/>
                </a:cubicBezTo>
                <a:cubicBezTo>
                  <a:pt x="4051318" y="4618060"/>
                  <a:pt x="3726036" y="4603370"/>
                  <a:pt x="3570078" y="4615921"/>
                </a:cubicBezTo>
                <a:cubicBezTo>
                  <a:pt x="3414120" y="4628472"/>
                  <a:pt x="3121672" y="4633464"/>
                  <a:pt x="2908542" y="4615921"/>
                </a:cubicBezTo>
                <a:cubicBezTo>
                  <a:pt x="2695412" y="4598378"/>
                  <a:pt x="2441003" y="4624902"/>
                  <a:pt x="2247007" y="4615921"/>
                </a:cubicBezTo>
                <a:cubicBezTo>
                  <a:pt x="2053012" y="4606940"/>
                  <a:pt x="1812115" y="4605928"/>
                  <a:pt x="1585471" y="4615921"/>
                </a:cubicBezTo>
                <a:cubicBezTo>
                  <a:pt x="1358827" y="4625914"/>
                  <a:pt x="1242551" y="4640132"/>
                  <a:pt x="1053770" y="4615921"/>
                </a:cubicBezTo>
                <a:cubicBezTo>
                  <a:pt x="864989" y="4591710"/>
                  <a:pt x="662956" y="4599141"/>
                  <a:pt x="435512" y="4615921"/>
                </a:cubicBezTo>
                <a:cubicBezTo>
                  <a:pt x="264719" y="4432614"/>
                  <a:pt x="104702" y="4301404"/>
                  <a:pt x="0" y="4180409"/>
                </a:cubicBezTo>
                <a:cubicBezTo>
                  <a:pt x="-5593" y="4008845"/>
                  <a:pt x="24110" y="3888279"/>
                  <a:pt x="0" y="3671218"/>
                </a:cubicBezTo>
                <a:cubicBezTo>
                  <a:pt x="-24110" y="3454157"/>
                  <a:pt x="-6972" y="3153331"/>
                  <a:pt x="0" y="3012996"/>
                </a:cubicBezTo>
                <a:cubicBezTo>
                  <a:pt x="6972" y="2872661"/>
                  <a:pt x="-24613" y="2695925"/>
                  <a:pt x="0" y="2466547"/>
                </a:cubicBezTo>
                <a:cubicBezTo>
                  <a:pt x="24613" y="2237169"/>
                  <a:pt x="-8877" y="2063152"/>
                  <a:pt x="0" y="1808325"/>
                </a:cubicBezTo>
                <a:cubicBezTo>
                  <a:pt x="8877" y="1553498"/>
                  <a:pt x="-22563" y="1345288"/>
                  <a:pt x="0" y="1224618"/>
                </a:cubicBezTo>
                <a:cubicBezTo>
                  <a:pt x="22563" y="1103948"/>
                  <a:pt x="33575" y="635100"/>
                  <a:pt x="0" y="454622"/>
                </a:cubicBezTo>
                <a:cubicBezTo>
                  <a:pt x="176282" y="249683"/>
                  <a:pt x="257580" y="236951"/>
                  <a:pt x="454622" y="0"/>
                </a:cubicBezTo>
                <a:close/>
              </a:path>
              <a:path w="5198827" h="4615921" stroke="0" extrusionOk="0">
                <a:moveTo>
                  <a:pt x="454622" y="0"/>
                </a:moveTo>
                <a:cubicBezTo>
                  <a:pt x="737482" y="1992"/>
                  <a:pt x="839391" y="-11397"/>
                  <a:pt x="1024524" y="0"/>
                </a:cubicBezTo>
                <a:cubicBezTo>
                  <a:pt x="1209657" y="11397"/>
                  <a:pt x="1317996" y="-23076"/>
                  <a:pt x="1508634" y="0"/>
                </a:cubicBezTo>
                <a:cubicBezTo>
                  <a:pt x="1699272" y="23076"/>
                  <a:pt x="2027385" y="-7472"/>
                  <a:pt x="2207223" y="0"/>
                </a:cubicBezTo>
                <a:cubicBezTo>
                  <a:pt x="2387061" y="7472"/>
                  <a:pt x="2526650" y="4150"/>
                  <a:pt x="2777125" y="0"/>
                </a:cubicBezTo>
                <a:cubicBezTo>
                  <a:pt x="3027600" y="-4150"/>
                  <a:pt x="3226229" y="-26773"/>
                  <a:pt x="3347027" y="0"/>
                </a:cubicBezTo>
                <a:cubicBezTo>
                  <a:pt x="3467825" y="26773"/>
                  <a:pt x="3837483" y="13198"/>
                  <a:pt x="4045616" y="0"/>
                </a:cubicBezTo>
                <a:cubicBezTo>
                  <a:pt x="4253749" y="-13198"/>
                  <a:pt x="4409572" y="407"/>
                  <a:pt x="4744205" y="0"/>
                </a:cubicBezTo>
                <a:cubicBezTo>
                  <a:pt x="4951879" y="236364"/>
                  <a:pt x="5076563" y="345099"/>
                  <a:pt x="5198827" y="454622"/>
                </a:cubicBezTo>
                <a:cubicBezTo>
                  <a:pt x="5174057" y="597316"/>
                  <a:pt x="5210716" y="777098"/>
                  <a:pt x="5198827" y="1001071"/>
                </a:cubicBezTo>
                <a:cubicBezTo>
                  <a:pt x="5186938" y="1225044"/>
                  <a:pt x="5191786" y="1383731"/>
                  <a:pt x="5198827" y="1622035"/>
                </a:cubicBezTo>
                <a:cubicBezTo>
                  <a:pt x="5205868" y="1860339"/>
                  <a:pt x="5219873" y="2084709"/>
                  <a:pt x="5198827" y="2243000"/>
                </a:cubicBezTo>
                <a:cubicBezTo>
                  <a:pt x="5177781" y="2401291"/>
                  <a:pt x="5190168" y="2536392"/>
                  <a:pt x="5198827" y="2826706"/>
                </a:cubicBezTo>
                <a:cubicBezTo>
                  <a:pt x="5207486" y="3117020"/>
                  <a:pt x="5199001" y="3382369"/>
                  <a:pt x="5198827" y="3522187"/>
                </a:cubicBezTo>
                <a:cubicBezTo>
                  <a:pt x="5198653" y="3662005"/>
                  <a:pt x="5209555" y="3868736"/>
                  <a:pt x="5198827" y="4180409"/>
                </a:cubicBezTo>
                <a:cubicBezTo>
                  <a:pt x="4993021" y="4375528"/>
                  <a:pt x="4913107" y="4493077"/>
                  <a:pt x="4763315" y="4615921"/>
                </a:cubicBezTo>
                <a:cubicBezTo>
                  <a:pt x="4465696" y="4599518"/>
                  <a:pt x="4388941" y="4612270"/>
                  <a:pt x="4145057" y="4615921"/>
                </a:cubicBezTo>
                <a:cubicBezTo>
                  <a:pt x="3901173" y="4619572"/>
                  <a:pt x="3636970" y="4611684"/>
                  <a:pt x="3483522" y="4615921"/>
                </a:cubicBezTo>
                <a:cubicBezTo>
                  <a:pt x="3330075" y="4620158"/>
                  <a:pt x="3148571" y="4597220"/>
                  <a:pt x="2995098" y="4615921"/>
                </a:cubicBezTo>
                <a:cubicBezTo>
                  <a:pt x="2841625" y="4634622"/>
                  <a:pt x="2698289" y="4592624"/>
                  <a:pt x="2463397" y="4615921"/>
                </a:cubicBezTo>
                <a:cubicBezTo>
                  <a:pt x="2228505" y="4639218"/>
                  <a:pt x="1988102" y="4627083"/>
                  <a:pt x="1801861" y="4615921"/>
                </a:cubicBezTo>
                <a:cubicBezTo>
                  <a:pt x="1615620" y="4604759"/>
                  <a:pt x="1440869" y="4598246"/>
                  <a:pt x="1226882" y="4615921"/>
                </a:cubicBezTo>
                <a:cubicBezTo>
                  <a:pt x="1012895" y="4633596"/>
                  <a:pt x="743244" y="4580451"/>
                  <a:pt x="435512" y="4615921"/>
                </a:cubicBezTo>
                <a:cubicBezTo>
                  <a:pt x="321023" y="4529665"/>
                  <a:pt x="198410" y="4356926"/>
                  <a:pt x="0" y="4180409"/>
                </a:cubicBezTo>
                <a:cubicBezTo>
                  <a:pt x="-15751" y="3952045"/>
                  <a:pt x="5916" y="3842081"/>
                  <a:pt x="0" y="3671218"/>
                </a:cubicBezTo>
                <a:cubicBezTo>
                  <a:pt x="-5916" y="3500355"/>
                  <a:pt x="11167" y="3298508"/>
                  <a:pt x="0" y="3012996"/>
                </a:cubicBezTo>
                <a:cubicBezTo>
                  <a:pt x="-11167" y="2727484"/>
                  <a:pt x="4968" y="2595757"/>
                  <a:pt x="0" y="2466547"/>
                </a:cubicBezTo>
                <a:cubicBezTo>
                  <a:pt x="-4968" y="2337337"/>
                  <a:pt x="-13288" y="2012294"/>
                  <a:pt x="0" y="1771067"/>
                </a:cubicBezTo>
                <a:cubicBezTo>
                  <a:pt x="13288" y="1529840"/>
                  <a:pt x="19764" y="1450960"/>
                  <a:pt x="0" y="1187360"/>
                </a:cubicBezTo>
                <a:cubicBezTo>
                  <a:pt x="-19764" y="923760"/>
                  <a:pt x="9749" y="669587"/>
                  <a:pt x="0" y="454622"/>
                </a:cubicBezTo>
                <a:cubicBezTo>
                  <a:pt x="213187" y="253801"/>
                  <a:pt x="307157" y="105999"/>
                  <a:pt x="454622" y="0"/>
                </a:cubicBezTo>
                <a:close/>
              </a:path>
            </a:pathLst>
          </a:custGeom>
          <a:solidFill>
            <a:schemeClr val="bg2"/>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endParaRPr lang="en-GB" sz="2400" b="0">
              <a:solidFill>
                <a:schemeClr val="tx1"/>
              </a:solidFill>
            </a:endParaRPr>
          </a:p>
        </p:txBody>
      </p:sp>
      <p:sp>
        <p:nvSpPr>
          <p:cNvPr id="8" name="TextBox 7">
            <a:extLst>
              <a:ext uri="{FF2B5EF4-FFF2-40B4-BE49-F238E27FC236}">
                <a16:creationId xmlns:a16="http://schemas.microsoft.com/office/drawing/2014/main" id="{9EC5295D-1A56-4988-80BB-BF784FADB872}"/>
              </a:ext>
            </a:extLst>
          </p:cNvPr>
          <p:cNvSpPr txBox="1"/>
          <p:nvPr/>
        </p:nvSpPr>
        <p:spPr>
          <a:xfrm>
            <a:off x="786960" y="2072260"/>
            <a:ext cx="4864329" cy="4462760"/>
          </a:xfrm>
          <a:prstGeom prst="rect">
            <a:avLst/>
          </a:prstGeom>
          <a:noFill/>
        </p:spPr>
        <p:txBody>
          <a:bodyPr wrap="square" rtlCol="0">
            <a:spAutoFit/>
          </a:bodyPr>
          <a:lstStyle/>
          <a:p>
            <a:r>
              <a:rPr lang="en-GB" sz="2000" b="1" dirty="0"/>
              <a:t>Reflect and plan </a:t>
            </a:r>
          </a:p>
          <a:p>
            <a:endParaRPr lang="en-GB" dirty="0"/>
          </a:p>
          <a:p>
            <a:r>
              <a:rPr lang="en-GB" sz="1800" dirty="0"/>
              <a:t>Using your curriculum map:</a:t>
            </a:r>
          </a:p>
          <a:p>
            <a:endParaRPr lang="en-GB" sz="1200" dirty="0"/>
          </a:p>
          <a:p>
            <a:pPr marL="342900" indent="-342900">
              <a:buFont typeface="+mj-lt"/>
              <a:buAutoNum type="arabicPeriod"/>
            </a:pPr>
            <a:r>
              <a:rPr lang="en-GB" sz="1800" dirty="0"/>
              <a:t>Identify a foundational concept e.g. </a:t>
            </a:r>
            <a:r>
              <a:rPr lang="en-GB" sz="1800" b="1" dirty="0"/>
              <a:t>settlements</a:t>
            </a:r>
            <a:r>
              <a:rPr lang="en-GB" sz="1800" dirty="0"/>
              <a:t> or </a:t>
            </a:r>
            <a:r>
              <a:rPr lang="en-GB" sz="1800" b="1" dirty="0"/>
              <a:t>landscape and environment. </a:t>
            </a:r>
            <a:endParaRPr lang="en-GB" b="1" dirty="0"/>
          </a:p>
          <a:p>
            <a:pPr marL="342900" indent="-342900">
              <a:buFont typeface="+mj-lt"/>
              <a:buAutoNum type="arabicPeriod"/>
            </a:pPr>
            <a:r>
              <a:rPr lang="en-GB" sz="1800" dirty="0"/>
              <a:t>Highlight where it occurs across the curriculum.</a:t>
            </a:r>
          </a:p>
          <a:p>
            <a:pPr marL="342900" indent="-342900">
              <a:buFont typeface="+mj-lt"/>
              <a:buAutoNum type="arabicPeriod"/>
            </a:pPr>
            <a:r>
              <a:rPr lang="en-GB" sz="1800" dirty="0"/>
              <a:t>Look at one unit in more detail </a:t>
            </a:r>
            <a:r>
              <a:rPr lang="en-GB" dirty="0"/>
              <a:t>and make notes on:</a:t>
            </a:r>
            <a:endParaRPr lang="en-GB" sz="1800" dirty="0"/>
          </a:p>
          <a:p>
            <a:pPr marL="800100" lvl="1" indent="-342900">
              <a:buFont typeface="Arial" panose="020B0604020202020204" pitchFamily="34" charset="0"/>
              <a:buChar char="•"/>
            </a:pPr>
            <a:r>
              <a:rPr lang="en-GB" dirty="0"/>
              <a:t>What are pupils learning about the foundational concept?</a:t>
            </a:r>
          </a:p>
          <a:p>
            <a:pPr marL="800100" lvl="1" indent="-342900">
              <a:buFont typeface="Arial" panose="020B0604020202020204" pitchFamily="34" charset="0"/>
              <a:buChar char="•"/>
            </a:pPr>
            <a:r>
              <a:rPr lang="en-GB" dirty="0"/>
              <a:t>How does this link to the units before?</a:t>
            </a:r>
          </a:p>
          <a:p>
            <a:pPr marL="800100" lvl="1" indent="-342900">
              <a:buFont typeface="Arial" panose="020B0604020202020204" pitchFamily="34" charset="0"/>
              <a:buChar char="•"/>
            </a:pPr>
            <a:r>
              <a:rPr lang="en-GB" dirty="0"/>
              <a:t>How does this link to the units that come after?</a:t>
            </a:r>
          </a:p>
        </p:txBody>
      </p:sp>
      <p:grpSp>
        <p:nvGrpSpPr>
          <p:cNvPr id="12" name="Group 13">
            <a:extLst>
              <a:ext uri="{FF2B5EF4-FFF2-40B4-BE49-F238E27FC236}">
                <a16:creationId xmlns:a16="http://schemas.microsoft.com/office/drawing/2014/main" id="{37BF3B80-F461-48E0-BFA9-6912E96525C5}"/>
              </a:ext>
            </a:extLst>
          </p:cNvPr>
          <p:cNvGrpSpPr/>
          <p:nvPr/>
        </p:nvGrpSpPr>
        <p:grpSpPr>
          <a:xfrm>
            <a:off x="236349" y="2100112"/>
            <a:ext cx="631612" cy="828146"/>
            <a:chOff x="0" y="0"/>
            <a:chExt cx="838588" cy="958965"/>
          </a:xfrm>
        </p:grpSpPr>
        <p:sp>
          <p:nvSpPr>
            <p:cNvPr id="13" name="Graphic 25">
              <a:extLst>
                <a:ext uri="{FF2B5EF4-FFF2-40B4-BE49-F238E27FC236}">
                  <a16:creationId xmlns:a16="http://schemas.microsoft.com/office/drawing/2014/main" id="{1C76A19B-80FD-4BAD-8AAA-F20FF01D73DB}"/>
                </a:ext>
              </a:extLst>
            </p:cNvPr>
            <p:cNvSpPr/>
            <p:nvPr/>
          </p:nvSpPr>
          <p:spPr>
            <a:xfrm>
              <a:off x="0" y="20190"/>
              <a:ext cx="487136" cy="938776"/>
            </a:xfrm>
            <a:custGeom>
              <a:avLst/>
              <a:gdLst/>
              <a:ahLst/>
              <a:cxnLst>
                <a:cxn ang="0">
                  <a:pos x="wd2" y="hd2"/>
                </a:cxn>
                <a:cxn ang="5400000">
                  <a:pos x="wd2" y="hd2"/>
                </a:cxn>
                <a:cxn ang="10800000">
                  <a:pos x="wd2" y="hd2"/>
                </a:cxn>
                <a:cxn ang="16200000">
                  <a:pos x="wd2" y="hd2"/>
                </a:cxn>
              </a:cxnLst>
              <a:rect l="0" t="0" r="r" b="b"/>
              <a:pathLst>
                <a:path w="21600" h="21600" extrusionOk="0">
                  <a:moveTo>
                    <a:pt x="2159" y="21600"/>
                  </a:moveTo>
                  <a:lnTo>
                    <a:pt x="21600" y="10801"/>
                  </a:lnTo>
                  <a:lnTo>
                    <a:pt x="2159" y="0"/>
                  </a:lnTo>
                  <a:lnTo>
                    <a:pt x="0" y="0"/>
                  </a:lnTo>
                  <a:lnTo>
                    <a:pt x="0" y="21600"/>
                  </a:lnTo>
                  <a:lnTo>
                    <a:pt x="2159" y="21600"/>
                  </a:lnTo>
                  <a:close/>
                </a:path>
              </a:pathLst>
            </a:custGeom>
            <a:solidFill>
              <a:schemeClr val="accent1"/>
            </a:solidFill>
            <a:ln w="12700" cap="flat">
              <a:noFill/>
              <a:miter lim="400000"/>
            </a:ln>
            <a:effectLst/>
          </p:spPr>
          <p:txBody>
            <a:bodyPr wrap="square" lIns="45718" tIns="45718" rIns="45718" bIns="45718" numCol="1" anchor="ctr">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000000"/>
                </a:solidFill>
                <a:effectLst/>
                <a:uLnTx/>
                <a:uFillTx/>
                <a:latin typeface="Arial"/>
                <a:cs typeface="Arial"/>
                <a:sym typeface="Arial"/>
              </a:endParaRPr>
            </a:p>
          </p:txBody>
        </p:sp>
        <p:sp>
          <p:nvSpPr>
            <p:cNvPr id="14" name="Graphic 25">
              <a:extLst>
                <a:ext uri="{FF2B5EF4-FFF2-40B4-BE49-F238E27FC236}">
                  <a16:creationId xmlns:a16="http://schemas.microsoft.com/office/drawing/2014/main" id="{41E8FE44-611B-4E1F-B50D-7759D7E695D0}"/>
                </a:ext>
              </a:extLst>
            </p:cNvPr>
            <p:cNvSpPr/>
            <p:nvPr/>
          </p:nvSpPr>
          <p:spPr>
            <a:xfrm>
              <a:off x="351453" y="0"/>
              <a:ext cx="487136" cy="938775"/>
            </a:xfrm>
            <a:custGeom>
              <a:avLst/>
              <a:gdLst/>
              <a:ahLst/>
              <a:cxnLst>
                <a:cxn ang="0">
                  <a:pos x="wd2" y="hd2"/>
                </a:cxn>
                <a:cxn ang="5400000">
                  <a:pos x="wd2" y="hd2"/>
                </a:cxn>
                <a:cxn ang="10800000">
                  <a:pos x="wd2" y="hd2"/>
                </a:cxn>
                <a:cxn ang="16200000">
                  <a:pos x="wd2" y="hd2"/>
                </a:cxn>
              </a:cxnLst>
              <a:rect l="0" t="0" r="r" b="b"/>
              <a:pathLst>
                <a:path w="21600" h="21600" extrusionOk="0">
                  <a:moveTo>
                    <a:pt x="2159" y="21600"/>
                  </a:moveTo>
                  <a:lnTo>
                    <a:pt x="21600" y="10801"/>
                  </a:lnTo>
                  <a:lnTo>
                    <a:pt x="2159" y="0"/>
                  </a:lnTo>
                  <a:lnTo>
                    <a:pt x="0" y="0"/>
                  </a:lnTo>
                  <a:lnTo>
                    <a:pt x="0" y="21600"/>
                  </a:lnTo>
                  <a:lnTo>
                    <a:pt x="2159" y="21600"/>
                  </a:lnTo>
                  <a:close/>
                </a:path>
              </a:pathLst>
            </a:custGeom>
            <a:solidFill>
              <a:schemeClr val="accent1"/>
            </a:solidFill>
            <a:ln w="12700" cap="flat">
              <a:noFill/>
              <a:miter lim="400000"/>
            </a:ln>
            <a:effectLst/>
          </p:spPr>
          <p:txBody>
            <a:bodyPr wrap="square" lIns="45718" tIns="45718" rIns="45718" bIns="45718" numCol="1" anchor="ctr">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000000"/>
                </a:solidFill>
                <a:effectLst/>
                <a:uLnTx/>
                <a:uFillTx/>
                <a:latin typeface="Arial"/>
                <a:cs typeface="Arial"/>
                <a:sym typeface="Arial"/>
              </a:endParaRPr>
            </a:p>
          </p:txBody>
        </p:sp>
      </p:grpSp>
    </p:spTree>
    <p:extLst>
      <p:ext uri="{BB962C8B-B14F-4D97-AF65-F5344CB8AC3E}">
        <p14:creationId xmlns:p14="http://schemas.microsoft.com/office/powerpoint/2010/main" val="21760335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Top Corners Snipped 10">
            <a:extLst>
              <a:ext uri="{FF2B5EF4-FFF2-40B4-BE49-F238E27FC236}">
                <a16:creationId xmlns:a16="http://schemas.microsoft.com/office/drawing/2014/main" id="{1F50E948-DA77-4438-ADD3-0F25A26F69DC}"/>
              </a:ext>
            </a:extLst>
          </p:cNvPr>
          <p:cNvSpPr/>
          <p:nvPr/>
        </p:nvSpPr>
        <p:spPr>
          <a:xfrm>
            <a:off x="6206213" y="1891777"/>
            <a:ext cx="5198827" cy="4615921"/>
          </a:xfrm>
          <a:custGeom>
            <a:avLst/>
            <a:gdLst>
              <a:gd name="connsiteX0" fmla="*/ 454622 w 5198827"/>
              <a:gd name="connsiteY0" fmla="*/ 0 h 4615921"/>
              <a:gd name="connsiteX1" fmla="*/ 1024524 w 5198827"/>
              <a:gd name="connsiteY1" fmla="*/ 0 h 4615921"/>
              <a:gd name="connsiteX2" fmla="*/ 1551530 w 5198827"/>
              <a:gd name="connsiteY2" fmla="*/ 0 h 4615921"/>
              <a:gd name="connsiteX3" fmla="*/ 2207223 w 5198827"/>
              <a:gd name="connsiteY3" fmla="*/ 0 h 4615921"/>
              <a:gd name="connsiteX4" fmla="*/ 2734229 w 5198827"/>
              <a:gd name="connsiteY4" fmla="*/ 0 h 4615921"/>
              <a:gd name="connsiteX5" fmla="*/ 3218339 w 5198827"/>
              <a:gd name="connsiteY5" fmla="*/ 0 h 4615921"/>
              <a:gd name="connsiteX6" fmla="*/ 3745345 w 5198827"/>
              <a:gd name="connsiteY6" fmla="*/ 0 h 4615921"/>
              <a:gd name="connsiteX7" fmla="*/ 4744205 w 5198827"/>
              <a:gd name="connsiteY7" fmla="*/ 0 h 4615921"/>
              <a:gd name="connsiteX8" fmla="*/ 5198827 w 5198827"/>
              <a:gd name="connsiteY8" fmla="*/ 454622 h 4615921"/>
              <a:gd name="connsiteX9" fmla="*/ 5198827 w 5198827"/>
              <a:gd name="connsiteY9" fmla="*/ 1075587 h 4615921"/>
              <a:gd name="connsiteX10" fmla="*/ 5198827 w 5198827"/>
              <a:gd name="connsiteY10" fmla="*/ 1696551 h 4615921"/>
              <a:gd name="connsiteX11" fmla="*/ 5198827 w 5198827"/>
              <a:gd name="connsiteY11" fmla="*/ 2205742 h 4615921"/>
              <a:gd name="connsiteX12" fmla="*/ 5198827 w 5198827"/>
              <a:gd name="connsiteY12" fmla="*/ 2826706 h 4615921"/>
              <a:gd name="connsiteX13" fmla="*/ 5198827 w 5198827"/>
              <a:gd name="connsiteY13" fmla="*/ 3522187 h 4615921"/>
              <a:gd name="connsiteX14" fmla="*/ 5198827 w 5198827"/>
              <a:gd name="connsiteY14" fmla="*/ 4180409 h 4615921"/>
              <a:gd name="connsiteX15" fmla="*/ 4763315 w 5198827"/>
              <a:gd name="connsiteY15" fmla="*/ 4615921 h 4615921"/>
              <a:gd name="connsiteX16" fmla="*/ 4274892 w 5198827"/>
              <a:gd name="connsiteY16" fmla="*/ 4615921 h 4615921"/>
              <a:gd name="connsiteX17" fmla="*/ 3570078 w 5198827"/>
              <a:gd name="connsiteY17" fmla="*/ 4615921 h 4615921"/>
              <a:gd name="connsiteX18" fmla="*/ 2908542 w 5198827"/>
              <a:gd name="connsiteY18" fmla="*/ 4615921 h 4615921"/>
              <a:gd name="connsiteX19" fmla="*/ 2247007 w 5198827"/>
              <a:gd name="connsiteY19" fmla="*/ 4615921 h 4615921"/>
              <a:gd name="connsiteX20" fmla="*/ 1585471 w 5198827"/>
              <a:gd name="connsiteY20" fmla="*/ 4615921 h 4615921"/>
              <a:gd name="connsiteX21" fmla="*/ 1053770 w 5198827"/>
              <a:gd name="connsiteY21" fmla="*/ 4615921 h 4615921"/>
              <a:gd name="connsiteX22" fmla="*/ 435512 w 5198827"/>
              <a:gd name="connsiteY22" fmla="*/ 4615921 h 4615921"/>
              <a:gd name="connsiteX23" fmla="*/ 0 w 5198827"/>
              <a:gd name="connsiteY23" fmla="*/ 4180409 h 4615921"/>
              <a:gd name="connsiteX24" fmla="*/ 0 w 5198827"/>
              <a:gd name="connsiteY24" fmla="*/ 3671218 h 4615921"/>
              <a:gd name="connsiteX25" fmla="*/ 0 w 5198827"/>
              <a:gd name="connsiteY25" fmla="*/ 3012996 h 4615921"/>
              <a:gd name="connsiteX26" fmla="*/ 0 w 5198827"/>
              <a:gd name="connsiteY26" fmla="*/ 2466547 h 4615921"/>
              <a:gd name="connsiteX27" fmla="*/ 0 w 5198827"/>
              <a:gd name="connsiteY27" fmla="*/ 1808325 h 4615921"/>
              <a:gd name="connsiteX28" fmla="*/ 0 w 5198827"/>
              <a:gd name="connsiteY28" fmla="*/ 1224618 h 4615921"/>
              <a:gd name="connsiteX29" fmla="*/ 0 w 5198827"/>
              <a:gd name="connsiteY29" fmla="*/ 454622 h 4615921"/>
              <a:gd name="connsiteX30" fmla="*/ 454622 w 5198827"/>
              <a:gd name="connsiteY30" fmla="*/ 0 h 4615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5198827" h="4615921" fill="none" extrusionOk="0">
                <a:moveTo>
                  <a:pt x="454622" y="0"/>
                </a:moveTo>
                <a:cubicBezTo>
                  <a:pt x="668619" y="-16576"/>
                  <a:pt x="884291" y="16739"/>
                  <a:pt x="1024524" y="0"/>
                </a:cubicBezTo>
                <a:cubicBezTo>
                  <a:pt x="1164757" y="-16739"/>
                  <a:pt x="1296901" y="21426"/>
                  <a:pt x="1551530" y="0"/>
                </a:cubicBezTo>
                <a:cubicBezTo>
                  <a:pt x="1806159" y="-21426"/>
                  <a:pt x="2010498" y="9737"/>
                  <a:pt x="2207223" y="0"/>
                </a:cubicBezTo>
                <a:cubicBezTo>
                  <a:pt x="2403948" y="-9737"/>
                  <a:pt x="2622456" y="4157"/>
                  <a:pt x="2734229" y="0"/>
                </a:cubicBezTo>
                <a:cubicBezTo>
                  <a:pt x="2846002" y="-4157"/>
                  <a:pt x="3073997" y="-13835"/>
                  <a:pt x="3218339" y="0"/>
                </a:cubicBezTo>
                <a:cubicBezTo>
                  <a:pt x="3362681" y="13835"/>
                  <a:pt x="3524445" y="-14396"/>
                  <a:pt x="3745345" y="0"/>
                </a:cubicBezTo>
                <a:cubicBezTo>
                  <a:pt x="3966245" y="14396"/>
                  <a:pt x="4302205" y="48849"/>
                  <a:pt x="4744205" y="0"/>
                </a:cubicBezTo>
                <a:cubicBezTo>
                  <a:pt x="4898302" y="111399"/>
                  <a:pt x="5103124" y="333418"/>
                  <a:pt x="5198827" y="454622"/>
                </a:cubicBezTo>
                <a:cubicBezTo>
                  <a:pt x="5191714" y="598984"/>
                  <a:pt x="5179941" y="812562"/>
                  <a:pt x="5198827" y="1075587"/>
                </a:cubicBezTo>
                <a:cubicBezTo>
                  <a:pt x="5217713" y="1338613"/>
                  <a:pt x="5212213" y="1493682"/>
                  <a:pt x="5198827" y="1696551"/>
                </a:cubicBezTo>
                <a:cubicBezTo>
                  <a:pt x="5185441" y="1899420"/>
                  <a:pt x="5199986" y="2025831"/>
                  <a:pt x="5198827" y="2205742"/>
                </a:cubicBezTo>
                <a:cubicBezTo>
                  <a:pt x="5197668" y="2385653"/>
                  <a:pt x="5203696" y="2672422"/>
                  <a:pt x="5198827" y="2826706"/>
                </a:cubicBezTo>
                <a:cubicBezTo>
                  <a:pt x="5193958" y="2980990"/>
                  <a:pt x="5219760" y="3284578"/>
                  <a:pt x="5198827" y="3522187"/>
                </a:cubicBezTo>
                <a:cubicBezTo>
                  <a:pt x="5177894" y="3759796"/>
                  <a:pt x="5176283" y="3926765"/>
                  <a:pt x="5198827" y="4180409"/>
                </a:cubicBezTo>
                <a:cubicBezTo>
                  <a:pt x="5082430" y="4278039"/>
                  <a:pt x="4990911" y="4409770"/>
                  <a:pt x="4763315" y="4615921"/>
                </a:cubicBezTo>
                <a:cubicBezTo>
                  <a:pt x="4527365" y="4634733"/>
                  <a:pt x="4498466" y="4613782"/>
                  <a:pt x="4274892" y="4615921"/>
                </a:cubicBezTo>
                <a:cubicBezTo>
                  <a:pt x="4051318" y="4618060"/>
                  <a:pt x="3726036" y="4603370"/>
                  <a:pt x="3570078" y="4615921"/>
                </a:cubicBezTo>
                <a:cubicBezTo>
                  <a:pt x="3414120" y="4628472"/>
                  <a:pt x="3121672" y="4633464"/>
                  <a:pt x="2908542" y="4615921"/>
                </a:cubicBezTo>
                <a:cubicBezTo>
                  <a:pt x="2695412" y="4598378"/>
                  <a:pt x="2441003" y="4624902"/>
                  <a:pt x="2247007" y="4615921"/>
                </a:cubicBezTo>
                <a:cubicBezTo>
                  <a:pt x="2053012" y="4606940"/>
                  <a:pt x="1812115" y="4605928"/>
                  <a:pt x="1585471" y="4615921"/>
                </a:cubicBezTo>
                <a:cubicBezTo>
                  <a:pt x="1358827" y="4625914"/>
                  <a:pt x="1242551" y="4640132"/>
                  <a:pt x="1053770" y="4615921"/>
                </a:cubicBezTo>
                <a:cubicBezTo>
                  <a:pt x="864989" y="4591710"/>
                  <a:pt x="662956" y="4599141"/>
                  <a:pt x="435512" y="4615921"/>
                </a:cubicBezTo>
                <a:cubicBezTo>
                  <a:pt x="264719" y="4432614"/>
                  <a:pt x="104702" y="4301404"/>
                  <a:pt x="0" y="4180409"/>
                </a:cubicBezTo>
                <a:cubicBezTo>
                  <a:pt x="-5593" y="4008845"/>
                  <a:pt x="24110" y="3888279"/>
                  <a:pt x="0" y="3671218"/>
                </a:cubicBezTo>
                <a:cubicBezTo>
                  <a:pt x="-24110" y="3454157"/>
                  <a:pt x="-6972" y="3153331"/>
                  <a:pt x="0" y="3012996"/>
                </a:cubicBezTo>
                <a:cubicBezTo>
                  <a:pt x="6972" y="2872661"/>
                  <a:pt x="-24613" y="2695925"/>
                  <a:pt x="0" y="2466547"/>
                </a:cubicBezTo>
                <a:cubicBezTo>
                  <a:pt x="24613" y="2237169"/>
                  <a:pt x="-8877" y="2063152"/>
                  <a:pt x="0" y="1808325"/>
                </a:cubicBezTo>
                <a:cubicBezTo>
                  <a:pt x="8877" y="1553498"/>
                  <a:pt x="-22563" y="1345288"/>
                  <a:pt x="0" y="1224618"/>
                </a:cubicBezTo>
                <a:cubicBezTo>
                  <a:pt x="22563" y="1103948"/>
                  <a:pt x="33575" y="635100"/>
                  <a:pt x="0" y="454622"/>
                </a:cubicBezTo>
                <a:cubicBezTo>
                  <a:pt x="176282" y="249683"/>
                  <a:pt x="257580" y="236951"/>
                  <a:pt x="454622" y="0"/>
                </a:cubicBezTo>
                <a:close/>
              </a:path>
              <a:path w="5198827" h="4615921" stroke="0" extrusionOk="0">
                <a:moveTo>
                  <a:pt x="454622" y="0"/>
                </a:moveTo>
                <a:cubicBezTo>
                  <a:pt x="737482" y="1992"/>
                  <a:pt x="839391" y="-11397"/>
                  <a:pt x="1024524" y="0"/>
                </a:cubicBezTo>
                <a:cubicBezTo>
                  <a:pt x="1209657" y="11397"/>
                  <a:pt x="1317996" y="-23076"/>
                  <a:pt x="1508634" y="0"/>
                </a:cubicBezTo>
                <a:cubicBezTo>
                  <a:pt x="1699272" y="23076"/>
                  <a:pt x="2027385" y="-7472"/>
                  <a:pt x="2207223" y="0"/>
                </a:cubicBezTo>
                <a:cubicBezTo>
                  <a:pt x="2387061" y="7472"/>
                  <a:pt x="2526650" y="4150"/>
                  <a:pt x="2777125" y="0"/>
                </a:cubicBezTo>
                <a:cubicBezTo>
                  <a:pt x="3027600" y="-4150"/>
                  <a:pt x="3226229" y="-26773"/>
                  <a:pt x="3347027" y="0"/>
                </a:cubicBezTo>
                <a:cubicBezTo>
                  <a:pt x="3467825" y="26773"/>
                  <a:pt x="3837483" y="13198"/>
                  <a:pt x="4045616" y="0"/>
                </a:cubicBezTo>
                <a:cubicBezTo>
                  <a:pt x="4253749" y="-13198"/>
                  <a:pt x="4409572" y="407"/>
                  <a:pt x="4744205" y="0"/>
                </a:cubicBezTo>
                <a:cubicBezTo>
                  <a:pt x="4951879" y="236364"/>
                  <a:pt x="5076563" y="345099"/>
                  <a:pt x="5198827" y="454622"/>
                </a:cubicBezTo>
                <a:cubicBezTo>
                  <a:pt x="5174057" y="597316"/>
                  <a:pt x="5210716" y="777098"/>
                  <a:pt x="5198827" y="1001071"/>
                </a:cubicBezTo>
                <a:cubicBezTo>
                  <a:pt x="5186938" y="1225044"/>
                  <a:pt x="5191786" y="1383731"/>
                  <a:pt x="5198827" y="1622035"/>
                </a:cubicBezTo>
                <a:cubicBezTo>
                  <a:pt x="5205868" y="1860339"/>
                  <a:pt x="5219873" y="2084709"/>
                  <a:pt x="5198827" y="2243000"/>
                </a:cubicBezTo>
                <a:cubicBezTo>
                  <a:pt x="5177781" y="2401291"/>
                  <a:pt x="5190168" y="2536392"/>
                  <a:pt x="5198827" y="2826706"/>
                </a:cubicBezTo>
                <a:cubicBezTo>
                  <a:pt x="5207486" y="3117020"/>
                  <a:pt x="5199001" y="3382369"/>
                  <a:pt x="5198827" y="3522187"/>
                </a:cubicBezTo>
                <a:cubicBezTo>
                  <a:pt x="5198653" y="3662005"/>
                  <a:pt x="5209555" y="3868736"/>
                  <a:pt x="5198827" y="4180409"/>
                </a:cubicBezTo>
                <a:cubicBezTo>
                  <a:pt x="4993021" y="4375528"/>
                  <a:pt x="4913107" y="4493077"/>
                  <a:pt x="4763315" y="4615921"/>
                </a:cubicBezTo>
                <a:cubicBezTo>
                  <a:pt x="4465696" y="4599518"/>
                  <a:pt x="4388941" y="4612270"/>
                  <a:pt x="4145057" y="4615921"/>
                </a:cubicBezTo>
                <a:cubicBezTo>
                  <a:pt x="3901173" y="4619572"/>
                  <a:pt x="3636970" y="4611684"/>
                  <a:pt x="3483522" y="4615921"/>
                </a:cubicBezTo>
                <a:cubicBezTo>
                  <a:pt x="3330075" y="4620158"/>
                  <a:pt x="3148571" y="4597220"/>
                  <a:pt x="2995098" y="4615921"/>
                </a:cubicBezTo>
                <a:cubicBezTo>
                  <a:pt x="2841625" y="4634622"/>
                  <a:pt x="2698289" y="4592624"/>
                  <a:pt x="2463397" y="4615921"/>
                </a:cubicBezTo>
                <a:cubicBezTo>
                  <a:pt x="2228505" y="4639218"/>
                  <a:pt x="1988102" y="4627083"/>
                  <a:pt x="1801861" y="4615921"/>
                </a:cubicBezTo>
                <a:cubicBezTo>
                  <a:pt x="1615620" y="4604759"/>
                  <a:pt x="1440869" y="4598246"/>
                  <a:pt x="1226882" y="4615921"/>
                </a:cubicBezTo>
                <a:cubicBezTo>
                  <a:pt x="1012895" y="4633596"/>
                  <a:pt x="743244" y="4580451"/>
                  <a:pt x="435512" y="4615921"/>
                </a:cubicBezTo>
                <a:cubicBezTo>
                  <a:pt x="321023" y="4529665"/>
                  <a:pt x="198410" y="4356926"/>
                  <a:pt x="0" y="4180409"/>
                </a:cubicBezTo>
                <a:cubicBezTo>
                  <a:pt x="-15751" y="3952045"/>
                  <a:pt x="5916" y="3842081"/>
                  <a:pt x="0" y="3671218"/>
                </a:cubicBezTo>
                <a:cubicBezTo>
                  <a:pt x="-5916" y="3500355"/>
                  <a:pt x="11167" y="3298508"/>
                  <a:pt x="0" y="3012996"/>
                </a:cubicBezTo>
                <a:cubicBezTo>
                  <a:pt x="-11167" y="2727484"/>
                  <a:pt x="4968" y="2595757"/>
                  <a:pt x="0" y="2466547"/>
                </a:cubicBezTo>
                <a:cubicBezTo>
                  <a:pt x="-4968" y="2337337"/>
                  <a:pt x="-13288" y="2012294"/>
                  <a:pt x="0" y="1771067"/>
                </a:cubicBezTo>
                <a:cubicBezTo>
                  <a:pt x="13288" y="1529840"/>
                  <a:pt x="19764" y="1450960"/>
                  <a:pt x="0" y="1187360"/>
                </a:cubicBezTo>
                <a:cubicBezTo>
                  <a:pt x="-19764" y="923760"/>
                  <a:pt x="9749" y="669587"/>
                  <a:pt x="0" y="454622"/>
                </a:cubicBezTo>
                <a:cubicBezTo>
                  <a:pt x="213187" y="253801"/>
                  <a:pt x="307157" y="105999"/>
                  <a:pt x="454622" y="0"/>
                </a:cubicBezTo>
                <a:close/>
              </a:path>
            </a:pathLst>
          </a:custGeom>
          <a:solidFill>
            <a:schemeClr val="accent2">
              <a:lumMod val="40000"/>
              <a:lumOff val="60000"/>
            </a:schemeClr>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endParaRPr lang="en-GB" sz="2400" b="0">
              <a:solidFill>
                <a:schemeClr val="tx1"/>
              </a:solidFill>
            </a:endParaRPr>
          </a:p>
        </p:txBody>
      </p:sp>
      <p:sp>
        <p:nvSpPr>
          <p:cNvPr id="2" name="Title 1">
            <a:extLst>
              <a:ext uri="{FF2B5EF4-FFF2-40B4-BE49-F238E27FC236}">
                <a16:creationId xmlns:a16="http://schemas.microsoft.com/office/drawing/2014/main" id="{2C7F275D-2DBB-4FE0-9756-6E973628E232}"/>
              </a:ext>
            </a:extLst>
          </p:cNvPr>
          <p:cNvSpPr>
            <a:spLocks noGrp="1"/>
          </p:cNvSpPr>
          <p:nvPr>
            <p:ph type="title"/>
          </p:nvPr>
        </p:nvSpPr>
        <p:spPr/>
        <p:txBody>
          <a:bodyPr/>
          <a:lstStyle/>
          <a:p>
            <a:r>
              <a:rPr lang="en-GB"/>
              <a:t>Breakout activity</a:t>
            </a:r>
          </a:p>
        </p:txBody>
      </p:sp>
      <p:sp>
        <p:nvSpPr>
          <p:cNvPr id="4" name="Slide Number Placeholder 3">
            <a:extLst>
              <a:ext uri="{FF2B5EF4-FFF2-40B4-BE49-F238E27FC236}">
                <a16:creationId xmlns:a16="http://schemas.microsoft.com/office/drawing/2014/main" id="{303D9884-6F74-483B-BE0A-227ECEA7773A}"/>
              </a:ext>
            </a:extLst>
          </p:cNvPr>
          <p:cNvSpPr>
            <a:spLocks noGrp="1"/>
          </p:cNvSpPr>
          <p:nvPr>
            <p:ph type="sldNum" sz="quarter" idx="12"/>
          </p:nvPr>
        </p:nvSpPr>
        <p:spPr/>
        <p:txBody>
          <a:bodyPr/>
          <a:lstStyle/>
          <a:p>
            <a:fld id="{6B6EFD66-0F65-0C43-B4F5-A9CE99357F25}" type="slidenum">
              <a:rPr lang="en-GB" smtClean="0"/>
              <a:t>20</a:t>
            </a:fld>
            <a:endParaRPr lang="en-GB" dirty="0"/>
          </a:p>
        </p:txBody>
      </p:sp>
      <p:sp>
        <p:nvSpPr>
          <p:cNvPr id="9" name="TextBox 8">
            <a:extLst>
              <a:ext uri="{FF2B5EF4-FFF2-40B4-BE49-F238E27FC236}">
                <a16:creationId xmlns:a16="http://schemas.microsoft.com/office/drawing/2014/main" id="{9286B39A-AFC9-4929-9A74-59EA87207E09}"/>
              </a:ext>
            </a:extLst>
          </p:cNvPr>
          <p:cNvSpPr txBox="1"/>
          <p:nvPr/>
        </p:nvSpPr>
        <p:spPr>
          <a:xfrm>
            <a:off x="6633808" y="2100111"/>
            <a:ext cx="4615591" cy="4555093"/>
          </a:xfrm>
          <a:prstGeom prst="rect">
            <a:avLst/>
          </a:prstGeom>
          <a:noFill/>
        </p:spPr>
        <p:txBody>
          <a:bodyPr wrap="square" rtlCol="0">
            <a:spAutoFit/>
          </a:bodyPr>
          <a:lstStyle/>
          <a:p>
            <a:pPr defTabSz="868680">
              <a:spcBef>
                <a:spcPts val="0"/>
              </a:spcBef>
              <a:defRPr sz="2850"/>
            </a:pPr>
            <a:r>
              <a:rPr lang="en-GB" sz="2000" b="1"/>
              <a:t>Consider:</a:t>
            </a:r>
          </a:p>
          <a:p>
            <a:pPr defTabSz="868680">
              <a:spcBef>
                <a:spcPts val="0"/>
              </a:spcBef>
              <a:defRPr sz="2850"/>
            </a:pPr>
            <a:endParaRPr lang="en-GB" sz="1800"/>
          </a:p>
          <a:p>
            <a:pPr marL="342900" indent="-342900" defTabSz="868680">
              <a:buFont typeface="Arial" panose="020B0604020202020204" pitchFamily="34" charset="0"/>
              <a:buChar char="•"/>
              <a:defRPr sz="2850"/>
            </a:pPr>
            <a:r>
              <a:rPr lang="en-GB" sz="1800" b="0"/>
              <a:t>What do you want pupils to know about the foundational concept? How is this different to before the unit?</a:t>
            </a:r>
          </a:p>
          <a:p>
            <a:pPr defTabSz="868680">
              <a:spcBef>
                <a:spcPts val="0"/>
              </a:spcBef>
              <a:defRPr sz="2850"/>
            </a:pPr>
            <a:endParaRPr lang="en-GB" sz="1200"/>
          </a:p>
          <a:p>
            <a:pPr marL="342900" indent="-342900" defTabSz="868680">
              <a:spcBef>
                <a:spcPts val="0"/>
              </a:spcBef>
              <a:buFont typeface="Arial" panose="020B0604020202020204" pitchFamily="34" charset="0"/>
              <a:buChar char="•"/>
              <a:defRPr sz="2850"/>
            </a:pPr>
            <a:r>
              <a:rPr lang="en-GB" sz="1800"/>
              <a:t>Where and how will you link to previous learning? </a:t>
            </a:r>
          </a:p>
          <a:p>
            <a:pPr defTabSz="868680">
              <a:spcBef>
                <a:spcPts val="0"/>
              </a:spcBef>
              <a:defRPr sz="2850"/>
            </a:pPr>
            <a:endParaRPr lang="en-GB" sz="1200"/>
          </a:p>
          <a:p>
            <a:pPr marL="342900" indent="-342900" defTabSz="868680">
              <a:spcBef>
                <a:spcPts val="0"/>
              </a:spcBef>
              <a:buFont typeface="Arial" panose="020B0604020202020204" pitchFamily="34" charset="0"/>
              <a:buChar char="•"/>
              <a:defRPr sz="2850"/>
            </a:pPr>
            <a:r>
              <a:rPr lang="en-GB" sz="1800"/>
              <a:t>Where and how will you link to the underlying structures of the foundational concept? </a:t>
            </a:r>
          </a:p>
          <a:p>
            <a:pPr defTabSz="868680">
              <a:spcBef>
                <a:spcPts val="0"/>
              </a:spcBef>
              <a:defRPr sz="2850"/>
            </a:pPr>
            <a:endParaRPr lang="en-GB" sz="1200"/>
          </a:p>
          <a:p>
            <a:pPr marL="342900" indent="-342900" defTabSz="868680">
              <a:spcBef>
                <a:spcPts val="0"/>
              </a:spcBef>
              <a:buFont typeface="Arial" panose="020B0604020202020204" pitchFamily="34" charset="0"/>
              <a:buChar char="•"/>
              <a:defRPr sz="2850"/>
            </a:pPr>
            <a:r>
              <a:rPr lang="en-GB" sz="1800"/>
              <a:t>How will your pupils think flexibly in this unit? How will you scaffold and encourage this? </a:t>
            </a:r>
          </a:p>
          <a:p>
            <a:endParaRPr lang="en-GB"/>
          </a:p>
        </p:txBody>
      </p:sp>
      <p:sp>
        <p:nvSpPr>
          <p:cNvPr id="10" name="Rectangle: Top Corners Snipped 9">
            <a:extLst>
              <a:ext uri="{FF2B5EF4-FFF2-40B4-BE49-F238E27FC236}">
                <a16:creationId xmlns:a16="http://schemas.microsoft.com/office/drawing/2014/main" id="{32D6ABD7-F1D8-45D7-99B8-F1229F2752D9}"/>
              </a:ext>
            </a:extLst>
          </p:cNvPr>
          <p:cNvSpPr/>
          <p:nvPr/>
        </p:nvSpPr>
        <p:spPr>
          <a:xfrm>
            <a:off x="452465" y="1891776"/>
            <a:ext cx="5198827" cy="4615921"/>
          </a:xfrm>
          <a:custGeom>
            <a:avLst/>
            <a:gdLst>
              <a:gd name="connsiteX0" fmla="*/ 454622 w 5198827"/>
              <a:gd name="connsiteY0" fmla="*/ 0 h 4615921"/>
              <a:gd name="connsiteX1" fmla="*/ 1024524 w 5198827"/>
              <a:gd name="connsiteY1" fmla="*/ 0 h 4615921"/>
              <a:gd name="connsiteX2" fmla="*/ 1551530 w 5198827"/>
              <a:gd name="connsiteY2" fmla="*/ 0 h 4615921"/>
              <a:gd name="connsiteX3" fmla="*/ 2207223 w 5198827"/>
              <a:gd name="connsiteY3" fmla="*/ 0 h 4615921"/>
              <a:gd name="connsiteX4" fmla="*/ 2734229 w 5198827"/>
              <a:gd name="connsiteY4" fmla="*/ 0 h 4615921"/>
              <a:gd name="connsiteX5" fmla="*/ 3218339 w 5198827"/>
              <a:gd name="connsiteY5" fmla="*/ 0 h 4615921"/>
              <a:gd name="connsiteX6" fmla="*/ 3745345 w 5198827"/>
              <a:gd name="connsiteY6" fmla="*/ 0 h 4615921"/>
              <a:gd name="connsiteX7" fmla="*/ 4744205 w 5198827"/>
              <a:gd name="connsiteY7" fmla="*/ 0 h 4615921"/>
              <a:gd name="connsiteX8" fmla="*/ 5198827 w 5198827"/>
              <a:gd name="connsiteY8" fmla="*/ 454622 h 4615921"/>
              <a:gd name="connsiteX9" fmla="*/ 5198827 w 5198827"/>
              <a:gd name="connsiteY9" fmla="*/ 1075587 h 4615921"/>
              <a:gd name="connsiteX10" fmla="*/ 5198827 w 5198827"/>
              <a:gd name="connsiteY10" fmla="*/ 1696551 h 4615921"/>
              <a:gd name="connsiteX11" fmla="*/ 5198827 w 5198827"/>
              <a:gd name="connsiteY11" fmla="*/ 2205742 h 4615921"/>
              <a:gd name="connsiteX12" fmla="*/ 5198827 w 5198827"/>
              <a:gd name="connsiteY12" fmla="*/ 2826706 h 4615921"/>
              <a:gd name="connsiteX13" fmla="*/ 5198827 w 5198827"/>
              <a:gd name="connsiteY13" fmla="*/ 3522187 h 4615921"/>
              <a:gd name="connsiteX14" fmla="*/ 5198827 w 5198827"/>
              <a:gd name="connsiteY14" fmla="*/ 4180409 h 4615921"/>
              <a:gd name="connsiteX15" fmla="*/ 4763315 w 5198827"/>
              <a:gd name="connsiteY15" fmla="*/ 4615921 h 4615921"/>
              <a:gd name="connsiteX16" fmla="*/ 4274892 w 5198827"/>
              <a:gd name="connsiteY16" fmla="*/ 4615921 h 4615921"/>
              <a:gd name="connsiteX17" fmla="*/ 3570078 w 5198827"/>
              <a:gd name="connsiteY17" fmla="*/ 4615921 h 4615921"/>
              <a:gd name="connsiteX18" fmla="*/ 2908542 w 5198827"/>
              <a:gd name="connsiteY18" fmla="*/ 4615921 h 4615921"/>
              <a:gd name="connsiteX19" fmla="*/ 2247007 w 5198827"/>
              <a:gd name="connsiteY19" fmla="*/ 4615921 h 4615921"/>
              <a:gd name="connsiteX20" fmla="*/ 1585471 w 5198827"/>
              <a:gd name="connsiteY20" fmla="*/ 4615921 h 4615921"/>
              <a:gd name="connsiteX21" fmla="*/ 1053770 w 5198827"/>
              <a:gd name="connsiteY21" fmla="*/ 4615921 h 4615921"/>
              <a:gd name="connsiteX22" fmla="*/ 435512 w 5198827"/>
              <a:gd name="connsiteY22" fmla="*/ 4615921 h 4615921"/>
              <a:gd name="connsiteX23" fmla="*/ 0 w 5198827"/>
              <a:gd name="connsiteY23" fmla="*/ 4180409 h 4615921"/>
              <a:gd name="connsiteX24" fmla="*/ 0 w 5198827"/>
              <a:gd name="connsiteY24" fmla="*/ 3671218 h 4615921"/>
              <a:gd name="connsiteX25" fmla="*/ 0 w 5198827"/>
              <a:gd name="connsiteY25" fmla="*/ 3012996 h 4615921"/>
              <a:gd name="connsiteX26" fmla="*/ 0 w 5198827"/>
              <a:gd name="connsiteY26" fmla="*/ 2466547 h 4615921"/>
              <a:gd name="connsiteX27" fmla="*/ 0 w 5198827"/>
              <a:gd name="connsiteY27" fmla="*/ 1808325 h 4615921"/>
              <a:gd name="connsiteX28" fmla="*/ 0 w 5198827"/>
              <a:gd name="connsiteY28" fmla="*/ 1224618 h 4615921"/>
              <a:gd name="connsiteX29" fmla="*/ 0 w 5198827"/>
              <a:gd name="connsiteY29" fmla="*/ 454622 h 4615921"/>
              <a:gd name="connsiteX30" fmla="*/ 454622 w 5198827"/>
              <a:gd name="connsiteY30" fmla="*/ 0 h 4615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5198827" h="4615921" fill="none" extrusionOk="0">
                <a:moveTo>
                  <a:pt x="454622" y="0"/>
                </a:moveTo>
                <a:cubicBezTo>
                  <a:pt x="668619" y="-16576"/>
                  <a:pt x="884291" y="16739"/>
                  <a:pt x="1024524" y="0"/>
                </a:cubicBezTo>
                <a:cubicBezTo>
                  <a:pt x="1164757" y="-16739"/>
                  <a:pt x="1296901" y="21426"/>
                  <a:pt x="1551530" y="0"/>
                </a:cubicBezTo>
                <a:cubicBezTo>
                  <a:pt x="1806159" y="-21426"/>
                  <a:pt x="2010498" y="9737"/>
                  <a:pt x="2207223" y="0"/>
                </a:cubicBezTo>
                <a:cubicBezTo>
                  <a:pt x="2403948" y="-9737"/>
                  <a:pt x="2622456" y="4157"/>
                  <a:pt x="2734229" y="0"/>
                </a:cubicBezTo>
                <a:cubicBezTo>
                  <a:pt x="2846002" y="-4157"/>
                  <a:pt x="3073997" y="-13835"/>
                  <a:pt x="3218339" y="0"/>
                </a:cubicBezTo>
                <a:cubicBezTo>
                  <a:pt x="3362681" y="13835"/>
                  <a:pt x="3524445" y="-14396"/>
                  <a:pt x="3745345" y="0"/>
                </a:cubicBezTo>
                <a:cubicBezTo>
                  <a:pt x="3966245" y="14396"/>
                  <a:pt x="4302205" y="48849"/>
                  <a:pt x="4744205" y="0"/>
                </a:cubicBezTo>
                <a:cubicBezTo>
                  <a:pt x="4898302" y="111399"/>
                  <a:pt x="5103124" y="333418"/>
                  <a:pt x="5198827" y="454622"/>
                </a:cubicBezTo>
                <a:cubicBezTo>
                  <a:pt x="5191714" y="598984"/>
                  <a:pt x="5179941" y="812562"/>
                  <a:pt x="5198827" y="1075587"/>
                </a:cubicBezTo>
                <a:cubicBezTo>
                  <a:pt x="5217713" y="1338613"/>
                  <a:pt x="5212213" y="1493682"/>
                  <a:pt x="5198827" y="1696551"/>
                </a:cubicBezTo>
                <a:cubicBezTo>
                  <a:pt x="5185441" y="1899420"/>
                  <a:pt x="5199986" y="2025831"/>
                  <a:pt x="5198827" y="2205742"/>
                </a:cubicBezTo>
                <a:cubicBezTo>
                  <a:pt x="5197668" y="2385653"/>
                  <a:pt x="5203696" y="2672422"/>
                  <a:pt x="5198827" y="2826706"/>
                </a:cubicBezTo>
                <a:cubicBezTo>
                  <a:pt x="5193958" y="2980990"/>
                  <a:pt x="5219760" y="3284578"/>
                  <a:pt x="5198827" y="3522187"/>
                </a:cubicBezTo>
                <a:cubicBezTo>
                  <a:pt x="5177894" y="3759796"/>
                  <a:pt x="5176283" y="3926765"/>
                  <a:pt x="5198827" y="4180409"/>
                </a:cubicBezTo>
                <a:cubicBezTo>
                  <a:pt x="5082430" y="4278039"/>
                  <a:pt x="4990911" y="4409770"/>
                  <a:pt x="4763315" y="4615921"/>
                </a:cubicBezTo>
                <a:cubicBezTo>
                  <a:pt x="4527365" y="4634733"/>
                  <a:pt x="4498466" y="4613782"/>
                  <a:pt x="4274892" y="4615921"/>
                </a:cubicBezTo>
                <a:cubicBezTo>
                  <a:pt x="4051318" y="4618060"/>
                  <a:pt x="3726036" y="4603370"/>
                  <a:pt x="3570078" y="4615921"/>
                </a:cubicBezTo>
                <a:cubicBezTo>
                  <a:pt x="3414120" y="4628472"/>
                  <a:pt x="3121672" y="4633464"/>
                  <a:pt x="2908542" y="4615921"/>
                </a:cubicBezTo>
                <a:cubicBezTo>
                  <a:pt x="2695412" y="4598378"/>
                  <a:pt x="2441003" y="4624902"/>
                  <a:pt x="2247007" y="4615921"/>
                </a:cubicBezTo>
                <a:cubicBezTo>
                  <a:pt x="2053012" y="4606940"/>
                  <a:pt x="1812115" y="4605928"/>
                  <a:pt x="1585471" y="4615921"/>
                </a:cubicBezTo>
                <a:cubicBezTo>
                  <a:pt x="1358827" y="4625914"/>
                  <a:pt x="1242551" y="4640132"/>
                  <a:pt x="1053770" y="4615921"/>
                </a:cubicBezTo>
                <a:cubicBezTo>
                  <a:pt x="864989" y="4591710"/>
                  <a:pt x="662956" y="4599141"/>
                  <a:pt x="435512" y="4615921"/>
                </a:cubicBezTo>
                <a:cubicBezTo>
                  <a:pt x="264719" y="4432614"/>
                  <a:pt x="104702" y="4301404"/>
                  <a:pt x="0" y="4180409"/>
                </a:cubicBezTo>
                <a:cubicBezTo>
                  <a:pt x="-5593" y="4008845"/>
                  <a:pt x="24110" y="3888279"/>
                  <a:pt x="0" y="3671218"/>
                </a:cubicBezTo>
                <a:cubicBezTo>
                  <a:pt x="-24110" y="3454157"/>
                  <a:pt x="-6972" y="3153331"/>
                  <a:pt x="0" y="3012996"/>
                </a:cubicBezTo>
                <a:cubicBezTo>
                  <a:pt x="6972" y="2872661"/>
                  <a:pt x="-24613" y="2695925"/>
                  <a:pt x="0" y="2466547"/>
                </a:cubicBezTo>
                <a:cubicBezTo>
                  <a:pt x="24613" y="2237169"/>
                  <a:pt x="-8877" y="2063152"/>
                  <a:pt x="0" y="1808325"/>
                </a:cubicBezTo>
                <a:cubicBezTo>
                  <a:pt x="8877" y="1553498"/>
                  <a:pt x="-22563" y="1345288"/>
                  <a:pt x="0" y="1224618"/>
                </a:cubicBezTo>
                <a:cubicBezTo>
                  <a:pt x="22563" y="1103948"/>
                  <a:pt x="33575" y="635100"/>
                  <a:pt x="0" y="454622"/>
                </a:cubicBezTo>
                <a:cubicBezTo>
                  <a:pt x="176282" y="249683"/>
                  <a:pt x="257580" y="236951"/>
                  <a:pt x="454622" y="0"/>
                </a:cubicBezTo>
                <a:close/>
              </a:path>
              <a:path w="5198827" h="4615921" stroke="0" extrusionOk="0">
                <a:moveTo>
                  <a:pt x="454622" y="0"/>
                </a:moveTo>
                <a:cubicBezTo>
                  <a:pt x="737482" y="1992"/>
                  <a:pt x="839391" y="-11397"/>
                  <a:pt x="1024524" y="0"/>
                </a:cubicBezTo>
                <a:cubicBezTo>
                  <a:pt x="1209657" y="11397"/>
                  <a:pt x="1317996" y="-23076"/>
                  <a:pt x="1508634" y="0"/>
                </a:cubicBezTo>
                <a:cubicBezTo>
                  <a:pt x="1699272" y="23076"/>
                  <a:pt x="2027385" y="-7472"/>
                  <a:pt x="2207223" y="0"/>
                </a:cubicBezTo>
                <a:cubicBezTo>
                  <a:pt x="2387061" y="7472"/>
                  <a:pt x="2526650" y="4150"/>
                  <a:pt x="2777125" y="0"/>
                </a:cubicBezTo>
                <a:cubicBezTo>
                  <a:pt x="3027600" y="-4150"/>
                  <a:pt x="3226229" y="-26773"/>
                  <a:pt x="3347027" y="0"/>
                </a:cubicBezTo>
                <a:cubicBezTo>
                  <a:pt x="3467825" y="26773"/>
                  <a:pt x="3837483" y="13198"/>
                  <a:pt x="4045616" y="0"/>
                </a:cubicBezTo>
                <a:cubicBezTo>
                  <a:pt x="4253749" y="-13198"/>
                  <a:pt x="4409572" y="407"/>
                  <a:pt x="4744205" y="0"/>
                </a:cubicBezTo>
                <a:cubicBezTo>
                  <a:pt x="4951879" y="236364"/>
                  <a:pt x="5076563" y="345099"/>
                  <a:pt x="5198827" y="454622"/>
                </a:cubicBezTo>
                <a:cubicBezTo>
                  <a:pt x="5174057" y="597316"/>
                  <a:pt x="5210716" y="777098"/>
                  <a:pt x="5198827" y="1001071"/>
                </a:cubicBezTo>
                <a:cubicBezTo>
                  <a:pt x="5186938" y="1225044"/>
                  <a:pt x="5191786" y="1383731"/>
                  <a:pt x="5198827" y="1622035"/>
                </a:cubicBezTo>
                <a:cubicBezTo>
                  <a:pt x="5205868" y="1860339"/>
                  <a:pt x="5219873" y="2084709"/>
                  <a:pt x="5198827" y="2243000"/>
                </a:cubicBezTo>
                <a:cubicBezTo>
                  <a:pt x="5177781" y="2401291"/>
                  <a:pt x="5190168" y="2536392"/>
                  <a:pt x="5198827" y="2826706"/>
                </a:cubicBezTo>
                <a:cubicBezTo>
                  <a:pt x="5207486" y="3117020"/>
                  <a:pt x="5199001" y="3382369"/>
                  <a:pt x="5198827" y="3522187"/>
                </a:cubicBezTo>
                <a:cubicBezTo>
                  <a:pt x="5198653" y="3662005"/>
                  <a:pt x="5209555" y="3868736"/>
                  <a:pt x="5198827" y="4180409"/>
                </a:cubicBezTo>
                <a:cubicBezTo>
                  <a:pt x="4993021" y="4375528"/>
                  <a:pt x="4913107" y="4493077"/>
                  <a:pt x="4763315" y="4615921"/>
                </a:cubicBezTo>
                <a:cubicBezTo>
                  <a:pt x="4465696" y="4599518"/>
                  <a:pt x="4388941" y="4612270"/>
                  <a:pt x="4145057" y="4615921"/>
                </a:cubicBezTo>
                <a:cubicBezTo>
                  <a:pt x="3901173" y="4619572"/>
                  <a:pt x="3636970" y="4611684"/>
                  <a:pt x="3483522" y="4615921"/>
                </a:cubicBezTo>
                <a:cubicBezTo>
                  <a:pt x="3330075" y="4620158"/>
                  <a:pt x="3148571" y="4597220"/>
                  <a:pt x="2995098" y="4615921"/>
                </a:cubicBezTo>
                <a:cubicBezTo>
                  <a:pt x="2841625" y="4634622"/>
                  <a:pt x="2698289" y="4592624"/>
                  <a:pt x="2463397" y="4615921"/>
                </a:cubicBezTo>
                <a:cubicBezTo>
                  <a:pt x="2228505" y="4639218"/>
                  <a:pt x="1988102" y="4627083"/>
                  <a:pt x="1801861" y="4615921"/>
                </a:cubicBezTo>
                <a:cubicBezTo>
                  <a:pt x="1615620" y="4604759"/>
                  <a:pt x="1440869" y="4598246"/>
                  <a:pt x="1226882" y="4615921"/>
                </a:cubicBezTo>
                <a:cubicBezTo>
                  <a:pt x="1012895" y="4633596"/>
                  <a:pt x="743244" y="4580451"/>
                  <a:pt x="435512" y="4615921"/>
                </a:cubicBezTo>
                <a:cubicBezTo>
                  <a:pt x="321023" y="4529665"/>
                  <a:pt x="198410" y="4356926"/>
                  <a:pt x="0" y="4180409"/>
                </a:cubicBezTo>
                <a:cubicBezTo>
                  <a:pt x="-15751" y="3952045"/>
                  <a:pt x="5916" y="3842081"/>
                  <a:pt x="0" y="3671218"/>
                </a:cubicBezTo>
                <a:cubicBezTo>
                  <a:pt x="-5916" y="3500355"/>
                  <a:pt x="11167" y="3298508"/>
                  <a:pt x="0" y="3012996"/>
                </a:cubicBezTo>
                <a:cubicBezTo>
                  <a:pt x="-11167" y="2727484"/>
                  <a:pt x="4968" y="2595757"/>
                  <a:pt x="0" y="2466547"/>
                </a:cubicBezTo>
                <a:cubicBezTo>
                  <a:pt x="-4968" y="2337337"/>
                  <a:pt x="-13288" y="2012294"/>
                  <a:pt x="0" y="1771067"/>
                </a:cubicBezTo>
                <a:cubicBezTo>
                  <a:pt x="13288" y="1529840"/>
                  <a:pt x="19764" y="1450960"/>
                  <a:pt x="0" y="1187360"/>
                </a:cubicBezTo>
                <a:cubicBezTo>
                  <a:pt x="-19764" y="923760"/>
                  <a:pt x="9749" y="669587"/>
                  <a:pt x="0" y="454622"/>
                </a:cubicBezTo>
                <a:cubicBezTo>
                  <a:pt x="213187" y="253801"/>
                  <a:pt x="307157" y="105999"/>
                  <a:pt x="454622" y="0"/>
                </a:cubicBezTo>
                <a:close/>
              </a:path>
            </a:pathLst>
          </a:custGeom>
          <a:solidFill>
            <a:schemeClr val="bg2"/>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endParaRPr lang="en-GB" sz="2400" b="0">
              <a:solidFill>
                <a:schemeClr val="tx1"/>
              </a:solidFill>
            </a:endParaRPr>
          </a:p>
        </p:txBody>
      </p:sp>
      <p:sp>
        <p:nvSpPr>
          <p:cNvPr id="8" name="TextBox 7">
            <a:extLst>
              <a:ext uri="{FF2B5EF4-FFF2-40B4-BE49-F238E27FC236}">
                <a16:creationId xmlns:a16="http://schemas.microsoft.com/office/drawing/2014/main" id="{9EC5295D-1A56-4988-80BB-BF784FADB872}"/>
              </a:ext>
            </a:extLst>
          </p:cNvPr>
          <p:cNvSpPr txBox="1"/>
          <p:nvPr/>
        </p:nvSpPr>
        <p:spPr>
          <a:xfrm>
            <a:off x="990139" y="2030751"/>
            <a:ext cx="4538975" cy="4001095"/>
          </a:xfrm>
          <a:prstGeom prst="rect">
            <a:avLst/>
          </a:prstGeom>
          <a:noFill/>
        </p:spPr>
        <p:txBody>
          <a:bodyPr wrap="square" rtlCol="0">
            <a:spAutoFit/>
          </a:bodyPr>
          <a:lstStyle/>
          <a:p>
            <a:r>
              <a:rPr lang="en-GB" sz="2000" b="1"/>
              <a:t>Discuss</a:t>
            </a:r>
          </a:p>
          <a:p>
            <a:endParaRPr lang="en-GB"/>
          </a:p>
          <a:p>
            <a:r>
              <a:rPr lang="en-GB" sz="1800">
                <a:solidFill>
                  <a:schemeClr val="tx1"/>
                </a:solidFill>
              </a:rPr>
              <a:t>Share your example with your partner noting:</a:t>
            </a:r>
          </a:p>
          <a:p>
            <a:pPr marL="285750" indent="-285750">
              <a:buFont typeface="Arial" panose="020B0604020202020204" pitchFamily="34" charset="0"/>
              <a:buChar char="•"/>
            </a:pPr>
            <a:r>
              <a:rPr lang="en-GB" sz="1800">
                <a:solidFill>
                  <a:schemeClr val="tx1"/>
                </a:solidFill>
              </a:rPr>
              <a:t>the foundational concept</a:t>
            </a:r>
          </a:p>
          <a:p>
            <a:pPr marL="285750" indent="-285750">
              <a:buFont typeface="Arial" panose="020B0604020202020204" pitchFamily="34" charset="0"/>
              <a:buChar char="•"/>
            </a:pPr>
            <a:r>
              <a:rPr lang="en-GB"/>
              <a:t>where and how it reoccurs</a:t>
            </a:r>
          </a:p>
          <a:p>
            <a:pPr marL="285750" indent="-285750">
              <a:buFont typeface="Arial" panose="020B0604020202020204" pitchFamily="34" charset="0"/>
              <a:buChar char="•"/>
            </a:pPr>
            <a:r>
              <a:rPr lang="en-GB"/>
              <a:t>h</a:t>
            </a:r>
            <a:r>
              <a:rPr lang="en-GB" sz="1800">
                <a:solidFill>
                  <a:schemeClr val="tx1"/>
                </a:solidFill>
              </a:rPr>
              <a:t>ow the unit you focused on links to </a:t>
            </a:r>
            <a:r>
              <a:rPr lang="en-GB"/>
              <a:t>previous and future units in order to develop the concept</a:t>
            </a:r>
          </a:p>
          <a:p>
            <a:endParaRPr lang="en-GB" sz="1800">
              <a:solidFill>
                <a:schemeClr val="tx1"/>
              </a:solidFill>
            </a:endParaRPr>
          </a:p>
          <a:p>
            <a:r>
              <a:rPr lang="en-GB"/>
              <a:t>Use the questions to discuss your example.</a:t>
            </a:r>
          </a:p>
          <a:p>
            <a:endParaRPr lang="en-GB" sz="1800">
              <a:solidFill>
                <a:schemeClr val="tx1"/>
              </a:solidFill>
            </a:endParaRPr>
          </a:p>
          <a:p>
            <a:r>
              <a:rPr lang="en-GB"/>
              <a:t>Swap!</a:t>
            </a:r>
          </a:p>
        </p:txBody>
      </p:sp>
      <p:grpSp>
        <p:nvGrpSpPr>
          <p:cNvPr id="12" name="Group 13">
            <a:extLst>
              <a:ext uri="{FF2B5EF4-FFF2-40B4-BE49-F238E27FC236}">
                <a16:creationId xmlns:a16="http://schemas.microsoft.com/office/drawing/2014/main" id="{37BF3B80-F461-48E0-BFA9-6912E96525C5}"/>
              </a:ext>
            </a:extLst>
          </p:cNvPr>
          <p:cNvGrpSpPr/>
          <p:nvPr/>
        </p:nvGrpSpPr>
        <p:grpSpPr>
          <a:xfrm>
            <a:off x="236349" y="2100111"/>
            <a:ext cx="838590" cy="958967"/>
            <a:chOff x="0" y="0"/>
            <a:chExt cx="838588" cy="958965"/>
          </a:xfrm>
        </p:grpSpPr>
        <p:sp>
          <p:nvSpPr>
            <p:cNvPr id="13" name="Graphic 25">
              <a:extLst>
                <a:ext uri="{FF2B5EF4-FFF2-40B4-BE49-F238E27FC236}">
                  <a16:creationId xmlns:a16="http://schemas.microsoft.com/office/drawing/2014/main" id="{1C76A19B-80FD-4BAD-8AAA-F20FF01D73DB}"/>
                </a:ext>
              </a:extLst>
            </p:cNvPr>
            <p:cNvSpPr/>
            <p:nvPr/>
          </p:nvSpPr>
          <p:spPr>
            <a:xfrm>
              <a:off x="0" y="20190"/>
              <a:ext cx="487136" cy="938776"/>
            </a:xfrm>
            <a:custGeom>
              <a:avLst/>
              <a:gdLst/>
              <a:ahLst/>
              <a:cxnLst>
                <a:cxn ang="0">
                  <a:pos x="wd2" y="hd2"/>
                </a:cxn>
                <a:cxn ang="5400000">
                  <a:pos x="wd2" y="hd2"/>
                </a:cxn>
                <a:cxn ang="10800000">
                  <a:pos x="wd2" y="hd2"/>
                </a:cxn>
                <a:cxn ang="16200000">
                  <a:pos x="wd2" y="hd2"/>
                </a:cxn>
              </a:cxnLst>
              <a:rect l="0" t="0" r="r" b="b"/>
              <a:pathLst>
                <a:path w="21600" h="21600" extrusionOk="0">
                  <a:moveTo>
                    <a:pt x="2159" y="21600"/>
                  </a:moveTo>
                  <a:lnTo>
                    <a:pt x="21600" y="10801"/>
                  </a:lnTo>
                  <a:lnTo>
                    <a:pt x="2159" y="0"/>
                  </a:lnTo>
                  <a:lnTo>
                    <a:pt x="0" y="0"/>
                  </a:lnTo>
                  <a:lnTo>
                    <a:pt x="0" y="21600"/>
                  </a:lnTo>
                  <a:lnTo>
                    <a:pt x="2159" y="21600"/>
                  </a:lnTo>
                  <a:close/>
                </a:path>
              </a:pathLst>
            </a:custGeom>
            <a:solidFill>
              <a:schemeClr val="accent1"/>
            </a:solidFill>
            <a:ln w="12700" cap="flat">
              <a:noFill/>
              <a:miter lim="400000"/>
            </a:ln>
            <a:effectLst/>
          </p:spPr>
          <p:txBody>
            <a:bodyPr wrap="square" lIns="45718" tIns="45718" rIns="45718" bIns="45718" numCol="1" anchor="ctr">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000000"/>
                </a:solidFill>
                <a:effectLst/>
                <a:uLnTx/>
                <a:uFillTx/>
                <a:latin typeface="Arial"/>
                <a:cs typeface="Arial"/>
                <a:sym typeface="Arial"/>
              </a:endParaRPr>
            </a:p>
          </p:txBody>
        </p:sp>
        <p:sp>
          <p:nvSpPr>
            <p:cNvPr id="14" name="Graphic 25">
              <a:extLst>
                <a:ext uri="{FF2B5EF4-FFF2-40B4-BE49-F238E27FC236}">
                  <a16:creationId xmlns:a16="http://schemas.microsoft.com/office/drawing/2014/main" id="{41E8FE44-611B-4E1F-B50D-7759D7E695D0}"/>
                </a:ext>
              </a:extLst>
            </p:cNvPr>
            <p:cNvSpPr/>
            <p:nvPr/>
          </p:nvSpPr>
          <p:spPr>
            <a:xfrm>
              <a:off x="351453" y="0"/>
              <a:ext cx="487136" cy="938775"/>
            </a:xfrm>
            <a:custGeom>
              <a:avLst/>
              <a:gdLst/>
              <a:ahLst/>
              <a:cxnLst>
                <a:cxn ang="0">
                  <a:pos x="wd2" y="hd2"/>
                </a:cxn>
                <a:cxn ang="5400000">
                  <a:pos x="wd2" y="hd2"/>
                </a:cxn>
                <a:cxn ang="10800000">
                  <a:pos x="wd2" y="hd2"/>
                </a:cxn>
                <a:cxn ang="16200000">
                  <a:pos x="wd2" y="hd2"/>
                </a:cxn>
              </a:cxnLst>
              <a:rect l="0" t="0" r="r" b="b"/>
              <a:pathLst>
                <a:path w="21600" h="21600" extrusionOk="0">
                  <a:moveTo>
                    <a:pt x="2159" y="21600"/>
                  </a:moveTo>
                  <a:lnTo>
                    <a:pt x="21600" y="10801"/>
                  </a:lnTo>
                  <a:lnTo>
                    <a:pt x="2159" y="0"/>
                  </a:lnTo>
                  <a:lnTo>
                    <a:pt x="0" y="0"/>
                  </a:lnTo>
                  <a:lnTo>
                    <a:pt x="0" y="21600"/>
                  </a:lnTo>
                  <a:lnTo>
                    <a:pt x="2159" y="21600"/>
                  </a:lnTo>
                  <a:close/>
                </a:path>
              </a:pathLst>
            </a:custGeom>
            <a:solidFill>
              <a:schemeClr val="accent1"/>
            </a:solidFill>
            <a:ln w="12700" cap="flat">
              <a:noFill/>
              <a:miter lim="400000"/>
            </a:ln>
            <a:effectLst/>
          </p:spPr>
          <p:txBody>
            <a:bodyPr wrap="square" lIns="45718" tIns="45718" rIns="45718" bIns="45718" numCol="1" anchor="ctr">
              <a:no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000000"/>
                </a:solidFill>
                <a:effectLst/>
                <a:uLnTx/>
                <a:uFillTx/>
                <a:latin typeface="Arial"/>
                <a:cs typeface="Arial"/>
                <a:sym typeface="Arial"/>
              </a:endParaRPr>
            </a:p>
          </p:txBody>
        </p:sp>
      </p:grpSp>
    </p:spTree>
    <p:extLst>
      <p:ext uri="{BB962C8B-B14F-4D97-AF65-F5344CB8AC3E}">
        <p14:creationId xmlns:p14="http://schemas.microsoft.com/office/powerpoint/2010/main" val="10416225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Top Corners Snipped 10">
            <a:extLst>
              <a:ext uri="{FF2B5EF4-FFF2-40B4-BE49-F238E27FC236}">
                <a16:creationId xmlns:a16="http://schemas.microsoft.com/office/drawing/2014/main" id="{68C88F83-9DAF-4EE2-A866-3CFB06FDDCBF}"/>
              </a:ext>
            </a:extLst>
          </p:cNvPr>
          <p:cNvSpPr/>
          <p:nvPr/>
        </p:nvSpPr>
        <p:spPr>
          <a:xfrm>
            <a:off x="1230628" y="1706527"/>
            <a:ext cx="6076622" cy="4262474"/>
          </a:xfrm>
          <a:custGeom>
            <a:avLst/>
            <a:gdLst>
              <a:gd name="connsiteX0" fmla="*/ 419811 w 6076622"/>
              <a:gd name="connsiteY0" fmla="*/ 0 h 4262474"/>
              <a:gd name="connsiteX1" fmla="*/ 1022066 w 6076622"/>
              <a:gd name="connsiteY1" fmla="*/ 0 h 4262474"/>
              <a:gd name="connsiteX2" fmla="*/ 1571951 w 6076622"/>
              <a:gd name="connsiteY2" fmla="*/ 0 h 4262474"/>
              <a:gd name="connsiteX3" fmla="*/ 2278946 w 6076622"/>
              <a:gd name="connsiteY3" fmla="*/ 0 h 4262474"/>
              <a:gd name="connsiteX4" fmla="*/ 2828831 w 6076622"/>
              <a:gd name="connsiteY4" fmla="*/ 0 h 4262474"/>
              <a:gd name="connsiteX5" fmla="*/ 3326346 w 6076622"/>
              <a:gd name="connsiteY5" fmla="*/ 0 h 4262474"/>
              <a:gd name="connsiteX6" fmla="*/ 3876231 w 6076622"/>
              <a:gd name="connsiteY6" fmla="*/ 0 h 4262474"/>
              <a:gd name="connsiteX7" fmla="*/ 4478486 w 6076622"/>
              <a:gd name="connsiteY7" fmla="*/ 0 h 4262474"/>
              <a:gd name="connsiteX8" fmla="*/ 5656811 w 6076622"/>
              <a:gd name="connsiteY8" fmla="*/ 0 h 4262474"/>
              <a:gd name="connsiteX9" fmla="*/ 6076622 w 6076622"/>
              <a:gd name="connsiteY9" fmla="*/ 419811 h 4262474"/>
              <a:gd name="connsiteX10" fmla="*/ 6076622 w 6076622"/>
              <a:gd name="connsiteY10" fmla="*/ 1039101 h 4262474"/>
              <a:gd name="connsiteX11" fmla="*/ 6076622 w 6076622"/>
              <a:gd name="connsiteY11" fmla="*/ 1623986 h 4262474"/>
              <a:gd name="connsiteX12" fmla="*/ 6076622 w 6076622"/>
              <a:gd name="connsiteY12" fmla="*/ 2312085 h 4262474"/>
              <a:gd name="connsiteX13" fmla="*/ 6076622 w 6076622"/>
              <a:gd name="connsiteY13" fmla="*/ 3068995 h 4262474"/>
              <a:gd name="connsiteX14" fmla="*/ 6076622 w 6076622"/>
              <a:gd name="connsiteY14" fmla="*/ 3860310 h 4262474"/>
              <a:gd name="connsiteX15" fmla="*/ 5674458 w 6076622"/>
              <a:gd name="connsiteY15" fmla="*/ 4262474 h 4262474"/>
              <a:gd name="connsiteX16" fmla="*/ 5173590 w 6076622"/>
              <a:gd name="connsiteY16" fmla="*/ 4262474 h 4262474"/>
              <a:gd name="connsiteX17" fmla="*/ 4409107 w 6076622"/>
              <a:gd name="connsiteY17" fmla="*/ 4262474 h 4262474"/>
              <a:gd name="connsiteX18" fmla="*/ 3697348 w 6076622"/>
              <a:gd name="connsiteY18" fmla="*/ 4262474 h 4262474"/>
              <a:gd name="connsiteX19" fmla="*/ 2985588 w 6076622"/>
              <a:gd name="connsiteY19" fmla="*/ 4262474 h 4262474"/>
              <a:gd name="connsiteX20" fmla="*/ 2273828 w 6076622"/>
              <a:gd name="connsiteY20" fmla="*/ 4262474 h 4262474"/>
              <a:gd name="connsiteX21" fmla="*/ 1720238 w 6076622"/>
              <a:gd name="connsiteY21" fmla="*/ 4262474 h 4262474"/>
              <a:gd name="connsiteX22" fmla="*/ 402164 w 6076622"/>
              <a:gd name="connsiteY22" fmla="*/ 4262474 h 4262474"/>
              <a:gd name="connsiteX23" fmla="*/ 0 w 6076622"/>
              <a:gd name="connsiteY23" fmla="*/ 3860310 h 4262474"/>
              <a:gd name="connsiteX24" fmla="*/ 0 w 6076622"/>
              <a:gd name="connsiteY24" fmla="*/ 3275425 h 4262474"/>
              <a:gd name="connsiteX25" fmla="*/ 0 w 6076622"/>
              <a:gd name="connsiteY25" fmla="*/ 2552920 h 4262474"/>
              <a:gd name="connsiteX26" fmla="*/ 0 w 6076622"/>
              <a:gd name="connsiteY26" fmla="*/ 1933631 h 4262474"/>
              <a:gd name="connsiteX27" fmla="*/ 0 w 6076622"/>
              <a:gd name="connsiteY27" fmla="*/ 1211126 h 4262474"/>
              <a:gd name="connsiteX28" fmla="*/ 0 w 6076622"/>
              <a:gd name="connsiteY28" fmla="*/ 419811 h 4262474"/>
              <a:gd name="connsiteX29" fmla="*/ 419811 w 6076622"/>
              <a:gd name="connsiteY29" fmla="*/ 0 h 4262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6076622" h="4262474" fill="none" extrusionOk="0">
                <a:moveTo>
                  <a:pt x="419811" y="0"/>
                </a:moveTo>
                <a:cubicBezTo>
                  <a:pt x="664493" y="-19645"/>
                  <a:pt x="835593" y="25389"/>
                  <a:pt x="1022066" y="0"/>
                </a:cubicBezTo>
                <a:cubicBezTo>
                  <a:pt x="1208540" y="-25389"/>
                  <a:pt x="1322102" y="-20018"/>
                  <a:pt x="1571951" y="0"/>
                </a:cubicBezTo>
                <a:cubicBezTo>
                  <a:pt x="1821801" y="20018"/>
                  <a:pt x="1977490" y="-2585"/>
                  <a:pt x="2278946" y="0"/>
                </a:cubicBezTo>
                <a:cubicBezTo>
                  <a:pt x="2580402" y="2585"/>
                  <a:pt x="2604652" y="809"/>
                  <a:pt x="2828831" y="0"/>
                </a:cubicBezTo>
                <a:cubicBezTo>
                  <a:pt x="3053010" y="-809"/>
                  <a:pt x="3135526" y="13391"/>
                  <a:pt x="3326346" y="0"/>
                </a:cubicBezTo>
                <a:cubicBezTo>
                  <a:pt x="3517166" y="-13391"/>
                  <a:pt x="3699124" y="-9365"/>
                  <a:pt x="3876231" y="0"/>
                </a:cubicBezTo>
                <a:cubicBezTo>
                  <a:pt x="4053338" y="9365"/>
                  <a:pt x="4335412" y="-3336"/>
                  <a:pt x="4478486" y="0"/>
                </a:cubicBezTo>
                <a:cubicBezTo>
                  <a:pt x="4621560" y="3336"/>
                  <a:pt x="5306772" y="-40640"/>
                  <a:pt x="5656811" y="0"/>
                </a:cubicBezTo>
                <a:cubicBezTo>
                  <a:pt x="5746951" y="80851"/>
                  <a:pt x="5935501" y="287113"/>
                  <a:pt x="6076622" y="419811"/>
                </a:cubicBezTo>
                <a:cubicBezTo>
                  <a:pt x="6061885" y="645860"/>
                  <a:pt x="6086480" y="806505"/>
                  <a:pt x="6076622" y="1039101"/>
                </a:cubicBezTo>
                <a:cubicBezTo>
                  <a:pt x="6066765" y="1271697"/>
                  <a:pt x="6053509" y="1385219"/>
                  <a:pt x="6076622" y="1623986"/>
                </a:cubicBezTo>
                <a:cubicBezTo>
                  <a:pt x="6099735" y="1862754"/>
                  <a:pt x="6088789" y="2090446"/>
                  <a:pt x="6076622" y="2312085"/>
                </a:cubicBezTo>
                <a:cubicBezTo>
                  <a:pt x="6064455" y="2533724"/>
                  <a:pt x="6106742" y="2910987"/>
                  <a:pt x="6076622" y="3068995"/>
                </a:cubicBezTo>
                <a:cubicBezTo>
                  <a:pt x="6046503" y="3227003"/>
                  <a:pt x="6112971" y="3631895"/>
                  <a:pt x="6076622" y="3860310"/>
                </a:cubicBezTo>
                <a:cubicBezTo>
                  <a:pt x="5973789" y="3939081"/>
                  <a:pt x="5747192" y="4168701"/>
                  <a:pt x="5674458" y="4262474"/>
                </a:cubicBezTo>
                <a:cubicBezTo>
                  <a:pt x="5431105" y="4272148"/>
                  <a:pt x="5348297" y="4274856"/>
                  <a:pt x="5173590" y="4262474"/>
                </a:cubicBezTo>
                <a:cubicBezTo>
                  <a:pt x="4998883" y="4250092"/>
                  <a:pt x="4668242" y="4298902"/>
                  <a:pt x="4409107" y="4262474"/>
                </a:cubicBezTo>
                <a:cubicBezTo>
                  <a:pt x="4149972" y="4226046"/>
                  <a:pt x="3847340" y="4260021"/>
                  <a:pt x="3697348" y="4262474"/>
                </a:cubicBezTo>
                <a:cubicBezTo>
                  <a:pt x="3547356" y="4264927"/>
                  <a:pt x="3233888" y="4247419"/>
                  <a:pt x="2985588" y="4262474"/>
                </a:cubicBezTo>
                <a:cubicBezTo>
                  <a:pt x="2737288" y="4277529"/>
                  <a:pt x="2620617" y="4230546"/>
                  <a:pt x="2273828" y="4262474"/>
                </a:cubicBezTo>
                <a:cubicBezTo>
                  <a:pt x="1927039" y="4294402"/>
                  <a:pt x="1942974" y="4261879"/>
                  <a:pt x="1720238" y="4262474"/>
                </a:cubicBezTo>
                <a:cubicBezTo>
                  <a:pt x="1497502" y="4263070"/>
                  <a:pt x="1003913" y="4210932"/>
                  <a:pt x="402164" y="4262474"/>
                </a:cubicBezTo>
                <a:cubicBezTo>
                  <a:pt x="237434" y="4096304"/>
                  <a:pt x="119451" y="3987415"/>
                  <a:pt x="0" y="3860310"/>
                </a:cubicBezTo>
                <a:cubicBezTo>
                  <a:pt x="23368" y="3739406"/>
                  <a:pt x="-11452" y="3525892"/>
                  <a:pt x="0" y="3275425"/>
                </a:cubicBezTo>
                <a:cubicBezTo>
                  <a:pt x="11452" y="3024959"/>
                  <a:pt x="-20667" y="2827750"/>
                  <a:pt x="0" y="2552920"/>
                </a:cubicBezTo>
                <a:cubicBezTo>
                  <a:pt x="20667" y="2278091"/>
                  <a:pt x="27369" y="2198088"/>
                  <a:pt x="0" y="1933631"/>
                </a:cubicBezTo>
                <a:cubicBezTo>
                  <a:pt x="-27369" y="1669174"/>
                  <a:pt x="6942" y="1517662"/>
                  <a:pt x="0" y="1211126"/>
                </a:cubicBezTo>
                <a:cubicBezTo>
                  <a:pt x="-6942" y="904591"/>
                  <a:pt x="10882" y="741532"/>
                  <a:pt x="0" y="419811"/>
                </a:cubicBezTo>
                <a:cubicBezTo>
                  <a:pt x="140112" y="273402"/>
                  <a:pt x="260049" y="135987"/>
                  <a:pt x="419811" y="0"/>
                </a:cubicBezTo>
                <a:close/>
              </a:path>
              <a:path w="6076622" h="4262474" stroke="0" extrusionOk="0">
                <a:moveTo>
                  <a:pt x="419811" y="0"/>
                </a:moveTo>
                <a:cubicBezTo>
                  <a:pt x="710770" y="1922"/>
                  <a:pt x="738583" y="-1971"/>
                  <a:pt x="1022066" y="0"/>
                </a:cubicBezTo>
                <a:cubicBezTo>
                  <a:pt x="1305549" y="1971"/>
                  <a:pt x="1350169" y="5307"/>
                  <a:pt x="1519581" y="0"/>
                </a:cubicBezTo>
                <a:cubicBezTo>
                  <a:pt x="1688993" y="-5307"/>
                  <a:pt x="1955914" y="29347"/>
                  <a:pt x="2278946" y="0"/>
                </a:cubicBezTo>
                <a:cubicBezTo>
                  <a:pt x="2601978" y="-29347"/>
                  <a:pt x="2599660" y="-213"/>
                  <a:pt x="2881201" y="0"/>
                </a:cubicBezTo>
                <a:cubicBezTo>
                  <a:pt x="3162743" y="213"/>
                  <a:pt x="3189941" y="23978"/>
                  <a:pt x="3483456" y="0"/>
                </a:cubicBezTo>
                <a:cubicBezTo>
                  <a:pt x="3776971" y="-23978"/>
                  <a:pt x="3933230" y="13275"/>
                  <a:pt x="4242821" y="0"/>
                </a:cubicBezTo>
                <a:cubicBezTo>
                  <a:pt x="4552412" y="-13275"/>
                  <a:pt x="4637830" y="-15899"/>
                  <a:pt x="4792706" y="0"/>
                </a:cubicBezTo>
                <a:cubicBezTo>
                  <a:pt x="4947582" y="15899"/>
                  <a:pt x="5411405" y="-7900"/>
                  <a:pt x="5656811" y="0"/>
                </a:cubicBezTo>
                <a:cubicBezTo>
                  <a:pt x="5748525" y="93689"/>
                  <a:pt x="5866108" y="247538"/>
                  <a:pt x="6076622" y="419811"/>
                </a:cubicBezTo>
                <a:cubicBezTo>
                  <a:pt x="6059272" y="605584"/>
                  <a:pt x="6081227" y="750245"/>
                  <a:pt x="6076622" y="1039101"/>
                </a:cubicBezTo>
                <a:cubicBezTo>
                  <a:pt x="6072018" y="1327957"/>
                  <a:pt x="6059253" y="1507475"/>
                  <a:pt x="6076622" y="1727201"/>
                </a:cubicBezTo>
                <a:cubicBezTo>
                  <a:pt x="6093991" y="1946927"/>
                  <a:pt x="6091657" y="2194530"/>
                  <a:pt x="6076622" y="2380895"/>
                </a:cubicBezTo>
                <a:cubicBezTo>
                  <a:pt x="6061587" y="2567260"/>
                  <a:pt x="6064731" y="2861091"/>
                  <a:pt x="6076622" y="3137805"/>
                </a:cubicBezTo>
                <a:cubicBezTo>
                  <a:pt x="6088514" y="3414519"/>
                  <a:pt x="6066638" y="3708357"/>
                  <a:pt x="6076622" y="3860310"/>
                </a:cubicBezTo>
                <a:cubicBezTo>
                  <a:pt x="5901451" y="4001932"/>
                  <a:pt x="5801699" y="4147864"/>
                  <a:pt x="5674458" y="4262474"/>
                </a:cubicBezTo>
                <a:cubicBezTo>
                  <a:pt x="5468586" y="4293469"/>
                  <a:pt x="5275085" y="4261277"/>
                  <a:pt x="5015421" y="4262474"/>
                </a:cubicBezTo>
                <a:cubicBezTo>
                  <a:pt x="4755757" y="4263671"/>
                  <a:pt x="4502686" y="4238978"/>
                  <a:pt x="4303662" y="4262474"/>
                </a:cubicBezTo>
                <a:cubicBezTo>
                  <a:pt x="4104638" y="4285970"/>
                  <a:pt x="3910187" y="4283943"/>
                  <a:pt x="3802794" y="4262474"/>
                </a:cubicBezTo>
                <a:cubicBezTo>
                  <a:pt x="3695401" y="4241005"/>
                  <a:pt x="3414328" y="4258995"/>
                  <a:pt x="3249203" y="4262474"/>
                </a:cubicBezTo>
                <a:cubicBezTo>
                  <a:pt x="3084078" y="4265953"/>
                  <a:pt x="2728369" y="4255891"/>
                  <a:pt x="2537443" y="4262474"/>
                </a:cubicBezTo>
                <a:cubicBezTo>
                  <a:pt x="2346517" y="4269057"/>
                  <a:pt x="2195180" y="4251637"/>
                  <a:pt x="1931129" y="4262474"/>
                </a:cubicBezTo>
                <a:cubicBezTo>
                  <a:pt x="1667078" y="4273311"/>
                  <a:pt x="1522242" y="4288399"/>
                  <a:pt x="1377538" y="4262474"/>
                </a:cubicBezTo>
                <a:cubicBezTo>
                  <a:pt x="1232834" y="4236549"/>
                  <a:pt x="720225" y="4285148"/>
                  <a:pt x="402164" y="4262474"/>
                </a:cubicBezTo>
                <a:cubicBezTo>
                  <a:pt x="216565" y="4113284"/>
                  <a:pt x="181804" y="4009900"/>
                  <a:pt x="0" y="3860310"/>
                </a:cubicBezTo>
                <a:cubicBezTo>
                  <a:pt x="7193" y="3676421"/>
                  <a:pt x="-12331" y="3315684"/>
                  <a:pt x="0" y="3172210"/>
                </a:cubicBezTo>
                <a:cubicBezTo>
                  <a:pt x="12331" y="3028736"/>
                  <a:pt x="9041" y="2677687"/>
                  <a:pt x="0" y="2552920"/>
                </a:cubicBezTo>
                <a:cubicBezTo>
                  <a:pt x="-9041" y="2428153"/>
                  <a:pt x="31567" y="2072494"/>
                  <a:pt x="0" y="1796011"/>
                </a:cubicBezTo>
                <a:cubicBezTo>
                  <a:pt x="-31567" y="1519528"/>
                  <a:pt x="-3738" y="1407189"/>
                  <a:pt x="0" y="1142316"/>
                </a:cubicBezTo>
                <a:cubicBezTo>
                  <a:pt x="3738" y="877444"/>
                  <a:pt x="8714" y="667009"/>
                  <a:pt x="0" y="419811"/>
                </a:cubicBezTo>
                <a:cubicBezTo>
                  <a:pt x="127719" y="250441"/>
                  <a:pt x="308381" y="104339"/>
                  <a:pt x="419811" y="0"/>
                </a:cubicBezTo>
                <a:close/>
              </a:path>
            </a:pathLst>
          </a:custGeom>
          <a:solidFill>
            <a:schemeClr val="accent2"/>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sz="2400">
                <a:solidFill>
                  <a:schemeClr val="tx1"/>
                </a:solidFill>
              </a:rPr>
              <a:t>What will you take from today’s seminar to implement into your practice? </a:t>
            </a:r>
          </a:p>
          <a:p>
            <a:pPr>
              <a:lnSpc>
                <a:spcPct val="107000"/>
              </a:lnSpc>
              <a:spcAft>
                <a:spcPts val="800"/>
              </a:spcAft>
            </a:pPr>
            <a:endParaRPr lang="en-GB" sz="2400" b="0">
              <a:solidFill>
                <a:schemeClr val="tx1"/>
              </a:solidFill>
            </a:endParaRPr>
          </a:p>
          <a:p>
            <a:pPr>
              <a:lnSpc>
                <a:spcPct val="107000"/>
              </a:lnSpc>
              <a:spcAft>
                <a:spcPts val="800"/>
              </a:spcAft>
            </a:pPr>
            <a:r>
              <a:rPr lang="en-GB" sz="2400">
                <a:solidFill>
                  <a:schemeClr val="tx1"/>
                </a:solidFill>
              </a:rPr>
              <a:t>What are your next steps to do so? </a:t>
            </a:r>
            <a:r>
              <a:rPr lang="en-GB" sz="2400" b="0">
                <a:solidFill>
                  <a:schemeClr val="tx1"/>
                </a:solidFill>
              </a:rPr>
              <a:t> </a:t>
            </a:r>
          </a:p>
          <a:p>
            <a:pPr>
              <a:lnSpc>
                <a:spcPct val="107000"/>
              </a:lnSpc>
              <a:spcAft>
                <a:spcPts val="800"/>
              </a:spcAft>
            </a:pPr>
            <a:endParaRPr lang="en-GB" sz="2400">
              <a:solidFill>
                <a:schemeClr val="tx1"/>
              </a:solidFill>
            </a:endParaRPr>
          </a:p>
          <a:p>
            <a:pPr>
              <a:lnSpc>
                <a:spcPct val="107000"/>
              </a:lnSpc>
              <a:spcAft>
                <a:spcPts val="800"/>
              </a:spcAft>
            </a:pPr>
            <a:r>
              <a:rPr lang="en-GB" sz="2400" b="0">
                <a:solidFill>
                  <a:schemeClr val="tx1"/>
                </a:solidFill>
              </a:rPr>
              <a:t>What challenges or barriers might you face and how will you mitigate for them? </a:t>
            </a:r>
          </a:p>
        </p:txBody>
      </p:sp>
      <p:sp>
        <p:nvSpPr>
          <p:cNvPr id="2" name="Title 1">
            <a:extLst>
              <a:ext uri="{FF2B5EF4-FFF2-40B4-BE49-F238E27FC236}">
                <a16:creationId xmlns:a16="http://schemas.microsoft.com/office/drawing/2014/main" id="{6BD66BD3-55DD-49E3-8E21-E4CFD6628928}"/>
              </a:ext>
            </a:extLst>
          </p:cNvPr>
          <p:cNvSpPr>
            <a:spLocks noGrp="1"/>
          </p:cNvSpPr>
          <p:nvPr>
            <p:ph type="title"/>
          </p:nvPr>
        </p:nvSpPr>
        <p:spPr>
          <a:xfrm>
            <a:off x="635000" y="565591"/>
            <a:ext cx="10921999" cy="852155"/>
          </a:xfrm>
        </p:spPr>
        <p:txBody>
          <a:bodyPr/>
          <a:lstStyle/>
          <a:p>
            <a:r>
              <a:rPr lang="en-GB"/>
              <a:t>Reflection</a:t>
            </a:r>
          </a:p>
        </p:txBody>
      </p:sp>
      <p:grpSp>
        <p:nvGrpSpPr>
          <p:cNvPr id="13" name="Group 12">
            <a:extLst>
              <a:ext uri="{FF2B5EF4-FFF2-40B4-BE49-F238E27FC236}">
                <a16:creationId xmlns:a16="http://schemas.microsoft.com/office/drawing/2014/main" id="{D9D7DE9C-0115-477E-A825-579116CFFB5F}"/>
              </a:ext>
            </a:extLst>
          </p:cNvPr>
          <p:cNvGrpSpPr/>
          <p:nvPr/>
        </p:nvGrpSpPr>
        <p:grpSpPr>
          <a:xfrm>
            <a:off x="372757" y="2459318"/>
            <a:ext cx="1050948" cy="1083981"/>
            <a:chOff x="652648" y="4259558"/>
            <a:chExt cx="1098577" cy="1174050"/>
          </a:xfrm>
        </p:grpSpPr>
        <p:sp>
          <p:nvSpPr>
            <p:cNvPr id="14" name="Graphic 25">
              <a:extLst>
                <a:ext uri="{FF2B5EF4-FFF2-40B4-BE49-F238E27FC236}">
                  <a16:creationId xmlns:a16="http://schemas.microsoft.com/office/drawing/2014/main" id="{F1B874EC-0428-4626-9B3D-696AA5D129D1}"/>
                </a:ext>
              </a:extLst>
            </p:cNvPr>
            <p:cNvSpPr/>
            <p:nvPr/>
          </p:nvSpPr>
          <p:spPr>
            <a:xfrm>
              <a:off x="652648" y="4284386"/>
              <a:ext cx="635863" cy="1149222"/>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5" name="Graphic 25">
              <a:extLst>
                <a:ext uri="{FF2B5EF4-FFF2-40B4-BE49-F238E27FC236}">
                  <a16:creationId xmlns:a16="http://schemas.microsoft.com/office/drawing/2014/main" id="{A8164CED-9B49-4772-B1B3-E01B267B34CB}"/>
                </a:ext>
              </a:extLst>
            </p:cNvPr>
            <p:cNvSpPr/>
            <p:nvPr/>
          </p:nvSpPr>
          <p:spPr>
            <a:xfrm>
              <a:off x="1115362" y="4259558"/>
              <a:ext cx="635863" cy="1149222"/>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gr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66050" y="0"/>
            <a:ext cx="44259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Slide Number Placeholder 3">
            <a:extLst>
              <a:ext uri="{FF2B5EF4-FFF2-40B4-BE49-F238E27FC236}">
                <a16:creationId xmlns:a16="http://schemas.microsoft.com/office/drawing/2014/main" id="{90C08E10-B672-4D62-8F8F-33033D2CF1EB}"/>
              </a:ext>
            </a:extLst>
          </p:cNvPr>
          <p:cNvSpPr>
            <a:spLocks noGrp="1"/>
          </p:cNvSpPr>
          <p:nvPr>
            <p:ph type="sldNum" sz="quarter" idx="12"/>
          </p:nvPr>
        </p:nvSpPr>
        <p:spPr>
          <a:xfrm>
            <a:off x="10932510" y="6401178"/>
            <a:ext cx="807025" cy="153888"/>
          </a:xfrm>
        </p:spPr>
        <p:txBody>
          <a:bodyPr/>
          <a:lstStyle/>
          <a:p>
            <a:fld id="{6B6EFD66-0F65-0C43-B4F5-A9CE99357F25}" type="slidenum">
              <a:rPr lang="en-GB" smtClean="0"/>
              <a:t>21</a:t>
            </a:fld>
            <a:endParaRPr lang="en-GB" dirty="0"/>
          </a:p>
        </p:txBody>
      </p:sp>
    </p:spTree>
    <p:extLst>
      <p:ext uri="{BB962C8B-B14F-4D97-AF65-F5344CB8AC3E}">
        <p14:creationId xmlns:p14="http://schemas.microsoft.com/office/powerpoint/2010/main" val="34369546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EC0186-CB08-4F47-A664-0D3E82F44DFB}"/>
              </a:ext>
            </a:extLst>
          </p:cNvPr>
          <p:cNvSpPr>
            <a:spLocks noGrp="1"/>
          </p:cNvSpPr>
          <p:nvPr>
            <p:ph type="ctrTitle"/>
          </p:nvPr>
        </p:nvSpPr>
        <p:spPr>
          <a:xfrm>
            <a:off x="592471" y="1370441"/>
            <a:ext cx="5941646" cy="964795"/>
          </a:xfrm>
        </p:spPr>
        <p:txBody>
          <a:bodyPr/>
          <a:lstStyle/>
          <a:p>
            <a:r>
              <a:rPr lang="en-GB"/>
              <a:t>Networks and resources</a:t>
            </a:r>
          </a:p>
        </p:txBody>
      </p:sp>
      <p:sp>
        <p:nvSpPr>
          <p:cNvPr id="7" name="TextBox 6">
            <a:hlinkClick r:id="rId3"/>
            <a:extLst>
              <a:ext uri="{FF2B5EF4-FFF2-40B4-BE49-F238E27FC236}">
                <a16:creationId xmlns:a16="http://schemas.microsoft.com/office/drawing/2014/main" id="{77FCBE27-A2FB-4FE1-8CDE-48567F4CE882}"/>
              </a:ext>
            </a:extLst>
          </p:cNvPr>
          <p:cNvSpPr txBox="1"/>
          <p:nvPr/>
        </p:nvSpPr>
        <p:spPr>
          <a:xfrm>
            <a:off x="695060" y="2090172"/>
            <a:ext cx="3841149" cy="2677656"/>
          </a:xfrm>
          <a:prstGeom prst="rect">
            <a:avLst/>
          </a:prstGeom>
          <a:noFill/>
        </p:spPr>
        <p:txBody>
          <a:bodyPr wrap="square" lIns="91440" tIns="45720" rIns="91440" bIns="45720" rtlCol="0" anchor="t">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dirty="0">
              <a:ln>
                <a:noFill/>
              </a:ln>
              <a:solidFill>
                <a:srgbClr val="000000"/>
              </a:solidFill>
              <a:effectLst/>
              <a:uLnTx/>
              <a:uFillTx/>
              <a:latin typeface="Arial" panose="020B06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000000"/>
              </a:solidFill>
              <a:effectLst/>
              <a:uLnTx/>
              <a:uFillTx/>
              <a:latin typeface="Arial" panose="020B0604020202020204"/>
              <a:ea typeface="+mn-ea"/>
              <a:cs typeface="Arial" panose="020B0604020202020204"/>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000000"/>
              </a:solidFill>
              <a:effectLst/>
              <a:uLnTx/>
              <a:uFillTx/>
              <a:latin typeface="Arial" panose="020B0604020202020204"/>
              <a:ea typeface="+mn-ea"/>
              <a:cs typeface="+mn-cs"/>
            </a:endParaRPr>
          </a:p>
          <a:p>
            <a:pPr marL="342900" indent="-342900">
              <a:buFont typeface="Arial" panose="020B0604020202020204" pitchFamily="34" charset="0"/>
              <a:buChar char="•"/>
              <a:defRPr/>
            </a:pPr>
            <a:r>
              <a:rPr kumimoji="0" lang="en-GB" sz="2400" b="0" i="0" u="none" strike="noStrike" kern="1200" cap="none" spc="0" normalizeH="0" baseline="0" noProof="0" dirty="0">
                <a:ln>
                  <a:noFill/>
                </a:ln>
                <a:solidFill>
                  <a:srgbClr val="000000"/>
                </a:solidFill>
                <a:effectLst/>
                <a:uLnTx/>
                <a:uFillTx/>
                <a:latin typeface="Arial" panose="020B0604020202020204"/>
                <a:ea typeface="+mn-ea"/>
                <a:cs typeface="+mn-cs"/>
              </a:rPr>
              <a:t>Teach First Networks: </a:t>
            </a:r>
            <a:r>
              <a:rPr lang="en-GB" sz="2400" b="0" i="0" u="none" strike="noStrike" dirty="0">
                <a:solidFill>
                  <a:srgbClr val="000000"/>
                </a:solidFill>
                <a:effectLst/>
                <a:latin typeface="Arial" panose="020B0604020202020204" pitchFamily="34" charset="0"/>
              </a:rPr>
              <a:t>The Primary Collective</a:t>
            </a:r>
            <a:r>
              <a:rPr lang="en-GB" sz="2400" b="0" i="0" dirty="0">
                <a:solidFill>
                  <a:srgbClr val="000000"/>
                </a:solidFill>
                <a:effectLst/>
                <a:latin typeface="Arial" panose="020B0604020202020204" pitchFamily="34" charset="0"/>
              </a:rPr>
              <a:t>​</a:t>
            </a:r>
            <a:endParaRPr kumimoji="0" lang="en-GB" sz="2400" b="0" i="0" u="none" strike="noStrike" kern="1200" cap="none" spc="0" normalizeH="0" baseline="0" noProof="0" dirty="0">
              <a:ln>
                <a:noFill/>
              </a:ln>
              <a:solidFill>
                <a:srgbClr val="000000"/>
              </a:solidFill>
              <a:effectLst/>
              <a:uLnTx/>
              <a:uFillTx/>
              <a:latin typeface="Arial" panose="020B0604020202020204"/>
              <a:ea typeface="+mn-ea"/>
              <a:cs typeface="Arial"/>
            </a:endParaRPr>
          </a:p>
          <a:p>
            <a:pPr marR="0" lvl="0" algn="l" defTabSz="914400" rtl="0" eaLnBrk="1" fontAlgn="auto" latinLnBrk="0" hangingPunct="1">
              <a:lnSpc>
                <a:spcPct val="100000"/>
              </a:lnSpc>
              <a:spcBef>
                <a:spcPts val="0"/>
              </a:spcBef>
              <a:spcAft>
                <a:spcPts val="0"/>
              </a:spcAft>
              <a:buClrTx/>
              <a:buSzTx/>
              <a:tabLst/>
              <a:defRPr/>
            </a:pPr>
            <a:endParaRPr kumimoji="0" lang="en-GB" sz="2400" b="0" i="0" u="none" strike="noStrike" kern="1200" cap="none" spc="0" normalizeH="0" baseline="0" noProof="0" dirty="0">
              <a:ln>
                <a:noFill/>
              </a:ln>
              <a:solidFill>
                <a:srgbClr val="000000"/>
              </a:solidFill>
              <a:effectLst/>
              <a:uLnTx/>
              <a:uFillTx/>
              <a:latin typeface="Arial" panose="020B0604020202020204"/>
              <a:ea typeface="+mn-ea"/>
              <a:cs typeface="Arial"/>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dirty="0">
              <a:ln>
                <a:noFill/>
              </a:ln>
              <a:solidFill>
                <a:srgbClr val="000000"/>
              </a:solidFill>
              <a:effectLst/>
              <a:uLnTx/>
              <a:uFillTx/>
              <a:latin typeface="Arial" panose="020B0604020202020204"/>
              <a:ea typeface="+mn-ea"/>
              <a:cs typeface="Arial"/>
            </a:endParaRPr>
          </a:p>
        </p:txBody>
      </p:sp>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71975" y="0"/>
            <a:ext cx="47434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518306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46B9824-9F48-5047-9ADB-5AF7AE6383CA}"/>
              </a:ext>
            </a:extLst>
          </p:cNvPr>
          <p:cNvSpPr>
            <a:spLocks noGrp="1"/>
          </p:cNvSpPr>
          <p:nvPr>
            <p:ph type="ctrTitle"/>
          </p:nvPr>
        </p:nvSpPr>
        <p:spPr/>
        <p:txBody>
          <a:bodyPr/>
          <a:lstStyle/>
          <a:p>
            <a:r>
              <a:rPr lang="en-GB"/>
              <a:t>Thank you.</a:t>
            </a:r>
          </a:p>
        </p:txBody>
      </p:sp>
      <p:sp>
        <p:nvSpPr>
          <p:cNvPr id="14" name="Subtitle 13">
            <a:extLst>
              <a:ext uri="{FF2B5EF4-FFF2-40B4-BE49-F238E27FC236}">
                <a16:creationId xmlns:a16="http://schemas.microsoft.com/office/drawing/2014/main" id="{8CF89974-4630-414E-BBA0-4E501510202A}"/>
              </a:ext>
            </a:extLst>
          </p:cNvPr>
          <p:cNvSpPr>
            <a:spLocks noGrp="1"/>
          </p:cNvSpPr>
          <p:nvPr>
            <p:ph type="subTitle" idx="1"/>
          </p:nvPr>
        </p:nvSpPr>
        <p:spPr/>
        <p:txBody>
          <a:bodyPr/>
          <a:lstStyle/>
          <a:p>
            <a:r>
              <a:rPr lang="en-GB"/>
              <a:t>teachfirst.org.uk</a:t>
            </a:r>
          </a:p>
        </p:txBody>
      </p:sp>
    </p:spTree>
    <p:extLst>
      <p:ext uri="{BB962C8B-B14F-4D97-AF65-F5344CB8AC3E}">
        <p14:creationId xmlns:p14="http://schemas.microsoft.com/office/powerpoint/2010/main" val="12525021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50F02D-EDC3-43E7-99EE-ADD3FFC7FA1B}"/>
              </a:ext>
            </a:extLst>
          </p:cNvPr>
          <p:cNvSpPr>
            <a:spLocks noGrp="1"/>
          </p:cNvSpPr>
          <p:nvPr>
            <p:ph type="title"/>
          </p:nvPr>
        </p:nvSpPr>
        <p:spPr/>
        <p:txBody>
          <a:bodyPr/>
          <a:lstStyle/>
          <a:p>
            <a:r>
              <a:rPr lang="en-GB"/>
              <a:t>References</a:t>
            </a:r>
          </a:p>
        </p:txBody>
      </p:sp>
      <p:sp>
        <p:nvSpPr>
          <p:cNvPr id="4" name="Slide Number Placeholder 3">
            <a:extLst>
              <a:ext uri="{FF2B5EF4-FFF2-40B4-BE49-F238E27FC236}">
                <a16:creationId xmlns:a16="http://schemas.microsoft.com/office/drawing/2014/main" id="{1CABF2C8-3639-4ED0-8AC1-89A2A3933EB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FFFFFF"/>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0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6" name="Content Placeholder 5">
            <a:extLst>
              <a:ext uri="{FF2B5EF4-FFF2-40B4-BE49-F238E27FC236}">
                <a16:creationId xmlns:a16="http://schemas.microsoft.com/office/drawing/2014/main" id="{5CB02E97-E361-48B3-A6EF-0E33F0807BD7}"/>
              </a:ext>
            </a:extLst>
          </p:cNvPr>
          <p:cNvSpPr>
            <a:spLocks noGrp="1"/>
          </p:cNvSpPr>
          <p:nvPr>
            <p:ph idx="1"/>
          </p:nvPr>
        </p:nvSpPr>
        <p:spPr>
          <a:xfrm>
            <a:off x="631826" y="1850831"/>
            <a:ext cx="10918825" cy="4200525"/>
          </a:xfrm>
        </p:spPr>
        <p:txBody>
          <a:bodyPr vert="horz" lIns="0" tIns="0" rIns="0" bIns="0" rtlCol="0" anchor="t">
            <a:noAutofit/>
          </a:bodyPr>
          <a:lstStyle/>
          <a:p>
            <a:pPr marL="251460" indent="-251460">
              <a:buNone/>
            </a:pPr>
            <a:r>
              <a:rPr lang="en-GB" sz="1800" b="0" i="0" dirty="0">
                <a:effectLst/>
                <a:ea typeface="+mn-lt"/>
                <a:cs typeface="+mn-lt"/>
              </a:rPr>
              <a:t>B</a:t>
            </a:r>
            <a:r>
              <a:rPr lang="en-GB" sz="1400" b="0" i="0" dirty="0">
                <a:effectLst/>
                <a:ea typeface="+mn-lt"/>
                <a:cs typeface="+mn-lt"/>
              </a:rPr>
              <a:t>runer, J. (1960) </a:t>
            </a:r>
            <a:r>
              <a:rPr lang="en-GB" sz="1400" b="0" i="1" dirty="0">
                <a:effectLst/>
                <a:ea typeface="+mn-lt"/>
                <a:cs typeface="+mn-lt"/>
              </a:rPr>
              <a:t>The Process of Education</a:t>
            </a:r>
            <a:r>
              <a:rPr lang="en-GB" sz="1400" b="0" i="0" dirty="0">
                <a:effectLst/>
                <a:ea typeface="+mn-lt"/>
                <a:cs typeface="+mn-lt"/>
              </a:rPr>
              <a:t>. Cambridge, MA: The President and Fellows of Harvard</a:t>
            </a:r>
            <a:r>
              <a:rPr lang="en-GB" sz="1400" dirty="0">
                <a:ea typeface="+mn-lt"/>
                <a:cs typeface="+mn-lt"/>
              </a:rPr>
              <a:t> </a:t>
            </a:r>
            <a:r>
              <a:rPr lang="en-GB" sz="1400" b="0" i="0" dirty="0">
                <a:effectLst/>
                <a:ea typeface="+mn-lt"/>
                <a:cs typeface="+mn-lt"/>
              </a:rPr>
              <a:t>College.</a:t>
            </a:r>
            <a:r>
              <a:rPr lang="en-GB" sz="1400" dirty="0">
                <a:ea typeface="+mn-lt"/>
                <a:cs typeface="+mn-lt"/>
              </a:rPr>
              <a:t> </a:t>
            </a:r>
            <a:endParaRPr lang="en-US" sz="1400" dirty="0">
              <a:ea typeface="+mn-lt"/>
              <a:cs typeface="+mn-lt"/>
            </a:endParaRPr>
          </a:p>
          <a:p>
            <a:pPr marL="251460" indent="-251460">
              <a:buNone/>
            </a:pPr>
            <a:r>
              <a:rPr lang="en-GB" sz="1400" dirty="0">
                <a:ea typeface="+mn-lt"/>
                <a:cs typeface="+mn-lt"/>
              </a:rPr>
              <a:t>Catling, S. (2019) Developing Geographical Learning. In Willy, T. (ed.) </a:t>
            </a:r>
            <a:r>
              <a:rPr lang="en-GB" sz="1400" i="1" dirty="0">
                <a:ea typeface="+mn-lt"/>
                <a:cs typeface="+mn-lt"/>
              </a:rPr>
              <a:t>Leading</a:t>
            </a:r>
            <a:r>
              <a:rPr lang="en-GB" sz="1400" dirty="0">
                <a:ea typeface="+mn-lt"/>
                <a:cs typeface="+mn-lt"/>
              </a:rPr>
              <a:t> </a:t>
            </a:r>
            <a:r>
              <a:rPr lang="en-GB" sz="1400" i="1" dirty="0">
                <a:ea typeface="+mn-lt"/>
                <a:cs typeface="+mn-lt"/>
              </a:rPr>
              <a:t>Primary Geography: The Essential Handbook for All Teachers,</a:t>
            </a:r>
            <a:r>
              <a:rPr lang="en-GB" sz="1400" dirty="0">
                <a:ea typeface="+mn-lt"/>
                <a:cs typeface="+mn-lt"/>
              </a:rPr>
              <a:t> 1st </a:t>
            </a:r>
            <a:r>
              <a:rPr lang="en-GB" sz="1400" dirty="0" err="1">
                <a:ea typeface="+mn-lt"/>
                <a:cs typeface="+mn-lt"/>
              </a:rPr>
              <a:t>edn</a:t>
            </a:r>
            <a:r>
              <a:rPr lang="en-GB" sz="1400" dirty="0">
                <a:ea typeface="+mn-lt"/>
                <a:cs typeface="+mn-lt"/>
              </a:rPr>
              <a:t>. Geographical Association.</a:t>
            </a:r>
            <a:endParaRPr lang="en-GB" sz="1400" dirty="0">
              <a:cs typeface="Arial" panose="020B0604020202020204"/>
            </a:endParaRPr>
          </a:p>
          <a:p>
            <a:pPr marL="251460" indent="-251460">
              <a:buNone/>
            </a:pPr>
            <a:r>
              <a:rPr lang="en-GB" sz="1400" dirty="0">
                <a:latin typeface="+mn-lt"/>
              </a:rPr>
              <a:t>Deans for Impact (2015) </a:t>
            </a:r>
            <a:r>
              <a:rPr lang="en-GB" sz="1400" i="1" dirty="0">
                <a:latin typeface="+mn-lt"/>
              </a:rPr>
              <a:t>The Science of Learning</a:t>
            </a:r>
            <a:r>
              <a:rPr lang="en-GB" sz="1400" dirty="0">
                <a:latin typeface="+mn-lt"/>
              </a:rPr>
              <a:t>. Austin, TX: Deans for Impact.</a:t>
            </a:r>
            <a:endParaRPr lang="en-US" sz="1400" b="0" dirty="0">
              <a:latin typeface="+mn-lt"/>
              <a:cs typeface="Calibri"/>
            </a:endParaRPr>
          </a:p>
          <a:p>
            <a:pPr marL="251460" indent="-251460">
              <a:buNone/>
            </a:pPr>
            <a:r>
              <a:rPr lang="en-GB" sz="1400" dirty="0">
                <a:ea typeface="+mn-lt"/>
                <a:cs typeface="+mn-lt"/>
              </a:rPr>
              <a:t>Gove, M., Secretary of State for Education (2013) HC Deb 12 September, c 54ws. </a:t>
            </a:r>
          </a:p>
          <a:p>
            <a:pPr marL="251460" indent="-251460">
              <a:buNone/>
            </a:pPr>
            <a:r>
              <a:rPr lang="en-GB" sz="1400" b="0" i="0" dirty="0">
                <a:effectLst/>
                <a:ea typeface="+mn-lt"/>
                <a:cs typeface="+mn-lt"/>
              </a:rPr>
              <a:t>Priestley, M. &amp;</a:t>
            </a:r>
            <a:r>
              <a:rPr lang="en-GB" sz="1400" dirty="0">
                <a:ea typeface="+mn-lt"/>
                <a:cs typeface="+mn-lt"/>
              </a:rPr>
              <a:t> </a:t>
            </a:r>
            <a:r>
              <a:rPr lang="en-GB" sz="1400" b="0" i="0" dirty="0" err="1">
                <a:effectLst/>
                <a:ea typeface="+mn-lt"/>
                <a:cs typeface="+mn-lt"/>
              </a:rPr>
              <a:t>Nieveen</a:t>
            </a:r>
            <a:r>
              <a:rPr lang="en-GB" sz="1400" b="0" i="0" dirty="0">
                <a:effectLst/>
                <a:ea typeface="+mn-lt"/>
                <a:cs typeface="+mn-lt"/>
              </a:rPr>
              <a:t>, N. (2020) </a:t>
            </a:r>
            <a:r>
              <a:rPr lang="en-GB" sz="1400" dirty="0">
                <a:ea typeface="+mn-lt"/>
                <a:cs typeface="+mn-lt"/>
              </a:rPr>
              <a:t> Understanding Curriculum. In Chartered College of Teaching (eds), </a:t>
            </a:r>
            <a:r>
              <a:rPr lang="en-GB" sz="1400" b="0" i="1" dirty="0">
                <a:effectLst/>
                <a:ea typeface="+mn-lt"/>
                <a:cs typeface="+mn-lt"/>
              </a:rPr>
              <a:t>The Early Career Framework</a:t>
            </a:r>
            <a:r>
              <a:rPr lang="en-GB" sz="1400" i="1" dirty="0">
                <a:ea typeface="+mn-lt"/>
                <a:cs typeface="+mn-lt"/>
              </a:rPr>
              <a:t> H</a:t>
            </a:r>
            <a:r>
              <a:rPr lang="en-GB" sz="1400" b="0" i="1" dirty="0">
                <a:effectLst/>
                <a:ea typeface="+mn-lt"/>
                <a:cs typeface="+mn-lt"/>
              </a:rPr>
              <a:t>andbook,</a:t>
            </a:r>
            <a:r>
              <a:rPr lang="en-GB" sz="1400" b="0" i="0" dirty="0">
                <a:effectLst/>
                <a:ea typeface="+mn-lt"/>
                <a:cs typeface="+mn-lt"/>
              </a:rPr>
              <a:t> 1st </a:t>
            </a:r>
            <a:r>
              <a:rPr lang="en-GB" sz="1400" b="0" i="0" dirty="0" err="1">
                <a:effectLst/>
                <a:ea typeface="+mn-lt"/>
                <a:cs typeface="+mn-lt"/>
              </a:rPr>
              <a:t>edn</a:t>
            </a:r>
            <a:r>
              <a:rPr lang="en-GB" sz="1400" b="0" i="0" dirty="0">
                <a:effectLst/>
                <a:ea typeface="+mn-lt"/>
                <a:cs typeface="+mn-lt"/>
              </a:rPr>
              <a:t>. London: </a:t>
            </a:r>
            <a:r>
              <a:rPr lang="en-GB" sz="1400" dirty="0">
                <a:ea typeface="+mn-lt"/>
                <a:cs typeface="+mn-lt"/>
              </a:rPr>
              <a:t>CORWIN</a:t>
            </a:r>
            <a:r>
              <a:rPr lang="en-GB" sz="1400" b="0" i="0" dirty="0">
                <a:effectLst/>
                <a:ea typeface="+mn-lt"/>
                <a:cs typeface="+mn-lt"/>
              </a:rPr>
              <a:t>, pp.135</a:t>
            </a:r>
            <a:r>
              <a:rPr lang="en-GB" sz="1400" b="0" i="0" dirty="0"/>
              <a:t>–</a:t>
            </a:r>
            <a:r>
              <a:rPr lang="en-GB" sz="1400" b="0" i="0" dirty="0">
                <a:effectLst/>
                <a:ea typeface="+mn-lt"/>
                <a:cs typeface="+mn-lt"/>
              </a:rPr>
              <a:t>143.</a:t>
            </a:r>
            <a:endParaRPr lang="en-GB" sz="1400" dirty="0">
              <a:ea typeface="+mn-lt"/>
              <a:cs typeface="+mn-lt"/>
            </a:endParaRPr>
          </a:p>
          <a:p>
            <a:pPr marL="251460" indent="-251460">
              <a:buNone/>
            </a:pPr>
            <a:r>
              <a:rPr lang="en-GB" sz="1400" b="0" i="0" dirty="0">
                <a:ea typeface="+mn-lt"/>
                <a:cs typeface="+mn-lt"/>
              </a:rPr>
              <a:t>Priestly, M. </a:t>
            </a:r>
            <a:r>
              <a:rPr lang="en-GB" sz="1400" dirty="0">
                <a:ea typeface="+mn-lt"/>
                <a:cs typeface="+mn-lt"/>
              </a:rPr>
              <a:t>&amp;</a:t>
            </a:r>
            <a:r>
              <a:rPr lang="en-GB" sz="1400" b="0" i="0" dirty="0">
                <a:ea typeface="+mn-lt"/>
                <a:cs typeface="+mn-lt"/>
              </a:rPr>
              <a:t> Philippou, S. (2019) Curriculum Is – or Should Be – at the Heart of Educational Practice. </a:t>
            </a:r>
            <a:r>
              <a:rPr lang="en-GB" sz="1400" dirty="0">
                <a:ea typeface="+mn-lt"/>
                <a:cs typeface="+mn-lt"/>
              </a:rPr>
              <a:t>In </a:t>
            </a:r>
            <a:r>
              <a:rPr lang="en-GB" sz="1400" b="0" i="1" dirty="0">
                <a:ea typeface="+mn-lt"/>
                <a:cs typeface="+mn-lt"/>
              </a:rPr>
              <a:t>The Curriculum Journal</a:t>
            </a:r>
            <a:r>
              <a:rPr lang="en-GB" sz="1400" b="0" i="0" dirty="0">
                <a:ea typeface="+mn-lt"/>
                <a:cs typeface="+mn-lt"/>
              </a:rPr>
              <a:t>, </a:t>
            </a:r>
            <a:r>
              <a:rPr lang="en-GB" sz="1400" b="0" i="1" dirty="0">
                <a:ea typeface="+mn-lt"/>
                <a:cs typeface="+mn-lt"/>
              </a:rPr>
              <a:t>30</a:t>
            </a:r>
            <a:r>
              <a:rPr lang="en-GB" sz="1400" b="0" i="0" dirty="0">
                <a:ea typeface="+mn-lt"/>
                <a:cs typeface="+mn-lt"/>
              </a:rPr>
              <a:t>(1), 1</a:t>
            </a:r>
            <a:r>
              <a:rPr lang="en-GB" sz="1400" b="0" i="0" dirty="0"/>
              <a:t>–</a:t>
            </a:r>
            <a:r>
              <a:rPr lang="en-GB" sz="1400" b="0" i="0" dirty="0">
                <a:ea typeface="+mn-lt"/>
                <a:cs typeface="+mn-lt"/>
              </a:rPr>
              <a:t>7.</a:t>
            </a:r>
            <a:r>
              <a:rPr lang="en-GB" sz="1400" dirty="0">
                <a:ea typeface="+mn-lt"/>
                <a:cs typeface="+mn-lt"/>
              </a:rPr>
              <a:t> </a:t>
            </a:r>
          </a:p>
          <a:p>
            <a:pPr marL="251460" indent="-251460">
              <a:buNone/>
            </a:pPr>
            <a:r>
              <a:rPr lang="en-GB" sz="1400" dirty="0">
                <a:ea typeface="+mn-lt"/>
                <a:cs typeface="+mn-lt"/>
              </a:rPr>
              <a:t>Wiggins, G. P. &amp; McTighe, J. (2005) </a:t>
            </a:r>
            <a:r>
              <a:rPr lang="en-GB" sz="1400" i="1" dirty="0">
                <a:ea typeface="+mn-lt"/>
                <a:cs typeface="+mn-lt"/>
              </a:rPr>
              <a:t>Understanding by Design</a:t>
            </a:r>
            <a:r>
              <a:rPr lang="en-GB" sz="1400" dirty="0">
                <a:ea typeface="+mn-lt"/>
                <a:cs typeface="+mn-lt"/>
              </a:rPr>
              <a:t>, 2nd </a:t>
            </a:r>
            <a:r>
              <a:rPr lang="en-GB" sz="1400" dirty="0" err="1">
                <a:ea typeface="+mn-lt"/>
                <a:cs typeface="+mn-lt"/>
              </a:rPr>
              <a:t>edn</a:t>
            </a:r>
            <a:r>
              <a:rPr lang="en-GB" sz="1400" dirty="0">
                <a:ea typeface="+mn-lt"/>
                <a:cs typeface="+mn-lt"/>
              </a:rPr>
              <a:t>. Alexandria, VA: Association of Supervision and Curriculum Development.</a:t>
            </a:r>
          </a:p>
          <a:p>
            <a:pPr marL="251460" indent="-251460">
              <a:buNone/>
            </a:pPr>
            <a:r>
              <a:rPr lang="en-GB" sz="1400" dirty="0" err="1">
                <a:ea typeface="+mn-lt"/>
                <a:cs typeface="+mn-lt"/>
              </a:rPr>
              <a:t>Wiliam</a:t>
            </a:r>
            <a:r>
              <a:rPr lang="en-GB" sz="1400" dirty="0">
                <a:ea typeface="+mn-lt"/>
                <a:cs typeface="+mn-lt"/>
              </a:rPr>
              <a:t>, D. (2013) </a:t>
            </a:r>
            <a:r>
              <a:rPr lang="en-GB" sz="1400" i="1" dirty="0">
                <a:ea typeface="+mn-lt"/>
                <a:cs typeface="+mn-lt"/>
              </a:rPr>
              <a:t>Principled Curriculum Design. </a:t>
            </a:r>
            <a:r>
              <a:rPr lang="en-GB" sz="1400" dirty="0">
                <a:ea typeface="+mn-lt"/>
                <a:cs typeface="+mn-lt"/>
              </a:rPr>
              <a:t>London: </a:t>
            </a:r>
            <a:r>
              <a:rPr lang="en-GB" sz="1400" i="0" dirty="0">
                <a:ea typeface="+mn-lt"/>
                <a:cs typeface="+mn-lt"/>
              </a:rPr>
              <a:t>SSAT (The Schools Network) Limited.</a:t>
            </a:r>
            <a:endParaRPr lang="en-GB" sz="1400" dirty="0">
              <a:ea typeface="+mn-lt"/>
              <a:cs typeface="+mn-lt"/>
            </a:endParaRPr>
          </a:p>
          <a:p>
            <a:pPr marL="251460" indent="-251460">
              <a:buNone/>
            </a:pPr>
            <a:r>
              <a:rPr lang="en-GB" sz="1400" dirty="0">
                <a:ea typeface="+mn-lt"/>
                <a:cs typeface="+mn-lt"/>
              </a:rPr>
              <a:t>Willingham, D. (2009) </a:t>
            </a:r>
            <a:r>
              <a:rPr lang="en-GB" sz="1400" i="1" dirty="0">
                <a:ea typeface="+mn-lt"/>
                <a:cs typeface="+mn-lt"/>
              </a:rPr>
              <a:t>Why Don’t Students Like School? </a:t>
            </a:r>
            <a:r>
              <a:rPr lang="en-GB" sz="1400" dirty="0" err="1">
                <a:ea typeface="+mn-lt"/>
                <a:cs typeface="+mn-lt"/>
              </a:rPr>
              <a:t>Holboken</a:t>
            </a:r>
            <a:r>
              <a:rPr lang="en-GB" sz="1400" dirty="0">
                <a:ea typeface="+mn-lt"/>
                <a:cs typeface="+mn-lt"/>
              </a:rPr>
              <a:t>, NJ: John Wiley &amp; Sons.</a:t>
            </a:r>
          </a:p>
          <a:p>
            <a:pPr marL="251460" indent="-251460">
              <a:buNone/>
            </a:pPr>
            <a:endParaRPr lang="en-GB" sz="1400" dirty="0">
              <a:cs typeface="Arial" panose="020B0604020202020204"/>
            </a:endParaRPr>
          </a:p>
        </p:txBody>
      </p:sp>
    </p:spTree>
    <p:extLst>
      <p:ext uri="{BB962C8B-B14F-4D97-AF65-F5344CB8AC3E}">
        <p14:creationId xmlns:p14="http://schemas.microsoft.com/office/powerpoint/2010/main" val="204730847"/>
      </p:ext>
    </p:extLst>
  </p:cSld>
  <p:clrMapOvr>
    <a:masterClrMapping/>
  </p:clrMapOvr>
</p:sld>
</file>

<file path=ppt/theme/theme1.xml><?xml version="1.0" encoding="utf-8"?>
<a:theme xmlns:a="http://schemas.openxmlformats.org/drawingml/2006/main" name="Teach First">
  <a:themeElements>
    <a:clrScheme name="Custom 2">
      <a:dk1>
        <a:srgbClr val="000000"/>
      </a:dk1>
      <a:lt1>
        <a:srgbClr val="FFFFFF"/>
      </a:lt1>
      <a:dk2>
        <a:srgbClr val="766C67"/>
      </a:dk2>
      <a:lt2>
        <a:srgbClr val="D8D3D3"/>
      </a:lt2>
      <a:accent1>
        <a:srgbClr val="3663F0"/>
      </a:accent1>
      <a:accent2>
        <a:srgbClr val="FAC832"/>
      </a:accent2>
      <a:accent3>
        <a:srgbClr val="3663F0"/>
      </a:accent3>
      <a:accent4>
        <a:srgbClr val="FAC832"/>
      </a:accent4>
      <a:accent5>
        <a:srgbClr val="3663F0"/>
      </a:accent5>
      <a:accent6>
        <a:srgbClr val="FAC832"/>
      </a:accent6>
      <a:hlink>
        <a:srgbClr val="3663F0"/>
      </a:hlink>
      <a:folHlink>
        <a:srgbClr val="86A1F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eachFirst_Template_v2-2" id="{5F7362E4-DA68-3549-A811-E88F9261DFFA}" vid="{7F233E9B-2770-AA49-88F5-1979A68D71D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45D4204ABA7284A92F1D92B169CC254" ma:contentTypeVersion="14" ma:contentTypeDescription="Create a new document." ma:contentTypeScope="" ma:versionID="86afe5273b900de5d18370339b9a324f">
  <xsd:schema xmlns:xsd="http://www.w3.org/2001/XMLSchema" xmlns:xs="http://www.w3.org/2001/XMLSchema" xmlns:p="http://schemas.microsoft.com/office/2006/metadata/properties" xmlns:ns2="9ab31ab5-a45f-4211-9ce1-d7f8763cfa59" xmlns:ns3="cc79b2d4-f91a-4853-84e7-d134dd74eddd" xmlns:ns4="4f6bbab2-6185-446a-96c7-fd8350d92359" targetNamespace="http://schemas.microsoft.com/office/2006/metadata/properties" ma:root="true" ma:fieldsID="3bd1334866cc316189d2f24d1993e5e9" ns2:_="" ns3:_="" ns4:_="">
    <xsd:import namespace="9ab31ab5-a45f-4211-9ce1-d7f8763cfa59"/>
    <xsd:import namespace="cc79b2d4-f91a-4853-84e7-d134dd74eddd"/>
    <xsd:import namespace="4f6bbab2-6185-446a-96c7-fd8350d92359"/>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GenerationTime" minOccurs="0"/>
                <xsd:element ref="ns2:MediaServiceEventHashCode" minOccurs="0"/>
                <xsd:element ref="ns4:SharedWithUsers" minOccurs="0"/>
                <xsd:element ref="ns4:SharedWithDetails" minOccurs="0"/>
                <xsd:element ref="ns2:MediaServiceOCR" minOccurs="0"/>
                <xsd:element ref="ns2:MediaServiceObjectDetectorVersions" minOccurs="0"/>
                <xsd:element ref="ns2:MediaServiceDateTaken" minOccurs="0"/>
                <xsd:element ref="ns2:MediaLengthInSecond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ab31ab5-a45f-4211-9ce1-d7f8763cfa5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0019bb20-761c-4409-b209-1c75ade4b00c" ma:termSetId="09814cd3-568e-fe90-9814-8d621ff8fb84" ma:anchorId="fba54fb3-c3e1-fe81-a776-ca4b69148c4d" ma:open="true" ma:isKeyword="false">
      <xsd:complexType>
        <xsd:sequence>
          <xsd:element ref="pc:Terms" minOccurs="0" maxOccurs="1"/>
        </xsd:sequence>
      </xsd:complex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ObjectDetectorVersions" ma:index="18" nillable="true" ma:displayName="MediaServiceObjectDetectorVersions" ma:hidden="true" ma:indexed="true" ma:internalName="MediaServiceObjectDetectorVersions" ma:readOnly="true">
      <xsd:simpleType>
        <xsd:restriction base="dms:Text"/>
      </xsd:simpleType>
    </xsd:element>
    <xsd:element name="MediaServiceDateTaken" ma:index="19" nillable="true" ma:displayName="MediaServiceDateTaken" ma:hidden="true" ma:indexed="true" ma:internalName="MediaServiceDateTake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c79b2d4-f91a-4853-84e7-d134dd74eddd"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87ece920-84ec-41e9-a546-888726f3e42f}" ma:internalName="TaxCatchAll" ma:showField="CatchAllData" ma:web="cc79b2d4-f91a-4853-84e7-d134dd74eddd">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f6bbab2-6185-446a-96c7-fd8350d92359"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ediaLengthInSeconds xmlns="9ab31ab5-a45f-4211-9ce1-d7f8763cfa59" xsi:nil="true"/>
    <TaxCatchAll xmlns="cc79b2d4-f91a-4853-84e7-d134dd74eddd" xsi:nil="true"/>
    <lcf76f155ced4ddcb4097134ff3c332f xmlns="9ab31ab5-a45f-4211-9ce1-d7f8763cfa5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2D3128D-A483-4E8C-9F1B-CF3EF28FCEB1}"/>
</file>

<file path=customXml/itemProps2.xml><?xml version="1.0" encoding="utf-8"?>
<ds:datastoreItem xmlns:ds="http://schemas.openxmlformats.org/officeDocument/2006/customXml" ds:itemID="{0B214C3A-E1FA-4385-9340-5A6756257EE8}">
  <ds:schemaRefs>
    <ds:schemaRef ds:uri="http://schemas.microsoft.com/sharepoint/v3/contenttype/forms"/>
  </ds:schemaRefs>
</ds:datastoreItem>
</file>

<file path=customXml/itemProps3.xml><?xml version="1.0" encoding="utf-8"?>
<ds:datastoreItem xmlns:ds="http://schemas.openxmlformats.org/officeDocument/2006/customXml" ds:itemID="{6498A398-C0C8-4A80-A515-60FB887F5356}">
  <ds:schemaRefs>
    <ds:schemaRef ds:uri="2f56af25-8bef-4b9d-bb8a-65b55f634804"/>
    <ds:schemaRef ds:uri="http://purl.org/dc/terms/"/>
    <ds:schemaRef ds:uri="http://schemas.microsoft.com/office/2006/documentManagement/types"/>
    <ds:schemaRef ds:uri="http://schemas.openxmlformats.org/package/2006/metadata/core-properties"/>
    <ds:schemaRef ds:uri="http://purl.org/dc/elements/1.1/"/>
    <ds:schemaRef ds:uri="http://purl.org/dc/dcmitype/"/>
    <ds:schemaRef ds:uri="http://schemas.microsoft.com/office/infopath/2007/PartnerControls"/>
    <ds:schemaRef ds:uri="e912450e-f376-402d-b4c2-d34e29040007"/>
    <ds:schemaRef ds:uri="http://schemas.microsoft.com/office/2006/metadata/properties"/>
    <ds:schemaRef ds:uri="http://www.w3.org/XML/1998/namespace"/>
    <ds:schemaRef ds:uri="bfde3989-6808-4797-9fdf-8feca9ffea0b"/>
  </ds:schemaRefs>
</ds:datastoreItem>
</file>

<file path=docProps/app.xml><?xml version="1.0" encoding="utf-8"?>
<Properties xmlns="http://schemas.openxmlformats.org/officeDocument/2006/extended-properties" xmlns:vt="http://schemas.openxmlformats.org/officeDocument/2006/docPropsVTypes">
  <Template/>
  <TotalTime>436</TotalTime>
  <Words>10199</Words>
  <Application>Microsoft Office PowerPoint</Application>
  <PresentationFormat>Widescreen</PresentationFormat>
  <Paragraphs>756</Paragraphs>
  <Slides>24</Slides>
  <Notes>24</Notes>
  <HiddenSlides>2</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Teach First</vt:lpstr>
      <vt:lpstr>Notes to the facilitator</vt:lpstr>
      <vt:lpstr>Overview of the seminar</vt:lpstr>
      <vt:lpstr>PowerPoint Presentation</vt:lpstr>
      <vt:lpstr>Developing a coherent curriculum</vt:lpstr>
      <vt:lpstr>Seminar objectives</vt:lpstr>
      <vt:lpstr>ECF statements</vt:lpstr>
      <vt:lpstr>“Curriculum should be at the heart of educational discussion.”   </vt:lpstr>
      <vt:lpstr>Curriculum pitfalls  </vt:lpstr>
      <vt:lpstr>Building complex mental models</vt:lpstr>
      <vt:lpstr>Coherent curriculum </vt:lpstr>
      <vt:lpstr>Developing a coherent curriculum</vt:lpstr>
      <vt:lpstr>Foundational concepts </vt:lpstr>
      <vt:lpstr>Biomes</vt:lpstr>
      <vt:lpstr>Building on and revisiting concepts</vt:lpstr>
      <vt:lpstr>KS1 &amp; 2 curriculum ‘road’ map </vt:lpstr>
      <vt:lpstr>Development of the mental model </vt:lpstr>
      <vt:lpstr>Climate zones and biomes</vt:lpstr>
      <vt:lpstr>Flexibility of thinking </vt:lpstr>
      <vt:lpstr>Independent activity</vt:lpstr>
      <vt:lpstr>Breakout activity</vt:lpstr>
      <vt:lpstr>Reflection</vt:lpstr>
      <vt:lpstr>Networks and resources</vt:lpstr>
      <vt:lpstr>Thank you.</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Template guidance</dc:title>
  <dc:creator>Rebecca Goodwin</dc:creator>
  <cp:lastModifiedBy>Carys Taylor</cp:lastModifiedBy>
  <cp:revision>33</cp:revision>
  <dcterms:created xsi:type="dcterms:W3CDTF">2019-05-30T10:07:33Z</dcterms:created>
  <dcterms:modified xsi:type="dcterms:W3CDTF">2022-09-09T10:03:09Z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ensitivity">
    <vt:lpwstr>14;#Confidential (Limited External)|22f8b025-4979-457c-a6df-b9a35929e887</vt:lpwstr>
  </property>
  <property fmtid="{D5CDD505-2E9C-101B-9397-08002B2CF9AE}" pid="3" name="ContentTypeId">
    <vt:lpwstr>0x010100745D4204ABA7284A92F1D92B169CC254</vt:lpwstr>
  </property>
  <property fmtid="{D5CDD505-2E9C-101B-9397-08002B2CF9AE}" pid="4" name="Financial_x0020_Year">
    <vt:lpwstr/>
  </property>
  <property fmtid="{D5CDD505-2E9C-101B-9397-08002B2CF9AE}" pid="5" name="Local_x0020_Area">
    <vt:lpwstr/>
  </property>
  <property fmtid="{D5CDD505-2E9C-101B-9397-08002B2CF9AE}" pid="6" name="Strategic_x0020_Priority">
    <vt:lpwstr/>
  </property>
  <property fmtid="{D5CDD505-2E9C-101B-9397-08002B2CF9AE}" pid="7" name="Audience">
    <vt:lpwstr/>
  </property>
  <property fmtid="{D5CDD505-2E9C-101B-9397-08002B2CF9AE}" pid="8" name="Cohort">
    <vt:lpwstr/>
  </property>
  <property fmtid="{D5CDD505-2E9C-101B-9397-08002B2CF9AE}" pid="9" name="Division_x002d_Department">
    <vt:lpwstr/>
  </property>
  <property fmtid="{D5CDD505-2E9C-101B-9397-08002B2CF9AE}" pid="10" name="Strategic Priority">
    <vt:lpwstr/>
  </property>
  <property fmtid="{D5CDD505-2E9C-101B-9397-08002B2CF9AE}" pid="11" name="Financial Year">
    <vt:lpwstr/>
  </property>
  <property fmtid="{D5CDD505-2E9C-101B-9397-08002B2CF9AE}" pid="12" name="Division-Department">
    <vt:lpwstr/>
  </property>
  <property fmtid="{D5CDD505-2E9C-101B-9397-08002B2CF9AE}" pid="13" name="Local Area">
    <vt:lpwstr/>
  </property>
  <property fmtid="{D5CDD505-2E9C-101B-9397-08002B2CF9AE}" pid="14" name="Order">
    <vt:r8>153000</vt:r8>
  </property>
  <property fmtid="{D5CDD505-2E9C-101B-9397-08002B2CF9AE}" pid="15" name="xd_Signature">
    <vt:bool>false</vt:bool>
  </property>
  <property fmtid="{D5CDD505-2E9C-101B-9397-08002B2CF9AE}" pid="16" name="xd_ProgID">
    <vt:lpwstr/>
  </property>
  <property fmtid="{D5CDD505-2E9C-101B-9397-08002B2CF9AE}" pid="17" name="TriggerFlowInfo">
    <vt:lpwstr/>
  </property>
  <property fmtid="{D5CDD505-2E9C-101B-9397-08002B2CF9AE}" pid="18" name="_SourceUrl">
    <vt:lpwstr/>
  </property>
  <property fmtid="{D5CDD505-2E9C-101B-9397-08002B2CF9AE}" pid="19" name="_SharedFileIndex">
    <vt:lpwstr/>
  </property>
  <property fmtid="{D5CDD505-2E9C-101B-9397-08002B2CF9AE}" pid="20" name="ComplianceAssetId">
    <vt:lpwstr/>
  </property>
  <property fmtid="{D5CDD505-2E9C-101B-9397-08002B2CF9AE}" pid="21" name="TemplateUrl">
    <vt:lpwstr/>
  </property>
  <property fmtid="{D5CDD505-2E9C-101B-9397-08002B2CF9AE}" pid="22" name="_ExtendedDescription">
    <vt:lpwstr/>
  </property>
</Properties>
</file>