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60" r:id="rId5"/>
    <p:sldId id="258" r:id="rId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3080"/>
    <a:srgbClr val="ED6179"/>
    <a:srgbClr val="9900FF"/>
    <a:srgbClr val="990099"/>
    <a:srgbClr val="CC99FF"/>
    <a:srgbClr val="33CC33"/>
    <a:srgbClr val="009900"/>
    <a:srgbClr val="CCFF99"/>
    <a:srgbClr val="FFFF99"/>
    <a:srgbClr val="FFAB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F24F65-3401-DC3D-5F88-CDBF864AAB5E}" v="19" dt="2022-10-16T11:31:10.662"/>
    <p1510:client id="{5D10EEED-6CFF-73EA-B966-9265FA3B5CF9}" v="1056" dt="2022-10-19T10:50:24.683"/>
    <p1510:client id="{336689D8-8139-C9B3-AA1B-5F6F4C00FBC5}" v="38" dt="2022-10-19T11:31:48.787"/>
    <p1510:client id="{5C9B99A4-F3FD-6827-4A36-72D65BD83936}" v="4" dt="2022-10-19T12:07:07.750"/>
    <p1510:client id="{5EFB58E4-EA4F-60A6-5B24-344D58EFEF09}" v="44" dt="2022-10-20T07:58:50.533"/>
    <p1510:client id="{EF45376B-A742-2B69-BF07-E5CD3AC23D68}" v="319" dt="2022-10-19T11:26:36.4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4" d="100"/>
          <a:sy n="44" d="100"/>
        </p:scale>
        <p:origin x="244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20/10/2022</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3206211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20/10/2022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20/10/2022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20/10/2022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20/10/2022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20/10/2022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e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docs.google.com/forms/d/1q4zuu-WNOEFddgGjqYd48x7clhakfpBBZ5duxEB7UcU/edit" TargetMode="External"/><Relationship Id="rId5" Type="http://schemas.openxmlformats.org/officeDocument/2006/relationships/hyperlink" Target="https://tshub.xaviercet.org.uk/" TargetMode="External"/><Relationship Id="rId10" Type="http://schemas.openxmlformats.org/officeDocument/2006/relationships/hyperlink" Target="https://youtu.be/PKmcPCj3UxA" TargetMode="External"/><Relationship Id="rId4" Type="http://schemas.openxmlformats.org/officeDocument/2006/relationships/image" Target="../media/image2.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hyperlink" Target="https://docs.google.com/forms/d/1xI8kapqwXe0JMuOxtcKlaYnVL0DJ-GbaQ96CEUf1w9s/prefill" TargetMode="External"/><Relationship Id="rId13" Type="http://schemas.openxmlformats.org/officeDocument/2006/relationships/image" Target="../media/image9.png"/><Relationship Id="rId3" Type="http://schemas.openxmlformats.org/officeDocument/2006/relationships/image" Target="../media/image1.jpeg"/><Relationship Id="rId7" Type="http://schemas.openxmlformats.org/officeDocument/2006/relationships/hyperlink" Target="https://youtu.be/Tj0LNq_XU7c" TargetMode="External"/><Relationship Id="rId12"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docs.google.com/forms/d/1q4zuu-WNOEFddgGjqYd48x7clhakfpBBZ5duxEB7UcU/edit" TargetMode="External"/><Relationship Id="rId11" Type="http://schemas.openxmlformats.org/officeDocument/2006/relationships/image" Target="../media/image7.png"/><Relationship Id="rId5" Type="http://schemas.openxmlformats.org/officeDocument/2006/relationships/hyperlink" Target="https://www.youtube.com/watch?v=4l9jN5SfcEg" TargetMode="External"/><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hyperlink" Target="mailto:k.powlson@xaviercet.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2797" y="54536"/>
            <a:ext cx="709568" cy="417832"/>
          </a:xfrm>
          <a:prstGeom prst="rect">
            <a:avLst/>
          </a:prstGeom>
        </p:spPr>
      </p:pic>
      <p:sp>
        <p:nvSpPr>
          <p:cNvPr id="20" name="Rounded Rectangle 19"/>
          <p:cNvSpPr/>
          <p:nvPr/>
        </p:nvSpPr>
        <p:spPr>
          <a:xfrm rot="10800000" flipV="1">
            <a:off x="1980153" y="548614"/>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ECT Week 8 bulletin </a:t>
            </a:r>
          </a:p>
          <a:p>
            <a:pPr algn="ctr"/>
            <a:r>
              <a:rPr lang="en-GB" sz="1100" dirty="0">
                <a:solidFill>
                  <a:srgbClr val="002060"/>
                </a:solidFill>
              </a:rPr>
              <a:t>w/b Monday 7</a:t>
            </a:r>
            <a:r>
              <a:rPr lang="en-GB" sz="1100" baseline="30000" dirty="0">
                <a:solidFill>
                  <a:srgbClr val="002060"/>
                </a:solidFill>
              </a:rPr>
              <a:t>th</a:t>
            </a:r>
            <a:r>
              <a:rPr lang="en-GB" sz="1100" dirty="0">
                <a:solidFill>
                  <a:srgbClr val="002060"/>
                </a:solidFill>
              </a:rPr>
              <a:t> November 2022</a:t>
            </a:r>
          </a:p>
          <a:p>
            <a:pPr algn="ctr"/>
            <a:r>
              <a:rPr lang="en-GB" sz="1100" b="1" dirty="0">
                <a:solidFill>
                  <a:srgbClr val="002060"/>
                </a:solidFill>
              </a:rPr>
              <a:t>ECF focus of the week:</a:t>
            </a:r>
          </a:p>
          <a:p>
            <a:pPr algn="ctr"/>
            <a:r>
              <a:rPr lang="en-GB" sz="1100" i="1" dirty="0">
                <a:solidFill>
                  <a:srgbClr val="002060"/>
                </a:solidFill>
              </a:rPr>
              <a:t>Building on prior learning</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44861" y="1404098"/>
            <a:ext cx="5594276" cy="3548902"/>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rgbClr val="002060"/>
                </a:solidFill>
              </a:rPr>
              <a:t>We hope that you have all have a restful, well-deserved and enjoyable half-term break.  For those of you (like us) who have a one-week break for </a:t>
            </a:r>
            <a:r>
              <a:rPr lang="en-GB" sz="1050" b="1" dirty="0">
                <a:solidFill>
                  <a:srgbClr val="002060"/>
                </a:solidFill>
              </a:rPr>
              <a:t>half-term</a:t>
            </a:r>
            <a:r>
              <a:rPr lang="en-GB" sz="1050" dirty="0">
                <a:solidFill>
                  <a:srgbClr val="002060"/>
                </a:solidFill>
              </a:rPr>
              <a:t>, please note that there will be no bulletin for the </a:t>
            </a:r>
            <a:r>
              <a:rPr lang="en-GB" sz="1050" b="1" dirty="0">
                <a:solidFill>
                  <a:srgbClr val="002060"/>
                </a:solidFill>
              </a:rPr>
              <a:t>week beginning 31</a:t>
            </a:r>
            <a:r>
              <a:rPr lang="en-GB" sz="1050" b="1" baseline="30000" dirty="0">
                <a:solidFill>
                  <a:srgbClr val="002060"/>
                </a:solidFill>
              </a:rPr>
              <a:t>st</a:t>
            </a:r>
            <a:r>
              <a:rPr lang="en-GB" sz="1050" b="1" dirty="0">
                <a:solidFill>
                  <a:srgbClr val="002060"/>
                </a:solidFill>
              </a:rPr>
              <a:t> October</a:t>
            </a:r>
            <a:r>
              <a:rPr lang="en-GB" sz="1050" dirty="0">
                <a:solidFill>
                  <a:srgbClr val="002060"/>
                </a:solidFill>
              </a:rPr>
              <a:t>.  This gives you an ideal opportunity to breathe, catch up or just reflect on your year so far.  If you have a two-week break – enjoy! Week 8 of the ECF programme begins on Monday 7</a:t>
            </a:r>
            <a:r>
              <a:rPr lang="en-GB" sz="1050" baseline="30000" dirty="0">
                <a:solidFill>
                  <a:srgbClr val="002060"/>
                </a:solidFill>
              </a:rPr>
              <a:t>th</a:t>
            </a:r>
            <a:r>
              <a:rPr lang="en-GB" sz="1050" dirty="0">
                <a:solidFill>
                  <a:srgbClr val="002060"/>
                </a:solidFill>
              </a:rPr>
              <a:t> November.</a:t>
            </a:r>
          </a:p>
          <a:p>
            <a:pPr marL="171450" indent="-171450" algn="just">
              <a:buFont typeface="Arial" panose="020B0604020202020204" pitchFamily="34" charset="0"/>
              <a:buChar char="•"/>
            </a:pPr>
            <a:r>
              <a:rPr lang="en-GB" sz="1050" dirty="0">
                <a:solidFill>
                  <a:srgbClr val="002060"/>
                </a:solidFill>
              </a:rPr>
              <a:t>Week 8 sees the start of </a:t>
            </a:r>
            <a:r>
              <a:rPr lang="en-GB" sz="1050" b="1" dirty="0">
                <a:solidFill>
                  <a:srgbClr val="002060"/>
                </a:solidFill>
              </a:rPr>
              <a:t>Module 2 – How do pupils learn?  </a:t>
            </a:r>
            <a:r>
              <a:rPr lang="en-GB" sz="1050" dirty="0">
                <a:solidFill>
                  <a:srgbClr val="002060"/>
                </a:solidFill>
              </a:rPr>
              <a:t>- which will be the focus of your study for the remainder of the term.  Please find attached to this bulletin an </a:t>
            </a:r>
            <a:r>
              <a:rPr lang="en-GB" sz="1050" b="1" dirty="0">
                <a:solidFill>
                  <a:srgbClr val="002060"/>
                </a:solidFill>
              </a:rPr>
              <a:t>overview</a:t>
            </a:r>
            <a:r>
              <a:rPr lang="en-GB" sz="1050" dirty="0">
                <a:solidFill>
                  <a:srgbClr val="002060"/>
                </a:solidFill>
              </a:rPr>
              <a:t> of Module 2.  </a:t>
            </a:r>
          </a:p>
          <a:p>
            <a:pPr marL="171450" indent="-171450" algn="just">
              <a:buFont typeface="Arial" panose="020B0604020202020204" pitchFamily="34" charset="0"/>
              <a:buChar char="•"/>
            </a:pPr>
            <a:r>
              <a:rPr lang="en-GB" sz="1050" dirty="0">
                <a:solidFill>
                  <a:srgbClr val="002060"/>
                </a:solidFill>
              </a:rPr>
              <a:t>We hope that you have taken the opportunity to look at the new, </a:t>
            </a:r>
            <a:r>
              <a:rPr lang="en-GB" sz="1050" b="1" dirty="0">
                <a:solidFill>
                  <a:srgbClr val="002060"/>
                </a:solidFill>
              </a:rPr>
              <a:t>ECF members’ area</a:t>
            </a:r>
            <a:r>
              <a:rPr lang="en-GB" sz="1050" dirty="0">
                <a:solidFill>
                  <a:srgbClr val="002060"/>
                </a:solidFill>
              </a:rPr>
              <a:t> of our website (see Week 7 bulletin).  Please do let us know if there is any additional information you would like us to upload. </a:t>
            </a:r>
            <a:r>
              <a:rPr lang="en-GB" sz="1050" dirty="0">
                <a:solidFill>
                  <a:srgbClr val="002060"/>
                </a:solidFill>
                <a:hlinkClick r:id="rId5"/>
              </a:rPr>
              <a:t>https://tshub.xaviercet.org.uk/</a:t>
            </a:r>
            <a:endParaRPr lang="en-GB" sz="1050" dirty="0">
              <a:solidFill>
                <a:srgbClr val="002060"/>
              </a:solidFill>
            </a:endParaRPr>
          </a:p>
          <a:p>
            <a:pPr marL="171450" indent="-171450" algn="just">
              <a:buFont typeface="Arial" panose="020B0604020202020204" pitchFamily="34" charset="0"/>
              <a:buChar char="•"/>
            </a:pPr>
            <a:r>
              <a:rPr lang="en-GB" sz="1050" dirty="0">
                <a:solidFill>
                  <a:srgbClr val="002060"/>
                </a:solidFill>
              </a:rPr>
              <a:t>There is still time to </a:t>
            </a:r>
            <a:r>
              <a:rPr lang="en-GB" sz="1050" b="1" dirty="0">
                <a:solidFill>
                  <a:srgbClr val="002060"/>
                </a:solidFill>
              </a:rPr>
              <a:t>book a place</a:t>
            </a:r>
            <a:r>
              <a:rPr lang="en-GB" sz="1050" dirty="0">
                <a:solidFill>
                  <a:srgbClr val="002060"/>
                </a:solidFill>
              </a:rPr>
              <a:t> on David </a:t>
            </a:r>
            <a:r>
              <a:rPr lang="en-GB" sz="1050" dirty="0" err="1">
                <a:solidFill>
                  <a:srgbClr val="002060"/>
                </a:solidFill>
              </a:rPr>
              <a:t>Gumbrell’s</a:t>
            </a:r>
            <a:r>
              <a:rPr lang="en-GB" sz="1050" dirty="0">
                <a:solidFill>
                  <a:srgbClr val="002060"/>
                </a:solidFill>
              </a:rPr>
              <a:t> </a:t>
            </a:r>
            <a:r>
              <a:rPr lang="en-GB" sz="1050" b="1" i="1" dirty="0">
                <a:solidFill>
                  <a:srgbClr val="002060"/>
                </a:solidFill>
              </a:rPr>
              <a:t>Time and Task Management </a:t>
            </a:r>
            <a:r>
              <a:rPr lang="en-GB" sz="1050" dirty="0">
                <a:solidFill>
                  <a:srgbClr val="002060"/>
                </a:solidFill>
              </a:rPr>
              <a:t>CPD session, being held at Salesian on 15</a:t>
            </a:r>
            <a:r>
              <a:rPr lang="en-GB" sz="1050" baseline="30000" dirty="0">
                <a:solidFill>
                  <a:srgbClr val="002060"/>
                </a:solidFill>
              </a:rPr>
              <a:t>th</a:t>
            </a:r>
            <a:r>
              <a:rPr lang="en-GB" sz="1050" dirty="0">
                <a:solidFill>
                  <a:srgbClr val="002060"/>
                </a:solidFill>
              </a:rPr>
              <a:t> November (</a:t>
            </a:r>
            <a:r>
              <a:rPr lang="en-US" sz="1050" dirty="0">
                <a:hlinkClick r:id="rId6"/>
              </a:rPr>
              <a:t>CPD link</a:t>
            </a:r>
            <a:r>
              <a:rPr lang="en-GB" sz="1050" dirty="0">
                <a:solidFill>
                  <a:srgbClr val="002060"/>
                </a:solidFill>
              </a:rPr>
              <a:t>). </a:t>
            </a:r>
            <a:endParaRPr lang="en-GB" sz="1050" dirty="0">
              <a:solidFill>
                <a:srgbClr val="002060"/>
              </a:solidFill>
              <a:cs typeface="Calibri" panose="020F0502020204030204"/>
            </a:endParaRPr>
          </a:p>
          <a:p>
            <a:pPr marL="171450" indent="-171450" algn="just">
              <a:buFont typeface="Arial" panose="020B0604020202020204" pitchFamily="34" charset="0"/>
              <a:buChar char="•"/>
            </a:pPr>
            <a:r>
              <a:rPr lang="en-GB" sz="1050" b="1" dirty="0">
                <a:solidFill>
                  <a:srgbClr val="002060"/>
                </a:solidFill>
                <a:cs typeface="Calibri" panose="020F0502020204030204"/>
              </a:rPr>
              <a:t>Brightspace: </a:t>
            </a:r>
            <a:r>
              <a:rPr lang="en-GB" sz="1050" dirty="0">
                <a:solidFill>
                  <a:srgbClr val="002060"/>
                </a:solidFill>
                <a:cs typeface="Calibri" panose="020F0502020204030204"/>
              </a:rPr>
              <a:t>This week we have received an apology from Teach First regarding some of the issues some of you have been encountering with their online learning platform, Brightspace. They have the contact details of every programme member with issues and are committed to resolving these as swiftly as possible. Some of these relate to DfE registrations and are therefore more complicated. We are determined to assist with this process and appreciate your patience.</a:t>
            </a:r>
          </a:p>
          <a:p>
            <a:pPr algn="just"/>
            <a:endParaRPr lang="en-GB" sz="1050" dirty="0">
              <a:solidFill>
                <a:srgbClr val="002060"/>
              </a:solidFill>
              <a:highlight>
                <a:srgbClr val="FFFF00"/>
              </a:highlight>
              <a:cs typeface="Calibri" panose="020F0502020204030204"/>
            </a:endParaRPr>
          </a:p>
          <a:p>
            <a:pPr algn="just"/>
            <a:endParaRPr lang="en-GB" sz="1050" dirty="0">
              <a:solidFill>
                <a:srgbClr val="002060"/>
              </a:solidFill>
              <a:cs typeface="Calibri" panose="020F0502020204030204"/>
            </a:endParaRPr>
          </a:p>
          <a:p>
            <a:pPr marL="171450" indent="-171450" algn="just">
              <a:buFont typeface="Arial" panose="020B0604020202020204" pitchFamily="34" charset="0"/>
              <a:buChar char="•"/>
            </a:pPr>
            <a:endParaRPr lang="en-GB" sz="1050" dirty="0">
              <a:solidFill>
                <a:srgbClr val="002060"/>
              </a:solidFill>
              <a:cs typeface="Calibri" panose="020F0502020204030204"/>
            </a:endParaRPr>
          </a:p>
        </p:txBody>
      </p:sp>
      <p:grpSp>
        <p:nvGrpSpPr>
          <p:cNvPr id="61" name="Group 60"/>
          <p:cNvGrpSpPr/>
          <p:nvPr/>
        </p:nvGrpSpPr>
        <p:grpSpPr>
          <a:xfrm>
            <a:off x="127196" y="1404097"/>
            <a:ext cx="804972" cy="994456"/>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27196" y="5288691"/>
            <a:ext cx="803170" cy="992231"/>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40787" y="5288691"/>
            <a:ext cx="5594277" cy="1119655"/>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 - directed study: Module 2 – How do pupils learn?</a:t>
            </a:r>
          </a:p>
          <a:p>
            <a:pPr marL="171450" indent="-171450" algn="just">
              <a:buFont typeface="Arial" panose="020B0604020202020204" pitchFamily="34" charset="0"/>
              <a:buChar char="•"/>
            </a:pPr>
            <a:r>
              <a:rPr lang="en-GB" sz="1050" dirty="0">
                <a:solidFill>
                  <a:srgbClr val="002060"/>
                </a:solidFill>
              </a:rPr>
              <a:t>In Week 8 you will begin your study of Module 2 – How do pupils learn?  Your task in Week 8 is to complete the </a:t>
            </a:r>
            <a:r>
              <a:rPr lang="en-GB" sz="1050" b="1" i="1" dirty="0">
                <a:solidFill>
                  <a:srgbClr val="002060"/>
                </a:solidFill>
              </a:rPr>
              <a:t>Welcome </a:t>
            </a:r>
            <a:r>
              <a:rPr lang="en-GB" sz="1050" dirty="0">
                <a:solidFill>
                  <a:srgbClr val="002060"/>
                </a:solidFill>
              </a:rPr>
              <a:t>section (including the </a:t>
            </a:r>
            <a:r>
              <a:rPr lang="en-GB" sz="1050" b="1" dirty="0">
                <a:solidFill>
                  <a:srgbClr val="002060"/>
                </a:solidFill>
              </a:rPr>
              <a:t>Pre-Quiz</a:t>
            </a:r>
            <a:r>
              <a:rPr lang="en-GB" sz="1050" dirty="0">
                <a:solidFill>
                  <a:srgbClr val="002060"/>
                </a:solidFill>
              </a:rPr>
              <a:t>) and the section entitled </a:t>
            </a:r>
            <a:r>
              <a:rPr lang="en-GB" sz="1050" b="1" i="1" dirty="0">
                <a:solidFill>
                  <a:srgbClr val="002060"/>
                </a:solidFill>
              </a:rPr>
              <a:t>The working and long-term memory.  </a:t>
            </a:r>
            <a:r>
              <a:rPr lang="en-GB" sz="1050" dirty="0">
                <a:solidFill>
                  <a:srgbClr val="002060"/>
                </a:solidFill>
              </a:rPr>
              <a:t>A teacher’s understanding of working memory, in particular, can have an enormous impact on your pupils' progress.</a:t>
            </a:r>
            <a:endParaRPr lang="en-GB" sz="1050" dirty="0">
              <a:solidFill>
                <a:srgbClr val="002060"/>
              </a:solidFill>
              <a:cs typeface="Calibri"/>
            </a:endParaRPr>
          </a:p>
        </p:txBody>
      </p:sp>
      <p:grpSp>
        <p:nvGrpSpPr>
          <p:cNvPr id="76" name="Group 75"/>
          <p:cNvGrpSpPr/>
          <p:nvPr/>
        </p:nvGrpSpPr>
        <p:grpSpPr>
          <a:xfrm>
            <a:off x="120546" y="6744037"/>
            <a:ext cx="806400" cy="985489"/>
            <a:chOff x="5048571" y="563945"/>
            <a:chExt cx="2340854" cy="2757312"/>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78" name="Picture 6" descr="mentoring Icon 251412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79" name="Rounded Rectangle 78"/>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1010947" y="6744037"/>
            <a:ext cx="5601418" cy="2778786"/>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a:t>
            </a:r>
            <a:r>
              <a:rPr lang="en-GB" sz="1050" b="1" dirty="0">
                <a:solidFill>
                  <a:srgbClr val="FFC000"/>
                </a:solidFill>
              </a:rPr>
              <a:t>ntor interaction</a:t>
            </a:r>
            <a:endParaRPr lang="en-GB" sz="1050" b="1" dirty="0">
              <a:solidFill>
                <a:srgbClr val="FFC000"/>
              </a:solidFill>
              <a:cs typeface="Calibri"/>
            </a:endParaRPr>
          </a:p>
          <a:p>
            <a:pPr marL="171450" indent="-171450" algn="just">
              <a:buFont typeface="Arial,Sans-Serif" panose="020B0604020202020204" pitchFamily="34" charset="0"/>
              <a:buChar char="•"/>
            </a:pPr>
            <a:r>
              <a:rPr lang="en-GB" sz="1050" dirty="0">
                <a:solidFill>
                  <a:srgbClr val="002060"/>
                </a:solidFill>
              </a:rPr>
              <a:t>In Week 8 you will have your usual </a:t>
            </a:r>
            <a:r>
              <a:rPr lang="en-GB" sz="1050" b="1" dirty="0">
                <a:solidFill>
                  <a:srgbClr val="002060"/>
                </a:solidFill>
              </a:rPr>
              <a:t>weekly meeting</a:t>
            </a:r>
            <a:r>
              <a:rPr lang="en-GB" sz="1050" dirty="0">
                <a:solidFill>
                  <a:srgbClr val="002060"/>
                </a:solidFill>
              </a:rPr>
              <a:t> with your mentor.  Please do not forget to either upload a copy of your mentor meeting record to Brightspace or keep a hard copy in a file. (</a:t>
            </a:r>
            <a:r>
              <a:rPr lang="en-GB" sz="1050" dirty="0">
                <a:solidFill>
                  <a:srgbClr val="002060"/>
                </a:solidFill>
                <a:hlinkClick r:id="rId10"/>
              </a:rPr>
              <a:t>How to upload to Brightspace video</a:t>
            </a:r>
            <a:r>
              <a:rPr lang="en-GB" sz="1050" dirty="0">
                <a:solidFill>
                  <a:srgbClr val="002060"/>
                </a:solidFill>
              </a:rPr>
              <a:t>)</a:t>
            </a:r>
            <a:endParaRPr lang="en-GB" sz="1050" dirty="0">
              <a:solidFill>
                <a:srgbClr val="002060"/>
              </a:solidFill>
              <a:cs typeface="Calibri"/>
            </a:endParaRPr>
          </a:p>
          <a:p>
            <a:pPr marL="171450" indent="-171450" algn="just">
              <a:buFont typeface="Arial,Sans-Serif" panose="020B0604020202020204" pitchFamily="34" charset="0"/>
              <a:buChar char="•"/>
            </a:pPr>
            <a:r>
              <a:rPr lang="en-GB" sz="1050" dirty="0">
                <a:solidFill>
                  <a:srgbClr val="002060"/>
                </a:solidFill>
                <a:cs typeface="Calibri"/>
              </a:rPr>
              <a:t>In Week 8, you will also have a </a:t>
            </a:r>
            <a:r>
              <a:rPr lang="en-GB" sz="1050" b="1" dirty="0">
                <a:solidFill>
                  <a:srgbClr val="002060"/>
                </a:solidFill>
                <a:cs typeface="Calibri"/>
              </a:rPr>
              <a:t>professional discussion</a:t>
            </a:r>
            <a:r>
              <a:rPr lang="en-GB" sz="1050" dirty="0">
                <a:solidFill>
                  <a:srgbClr val="002060"/>
                </a:solidFill>
                <a:cs typeface="Calibri"/>
              </a:rPr>
              <a:t>, which could take the form of an extended mentor meeting or a separate discussion – whichever works best for you and your mentor.  The focus of this discussion will be how you build on your pupils’ prior learning when preparing to introduce new knowledge.  You may wish to discuss:</a:t>
            </a:r>
          </a:p>
          <a:p>
            <a:pPr marL="628650" lvl="1" indent="-171450" algn="just">
              <a:buFont typeface="Arial,Sans-Serif" panose="020B0604020202020204" pitchFamily="34" charset="0"/>
              <a:buChar char="•"/>
            </a:pPr>
            <a:r>
              <a:rPr lang="en-GB" sz="1050" dirty="0">
                <a:solidFill>
                  <a:srgbClr val="002060"/>
                </a:solidFill>
                <a:cs typeface="Calibri"/>
              </a:rPr>
              <a:t>How well do you feel you build on your pupils’ prior learning?</a:t>
            </a:r>
          </a:p>
          <a:p>
            <a:pPr marL="628650" lvl="1" indent="-171450" algn="just">
              <a:buFont typeface="Arial,Sans-Serif" panose="020B0604020202020204" pitchFamily="34" charset="0"/>
              <a:buChar char="•"/>
            </a:pPr>
            <a:r>
              <a:rPr lang="en-GB" sz="1050" dirty="0">
                <a:solidFill>
                  <a:srgbClr val="002060"/>
                </a:solidFill>
                <a:cs typeface="Calibri"/>
              </a:rPr>
              <a:t>Have you made any assumptions about prior knowledge that turned out to be inaccurate?</a:t>
            </a:r>
          </a:p>
          <a:p>
            <a:pPr marL="628650" lvl="1" indent="-171450" algn="just">
              <a:buFont typeface="Arial,Sans-Serif" panose="020B0604020202020204" pitchFamily="34" charset="0"/>
              <a:buChar char="•"/>
            </a:pPr>
            <a:r>
              <a:rPr lang="en-GB" sz="1050" dirty="0">
                <a:solidFill>
                  <a:srgbClr val="002060"/>
                </a:solidFill>
                <a:cs typeface="Calibri"/>
              </a:rPr>
              <a:t>What impact did this have on the learning?  Consider upcoming lessons – what prior knowledge will your pupils need to access this new learning?</a:t>
            </a:r>
          </a:p>
          <a:p>
            <a:pPr marL="628650" lvl="1" indent="-171450" algn="just">
              <a:buFont typeface="Arial,Sans-Serif" panose="020B0604020202020204" pitchFamily="34" charset="0"/>
              <a:buChar char="•"/>
            </a:pPr>
            <a:r>
              <a:rPr lang="en-GB" sz="1050" dirty="0">
                <a:solidFill>
                  <a:srgbClr val="002060"/>
                </a:solidFill>
                <a:cs typeface="Calibri"/>
              </a:rPr>
              <a:t>How have/could you use the strategies you have studied this week to support pupils with SEND?</a:t>
            </a:r>
          </a:p>
          <a:p>
            <a:pPr marL="171450" indent="-171450" algn="just">
              <a:buFont typeface="Arial,Sans-Serif" panose="020B0604020202020204" pitchFamily="34" charset="0"/>
              <a:buChar char="•"/>
            </a:pPr>
            <a:endParaRPr lang="en-GB" sz="1050" dirty="0">
              <a:solidFill>
                <a:srgbClr val="002060"/>
              </a:solidFill>
              <a:cs typeface="Calibri"/>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Tree>
    <p:extLst>
      <p:ext uri="{BB962C8B-B14F-4D97-AF65-F5344CB8AC3E}">
        <p14:creationId xmlns:p14="http://schemas.microsoft.com/office/powerpoint/2010/main" val="3477747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7225" y="78068"/>
            <a:ext cx="700067" cy="405898"/>
          </a:xfrm>
          <a:prstGeom prst="rect">
            <a:avLst/>
          </a:prstGeom>
        </p:spPr>
      </p:pic>
      <p:sp>
        <p:nvSpPr>
          <p:cNvPr id="20" name="Rounded Rectangle 19"/>
          <p:cNvSpPr/>
          <p:nvPr/>
        </p:nvSpPr>
        <p:spPr>
          <a:xfrm rot="10800000" flipV="1">
            <a:off x="1802604" y="401403"/>
            <a:ext cx="4675186" cy="514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ECT Week 8 bulletin (continued)</a:t>
            </a:r>
          </a:p>
          <a:p>
            <a:pPr algn="ctr"/>
            <a:r>
              <a:rPr lang="en-GB" sz="1100" dirty="0">
                <a:solidFill>
                  <a:srgbClr val="002060"/>
                </a:solidFill>
              </a:rPr>
              <a:t>w/b Monday 7</a:t>
            </a:r>
            <a:r>
              <a:rPr lang="en-GB" sz="1100" baseline="30000" dirty="0">
                <a:solidFill>
                  <a:srgbClr val="002060"/>
                </a:solidFill>
              </a:rPr>
              <a:t>th</a:t>
            </a:r>
            <a:r>
              <a:rPr lang="en-GB" sz="1100" dirty="0">
                <a:solidFill>
                  <a:srgbClr val="002060"/>
                </a:solidFill>
              </a:rPr>
              <a:t> November 2022</a:t>
            </a:r>
          </a:p>
          <a:p>
            <a:pPr algn="ctr"/>
            <a:endParaRPr lang="en-GB" sz="1100" b="1" dirty="0">
              <a:solidFill>
                <a:srgbClr val="002060"/>
              </a:solidFill>
              <a:cs typeface="Calibri"/>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502011" cy="852040"/>
          </a:xfrm>
          <a:prstGeom prst="rect">
            <a:avLst/>
          </a:prstGeom>
        </p:spPr>
      </p:pic>
      <p:grpSp>
        <p:nvGrpSpPr>
          <p:cNvPr id="76" name="Group 75"/>
          <p:cNvGrpSpPr/>
          <p:nvPr/>
        </p:nvGrpSpPr>
        <p:grpSpPr>
          <a:xfrm>
            <a:off x="126317" y="968931"/>
            <a:ext cx="799381" cy="985489"/>
            <a:chOff x="5048571" y="563945"/>
            <a:chExt cx="2340855" cy="2757311"/>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sp>
          <p:nvSpPr>
            <p:cNvPr id="79" name="Rounded Rectangle 78"/>
            <p:cNvSpPr/>
            <p:nvPr/>
          </p:nvSpPr>
          <p:spPr>
            <a:xfrm>
              <a:off x="5058045" y="2843952"/>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Mentors</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1008004" y="962145"/>
            <a:ext cx="5755897" cy="2897567"/>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8, the focus of your interactions with your ECT will be </a:t>
            </a:r>
            <a:r>
              <a:rPr lang="en-GB" sz="1050" b="1" i="1" dirty="0">
                <a:solidFill>
                  <a:srgbClr val="002060"/>
                </a:solidFill>
              </a:rPr>
              <a:t>building on prior knowledge.</a:t>
            </a:r>
            <a:r>
              <a:rPr lang="en-GB" sz="1050" b="1" dirty="0">
                <a:solidFill>
                  <a:srgbClr val="002060"/>
                </a:solidFill>
              </a:rPr>
              <a:t>  </a:t>
            </a:r>
            <a:r>
              <a:rPr lang="en-GB" sz="1050" dirty="0">
                <a:solidFill>
                  <a:srgbClr val="002060"/>
                </a:solidFill>
              </a:rPr>
              <a:t>Please refer to page 28 in your Mentor Handbook. </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cs typeface="Calibri"/>
              </a:rPr>
              <a:t>If you are mentoring an ECT who started on the programme in April 2022, you will need to use the </a:t>
            </a:r>
            <a:r>
              <a:rPr lang="en-GB" sz="1050" b="1" dirty="0">
                <a:solidFill>
                  <a:srgbClr val="002060"/>
                </a:solidFill>
                <a:cs typeface="Calibri"/>
              </a:rPr>
              <a:t>current Year 1 handbook </a:t>
            </a:r>
            <a:r>
              <a:rPr lang="en-GB" sz="1050" dirty="0">
                <a:solidFill>
                  <a:srgbClr val="002060"/>
                </a:solidFill>
                <a:cs typeface="Calibri"/>
              </a:rPr>
              <a:t>from now on.  A copy is attached to this bulletin.</a:t>
            </a:r>
          </a:p>
          <a:p>
            <a:pPr marL="171450" indent="-171450" algn="just">
              <a:buFont typeface="Arial" panose="020B0604020202020204" pitchFamily="34" charset="0"/>
              <a:buChar char="•"/>
            </a:pPr>
            <a:r>
              <a:rPr lang="en-GB" sz="1050" dirty="0">
                <a:solidFill>
                  <a:srgbClr val="002060"/>
                </a:solidFill>
              </a:rPr>
              <a:t>This week there is a </a:t>
            </a:r>
            <a:r>
              <a:rPr lang="en-GB" sz="1050" b="1" dirty="0">
                <a:solidFill>
                  <a:srgbClr val="002060"/>
                </a:solidFill>
              </a:rPr>
              <a:t>professional discussion, </a:t>
            </a:r>
            <a:r>
              <a:rPr lang="en-GB" sz="1050" dirty="0">
                <a:solidFill>
                  <a:srgbClr val="002060"/>
                </a:solidFill>
              </a:rPr>
              <a:t>rather than an observation.  Professional discussions can take the form of a longer mentor meeting or be held separately – whichever works best for you and your ECT.</a:t>
            </a:r>
          </a:p>
          <a:p>
            <a:pPr marL="171450" indent="-171450" algn="just">
              <a:buFont typeface="Arial" panose="020B0604020202020204" pitchFamily="34" charset="0"/>
              <a:buChar char="•"/>
            </a:pPr>
            <a:r>
              <a:rPr lang="en-GB" sz="1050" b="1" dirty="0">
                <a:solidFill>
                  <a:srgbClr val="002060"/>
                </a:solidFill>
                <a:ea typeface="+mn-lt"/>
                <a:cs typeface="+mn-lt"/>
              </a:rPr>
              <a:t>Save the date</a:t>
            </a:r>
            <a:r>
              <a:rPr lang="en-GB" sz="1050" dirty="0">
                <a:solidFill>
                  <a:srgbClr val="002060"/>
                </a:solidFill>
                <a:ea typeface="+mn-lt"/>
                <a:cs typeface="+mn-lt"/>
              </a:rPr>
              <a:t>: the next </a:t>
            </a:r>
            <a:r>
              <a:rPr lang="en-GB" sz="1050" b="1" dirty="0">
                <a:solidFill>
                  <a:srgbClr val="002060"/>
                </a:solidFill>
                <a:ea typeface="+mn-lt"/>
                <a:cs typeface="+mn-lt"/>
              </a:rPr>
              <a:t>mentor training sessions</a:t>
            </a:r>
            <a:r>
              <a:rPr lang="en-GB" sz="1050">
                <a:solidFill>
                  <a:srgbClr val="002060"/>
                </a:solidFill>
                <a:ea typeface="+mn-lt"/>
                <a:cs typeface="+mn-lt"/>
              </a:rPr>
              <a:t> are w/b 21st November. All </a:t>
            </a:r>
            <a:r>
              <a:rPr lang="en-GB" sz="1050" dirty="0">
                <a:solidFill>
                  <a:srgbClr val="002060"/>
                </a:solidFill>
                <a:ea typeface="+mn-lt"/>
                <a:cs typeface="+mn-lt"/>
              </a:rPr>
              <a:t>sessions are online and we will send out links to you in the preceding week’s bulletin, so that you can choose to attend whichever session is most convenient for you.  (3.45pm-4.45pm)</a:t>
            </a:r>
          </a:p>
          <a:p>
            <a:pPr marL="171450" indent="-171450" algn="just">
              <a:buFont typeface="Arial" panose="020B0604020202020204" pitchFamily="34" charset="0"/>
              <a:buChar char="•"/>
            </a:pPr>
            <a:r>
              <a:rPr lang="en-GB" sz="1050" b="1" dirty="0">
                <a:solidFill>
                  <a:srgbClr val="002060"/>
                </a:solidFill>
                <a:ea typeface="+mn-lt"/>
                <a:cs typeface="+mn-lt"/>
              </a:rPr>
              <a:t>Familiarisation video (6min): </a:t>
            </a:r>
            <a:r>
              <a:rPr lang="en-GB" sz="1050" dirty="0">
                <a:solidFill>
                  <a:srgbClr val="002060"/>
                </a:solidFill>
                <a:ea typeface="+mn-lt"/>
                <a:cs typeface="+mn-lt"/>
              </a:rPr>
              <a:t>Please click on the following </a:t>
            </a:r>
            <a:r>
              <a:rPr lang="en-GB" sz="1050" dirty="0">
                <a:solidFill>
                  <a:srgbClr val="002060"/>
                </a:solidFill>
                <a:ea typeface="+mn-lt"/>
                <a:cs typeface="+mn-lt"/>
                <a:hlinkClick r:id="rId5"/>
              </a:rPr>
              <a:t>link</a:t>
            </a:r>
            <a:r>
              <a:rPr lang="en-GB" sz="1050" dirty="0">
                <a:solidFill>
                  <a:srgbClr val="002060"/>
                </a:solidFill>
                <a:ea typeface="+mn-lt"/>
                <a:cs typeface="+mn-lt"/>
              </a:rPr>
              <a:t> to view a short overview of the Brightspace content your ECT will be studying this week.  </a:t>
            </a:r>
            <a:endParaRPr lang="en-GB" sz="1050" dirty="0">
              <a:solidFill>
                <a:srgbClr val="FF0000"/>
              </a:solidFill>
              <a:highlight>
                <a:srgbClr val="FFFF00"/>
              </a:highlight>
              <a:ea typeface="+mn-lt"/>
              <a:cs typeface="+mn-lt"/>
            </a:endParaRPr>
          </a:p>
          <a:p>
            <a:pPr marL="171450" indent="-171450" algn="just">
              <a:buFont typeface="Arial" panose="020B0604020202020204" pitchFamily="34" charset="0"/>
              <a:buChar char="•"/>
            </a:pPr>
            <a:r>
              <a:rPr lang="en-GB" sz="1050" b="1" dirty="0">
                <a:solidFill>
                  <a:srgbClr val="002060"/>
                </a:solidFill>
                <a:cs typeface="Calibri"/>
              </a:rPr>
              <a:t>Free additional CPD for ECTs and mentors:  </a:t>
            </a:r>
            <a:r>
              <a:rPr lang="en-GB" sz="1050" dirty="0">
                <a:solidFill>
                  <a:srgbClr val="002060"/>
                </a:solidFill>
                <a:cs typeface="Calibri"/>
              </a:rPr>
              <a:t>Please do encourage your ECT(s) to book a place on the time and task management session with David </a:t>
            </a:r>
            <a:r>
              <a:rPr lang="en-GB" sz="1050" dirty="0" err="1">
                <a:solidFill>
                  <a:srgbClr val="002060"/>
                </a:solidFill>
                <a:cs typeface="Calibri"/>
              </a:rPr>
              <a:t>Gumbrell</a:t>
            </a:r>
            <a:r>
              <a:rPr lang="en-GB" sz="1050" dirty="0">
                <a:solidFill>
                  <a:srgbClr val="002060"/>
                </a:solidFill>
                <a:cs typeface="Calibri"/>
              </a:rPr>
              <a:t> at Salesian School on November 15th.  You are also more than welcome to attend.  </a:t>
            </a:r>
            <a:r>
              <a:rPr lang="en-GB" sz="1050" u="sng" dirty="0">
                <a:solidFill>
                  <a:schemeClr val="accent1"/>
                </a:solidFill>
                <a:cs typeface="Calibri"/>
                <a:hlinkClick r:id="rId6">
                  <a:extLst>
                    <a:ext uri="{A12FA001-AC4F-418D-AE19-62706E023703}">
                      <ahyp:hlinkClr xmlns:ahyp="http://schemas.microsoft.com/office/drawing/2018/hyperlinkcolor" val="tx"/>
                    </a:ext>
                  </a:extLst>
                </a:hlinkClick>
              </a:rPr>
              <a:t>CPD link</a:t>
            </a:r>
            <a:endParaRPr lang="en-GB" sz="1050" dirty="0">
              <a:solidFill>
                <a:schemeClr val="accent1"/>
              </a:solidFill>
              <a:cs typeface="Calibri"/>
            </a:endParaRPr>
          </a:p>
        </p:txBody>
      </p:sp>
      <p:sp>
        <p:nvSpPr>
          <p:cNvPr id="41" name="Rounded Rectangle 20">
            <a:extLst>
              <a:ext uri="{FF2B5EF4-FFF2-40B4-BE49-F238E27FC236}">
                <a16:creationId xmlns:a16="http://schemas.microsoft.com/office/drawing/2014/main" id="{A1AB0B8D-60A2-48BE-80C4-F164F85844C2}"/>
              </a:ext>
            </a:extLst>
          </p:cNvPr>
          <p:cNvSpPr/>
          <p:nvPr/>
        </p:nvSpPr>
        <p:spPr>
          <a:xfrm>
            <a:off x="1008162" y="4016046"/>
            <a:ext cx="5758669" cy="3199330"/>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6">
                    <a:lumMod val="50000"/>
                  </a:schemeClr>
                </a:solidFill>
              </a:rPr>
              <a:t>Message to your induction tutor</a:t>
            </a:r>
          </a:p>
          <a:p>
            <a:pPr marL="171450" indent="-171450" algn="just">
              <a:buFont typeface="Arial" panose="020B0604020202020204" pitchFamily="34" charset="0"/>
              <a:buChar char="•"/>
            </a:pPr>
            <a:r>
              <a:rPr lang="en-GB" sz="1050" dirty="0">
                <a:solidFill>
                  <a:srgbClr val="002060"/>
                </a:solidFill>
                <a:cs typeface="Calibri"/>
              </a:rPr>
              <a:t>Last week we shared the Induction Tutor training from this term - please </a:t>
            </a:r>
            <a:r>
              <a:rPr lang="en-GB" sz="1050" dirty="0">
                <a:solidFill>
                  <a:srgbClr val="002060"/>
                </a:solidFill>
                <a:cs typeface="Calibri"/>
                <a:hlinkClick r:id="rId7"/>
              </a:rPr>
              <a:t>click here</a:t>
            </a:r>
            <a:r>
              <a:rPr lang="en-GB" sz="1050" dirty="0">
                <a:solidFill>
                  <a:srgbClr val="002060"/>
                </a:solidFill>
                <a:cs typeface="Calibri"/>
              </a:rPr>
              <a:t> if you missed it. It is our responsibility as the Appropriate Body to ensure Induction Tutors are fully trained and supported for this important role. We will be offering more training throughout the year, please register your engagement with this training by completing an </a:t>
            </a:r>
            <a:r>
              <a:rPr lang="en-GB" sz="1050" dirty="0">
                <a:solidFill>
                  <a:srgbClr val="002060"/>
                </a:solidFill>
                <a:ea typeface="+mn-lt"/>
                <a:cs typeface="+mn-lt"/>
                <a:hlinkClick r:id="rId8"/>
              </a:rPr>
              <a:t>evaluation here</a:t>
            </a:r>
            <a:r>
              <a:rPr lang="en-GB" sz="1050" b="1" dirty="0">
                <a:solidFill>
                  <a:srgbClr val="002060"/>
                </a:solidFill>
                <a:cs typeface="Calibri"/>
              </a:rPr>
              <a:t>. </a:t>
            </a:r>
            <a:r>
              <a:rPr lang="en-GB" sz="1050" dirty="0">
                <a:solidFill>
                  <a:srgbClr val="002060"/>
                </a:solidFill>
                <a:cs typeface="Calibri"/>
              </a:rPr>
              <a:t>By completing this  you will be registering that you have completed training for this half term</a:t>
            </a:r>
            <a:r>
              <a:rPr lang="en-GB" sz="1050" b="1" dirty="0">
                <a:solidFill>
                  <a:srgbClr val="002060"/>
                </a:solidFill>
                <a:cs typeface="Calibri"/>
              </a:rPr>
              <a:t>.  </a:t>
            </a:r>
          </a:p>
          <a:p>
            <a:pPr marL="171450" indent="-171450" algn="just">
              <a:buFont typeface="Arial" panose="020B0604020202020204" pitchFamily="34" charset="0"/>
              <a:buChar char="•"/>
            </a:pPr>
            <a:r>
              <a:rPr lang="en-GB" sz="1050" dirty="0">
                <a:solidFill>
                  <a:srgbClr val="002060"/>
                </a:solidFill>
                <a:cs typeface="Calibri"/>
              </a:rPr>
              <a:t>Internal and External Quality Assurance: As the year progresses, as well as asking ECTs for feedback on their training, we will also be asking for feedback regarding their experience in their schools, such as mentor interactions and support. As a half-term checklist, please start to think about the following areas:</a:t>
            </a:r>
          </a:p>
          <a:p>
            <a:pPr marL="628650" lvl="1" indent="-171450" algn="just">
              <a:buFont typeface="Arial" panose="020B0604020202020204" pitchFamily="34" charset="0"/>
              <a:buChar char="•"/>
            </a:pPr>
            <a:r>
              <a:rPr lang="en-GB" sz="1050" dirty="0">
                <a:solidFill>
                  <a:srgbClr val="002060"/>
                </a:solidFill>
                <a:cs typeface="Calibri"/>
              </a:rPr>
              <a:t>How do you check the quality of the mentor meetings and interactions within your school to ensure </a:t>
            </a:r>
            <a:r>
              <a:rPr lang="en-GB" sz="1050" u="sng" dirty="0">
                <a:solidFill>
                  <a:srgbClr val="002060"/>
                </a:solidFill>
                <a:cs typeface="Calibri"/>
              </a:rPr>
              <a:t>all</a:t>
            </a:r>
            <a:r>
              <a:rPr lang="en-GB" sz="1050" dirty="0">
                <a:solidFill>
                  <a:srgbClr val="002060"/>
                </a:solidFill>
                <a:cs typeface="Calibri"/>
              </a:rPr>
              <a:t> ECTs receive high-quality support?</a:t>
            </a:r>
            <a:endParaRPr lang="en-GB" dirty="0">
              <a:solidFill>
                <a:srgbClr val="FFFFFF"/>
              </a:solidFill>
              <a:cs typeface="Calibri"/>
            </a:endParaRPr>
          </a:p>
          <a:p>
            <a:pPr marL="628650" lvl="1" indent="-171450" algn="just">
              <a:buFont typeface="Arial" panose="020B0604020202020204" pitchFamily="34" charset="0"/>
              <a:buChar char="•"/>
            </a:pPr>
            <a:r>
              <a:rPr lang="en-GB" sz="1050">
                <a:solidFill>
                  <a:srgbClr val="002060"/>
                </a:solidFill>
                <a:cs typeface="Calibri"/>
              </a:rPr>
              <a:t>Do you know how your ECTs are getting on in the classroom in preparation for end-of-term progress reviews?</a:t>
            </a:r>
          </a:p>
          <a:p>
            <a:pPr marL="628650" lvl="1" indent="-171450" algn="just">
              <a:buFont typeface="Arial" panose="020B0604020202020204" pitchFamily="34" charset="0"/>
              <a:buChar char="•"/>
            </a:pPr>
            <a:r>
              <a:rPr lang="en-GB" sz="1050">
                <a:solidFill>
                  <a:srgbClr val="002060"/>
                </a:solidFill>
                <a:cs typeface="Calibri"/>
              </a:rPr>
              <a:t>How are your ECTs managing their workload and time?  Have you checked in with them </a:t>
            </a:r>
            <a:r>
              <a:rPr lang="en-GB" sz="1050" dirty="0">
                <a:solidFill>
                  <a:srgbClr val="002060"/>
                </a:solidFill>
                <a:cs typeface="Calibri"/>
              </a:rPr>
              <a:t>personally regarding their wellbeing?</a:t>
            </a:r>
          </a:p>
          <a:p>
            <a:pPr marL="171450" indent="-171450" algn="just">
              <a:buFont typeface="Arial" panose="020B0604020202020204" pitchFamily="34" charset="0"/>
              <a:buChar char="•"/>
            </a:pPr>
            <a:r>
              <a:rPr lang="en-GB" sz="1050" b="1" dirty="0">
                <a:solidFill>
                  <a:srgbClr val="002060"/>
                </a:solidFill>
                <a:cs typeface="Calibri"/>
              </a:rPr>
              <a:t>Programme Agreements – As part of your school's contract with Xavier and Teach First you are required to sign a Programme Agreement. This is attached to this bulletin, please sign on P1 and P20 and return to </a:t>
            </a:r>
            <a:r>
              <a:rPr lang="en-GB" sz="1050" b="1" dirty="0">
                <a:solidFill>
                  <a:srgbClr val="002060"/>
                </a:solidFill>
                <a:cs typeface="Calibri"/>
                <a:hlinkClick r:id="rId9"/>
              </a:rPr>
              <a:t>k.powlson@xaviercet.org.uk</a:t>
            </a:r>
            <a:r>
              <a:rPr lang="en-GB" sz="1050" b="1" dirty="0">
                <a:solidFill>
                  <a:srgbClr val="002060"/>
                </a:solidFill>
                <a:cs typeface="Calibri"/>
              </a:rPr>
              <a:t> </a:t>
            </a:r>
          </a:p>
          <a:p>
            <a:pPr marL="171450" indent="-171450" algn="just">
              <a:buFont typeface="Arial" panose="020B0604020202020204" pitchFamily="34" charset="0"/>
              <a:buChar char="•"/>
            </a:pPr>
            <a:endParaRPr lang="en-GB" sz="1050" dirty="0">
              <a:solidFill>
                <a:srgbClr val="002060"/>
              </a:solidFill>
              <a:cs typeface="Calibri"/>
            </a:endParaRPr>
          </a:p>
          <a:p>
            <a:pPr marL="171450" indent="-171450" algn="just">
              <a:buFont typeface="Arial" panose="020B0604020202020204" pitchFamily="34" charset="0"/>
              <a:buChar char="•"/>
            </a:pPr>
            <a:endParaRPr lang="en-GB" dirty="0">
              <a:solidFill>
                <a:srgbClr val="FFFFFF"/>
              </a:solidFill>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algn="just"/>
            <a:endParaRPr lang="en-GB" sz="1050" dirty="0">
              <a:solidFill>
                <a:srgbClr val="002060"/>
              </a:solidFill>
              <a:cs typeface="Calibri"/>
            </a:endParaRPr>
          </a:p>
        </p:txBody>
      </p:sp>
      <p:pic>
        <p:nvPicPr>
          <p:cNvPr id="1028" name="Picture 4">
            <a:extLst>
              <a:ext uri="{FF2B5EF4-FFF2-40B4-BE49-F238E27FC236}">
                <a16:creationId xmlns:a16="http://schemas.microsoft.com/office/drawing/2014/main" id="{AECF8466-59C8-423D-A582-22537029BBC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0599" y="1077421"/>
            <a:ext cx="557213" cy="557213"/>
          </a:xfrm>
          <a:prstGeom prst="rect">
            <a:avLst/>
          </a:prstGeom>
          <a:noFill/>
          <a:extLst>
            <a:ext uri="{909E8E84-426E-40DD-AFC4-6F175D3DCCD1}">
              <a14:hiddenFill xmlns:a14="http://schemas.microsoft.com/office/drawing/2010/main">
                <a:solidFill>
                  <a:srgbClr val="FFFFFF"/>
                </a:solidFill>
              </a14:hiddenFill>
            </a:ext>
          </a:extLst>
        </p:spPr>
      </p:pic>
      <p:grpSp>
        <p:nvGrpSpPr>
          <p:cNvPr id="45" name="Group 44">
            <a:extLst>
              <a:ext uri="{FF2B5EF4-FFF2-40B4-BE49-F238E27FC236}">
                <a16:creationId xmlns:a16="http://schemas.microsoft.com/office/drawing/2014/main" id="{6417C560-8980-4166-AFA5-9EFF605EC2F4}"/>
              </a:ext>
            </a:extLst>
          </p:cNvPr>
          <p:cNvGrpSpPr/>
          <p:nvPr/>
        </p:nvGrpSpPr>
        <p:grpSpPr>
          <a:xfrm>
            <a:off x="130052" y="3963129"/>
            <a:ext cx="803170" cy="992231"/>
            <a:chOff x="290560" y="563947"/>
            <a:chExt cx="2224100" cy="2747637"/>
          </a:xfrm>
        </p:grpSpPr>
        <p:sp>
          <p:nvSpPr>
            <p:cNvPr id="46" name="Oval 45">
              <a:extLst>
                <a:ext uri="{FF2B5EF4-FFF2-40B4-BE49-F238E27FC236}">
                  <a16:creationId xmlns:a16="http://schemas.microsoft.com/office/drawing/2014/main" id="{75C368A2-42F4-421E-929A-912663FAD7F6}"/>
                </a:ext>
              </a:extLst>
            </p:cNvPr>
            <p:cNvSpPr/>
            <p:nvPr/>
          </p:nvSpPr>
          <p:spPr>
            <a:xfrm>
              <a:off x="290560" y="563947"/>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8" name="Rounded Rectangle 73">
              <a:extLst>
                <a:ext uri="{FF2B5EF4-FFF2-40B4-BE49-F238E27FC236}">
                  <a16:creationId xmlns:a16="http://schemas.microsoft.com/office/drawing/2014/main" id="{C0B67751-306B-442E-8675-43DD6EC1E839}"/>
                </a:ext>
              </a:extLst>
            </p:cNvPr>
            <p:cNvSpPr/>
            <p:nvPr/>
          </p:nvSpPr>
          <p:spPr>
            <a:xfrm>
              <a:off x="300031" y="2842301"/>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49" name="Picture 12" descr="lesson Icon 2812537">
            <a:extLst>
              <a:ext uri="{FF2B5EF4-FFF2-40B4-BE49-F238E27FC236}">
                <a16:creationId xmlns:a16="http://schemas.microsoft.com/office/drawing/2014/main" id="{32CA72CC-A90E-48F0-8E3B-93B5F5FC2AE5}"/>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79703" y="4102028"/>
            <a:ext cx="507520" cy="47257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B370720A-2546-0190-F33B-BF5B1F4ED715}"/>
              </a:ext>
            </a:extLst>
          </p:cNvPr>
          <p:cNvSpPr/>
          <p:nvPr/>
        </p:nvSpPr>
        <p:spPr>
          <a:xfrm>
            <a:off x="997754" y="7384278"/>
            <a:ext cx="5766147" cy="2399023"/>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33F80C5-E040-A2D4-8AEA-1A9ABF525336}"/>
              </a:ext>
            </a:extLst>
          </p:cNvPr>
          <p:cNvSpPr txBox="1"/>
          <p:nvPr/>
        </p:nvSpPr>
        <p:spPr>
          <a:xfrm>
            <a:off x="1169401" y="7641527"/>
            <a:ext cx="5629180" cy="18697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solidFill>
                  <a:srgbClr val="5D3080"/>
                </a:solidFill>
                <a:cs typeface="Calibri"/>
              </a:rPr>
              <a:t>Additional CPD – TIME AND TASK MANAGEMENT – TUESDAY 15</a:t>
            </a:r>
            <a:r>
              <a:rPr lang="en-US" sz="1050" b="1" baseline="30000" dirty="0">
                <a:solidFill>
                  <a:srgbClr val="5D3080"/>
                </a:solidFill>
                <a:cs typeface="Calibri"/>
              </a:rPr>
              <a:t>TH</a:t>
            </a:r>
            <a:r>
              <a:rPr lang="en-US" sz="1050" b="1" dirty="0">
                <a:solidFill>
                  <a:srgbClr val="5D3080"/>
                </a:solidFill>
                <a:cs typeface="Calibri"/>
              </a:rPr>
              <a:t> NOVEMBER – 4.00-5.30 PM</a:t>
            </a:r>
          </a:p>
          <a:p>
            <a:r>
              <a:rPr lang="en-US" sz="1050" dirty="0">
                <a:solidFill>
                  <a:srgbClr val="002060"/>
                </a:solidFill>
                <a:ea typeface="+mn-lt"/>
                <a:cs typeface="+mn-lt"/>
              </a:rPr>
              <a:t>We are delighted to be able to invite ECTs and their mentors to attend a </a:t>
            </a:r>
            <a:r>
              <a:rPr lang="en-US" sz="1050" b="1" dirty="0">
                <a:solidFill>
                  <a:srgbClr val="002060"/>
                </a:solidFill>
                <a:ea typeface="+mn-lt"/>
                <a:cs typeface="+mn-lt"/>
              </a:rPr>
              <a:t>Time and Task Management </a:t>
            </a:r>
            <a:r>
              <a:rPr lang="en-US" sz="1050" dirty="0">
                <a:solidFill>
                  <a:srgbClr val="002060"/>
                </a:solidFill>
                <a:ea typeface="+mn-lt"/>
                <a:cs typeface="+mn-lt"/>
              </a:rPr>
              <a:t>CPD session on </a:t>
            </a:r>
            <a:r>
              <a:rPr lang="en-US" sz="1050" b="1" dirty="0">
                <a:solidFill>
                  <a:srgbClr val="002060"/>
                </a:solidFill>
                <a:ea typeface="+mn-lt"/>
                <a:cs typeface="+mn-lt"/>
              </a:rPr>
              <a:t>Tuesday 15</a:t>
            </a:r>
            <a:r>
              <a:rPr lang="en-US" sz="1050" b="1" baseline="30000" dirty="0">
                <a:solidFill>
                  <a:srgbClr val="002060"/>
                </a:solidFill>
                <a:ea typeface="+mn-lt"/>
                <a:cs typeface="+mn-lt"/>
              </a:rPr>
              <a:t>th</a:t>
            </a:r>
            <a:r>
              <a:rPr lang="en-US" sz="1050" b="1" dirty="0">
                <a:solidFill>
                  <a:srgbClr val="002060"/>
                </a:solidFill>
                <a:ea typeface="+mn-lt"/>
                <a:cs typeface="+mn-lt"/>
              </a:rPr>
              <a:t> November, at Salesian School, from 4-5.30 pm</a:t>
            </a:r>
            <a:r>
              <a:rPr lang="en-US" sz="1050" dirty="0">
                <a:solidFill>
                  <a:srgbClr val="002060"/>
                </a:solidFill>
                <a:ea typeface="+mn-lt"/>
                <a:cs typeface="+mn-lt"/>
              </a:rPr>
              <a:t>.</a:t>
            </a:r>
            <a:endParaRPr lang="en-US" sz="1050" dirty="0">
              <a:solidFill>
                <a:srgbClr val="000000"/>
              </a:solidFill>
              <a:ea typeface="+mn-lt"/>
              <a:cs typeface="+mn-lt"/>
            </a:endParaRPr>
          </a:p>
          <a:p>
            <a:r>
              <a:rPr lang="en-US" sz="1050" dirty="0">
                <a:solidFill>
                  <a:srgbClr val="002060"/>
                </a:solidFill>
                <a:ea typeface="+mn-lt"/>
                <a:cs typeface="+mn-lt"/>
              </a:rPr>
              <a:t>David </a:t>
            </a:r>
            <a:r>
              <a:rPr lang="en-US" sz="1050" dirty="0" err="1">
                <a:solidFill>
                  <a:srgbClr val="002060"/>
                </a:solidFill>
                <a:ea typeface="+mn-lt"/>
                <a:cs typeface="+mn-lt"/>
              </a:rPr>
              <a:t>Gumbrell</a:t>
            </a:r>
            <a:r>
              <a:rPr lang="en-US" sz="1050" dirty="0">
                <a:solidFill>
                  <a:srgbClr val="002060"/>
                </a:solidFill>
                <a:ea typeface="+mn-lt"/>
                <a:cs typeface="+mn-lt"/>
              </a:rPr>
              <a:t> is an author and speaker on resilience.  He has over 20 years’ teaching </a:t>
            </a:r>
            <a:endParaRPr lang="en-US" sz="1050" dirty="0">
              <a:solidFill>
                <a:srgbClr val="000000"/>
              </a:solidFill>
              <a:ea typeface="+mn-lt"/>
              <a:cs typeface="+mn-lt"/>
            </a:endParaRPr>
          </a:p>
          <a:p>
            <a:r>
              <a:rPr lang="en-US" sz="1050" dirty="0">
                <a:solidFill>
                  <a:srgbClr val="002060"/>
                </a:solidFill>
                <a:ea typeface="+mn-lt"/>
                <a:cs typeface="+mn-lt"/>
              </a:rPr>
              <a:t>experience in a range of roles, including headship.  He now works with Early Career Teachers, helping to support their well-being, time and task management and decision making. David always receives rave reviews from the training he offers, so the session will be well worth your time.  </a:t>
            </a:r>
          </a:p>
          <a:p>
            <a:r>
              <a:rPr lang="en-US" sz="1050" dirty="0">
                <a:solidFill>
                  <a:srgbClr val="002060"/>
                </a:solidFill>
                <a:ea typeface="+mn-lt"/>
                <a:cs typeface="+mn-lt"/>
              </a:rPr>
              <a:t>To book a place, please click on the following link</a:t>
            </a:r>
            <a:r>
              <a:rPr lang="en-US" sz="1050" dirty="0">
                <a:ea typeface="+mn-lt"/>
                <a:cs typeface="+mn-lt"/>
              </a:rPr>
              <a:t>. </a:t>
            </a:r>
            <a:r>
              <a:rPr lang="en-US" sz="1050" dirty="0">
                <a:ea typeface="+mn-lt"/>
                <a:cs typeface="+mn-lt"/>
                <a:hlinkClick r:id="rId6"/>
              </a:rPr>
              <a:t>CPD link</a:t>
            </a:r>
            <a:endParaRPr lang="en-US" sz="1050" dirty="0">
              <a:cs typeface="Calibri"/>
            </a:endParaRPr>
          </a:p>
          <a:p>
            <a:endParaRPr lang="en-US" sz="1050" dirty="0">
              <a:solidFill>
                <a:srgbClr val="000000"/>
              </a:solidFill>
              <a:cs typeface="Calibri"/>
            </a:endParaRPr>
          </a:p>
          <a:p>
            <a:endParaRPr lang="en-US" sz="1050" dirty="0">
              <a:solidFill>
                <a:srgbClr val="000000"/>
              </a:solidFill>
              <a:cs typeface="Calibri"/>
            </a:endParaRPr>
          </a:p>
          <a:p>
            <a:endParaRPr lang="en-US" sz="1050" dirty="0">
              <a:solidFill>
                <a:srgbClr val="002060"/>
              </a:solidFill>
              <a:cs typeface="Calibri"/>
            </a:endParaRPr>
          </a:p>
        </p:txBody>
      </p:sp>
      <p:pic>
        <p:nvPicPr>
          <p:cNvPr id="25" name="Picture 24">
            <a:extLst>
              <a:ext uri="{FF2B5EF4-FFF2-40B4-BE49-F238E27FC236}">
                <a16:creationId xmlns:a16="http://schemas.microsoft.com/office/drawing/2014/main" id="{D43A3B9E-E95F-41BA-B83B-5ADA05B61C8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4512" y="7051010"/>
            <a:ext cx="867600" cy="1084500"/>
          </a:xfrm>
          <a:prstGeom prst="rect">
            <a:avLst/>
          </a:prstGeom>
        </p:spPr>
      </p:pic>
      <p:pic>
        <p:nvPicPr>
          <p:cNvPr id="2" name="Picture 4">
            <a:extLst>
              <a:ext uri="{FF2B5EF4-FFF2-40B4-BE49-F238E27FC236}">
                <a16:creationId xmlns:a16="http://schemas.microsoft.com/office/drawing/2014/main" id="{D0365942-5B3E-B797-CB6A-16C6172F6A84}"/>
              </a:ext>
            </a:extLst>
          </p:cNvPr>
          <p:cNvPicPr>
            <a:picLocks noChangeAspect="1"/>
          </p:cNvPicPr>
          <p:nvPr/>
        </p:nvPicPr>
        <p:blipFill>
          <a:blip r:embed="rId13"/>
          <a:stretch>
            <a:fillRect/>
          </a:stretch>
        </p:blipFill>
        <p:spPr>
          <a:xfrm>
            <a:off x="4811371" y="8857316"/>
            <a:ext cx="614994" cy="887941"/>
          </a:xfrm>
          <a:prstGeom prst="rect">
            <a:avLst/>
          </a:prstGeom>
        </p:spPr>
      </p:pic>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02A09931-75FB-4F27-905A-4216465D4FC3}">
  <ds:schemaRefs>
    <ds:schemaRef ds:uri="bb72b056-a597-4370-8ff5-977ebef110a8"/>
    <ds:schemaRef ds:uri="http://purl.org/dc/dcmitype/"/>
    <ds:schemaRef ds:uri="1a4f690a-3c21-47b9-b626-ddb63adf0775"/>
    <ds:schemaRef ds:uri="http://schemas.openxmlformats.org/package/2006/metadata/core-properties"/>
    <ds:schemaRef ds:uri="http://schemas.microsoft.com/office/2006/metadata/properties"/>
    <ds:schemaRef ds:uri="http://www.w3.org/XML/1998/namespace"/>
    <ds:schemaRef ds:uri="http://purl.org/dc/elements/1.1/"/>
    <ds:schemaRef ds:uri="http://schemas.microsoft.com/office/2006/documentManagement/typ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2154189E-0D0F-4832-B256-D5B0F3BA2D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147</TotalTime>
  <Words>1302</Words>
  <Application>Microsoft Office PowerPoint</Application>
  <PresentationFormat>A4 Paper (210x297 mm)</PresentationFormat>
  <Paragraphs>52</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Arial,Sans-Serif</vt:lpstr>
      <vt:lpstr>Calibri</vt:lpstr>
      <vt:lpstr>Calibri Light</vt:lpstr>
      <vt:lpstr>Gill Sans MT Condensed</vt:lpstr>
      <vt:lpstr>Times New Roman</vt: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504</cp:revision>
  <dcterms:created xsi:type="dcterms:W3CDTF">2021-06-21T08:59:27Z</dcterms:created>
  <dcterms:modified xsi:type="dcterms:W3CDTF">2022-10-20T10:15:47Z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MediaServiceImageTags">
    <vt:lpwstr/>
  </property>
</Properties>
</file>