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1"/>
  </p:notesMasterIdLst>
  <p:sldIdLst>
    <p:sldId id="320" r:id="rId5"/>
    <p:sldId id="538" r:id="rId6"/>
    <p:sldId id="380" r:id="rId7"/>
    <p:sldId id="256" r:id="rId8"/>
    <p:sldId id="446" r:id="rId9"/>
    <p:sldId id="842" r:id="rId10"/>
    <p:sldId id="355" r:id="rId11"/>
    <p:sldId id="523" r:id="rId12"/>
    <p:sldId id="848" r:id="rId13"/>
    <p:sldId id="535" r:id="rId14"/>
    <p:sldId id="490" r:id="rId15"/>
    <p:sldId id="818" r:id="rId16"/>
    <p:sldId id="819" r:id="rId17"/>
    <p:sldId id="845" r:id="rId18"/>
    <p:sldId id="813" r:id="rId19"/>
    <p:sldId id="843" r:id="rId20"/>
    <p:sldId id="844" r:id="rId21"/>
    <p:sldId id="536" r:id="rId22"/>
    <p:sldId id="537" r:id="rId23"/>
    <p:sldId id="846" r:id="rId24"/>
    <p:sldId id="847" r:id="rId25"/>
    <p:sldId id="816" r:id="rId26"/>
    <p:sldId id="573" r:id="rId27"/>
    <p:sldId id="449" r:id="rId28"/>
    <p:sldId id="287" r:id="rId29"/>
    <p:sldId id="457"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Notes for facilitators" id="{BF8021CC-0B9F-487C-B092-8B38CD6D4A5D}">
          <p14:sldIdLst>
            <p14:sldId id="320"/>
            <p14:sldId id="538"/>
          </p14:sldIdLst>
        </p14:section>
        <p14:section name="Opening of the seminar" id="{3333897D-995A-4450-B704-05833944A66F}">
          <p14:sldIdLst>
            <p14:sldId id="380"/>
            <p14:sldId id="256"/>
            <p14:sldId id="446"/>
            <p14:sldId id="842"/>
          </p14:sldIdLst>
        </p14:section>
        <p14:section name="Core content - The importance of talk" id="{5C255B1A-5FCB-47DC-8D9E-BAB427629720}">
          <p14:sldIdLst>
            <p14:sldId id="355"/>
            <p14:sldId id="523"/>
          </p14:sldIdLst>
        </p14:section>
        <p14:section name="Core content - Structuring talk" id="{A57E2CCF-3108-40B7-89D9-A9BD99721489}">
          <p14:sldIdLst>
            <p14:sldId id="848"/>
            <p14:sldId id="535"/>
            <p14:sldId id="490"/>
          </p14:sldIdLst>
        </p14:section>
        <p14:section name="Strategy 1 - Questioning" id="{08A126DF-6F9A-49B8-8A23-F7D7F64A1BF9}">
          <p14:sldIdLst>
            <p14:sldId id="818"/>
            <p14:sldId id="819"/>
            <p14:sldId id="845"/>
            <p14:sldId id="813"/>
            <p14:sldId id="843"/>
            <p14:sldId id="844"/>
            <p14:sldId id="536"/>
          </p14:sldIdLst>
        </p14:section>
        <p14:section name="Strategy 2 - Scaffolds for talk" id="{2E857FD2-EE88-4690-BCC5-286D24E37325}">
          <p14:sldIdLst>
            <p14:sldId id="537"/>
            <p14:sldId id="846"/>
            <p14:sldId id="847"/>
            <p14:sldId id="816"/>
            <p14:sldId id="573"/>
          </p14:sldIdLst>
        </p14:section>
        <p14:section name="Networks and close" id="{F8A705D3-0C30-4B1E-A5AB-45A7962C374A}">
          <p14:sldIdLst>
            <p14:sldId id="449"/>
            <p14:sldId id="287"/>
            <p14:sldId id="457"/>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7650B56-7A80-F8AA-0897-354AA9F4CC3D}" name="Douglas Fairfield" initials="DF" userId="S::dfairfield@teachfirst.org.uk::0acc0437-728a-4adf-92f1-b632e7e7147b" providerId="AD"/>
  <p188:author id="{C4836F7A-03EC-F531-45EB-E041857490C4}" name="Emily Lewis" initials="EL" userId="S::elewis2@teachfirst.org.uk::f5d184d9-992a-496f-aef0-f96980564156" providerId="AD"/>
  <p188:author id="{9DFADBF6-F99C-3E18-C2DF-E4696A93B6EE}" name="Ruth Bourne" initials="REB" userId="Ruth Bourne" providerId="None"/>
  <p188:author id="{AFD68CFD-9DF4-2A83-8C95-BF35C5CA1BAD}" name="Carys Taylor" initials="CT" userId="S::ctaylor@teachfirst.org.uk::118a463a-74fc-4c5a-a3b1-147b5e2387b7"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Ruth Bourne" initials="REB" lastIdx="7" clrIdx="6">
    <p:extLst>
      <p:ext uri="{19B8F6BF-5375-455C-9EA6-DF929625EA0E}">
        <p15:presenceInfo xmlns:p15="http://schemas.microsoft.com/office/powerpoint/2012/main" userId="Ruth Bourne" providerId="None"/>
      </p:ext>
    </p:extLst>
  </p:cmAuthor>
  <p:cmAuthor id="1" name="Phillipa Cordey" initials="PC" lastIdx="80" clrIdx="0"/>
  <p:cmAuthor id="2" name="Carys Taylor" initials="CT" lastIdx="91" clrIdx="1"/>
  <p:cmAuthor id="3" name="Claire Sullivan" initials="CS" lastIdx="11" clrIdx="2">
    <p:extLst>
      <p:ext uri="{19B8F6BF-5375-455C-9EA6-DF929625EA0E}">
        <p15:presenceInfo xmlns:p15="http://schemas.microsoft.com/office/powerpoint/2012/main" userId="S::csullivan@teachfirst.org.uk::dd139bae-b606-47f3-879e-70b247762140" providerId="AD"/>
      </p:ext>
    </p:extLst>
  </p:cmAuthor>
  <p:cmAuthor id="4" name="Natalie Davys" initials="ND" lastIdx="1" clrIdx="3">
    <p:extLst>
      <p:ext uri="{19B8F6BF-5375-455C-9EA6-DF929625EA0E}">
        <p15:presenceInfo xmlns:p15="http://schemas.microsoft.com/office/powerpoint/2012/main" userId="S::NDavys@teachfirst.org.uk::8d64778f-730d-4de1-bb25-f1569dd4e4e2" providerId="AD"/>
      </p:ext>
    </p:extLst>
  </p:cmAuthor>
  <p:cmAuthor id="5" name="David Preece" initials="DP" lastIdx="1" clrIdx="4">
    <p:extLst>
      <p:ext uri="{19B8F6BF-5375-455C-9EA6-DF929625EA0E}">
        <p15:presenceInfo xmlns:p15="http://schemas.microsoft.com/office/powerpoint/2012/main" userId="S::dpreece@teachfirst.org.uk::3390bb37-e380-40b7-8c64-2d313837d2f2" providerId="AD"/>
      </p:ext>
    </p:extLst>
  </p:cmAuthor>
  <p:cmAuthor id="6" name="Benjamin Davey" initials="BD" lastIdx="3" clrIdx="5">
    <p:extLst>
      <p:ext uri="{19B8F6BF-5375-455C-9EA6-DF929625EA0E}">
        <p15:presenceInfo xmlns:p15="http://schemas.microsoft.com/office/powerpoint/2012/main" userId="S::bdavey@teachfirst.org.uk::c28ee93d-ec9f-447d-af2b-07abc1e9fe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832"/>
    <a:srgbClr val="3663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3B9AE2-ED79-BB92-FEE1-BE3BA53245AE}" v="1" dt="2022-09-09T10:52:43.3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37770" autoAdjust="0"/>
  </p:normalViewPr>
  <p:slideViewPr>
    <p:cSldViewPr snapToGrid="0">
      <p:cViewPr varScale="1">
        <p:scale>
          <a:sx n="38" d="100"/>
          <a:sy n="38" d="100"/>
        </p:scale>
        <p:origin x="3276" y="5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8/10/relationships/authors" Target="authors.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commentAuthors" Target="commentAuthors.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ys Taylor" userId="118a463a-74fc-4c5a-a3b1-147b5e2387b7" providerId="ADAL" clId="{9019E30C-1CE3-4F1D-9725-990B02FC5826}"/>
    <pc:docChg chg="modSld">
      <pc:chgData name="Carys Taylor" userId="118a463a-74fc-4c5a-a3b1-147b5e2387b7" providerId="ADAL" clId="{9019E30C-1CE3-4F1D-9725-990B02FC5826}" dt="2022-03-17T13:00:14.130" v="0" actId="207"/>
      <pc:docMkLst>
        <pc:docMk/>
      </pc:docMkLst>
      <pc:sldChg chg="modNotesTx">
        <pc:chgData name="Carys Taylor" userId="118a463a-74fc-4c5a-a3b1-147b5e2387b7" providerId="ADAL" clId="{9019E30C-1CE3-4F1D-9725-990B02FC5826}" dt="2022-03-17T13:00:14.130" v="0" actId="207"/>
        <pc:sldMkLst>
          <pc:docMk/>
          <pc:sldMk cId="1802781511" sldId="845"/>
        </pc:sldMkLst>
      </pc:sldChg>
    </pc:docChg>
  </pc:docChgLst>
  <pc:docChgLst>
    <pc:chgData name="Carys Taylor" userId="118a463a-74fc-4c5a-a3b1-147b5e2387b7" providerId="ADAL" clId="{97FAE33F-86BE-41E5-B3D6-042BC43DD84F}"/>
    <pc:docChg chg="custSel modSld modSection">
      <pc:chgData name="Carys Taylor" userId="118a463a-74fc-4c5a-a3b1-147b5e2387b7" providerId="ADAL" clId="{97FAE33F-86BE-41E5-B3D6-042BC43DD84F}" dt="2022-06-22T06:34:44.304" v="17" actId="20577"/>
      <pc:docMkLst>
        <pc:docMk/>
      </pc:docMkLst>
      <pc:sldChg chg="modSp mod">
        <pc:chgData name="Carys Taylor" userId="118a463a-74fc-4c5a-a3b1-147b5e2387b7" providerId="ADAL" clId="{97FAE33F-86BE-41E5-B3D6-042BC43DD84F}" dt="2022-06-22T06:33:56.655" v="6" actId="5793"/>
        <pc:sldMkLst>
          <pc:docMk/>
          <pc:sldMk cId="2918955057" sldId="320"/>
        </pc:sldMkLst>
        <pc:spChg chg="mod">
          <ac:chgData name="Carys Taylor" userId="118a463a-74fc-4c5a-a3b1-147b5e2387b7" providerId="ADAL" clId="{97FAE33F-86BE-41E5-B3D6-042BC43DD84F}" dt="2022-06-22T06:33:56.655" v="6" actId="5793"/>
          <ac:spMkLst>
            <pc:docMk/>
            <pc:sldMk cId="2918955057" sldId="320"/>
            <ac:spMk id="6" creationId="{73238E87-27C4-460E-A429-B5023ADA326D}"/>
          </ac:spMkLst>
        </pc:spChg>
      </pc:sldChg>
      <pc:sldChg chg="modSp mod modNotesTx">
        <pc:chgData name="Carys Taylor" userId="118a463a-74fc-4c5a-a3b1-147b5e2387b7" providerId="ADAL" clId="{97FAE33F-86BE-41E5-B3D6-042BC43DD84F}" dt="2022-06-22T06:34:44.304" v="17" actId="20577"/>
        <pc:sldMkLst>
          <pc:docMk/>
          <pc:sldMk cId="2224105683" sldId="449"/>
        </pc:sldMkLst>
        <pc:spChg chg="mod">
          <ac:chgData name="Carys Taylor" userId="118a463a-74fc-4c5a-a3b1-147b5e2387b7" providerId="ADAL" clId="{97FAE33F-86BE-41E5-B3D6-042BC43DD84F}" dt="2022-06-22T06:34:27.819" v="11" actId="20577"/>
          <ac:spMkLst>
            <pc:docMk/>
            <pc:sldMk cId="2224105683" sldId="449"/>
            <ac:spMk id="5" creationId="{7CB6FD3F-9CAE-4153-9E5F-3391D9158746}"/>
          </ac:spMkLst>
        </pc:spChg>
        <pc:spChg chg="mod">
          <ac:chgData name="Carys Taylor" userId="118a463a-74fc-4c5a-a3b1-147b5e2387b7" providerId="ADAL" clId="{97FAE33F-86BE-41E5-B3D6-042BC43DD84F}" dt="2022-06-22T06:34:25.560" v="10" actId="20577"/>
          <ac:spMkLst>
            <pc:docMk/>
            <pc:sldMk cId="2224105683" sldId="449"/>
            <ac:spMk id="7" creationId="{77FCBE27-A2FB-4FE1-8CDE-48567F4CE882}"/>
          </ac:spMkLst>
        </pc:spChg>
      </pc:sldChg>
    </pc:docChg>
  </pc:docChgLst>
  <pc:docChgLst>
    <pc:chgData name="Carys Taylor" userId="S::ctaylor@teachfirst.org.uk::118a463a-74fc-4c5a-a3b1-147b5e2387b7" providerId="AD" clId="Web-{143B9AE2-ED79-BB92-FEE1-BE3BA53245AE}"/>
    <pc:docChg chg="modSld">
      <pc:chgData name="Carys Taylor" userId="S::ctaylor@teachfirst.org.uk::118a463a-74fc-4c5a-a3b1-147b5e2387b7" providerId="AD" clId="Web-{143B9AE2-ED79-BB92-FEE1-BE3BA53245AE}" dt="2022-09-09T10:52:51.839" v="2"/>
      <pc:docMkLst>
        <pc:docMk/>
      </pc:docMkLst>
      <pc:sldChg chg="delSp modNotes">
        <pc:chgData name="Carys Taylor" userId="S::ctaylor@teachfirst.org.uk::118a463a-74fc-4c5a-a3b1-147b5e2387b7" providerId="AD" clId="Web-{143B9AE2-ED79-BB92-FEE1-BE3BA53245AE}" dt="2022-09-09T10:52:51.839" v="2"/>
        <pc:sldMkLst>
          <pc:docMk/>
          <pc:sldMk cId="2224105683" sldId="449"/>
        </pc:sldMkLst>
        <pc:spChg chg="del">
          <ac:chgData name="Carys Taylor" userId="S::ctaylor@teachfirst.org.uk::118a463a-74fc-4c5a-a3b1-147b5e2387b7" providerId="AD" clId="Web-{143B9AE2-ED79-BB92-FEE1-BE3BA53245AE}" dt="2022-09-09T10:52:43.355" v="0"/>
          <ac:spMkLst>
            <pc:docMk/>
            <pc:sldMk cId="2224105683" sldId="449"/>
            <ac:spMk id="5" creationId="{7CB6FD3F-9CAE-4153-9E5F-3391D9158746}"/>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989CB1B-047B-49F5-94C2-94A8ED9FABBE}" type="doc">
      <dgm:prSet loTypeId="urn:microsoft.com/office/officeart/2005/8/layout/equation2" loCatId="relationship" qsTypeId="urn:microsoft.com/office/officeart/2005/8/quickstyle/simple1" qsCatId="simple" csTypeId="urn:microsoft.com/office/officeart/2005/8/colors/accent1_2" csCatId="accent1" phldr="1"/>
      <dgm:spPr/>
    </dgm:pt>
    <dgm:pt modelId="{097D0B43-9B18-44DB-8998-42D934073E0A}">
      <dgm:prSet phldrT="[Text]"/>
      <dgm:spPr/>
      <dgm:t>
        <a:bodyPr/>
        <a:lstStyle/>
        <a:p>
          <a:r>
            <a:rPr lang="en-GB"/>
            <a:t>What I know</a:t>
          </a:r>
        </a:p>
      </dgm:t>
    </dgm:pt>
    <dgm:pt modelId="{0B8364F2-A618-4869-B5D3-84E5007E4E0C}" type="parTrans" cxnId="{73A7F75E-2201-4716-9221-639A0D4365EC}">
      <dgm:prSet/>
      <dgm:spPr/>
      <dgm:t>
        <a:bodyPr/>
        <a:lstStyle/>
        <a:p>
          <a:endParaRPr lang="en-GB"/>
        </a:p>
      </dgm:t>
    </dgm:pt>
    <dgm:pt modelId="{EFE89B8A-61E2-4E39-838E-1CAA14240D15}" type="sibTrans" cxnId="{73A7F75E-2201-4716-9221-639A0D4365EC}">
      <dgm:prSet/>
      <dgm:spPr/>
      <dgm:t>
        <a:bodyPr/>
        <a:lstStyle/>
        <a:p>
          <a:endParaRPr lang="en-GB"/>
        </a:p>
      </dgm:t>
    </dgm:pt>
    <dgm:pt modelId="{9C3582C4-FF80-4B56-BDBD-808F74D11353}">
      <dgm:prSet phldrT="[Text]"/>
      <dgm:spPr/>
      <dgm:t>
        <a:bodyPr/>
        <a:lstStyle/>
        <a:p>
          <a:r>
            <a:rPr lang="en-GB"/>
            <a:t>Clues from the text</a:t>
          </a:r>
        </a:p>
      </dgm:t>
    </dgm:pt>
    <dgm:pt modelId="{14294064-FFC9-4388-B559-4B8E5E1D710C}" type="parTrans" cxnId="{F040F858-A613-4272-A038-617CCA8A2BB7}">
      <dgm:prSet/>
      <dgm:spPr/>
      <dgm:t>
        <a:bodyPr/>
        <a:lstStyle/>
        <a:p>
          <a:endParaRPr lang="en-GB"/>
        </a:p>
      </dgm:t>
    </dgm:pt>
    <dgm:pt modelId="{DF3C72F3-FD12-4A5E-8D4F-3C207FD47880}" type="sibTrans" cxnId="{F040F858-A613-4272-A038-617CCA8A2BB7}">
      <dgm:prSet/>
      <dgm:spPr/>
      <dgm:t>
        <a:bodyPr/>
        <a:lstStyle/>
        <a:p>
          <a:endParaRPr lang="en-GB"/>
        </a:p>
      </dgm:t>
    </dgm:pt>
    <dgm:pt modelId="{DFE16E91-A310-415F-AFCA-B0EBB33B2A66}">
      <dgm:prSet phldrT="[Text]"/>
      <dgm:spPr/>
      <dgm:t>
        <a:bodyPr/>
        <a:lstStyle/>
        <a:p>
          <a:r>
            <a:rPr lang="en-GB"/>
            <a:t>My inference</a:t>
          </a:r>
        </a:p>
      </dgm:t>
    </dgm:pt>
    <dgm:pt modelId="{AAF71A56-4096-45AE-93A0-7D9EC7C03EF8}" type="parTrans" cxnId="{CC6E7BA9-4A08-45A2-8BB0-98F59C727964}">
      <dgm:prSet/>
      <dgm:spPr/>
      <dgm:t>
        <a:bodyPr/>
        <a:lstStyle/>
        <a:p>
          <a:endParaRPr lang="en-GB"/>
        </a:p>
      </dgm:t>
    </dgm:pt>
    <dgm:pt modelId="{A6DE1D99-A7ED-4EB2-A2A9-ACEDCDF0BEEF}" type="sibTrans" cxnId="{CC6E7BA9-4A08-45A2-8BB0-98F59C727964}">
      <dgm:prSet/>
      <dgm:spPr/>
      <dgm:t>
        <a:bodyPr/>
        <a:lstStyle/>
        <a:p>
          <a:endParaRPr lang="en-GB"/>
        </a:p>
      </dgm:t>
    </dgm:pt>
    <dgm:pt modelId="{0D3EDE56-6E63-4FB8-B3DB-83B70AD48DD4}" type="pres">
      <dgm:prSet presAssocID="{1989CB1B-047B-49F5-94C2-94A8ED9FABBE}" presName="Name0" presStyleCnt="0">
        <dgm:presLayoutVars>
          <dgm:dir/>
          <dgm:resizeHandles val="exact"/>
        </dgm:presLayoutVars>
      </dgm:prSet>
      <dgm:spPr/>
    </dgm:pt>
    <dgm:pt modelId="{C0734E87-125E-470B-A528-EDD5D44FEAAD}" type="pres">
      <dgm:prSet presAssocID="{1989CB1B-047B-49F5-94C2-94A8ED9FABBE}" presName="vNodes" presStyleCnt="0"/>
      <dgm:spPr/>
    </dgm:pt>
    <dgm:pt modelId="{23E61954-FFFD-48E3-A617-CCFEBC16371B}" type="pres">
      <dgm:prSet presAssocID="{097D0B43-9B18-44DB-8998-42D934073E0A}" presName="node" presStyleLbl="node1" presStyleIdx="0" presStyleCnt="3">
        <dgm:presLayoutVars>
          <dgm:bulletEnabled val="1"/>
        </dgm:presLayoutVars>
      </dgm:prSet>
      <dgm:spPr/>
    </dgm:pt>
    <dgm:pt modelId="{3DF1CC56-0D52-4132-898E-0E8D0039FEA8}" type="pres">
      <dgm:prSet presAssocID="{EFE89B8A-61E2-4E39-838E-1CAA14240D15}" presName="spacerT" presStyleCnt="0"/>
      <dgm:spPr/>
    </dgm:pt>
    <dgm:pt modelId="{3AB7FAE6-F5F8-427F-A7A8-48758542F2D2}" type="pres">
      <dgm:prSet presAssocID="{EFE89B8A-61E2-4E39-838E-1CAA14240D15}" presName="sibTrans" presStyleLbl="sibTrans2D1" presStyleIdx="0" presStyleCnt="2"/>
      <dgm:spPr/>
    </dgm:pt>
    <dgm:pt modelId="{23F0983C-0888-4C2C-812D-1C12DEE69B21}" type="pres">
      <dgm:prSet presAssocID="{EFE89B8A-61E2-4E39-838E-1CAA14240D15}" presName="spacerB" presStyleCnt="0"/>
      <dgm:spPr/>
    </dgm:pt>
    <dgm:pt modelId="{8DF58D75-A3C7-4EF3-97C1-4530E5E1B6A7}" type="pres">
      <dgm:prSet presAssocID="{9C3582C4-FF80-4B56-BDBD-808F74D11353}" presName="node" presStyleLbl="node1" presStyleIdx="1" presStyleCnt="3">
        <dgm:presLayoutVars>
          <dgm:bulletEnabled val="1"/>
        </dgm:presLayoutVars>
      </dgm:prSet>
      <dgm:spPr/>
    </dgm:pt>
    <dgm:pt modelId="{A434BD42-FFFB-420A-B41D-EDDD8B5EE4B5}" type="pres">
      <dgm:prSet presAssocID="{1989CB1B-047B-49F5-94C2-94A8ED9FABBE}" presName="sibTransLast" presStyleLbl="sibTrans2D1" presStyleIdx="1" presStyleCnt="2"/>
      <dgm:spPr/>
    </dgm:pt>
    <dgm:pt modelId="{6689CD89-6066-4798-A2EE-F07D6BCC996D}" type="pres">
      <dgm:prSet presAssocID="{1989CB1B-047B-49F5-94C2-94A8ED9FABBE}" presName="connectorText" presStyleLbl="sibTrans2D1" presStyleIdx="1" presStyleCnt="2"/>
      <dgm:spPr/>
    </dgm:pt>
    <dgm:pt modelId="{2354A8FB-E49A-4C13-8DB6-A42EC379917D}" type="pres">
      <dgm:prSet presAssocID="{1989CB1B-047B-49F5-94C2-94A8ED9FABBE}" presName="lastNode" presStyleLbl="node1" presStyleIdx="2" presStyleCnt="3">
        <dgm:presLayoutVars>
          <dgm:bulletEnabled val="1"/>
        </dgm:presLayoutVars>
      </dgm:prSet>
      <dgm:spPr/>
    </dgm:pt>
  </dgm:ptLst>
  <dgm:cxnLst>
    <dgm:cxn modelId="{158A532F-370E-4AE9-83EC-855052B58A15}" type="presOf" srcId="{097D0B43-9B18-44DB-8998-42D934073E0A}" destId="{23E61954-FFFD-48E3-A617-CCFEBC16371B}" srcOrd="0" destOrd="0" presId="urn:microsoft.com/office/officeart/2005/8/layout/equation2"/>
    <dgm:cxn modelId="{CF6DA937-BC46-4CE7-8495-6EBC850558B1}" type="presOf" srcId="{DF3C72F3-FD12-4A5E-8D4F-3C207FD47880}" destId="{A434BD42-FFFB-420A-B41D-EDDD8B5EE4B5}" srcOrd="0" destOrd="0" presId="urn:microsoft.com/office/officeart/2005/8/layout/equation2"/>
    <dgm:cxn modelId="{73A7F75E-2201-4716-9221-639A0D4365EC}" srcId="{1989CB1B-047B-49F5-94C2-94A8ED9FABBE}" destId="{097D0B43-9B18-44DB-8998-42D934073E0A}" srcOrd="0" destOrd="0" parTransId="{0B8364F2-A618-4869-B5D3-84E5007E4E0C}" sibTransId="{EFE89B8A-61E2-4E39-838E-1CAA14240D15}"/>
    <dgm:cxn modelId="{4C01DE41-663C-489B-899C-1EAE2191DF2F}" type="presOf" srcId="{EFE89B8A-61E2-4E39-838E-1CAA14240D15}" destId="{3AB7FAE6-F5F8-427F-A7A8-48758542F2D2}" srcOrd="0" destOrd="0" presId="urn:microsoft.com/office/officeart/2005/8/layout/equation2"/>
    <dgm:cxn modelId="{710C9C62-61FB-42D5-94DC-1C99255706CD}" type="presOf" srcId="{9C3582C4-FF80-4B56-BDBD-808F74D11353}" destId="{8DF58D75-A3C7-4EF3-97C1-4530E5E1B6A7}" srcOrd="0" destOrd="0" presId="urn:microsoft.com/office/officeart/2005/8/layout/equation2"/>
    <dgm:cxn modelId="{F040F858-A613-4272-A038-617CCA8A2BB7}" srcId="{1989CB1B-047B-49F5-94C2-94A8ED9FABBE}" destId="{9C3582C4-FF80-4B56-BDBD-808F74D11353}" srcOrd="1" destOrd="0" parTransId="{14294064-FFC9-4388-B559-4B8E5E1D710C}" sibTransId="{DF3C72F3-FD12-4A5E-8D4F-3C207FD47880}"/>
    <dgm:cxn modelId="{476E6283-4F3A-4B1A-A385-E67F0321F692}" type="presOf" srcId="{1989CB1B-047B-49F5-94C2-94A8ED9FABBE}" destId="{0D3EDE56-6E63-4FB8-B3DB-83B70AD48DD4}" srcOrd="0" destOrd="0" presId="urn:microsoft.com/office/officeart/2005/8/layout/equation2"/>
    <dgm:cxn modelId="{2EFFFB96-28FA-418E-9778-48F0C2E42C27}" type="presOf" srcId="{DFE16E91-A310-415F-AFCA-B0EBB33B2A66}" destId="{2354A8FB-E49A-4C13-8DB6-A42EC379917D}" srcOrd="0" destOrd="0" presId="urn:microsoft.com/office/officeart/2005/8/layout/equation2"/>
    <dgm:cxn modelId="{CC6E7BA9-4A08-45A2-8BB0-98F59C727964}" srcId="{1989CB1B-047B-49F5-94C2-94A8ED9FABBE}" destId="{DFE16E91-A310-415F-AFCA-B0EBB33B2A66}" srcOrd="2" destOrd="0" parTransId="{AAF71A56-4096-45AE-93A0-7D9EC7C03EF8}" sibTransId="{A6DE1D99-A7ED-4EB2-A2A9-ACEDCDF0BEEF}"/>
    <dgm:cxn modelId="{0225F6F0-CA51-4684-8C38-018E9ACCA8B1}" type="presOf" srcId="{DF3C72F3-FD12-4A5E-8D4F-3C207FD47880}" destId="{6689CD89-6066-4798-A2EE-F07D6BCC996D}" srcOrd="1" destOrd="0" presId="urn:microsoft.com/office/officeart/2005/8/layout/equation2"/>
    <dgm:cxn modelId="{DC70C937-5DB1-41BF-B04C-FBE9AA7DFC10}" type="presParOf" srcId="{0D3EDE56-6E63-4FB8-B3DB-83B70AD48DD4}" destId="{C0734E87-125E-470B-A528-EDD5D44FEAAD}" srcOrd="0" destOrd="0" presId="urn:microsoft.com/office/officeart/2005/8/layout/equation2"/>
    <dgm:cxn modelId="{B0A354D1-A8E9-407B-A18E-F464ABF9C84C}" type="presParOf" srcId="{C0734E87-125E-470B-A528-EDD5D44FEAAD}" destId="{23E61954-FFFD-48E3-A617-CCFEBC16371B}" srcOrd="0" destOrd="0" presId="urn:microsoft.com/office/officeart/2005/8/layout/equation2"/>
    <dgm:cxn modelId="{64669520-9B5D-419C-835E-AE7AA33F7A76}" type="presParOf" srcId="{C0734E87-125E-470B-A528-EDD5D44FEAAD}" destId="{3DF1CC56-0D52-4132-898E-0E8D0039FEA8}" srcOrd="1" destOrd="0" presId="urn:microsoft.com/office/officeart/2005/8/layout/equation2"/>
    <dgm:cxn modelId="{130E270D-E506-4BCD-9FF9-23B9C0AC4CAE}" type="presParOf" srcId="{C0734E87-125E-470B-A528-EDD5D44FEAAD}" destId="{3AB7FAE6-F5F8-427F-A7A8-48758542F2D2}" srcOrd="2" destOrd="0" presId="urn:microsoft.com/office/officeart/2005/8/layout/equation2"/>
    <dgm:cxn modelId="{AA04811F-4384-4383-8C34-9EA7089B273B}" type="presParOf" srcId="{C0734E87-125E-470B-A528-EDD5D44FEAAD}" destId="{23F0983C-0888-4C2C-812D-1C12DEE69B21}" srcOrd="3" destOrd="0" presId="urn:microsoft.com/office/officeart/2005/8/layout/equation2"/>
    <dgm:cxn modelId="{9972083F-7072-45A9-9042-9D13A3F32B6D}" type="presParOf" srcId="{C0734E87-125E-470B-A528-EDD5D44FEAAD}" destId="{8DF58D75-A3C7-4EF3-97C1-4530E5E1B6A7}" srcOrd="4" destOrd="0" presId="urn:microsoft.com/office/officeart/2005/8/layout/equation2"/>
    <dgm:cxn modelId="{DF11FA86-EA67-4BBE-A427-8F08A337DC32}" type="presParOf" srcId="{0D3EDE56-6E63-4FB8-B3DB-83B70AD48DD4}" destId="{A434BD42-FFFB-420A-B41D-EDDD8B5EE4B5}" srcOrd="1" destOrd="0" presId="urn:microsoft.com/office/officeart/2005/8/layout/equation2"/>
    <dgm:cxn modelId="{E590581A-E2F2-458E-AC9E-88A42696F82C}" type="presParOf" srcId="{A434BD42-FFFB-420A-B41D-EDDD8B5EE4B5}" destId="{6689CD89-6066-4798-A2EE-F07D6BCC996D}" srcOrd="0" destOrd="0" presId="urn:microsoft.com/office/officeart/2005/8/layout/equation2"/>
    <dgm:cxn modelId="{2C75F69D-0468-43B7-8B31-B28FD39B97DA}" type="presParOf" srcId="{0D3EDE56-6E63-4FB8-B3DB-83B70AD48DD4}" destId="{2354A8FB-E49A-4C13-8DB6-A42EC379917D}" srcOrd="2"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E61954-FFFD-48E3-A617-CCFEBC16371B}">
      <dsp:nvSpPr>
        <dsp:cNvPr id="0" name=""/>
        <dsp:cNvSpPr/>
      </dsp:nvSpPr>
      <dsp:spPr>
        <a:xfrm>
          <a:off x="3716" y="207671"/>
          <a:ext cx="1319341" cy="131934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GB" sz="2100" kern="1200"/>
            <a:t>What I know</a:t>
          </a:r>
        </a:p>
      </dsp:txBody>
      <dsp:txXfrm>
        <a:off x="196929" y="400884"/>
        <a:ext cx="932915" cy="932915"/>
      </dsp:txXfrm>
    </dsp:sp>
    <dsp:sp modelId="{3AB7FAE6-F5F8-427F-A7A8-48758542F2D2}">
      <dsp:nvSpPr>
        <dsp:cNvPr id="0" name=""/>
        <dsp:cNvSpPr/>
      </dsp:nvSpPr>
      <dsp:spPr>
        <a:xfrm>
          <a:off x="280778" y="1634142"/>
          <a:ext cx="765218" cy="765218"/>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p>
      </dsp:txBody>
      <dsp:txXfrm>
        <a:off x="382208" y="1926761"/>
        <a:ext cx="562358" cy="179980"/>
      </dsp:txXfrm>
    </dsp:sp>
    <dsp:sp modelId="{8DF58D75-A3C7-4EF3-97C1-4530E5E1B6A7}">
      <dsp:nvSpPr>
        <dsp:cNvPr id="0" name=""/>
        <dsp:cNvSpPr/>
      </dsp:nvSpPr>
      <dsp:spPr>
        <a:xfrm>
          <a:off x="3716" y="2506491"/>
          <a:ext cx="1319341" cy="131934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GB" sz="2100" kern="1200"/>
            <a:t>Clues from the text</a:t>
          </a:r>
        </a:p>
      </dsp:txBody>
      <dsp:txXfrm>
        <a:off x="196929" y="2699704"/>
        <a:ext cx="932915" cy="932915"/>
      </dsp:txXfrm>
    </dsp:sp>
    <dsp:sp modelId="{A434BD42-FFFB-420A-B41D-EDDD8B5EE4B5}">
      <dsp:nvSpPr>
        <dsp:cNvPr id="0" name=""/>
        <dsp:cNvSpPr/>
      </dsp:nvSpPr>
      <dsp:spPr>
        <a:xfrm>
          <a:off x="1520959" y="1771354"/>
          <a:ext cx="419550" cy="49079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a:off x="1520959" y="1869513"/>
        <a:ext cx="293685" cy="294477"/>
      </dsp:txXfrm>
    </dsp:sp>
    <dsp:sp modelId="{2354A8FB-E49A-4C13-8DB6-A42EC379917D}">
      <dsp:nvSpPr>
        <dsp:cNvPr id="0" name=""/>
        <dsp:cNvSpPr/>
      </dsp:nvSpPr>
      <dsp:spPr>
        <a:xfrm>
          <a:off x="2114662" y="697410"/>
          <a:ext cx="2638682" cy="263868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GB" sz="3400" kern="1200"/>
            <a:t>My inference</a:t>
          </a:r>
        </a:p>
      </dsp:txBody>
      <dsp:txXfrm>
        <a:off x="2501088" y="1083836"/>
        <a:ext cx="1865830" cy="1865830"/>
      </dsp:txXfrm>
    </dsp:sp>
  </dsp:spTree>
</dsp:drawing>
</file>

<file path=ppt/diagrams/layout1.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70BBF0-D8C9-484B-A2BD-98FBFA666C70}" type="datetimeFigureOut">
              <a:rPr lang="en-GB" smtClean="0"/>
              <a:t>09/09/2022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A24272-161B-9A42-BC2D-F0109316EB3C}" type="slidenum">
              <a:rPr lang="en-GB" smtClean="0"/>
              <a:t>‹#›</a:t>
            </a:fld>
            <a:endParaRPr lang="en-GB"/>
          </a:p>
        </p:txBody>
      </p:sp>
    </p:spTree>
    <p:extLst>
      <p:ext uri="{BB962C8B-B14F-4D97-AF65-F5344CB8AC3E}">
        <p14:creationId xmlns:p14="http://schemas.microsoft.com/office/powerpoint/2010/main" val="32689885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my.chartered.college/wp-content/uploads/2018/10/6.-Dialogic-questioning.pdf"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www.bit.ly/2K3GLoE"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about:blank"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a:p>
          <a:p>
            <a:pPr marL="0" indent="0">
              <a:buFont typeface="Arial" panose="020B0604020202020204" pitchFamily="34" charset="0"/>
              <a:buNone/>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1</a:t>
            </a:fld>
            <a:endParaRPr lang="en-GB"/>
          </a:p>
        </p:txBody>
      </p:sp>
    </p:spTree>
    <p:extLst>
      <p:ext uri="{BB962C8B-B14F-4D97-AF65-F5344CB8AC3E}">
        <p14:creationId xmlns:p14="http://schemas.microsoft.com/office/powerpoint/2010/main" val="3643510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54026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1" i="0" kern="1200">
                <a:solidFill>
                  <a:schemeClr val="tx1"/>
                </a:solidFill>
                <a:effectLst/>
                <a:latin typeface="+mn-lt"/>
                <a:ea typeface="+mn-ea"/>
                <a:cs typeface="+mn-cs"/>
              </a:rPr>
              <a:t>00:00 – 00:09 (9 minutes)</a:t>
            </a:r>
            <a:r>
              <a:rPr lang="en-GB" b="1"/>
              <a:t> </a:t>
            </a:r>
            <a:endParaRPr lang="en-GB" sz="1200" b="0" i="1" kern="1200">
              <a:solidFill>
                <a:schemeClr val="tx1"/>
              </a:solidFill>
              <a:effectLst/>
              <a:latin typeface="+mn-lt"/>
              <a:cs typeface="Calibri"/>
            </a:endParaRPr>
          </a:p>
          <a:p>
            <a:pPr rtl="0" fontAlgn="base"/>
            <a:endParaRPr lang="en-GB" sz="1200" b="1" i="0" kern="1200">
              <a:solidFill>
                <a:schemeClr val="tx1"/>
              </a:solidFill>
              <a:effectLst/>
              <a:latin typeface="+mn-lt"/>
              <a:ea typeface="+mn-ea"/>
              <a:cs typeface="+mn-cs"/>
            </a:endParaRPr>
          </a:p>
          <a:p>
            <a:pPr rtl="0" fontAlgn="base"/>
            <a:r>
              <a:rPr lang="en-GB" sz="1200" b="1" i="0" kern="1200">
                <a:solidFill>
                  <a:schemeClr val="tx1"/>
                </a:solidFill>
                <a:effectLst/>
                <a:latin typeface="+mn-lt"/>
                <a:ea typeface="+mn-ea"/>
                <a:cs typeface="+mn-cs"/>
              </a:rPr>
              <a:t>Explain:</a:t>
            </a:r>
          </a:p>
          <a:p>
            <a:pPr rtl="0" fontAlgn="base"/>
            <a:r>
              <a:rPr lang="en-GB" sz="1200" b="0" i="1" kern="1200">
                <a:solidFill>
                  <a:schemeClr val="tx1"/>
                </a:solidFill>
                <a:effectLst/>
                <a:latin typeface="+mn-lt"/>
                <a:ea typeface="+mn-ea"/>
                <a:cs typeface="+mn-cs"/>
              </a:rPr>
              <a:t>As ECTs join, welcome them and ask them to complete the settling task shown on the slide. </a:t>
            </a:r>
          </a:p>
          <a:p>
            <a:pPr rtl="0" fontAlgn="base"/>
            <a:r>
              <a:rPr lang="en-GB" sz="1200" b="0" i="0" kern="1200">
                <a:solidFill>
                  <a:schemeClr val="tx1"/>
                </a:solidFill>
                <a:effectLst/>
                <a:latin typeface="+mn-lt"/>
                <a:ea typeface="+mn-ea"/>
                <a:cs typeface="+mn-cs"/>
              </a:rPr>
              <a:t>Take a few minutes to reflect on the questions shown on screen. Shortly, you’ll be moved into breakout rooms where you’ll have an opportunity to share and discuss your responses.</a:t>
            </a:r>
          </a:p>
          <a:p>
            <a:pPr rtl="0" fontAlgn="base"/>
            <a:endParaRPr lang="en-GB" sz="1200" b="0" i="1" kern="1200">
              <a:solidFill>
                <a:schemeClr val="tx1"/>
              </a:solidFill>
              <a:effectLst/>
              <a:latin typeface="+mn-lt"/>
              <a:ea typeface="+mn-ea"/>
              <a:cs typeface="+mn-cs"/>
            </a:endParaRPr>
          </a:p>
          <a:p>
            <a:r>
              <a:rPr lang="en-GB" b="1"/>
              <a:t>(After 3 minutes) Explain:</a:t>
            </a:r>
          </a:p>
          <a:p>
            <a:r>
              <a:rPr lang="en-GB" strike="noStrike"/>
              <a:t>As you know being connected to others through groups or networks is very beneficial as these spaces enable individuals to share information and enhance practice. Therefore, we’re now going to give you some time to share your thoughts from the settling task and discuss your responses to the questions: What does talk currently look like in you class? How do you support pupils to engage in purposeful talk?</a:t>
            </a:r>
          </a:p>
          <a:p>
            <a:endParaRPr lang="en-GB" b="1" strike="noStrike"/>
          </a:p>
          <a:p>
            <a:r>
              <a:rPr lang="en-GB" b="1"/>
              <a:t>Activity:</a:t>
            </a:r>
          </a:p>
          <a:p>
            <a:r>
              <a:rPr lang="en-GB" i="1"/>
              <a:t>Explain that you will put teachers into breakout groups of 3 for 4 minutes and ask them to share (you may want to paste the following bullet points in the sidebar so ECTs can see them when in breakout groups) their: </a:t>
            </a:r>
          </a:p>
          <a:p>
            <a:pPr marL="171450" indent="-171450">
              <a:buFont typeface="Arial" panose="020B0604020202020204" pitchFamily="34" charset="0"/>
              <a:buChar char="•"/>
            </a:pPr>
            <a:r>
              <a:rPr lang="en-GB"/>
              <a:t>name</a:t>
            </a:r>
          </a:p>
          <a:p>
            <a:pPr marL="171450" indent="-171450">
              <a:buFont typeface="Arial" panose="020B0604020202020204" pitchFamily="34" charset="0"/>
              <a:buChar char="•"/>
            </a:pPr>
            <a:r>
              <a:rPr lang="en-GB"/>
              <a:t>school and location</a:t>
            </a:r>
          </a:p>
          <a:p>
            <a:pPr marL="171450" indent="-171450">
              <a:buFont typeface="Arial" panose="020B0604020202020204" pitchFamily="34" charset="0"/>
              <a:buChar char="•"/>
            </a:pPr>
            <a:r>
              <a:rPr lang="en-GB" i="0" strike="noStrike"/>
              <a:t>responses to the settling task questions, looking for any common themes across the group.</a:t>
            </a:r>
          </a:p>
          <a:p>
            <a:endParaRPr lang="en-GB">
              <a:cs typeface="Calibri"/>
            </a:endParaRPr>
          </a:p>
          <a:p>
            <a:r>
              <a:rPr lang="en-GB" b="1">
                <a:cs typeface="Calibri"/>
              </a:rPr>
              <a:t>Link to next slide: </a:t>
            </a:r>
            <a:r>
              <a:rPr lang="en-GB" b="0">
                <a:cs typeface="Calibri"/>
              </a:rPr>
              <a:t>Let’s take a look at the purpose of today’s seminar.</a:t>
            </a:r>
            <a:endParaRPr lang="en-GB" b="1">
              <a:cs typeface="Calibri"/>
            </a:endParaRPr>
          </a:p>
          <a:p>
            <a:endParaRPr lang="en-GB">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3</a:t>
            </a:fld>
            <a:endParaRPr lang="en-GB"/>
          </a:p>
        </p:txBody>
      </p:sp>
    </p:spTree>
    <p:extLst>
      <p:ext uri="{BB962C8B-B14F-4D97-AF65-F5344CB8AC3E}">
        <p14:creationId xmlns:p14="http://schemas.microsoft.com/office/powerpoint/2010/main" val="14334300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1" i="0" kern="1200">
                <a:solidFill>
                  <a:schemeClr val="tx1"/>
                </a:solidFill>
                <a:effectLst/>
                <a:latin typeface="+mn-lt"/>
                <a:ea typeface="+mn-ea"/>
                <a:cs typeface="+mn-cs"/>
              </a:rPr>
              <a:t>00:09 – 00:10 (1 minute)</a:t>
            </a:r>
            <a:endParaRPr lang="en-GB" b="1"/>
          </a:p>
          <a:p>
            <a:endParaRPr lang="en-GB"/>
          </a:p>
          <a:p>
            <a:r>
              <a:rPr lang="en-GB" i="1"/>
              <a:t>Welcome ECTs to the seminar and introduce yourself.</a:t>
            </a:r>
          </a:p>
          <a:p>
            <a:endParaRPr lang="en-GB"/>
          </a:p>
          <a:p>
            <a:r>
              <a:rPr lang="en-GB" b="1" i="0"/>
              <a:t>Explain:</a:t>
            </a:r>
            <a:r>
              <a:rPr lang="en-GB" b="1"/>
              <a:t> </a:t>
            </a:r>
            <a:r>
              <a:rPr lang="en-GB" b="0" i="0">
                <a:effectLst/>
              </a:rPr>
              <a:t>We know that </a:t>
            </a:r>
            <a:r>
              <a:rPr lang="en-GB"/>
              <a:t>high quality classroom talk plays an important role in </a:t>
            </a:r>
            <a:r>
              <a:rPr lang="en-GB" b="0" i="0">
                <a:effectLst/>
              </a:rPr>
              <a:t>pupils</a:t>
            </a:r>
            <a:r>
              <a:rPr lang="en-GB"/>
              <a:t>’</a:t>
            </a:r>
            <a:r>
              <a:rPr lang="en-GB" b="0" i="0">
                <a:effectLst/>
              </a:rPr>
              <a:t> learning and </a:t>
            </a:r>
            <a:r>
              <a:rPr lang="en-GB"/>
              <a:t>literacy, so the purpose of </a:t>
            </a:r>
            <a:r>
              <a:rPr lang="en-GB" b="0" i="0">
                <a:effectLst/>
              </a:rPr>
              <a:t>this seminar </a:t>
            </a:r>
            <a:r>
              <a:rPr lang="en-GB"/>
              <a:t>is </a:t>
            </a:r>
            <a:r>
              <a:rPr lang="en-GB" b="0" i="0">
                <a:effectLst/>
              </a:rPr>
              <a:t>to </a:t>
            </a:r>
            <a:r>
              <a:rPr lang="en-GB"/>
              <a:t>explore strategies for utilising talk effectively in </a:t>
            </a:r>
            <a:r>
              <a:rPr lang="en-GB" b="1"/>
              <a:t>Key Stage 1</a:t>
            </a:r>
            <a:r>
              <a:rPr lang="en-GB"/>
              <a:t>.</a:t>
            </a:r>
            <a:r>
              <a:rPr lang="en-GB" i="1"/>
              <a:t> </a:t>
            </a:r>
            <a:r>
              <a:rPr lang="en-GB"/>
              <a:t> </a:t>
            </a:r>
            <a:endParaRPr lang="en-US"/>
          </a:p>
          <a:p>
            <a:endParaRPr lang="en-GB" sz="1800" b="0" i="0">
              <a:effectLst/>
              <a:latin typeface="Arial"/>
              <a:cs typeface="Arial"/>
            </a:endParaRPr>
          </a:p>
          <a:p>
            <a:pPr marL="0" indent="0">
              <a:buFont typeface="Arial" panose="020B0604020202020204" pitchFamily="34" charset="0"/>
              <a:buNone/>
            </a:pPr>
            <a:r>
              <a:rPr lang="en-GB" b="1" i="0"/>
              <a:t>Norms:</a:t>
            </a:r>
            <a:endParaRPr lang="en-GB" b="0" i="0"/>
          </a:p>
          <a:p>
            <a:pPr marL="0" indent="0">
              <a:buFont typeface="Arial" panose="020B0604020202020204" pitchFamily="34" charset="0"/>
              <a:buNone/>
            </a:pPr>
            <a:r>
              <a:rPr lang="en-GB" b="0" i="1"/>
              <a:t>The norms have been presented here to remind ECTs of what’s expected during the seminar. Please use the following responses to address a video that’s not on, a mic that’s not in use or those who have joined as a group:</a:t>
            </a:r>
            <a:endParaRPr lang="en-GB" sz="1200" b="1" i="1" kern="1200">
              <a:solidFill>
                <a:schemeClr val="tx1"/>
              </a:solidFill>
              <a:effectLst/>
              <a:latin typeface="+mn-lt"/>
              <a:ea typeface="+mn-ea"/>
              <a:cs typeface="+mn-cs"/>
            </a:endParaRPr>
          </a:p>
          <a:p>
            <a:pPr marL="171450" indent="-171450">
              <a:buFont typeface="Arial" panose="020B0604020202020204" pitchFamily="34" charset="0"/>
              <a:buChar char="•"/>
            </a:pPr>
            <a:r>
              <a:rPr lang="en-GB" sz="1200" b="1" kern="1200">
                <a:solidFill>
                  <a:schemeClr val="tx1"/>
                </a:solidFill>
                <a:effectLst/>
                <a:latin typeface="+mn-lt"/>
                <a:ea typeface="+mn-ea"/>
                <a:cs typeface="+mn-cs"/>
              </a:rPr>
              <a:t>Video:</a:t>
            </a:r>
            <a:r>
              <a:rPr lang="en-GB" sz="1200" kern="1200">
                <a:solidFill>
                  <a:schemeClr val="tx1"/>
                </a:solidFill>
                <a:effectLst/>
                <a:latin typeface="+mn-lt"/>
                <a:ea typeface="+mn-ea"/>
                <a:cs typeface="+mn-cs"/>
              </a:rPr>
              <a:t> I can see (some of) you don't have your video on. Please turn it on for the duration of the seminar. If you don't have access to a webcam for this seminar, please ensure you join with one for the next seminar. </a:t>
            </a:r>
          </a:p>
          <a:p>
            <a:pPr marL="171450" indent="-171450">
              <a:buFont typeface="Arial" panose="020B0604020202020204" pitchFamily="34" charset="0"/>
              <a:buChar char="•"/>
            </a:pPr>
            <a:r>
              <a:rPr lang="en-GB" sz="1200" b="1" kern="1200">
                <a:solidFill>
                  <a:schemeClr val="tx1"/>
                </a:solidFill>
                <a:effectLst/>
                <a:latin typeface="+mn-lt"/>
                <a:ea typeface="+mn-ea"/>
                <a:cs typeface="+mn-cs"/>
              </a:rPr>
              <a:t>Mic:</a:t>
            </a:r>
            <a:r>
              <a:rPr lang="en-GB" sz="1200" kern="1200">
                <a:solidFill>
                  <a:schemeClr val="tx1"/>
                </a:solidFill>
                <a:effectLst/>
                <a:latin typeface="+mn-lt"/>
                <a:ea typeface="+mn-ea"/>
                <a:cs typeface="+mn-cs"/>
              </a:rPr>
              <a:t> If you don't have access to a microphone this seminar, please share your thoughts or reflections in the sidebar when asked to contribute and please ensure you join with access to a microphone next time. </a:t>
            </a:r>
          </a:p>
          <a:p>
            <a:pPr marL="171450" indent="-171450">
              <a:buFont typeface="Arial" panose="020B0604020202020204" pitchFamily="34" charset="0"/>
              <a:buChar char="•"/>
            </a:pPr>
            <a:r>
              <a:rPr lang="en-GB" sz="1200" b="1" kern="1200">
                <a:solidFill>
                  <a:schemeClr val="tx1"/>
                </a:solidFill>
                <a:effectLst/>
                <a:latin typeface="+mn-lt"/>
                <a:ea typeface="+mn-ea"/>
                <a:cs typeface="+mn-cs"/>
              </a:rPr>
              <a:t>Groupings: </a:t>
            </a:r>
            <a:r>
              <a:rPr lang="en-GB" sz="1200" kern="1200">
                <a:solidFill>
                  <a:schemeClr val="tx1"/>
                </a:solidFill>
                <a:effectLst/>
                <a:latin typeface="+mn-lt"/>
                <a:ea typeface="+mn-ea"/>
                <a:cs typeface="+mn-cs"/>
              </a:rPr>
              <a:t>I can see some of you have joined as a group on one device. Please ensure that next time you join on your own device as this is the arrangement the training seminars have been designed for. </a:t>
            </a:r>
          </a:p>
          <a:p>
            <a:pPr marL="0" indent="0">
              <a:buFont typeface="Arial" panose="020B0604020202020204" pitchFamily="34" charset="0"/>
              <a:buNone/>
            </a:pPr>
            <a:endParaRPr lang="en-GB" b="0"/>
          </a:p>
          <a:p>
            <a:pPr marL="0" indent="0">
              <a:buFont typeface="Arial" panose="020B0604020202020204" pitchFamily="34" charset="0"/>
              <a:buNone/>
            </a:pPr>
            <a:r>
              <a:rPr lang="en-GB" b="1"/>
              <a:t>Link to next slide: </a:t>
            </a:r>
            <a:r>
              <a:rPr lang="en-GB" b="0"/>
              <a:t>Let’s take a look at the objectives for today’s seminar.</a:t>
            </a:r>
          </a:p>
          <a:p>
            <a:pPr marL="0" indent="0">
              <a:buFont typeface="Arial" panose="020B0604020202020204" pitchFamily="34" charset="0"/>
              <a:buNone/>
            </a:pPr>
            <a:endParaRPr lang="en-GB" b="0"/>
          </a:p>
          <a:p>
            <a:endParaRPr lang="en-GB" b="0"/>
          </a:p>
        </p:txBody>
      </p:sp>
      <p:sp>
        <p:nvSpPr>
          <p:cNvPr id="4" name="Slide Number Placeholder 3"/>
          <p:cNvSpPr>
            <a:spLocks noGrp="1"/>
          </p:cNvSpPr>
          <p:nvPr>
            <p:ph type="sldNum" sz="quarter" idx="5"/>
          </p:nvPr>
        </p:nvSpPr>
        <p:spPr/>
        <p:txBody>
          <a:bodyPr/>
          <a:lstStyle/>
          <a:p>
            <a:fld id="{AAA24272-161B-9A42-BC2D-F0109316EB3C}" type="slidenum">
              <a:rPr lang="en-GB" smtClean="0"/>
              <a:t>4</a:t>
            </a:fld>
            <a:endParaRPr lang="en-GB"/>
          </a:p>
        </p:txBody>
      </p:sp>
    </p:spTree>
    <p:extLst>
      <p:ext uri="{BB962C8B-B14F-4D97-AF65-F5344CB8AC3E}">
        <p14:creationId xmlns:p14="http://schemas.microsoft.com/office/powerpoint/2010/main" val="3954664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00:10 – 00:11 (1 minute)</a:t>
            </a:r>
          </a:p>
          <a:p>
            <a:endParaRPr lang="en-GB"/>
          </a:p>
          <a:p>
            <a:r>
              <a:rPr lang="en-GB" b="0" i="1"/>
              <a:t>Share the objectives with ECTs.</a:t>
            </a:r>
          </a:p>
        </p:txBody>
      </p:sp>
      <p:sp>
        <p:nvSpPr>
          <p:cNvPr id="4" name="Slide Number Placeholder 3"/>
          <p:cNvSpPr>
            <a:spLocks noGrp="1"/>
          </p:cNvSpPr>
          <p:nvPr>
            <p:ph type="sldNum" sz="quarter" idx="5"/>
          </p:nvPr>
        </p:nvSpPr>
        <p:spPr/>
        <p:txBody>
          <a:bodyPr/>
          <a:lstStyle/>
          <a:p>
            <a:fld id="{AAA24272-161B-9A42-BC2D-F0109316EB3C}" type="slidenum">
              <a:rPr lang="en-GB" smtClean="0"/>
              <a:t>5</a:t>
            </a:fld>
            <a:endParaRPr lang="en-GB"/>
          </a:p>
        </p:txBody>
      </p:sp>
    </p:spTree>
    <p:extLst>
      <p:ext uri="{BB962C8B-B14F-4D97-AF65-F5344CB8AC3E}">
        <p14:creationId xmlns:p14="http://schemas.microsoft.com/office/powerpoint/2010/main" val="3365686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00:11 – 00:12 (1 minute)</a:t>
            </a:r>
          </a:p>
          <a:p>
            <a:endParaRPr lang="en-GB"/>
          </a:p>
          <a:p>
            <a:r>
              <a:rPr lang="en-GB" i="1"/>
              <a:t>Share the ECF statements that will be covered.</a:t>
            </a:r>
          </a:p>
        </p:txBody>
      </p:sp>
      <p:sp>
        <p:nvSpPr>
          <p:cNvPr id="4" name="Slide Number Placeholder 3"/>
          <p:cNvSpPr>
            <a:spLocks noGrp="1"/>
          </p:cNvSpPr>
          <p:nvPr>
            <p:ph type="sldNum" sz="quarter" idx="5"/>
          </p:nvPr>
        </p:nvSpPr>
        <p:spPr/>
        <p:txBody>
          <a:bodyPr/>
          <a:lstStyle/>
          <a:p>
            <a:fld id="{AAA24272-161B-9A42-BC2D-F0109316EB3C}" type="slidenum">
              <a:rPr lang="en-GB" smtClean="0"/>
              <a:t>6</a:t>
            </a:fld>
            <a:endParaRPr lang="en-GB"/>
          </a:p>
        </p:txBody>
      </p:sp>
    </p:spTree>
    <p:extLst>
      <p:ext uri="{BB962C8B-B14F-4D97-AF65-F5344CB8AC3E}">
        <p14:creationId xmlns:p14="http://schemas.microsoft.com/office/powerpoint/2010/main" val="34338462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00:12 – 00:14 (2 minutes)</a:t>
            </a:r>
          </a:p>
          <a:p>
            <a:endParaRPr lang="en-GB" b="1" i="0"/>
          </a:p>
          <a:p>
            <a:r>
              <a:rPr lang="en-GB" b="1" i="1"/>
              <a:t>Key Learning Point (KLP): </a:t>
            </a:r>
            <a:r>
              <a:rPr lang="en-GB" b="0" i="1"/>
              <a:t>Developing pupils’ oral language can improve literacy outcomes and pupils’ understanding across the curriculum.</a:t>
            </a:r>
            <a:endParaRPr lang="en-GB" b="1" i="0"/>
          </a:p>
          <a:p>
            <a:endParaRPr lang="en-GB" i="1">
              <a:latin typeface="+mn-lt"/>
            </a:endParaRPr>
          </a:p>
          <a:p>
            <a:r>
              <a:rPr lang="en-GB" b="1" i="0"/>
              <a:t>Explain:</a:t>
            </a:r>
            <a:endParaRPr lang="en-US" i="0"/>
          </a:p>
          <a:p>
            <a:pPr marL="0" indent="0">
              <a:buFont typeface="Arial" panose="020B0604020202020204" pitchFamily="34" charset="0"/>
              <a:buNone/>
            </a:pPr>
            <a:r>
              <a:rPr lang="en-GB" b="0"/>
              <a:t>High-quality classroom talk plays an important role in pupils’ learning and literacy. </a:t>
            </a:r>
            <a:r>
              <a:rPr lang="en-GB" b="1"/>
              <a:t>[Reveal] </a:t>
            </a:r>
            <a:r>
              <a:rPr lang="en-GB" b="0"/>
              <a:t>Developing pupils' oral language can improve their literacy skills (including improving reading and writing outcomes and vocabulary development). The EEF teaching and learning toolkit identifies that on average oral language approaches can have an impact on pupils of +6 months progress when implemented effectively. </a:t>
            </a:r>
            <a:r>
              <a:rPr lang="en-GB" b="1"/>
              <a:t>[Reveal] </a:t>
            </a:r>
            <a:r>
              <a:rPr lang="en-GB" b="0"/>
              <a:t>Developing pupil talk and oral language can also increase pupil understanding across the curriculum – in all subjects not just English. </a:t>
            </a:r>
            <a:r>
              <a:rPr lang="en-GB" b="1"/>
              <a:t>[Reveal] </a:t>
            </a:r>
            <a:r>
              <a:rPr lang="en-GB" b="0"/>
              <a:t>Other benefits of</a:t>
            </a:r>
            <a:r>
              <a:rPr lang="en-GB" b="1"/>
              <a:t> </a:t>
            </a:r>
            <a:r>
              <a:rPr lang="en-GB" b="0"/>
              <a:t>developing pupil talk include enhancing pupils’ communication skills and </a:t>
            </a:r>
            <a:r>
              <a:rPr lang="en-GB" b="1"/>
              <a:t>[Reveal] </a:t>
            </a:r>
            <a:r>
              <a:rPr lang="en-GB" b="0"/>
              <a:t>their life chances and wellbeing. While research indicates that all pupils benefit from effective classroom talk, it has proven to be particularly beneficial for pupils from disadvantaged backgrounds and for those pupils who may be lower attaining.</a:t>
            </a:r>
          </a:p>
          <a:p>
            <a:pPr marL="0" indent="0">
              <a:buFont typeface="Arial" panose="020B0604020202020204" pitchFamily="34" charset="0"/>
              <a:buNone/>
            </a:pPr>
            <a:endParaRPr lang="en-GB" b="1" i="0"/>
          </a:p>
          <a:p>
            <a:r>
              <a:rPr lang="en-GB" b="1" i="0"/>
              <a:t>Link to next slide:</a:t>
            </a:r>
            <a:r>
              <a:rPr lang="en-GB" b="1"/>
              <a:t> </a:t>
            </a:r>
            <a:r>
              <a:rPr lang="en-GB" b="0"/>
              <a:t>So, if we know that talk is important in developing literacy and understanding across the curriculum how might this look in different subjects?</a:t>
            </a:r>
            <a:endParaRPr lang="en-GB" b="1"/>
          </a:p>
          <a:p>
            <a:endParaRPr lang="en-GB" b="1" i="1"/>
          </a:p>
          <a:p>
            <a:pPr marL="0" marR="0" lvl="0" indent="0" algn="l" defTabSz="914400">
              <a:lnSpc>
                <a:spcPct val="100000"/>
              </a:lnSpc>
              <a:spcBef>
                <a:spcPts val="0"/>
              </a:spcBef>
              <a:spcAft>
                <a:spcPts val="0"/>
              </a:spcAft>
              <a:buNone/>
              <a:tabLst/>
              <a:defRPr/>
            </a:pPr>
            <a:r>
              <a:rPr lang="en-GB" b="1" i="0"/>
              <a:t>Research reference:</a:t>
            </a:r>
          </a:p>
          <a:p>
            <a:pPr marL="0" marR="0" lvl="0" indent="0" algn="l" defTabSz="914400">
              <a:lnSpc>
                <a:spcPct val="100000"/>
              </a:lnSpc>
              <a:spcBef>
                <a:spcPts val="0"/>
              </a:spcBef>
              <a:spcAft>
                <a:spcPts val="0"/>
              </a:spcAft>
              <a:buNone/>
              <a:tabLst/>
              <a:defRPr/>
            </a:pPr>
            <a:r>
              <a:rPr lang="en-GB"/>
              <a:t>Education Endowment Foundation (2018) Sutton Trust Education Endowment Foundation Teaching and Learning Toolkit. Available at: https://educationendowmentfoundation.org.uk/education-evidence/teaching-learning-toolkit/oral-language-interventions [retrieved 12 October 2021].</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Education Endowment Foundation (2018) </a:t>
            </a:r>
            <a:r>
              <a:rPr lang="en-GB" i="1"/>
              <a:t>Improving Literacy in Secondary Schools: Guidance Report</a:t>
            </a:r>
            <a:r>
              <a:rPr lang="en-GB"/>
              <a:t>. Available at: https://educationendowmentfoundation.org.uk/tools/guidance-reports/ [retrieved 12 October 2021].</a:t>
            </a:r>
          </a:p>
        </p:txBody>
      </p:sp>
      <p:sp>
        <p:nvSpPr>
          <p:cNvPr id="4" name="Slide Number Placeholder 3"/>
          <p:cNvSpPr>
            <a:spLocks noGrp="1"/>
          </p:cNvSpPr>
          <p:nvPr>
            <p:ph type="sldNum" sz="quarter" idx="5"/>
          </p:nvPr>
        </p:nvSpPr>
        <p:spPr/>
        <p:txBody>
          <a:bodyPr/>
          <a:lstStyle/>
          <a:p>
            <a:fld id="{AAA24272-161B-9A42-BC2D-F0109316EB3C}" type="slidenum">
              <a:rPr lang="en-GB" smtClean="0"/>
              <a:t>7</a:t>
            </a:fld>
            <a:endParaRPr lang="en-GB"/>
          </a:p>
        </p:txBody>
      </p:sp>
    </p:spTree>
    <p:extLst>
      <p:ext uri="{BB962C8B-B14F-4D97-AF65-F5344CB8AC3E}">
        <p14:creationId xmlns:p14="http://schemas.microsoft.com/office/powerpoint/2010/main" val="18884747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00:14 – 00:18 (4 minutes)</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a:t>
            </a:r>
            <a:r>
              <a:rPr lang="en-GB" sz="1200" b="1" i="1">
                <a:latin typeface="+mn-lt"/>
              </a:rPr>
              <a:t>: </a:t>
            </a:r>
            <a:r>
              <a:rPr lang="en-GB" sz="1200" b="0" i="1">
                <a:effectLst/>
                <a:latin typeface="+mn-lt"/>
              </a:rPr>
              <a:t>Every </a:t>
            </a:r>
            <a:r>
              <a:rPr lang="en-GB" sz="1200" i="1">
                <a:effectLst/>
                <a:latin typeface="+mn-lt"/>
              </a:rPr>
              <a:t>teacher can improve pupils’ literacy by explicitly teaching oral language skills specific to their individual disciplines.</a:t>
            </a:r>
            <a:endParaRPr lang="en-GB" sz="1200" b="1" i="1">
              <a:latin typeface="+mn-lt"/>
            </a:endParaRPr>
          </a:p>
          <a:p>
            <a:pPr marL="0" indent="0" algn="l" rtl="0" fontAlgn="base">
              <a:buFont typeface="Arial" panose="020B0604020202020204" pitchFamily="34" charset="0"/>
              <a:buNone/>
            </a:pPr>
            <a:endParaRPr lang="en-GB" sz="1200">
              <a:latin typeface="+mn-lt"/>
            </a:endParaRPr>
          </a:p>
          <a:p>
            <a:r>
              <a:rPr lang="en-GB" sz="1200" b="1">
                <a:latin typeface="+mn-lt"/>
              </a:rPr>
              <a:t>Explain:</a:t>
            </a:r>
            <a:endParaRPr lang="en-GB" sz="1200" b="1">
              <a:effectLst/>
              <a:latin typeface="+mn-lt"/>
            </a:endParaRPr>
          </a:p>
          <a:p>
            <a:r>
              <a:rPr lang="en-GB" sz="1200">
                <a:effectLst/>
                <a:latin typeface="+mn-lt"/>
              </a:rPr>
              <a:t>Every teacher can improve pupils’ literacy </a:t>
            </a:r>
            <a:r>
              <a:rPr lang="en-GB" sz="1200" b="0">
                <a:effectLst/>
                <a:latin typeface="+mn-lt"/>
              </a:rPr>
              <a:t>by explicitly teaching oral language skills specific to the individual discipline.</a:t>
            </a:r>
          </a:p>
          <a:p>
            <a:endParaRPr lang="en-GB" sz="1200">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a:solidFill>
                  <a:srgbClr val="000000"/>
                </a:solidFill>
                <a:effectLst/>
                <a:latin typeface="+mn-lt"/>
              </a:rPr>
              <a:t>The use of structured talk in the classroom can develop pupils’ understanding of subject-specific vocabulary. In year one, module 5, seminar 1, you looked at the importance of disciplinary literacy and explicitly teaching vocabulary. Disciplinary literacy emphasises supporting pupils to read, write and communicate effectively within a subject discipline. Pupils are supported to understand how language works and ways of communicating knowledge specific to the subject. </a:t>
            </a:r>
            <a:r>
              <a:rPr lang="en-US" sz="1200" b="0" i="0" u="none" strike="noStrike">
                <a:solidFill>
                  <a:srgbClr val="000000"/>
                </a:solidFill>
                <a:effectLst/>
                <a:latin typeface="+mn-lt"/>
              </a:rPr>
              <a:t>​</a:t>
            </a:r>
            <a:endParaRPr lang="en-GB" sz="1200">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a:solidFill>
                  <a:srgbClr val="000000"/>
                </a:solidFill>
                <a:effectLst/>
                <a:latin typeface="Calibri" panose="020F0502020204030204" pitchFamily="34" charset="0"/>
              </a:rPr>
              <a:t>For example, through talk we can explicitly teach and expose pupils to unfamiliar vocabulary specific to the subject and provide an opportunity for them to use the words themselves. One way we can do this is by modelling the use of the vocabulary in our own talk and requiring pupils to use the correct terms in their own responses.</a:t>
            </a:r>
            <a:r>
              <a:rPr lang="en-US" sz="1200" b="0" i="0" u="none" strike="noStrike">
                <a:solidFill>
                  <a:srgbClr val="000000"/>
                </a:solidFill>
                <a:effectLst/>
                <a:latin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effectLst/>
                <a:latin typeface="+mn-lt"/>
              </a:rPr>
              <a:t>Structured talk can also support pupils to understand the subject-specific features and structures of discussion. For example, ‘to evaluate’ has different meanings across different subjects. In some subjects, pupils are required to assess the reliability of sources while in others they are required to provide personal responses. The use of structured talk can support us to explicitly teach these differences to pupils which when planned carefully can be transferred to their writing.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effectLst/>
                <a:latin typeface="+mn-lt"/>
              </a:rPr>
              <a:t>Ask: [Reveal]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a:effectLst/>
                <a:latin typeface="+mn-lt"/>
              </a:rPr>
              <a:t>Take a moment to reflect: How have you used talk to support pupils to develop their understanding of subject-specific vocabulary or subject-specific discussion? What was the impact on pupil learning? </a:t>
            </a:r>
            <a:r>
              <a:rPr lang="en-GB" sz="1200" b="0" i="1">
                <a:effectLst/>
                <a:latin typeface="+mn-lt"/>
              </a:rPr>
              <a:t>Take ECT responses through chat or hands up/unmute.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1">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a:effectLst/>
                <a:latin typeface="+mn-lt"/>
              </a:rPr>
              <a:t>Link to next slide: </a:t>
            </a:r>
            <a:r>
              <a:rPr lang="en-GB" sz="1200" b="0" i="0">
                <a:effectLst/>
                <a:latin typeface="+mn-lt"/>
              </a:rPr>
              <a:t>In order for purposeful talk to occur, we must first look at the conditions to enable this.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a:t>Research reference: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effectLst/>
                <a:latin typeface="+mn-lt"/>
              </a:rPr>
              <a:t>Alexander, R. J. (2020) </a:t>
            </a:r>
            <a:r>
              <a:rPr lang="en-GB" sz="1200" i="1">
                <a:effectLst/>
                <a:latin typeface="+mn-lt"/>
              </a:rPr>
              <a:t>A Dialogic Teaching Companion,</a:t>
            </a:r>
            <a:r>
              <a:rPr lang="en-GB" sz="1200" i="0">
                <a:effectLst/>
                <a:latin typeface="+mn-lt"/>
              </a:rPr>
              <a:t> London: </a:t>
            </a:r>
            <a:r>
              <a:rPr lang="en-GB" sz="1200">
                <a:effectLst/>
                <a:latin typeface="+mn-lt"/>
              </a:rPr>
              <a:t>Routledge.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0">
              <a:latin typeface="+mn-lt"/>
            </a:endParaRPr>
          </a:p>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8</a:t>
            </a:fld>
            <a:endParaRPr lang="en-GB"/>
          </a:p>
        </p:txBody>
      </p:sp>
    </p:spTree>
    <p:extLst>
      <p:ext uri="{BB962C8B-B14F-4D97-AF65-F5344CB8AC3E}">
        <p14:creationId xmlns:p14="http://schemas.microsoft.com/office/powerpoint/2010/main" val="4028531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00:18 – 00:24 (6 minutes)</a:t>
            </a:r>
          </a:p>
          <a:p>
            <a:endParaRPr lang="en-GB" b="1"/>
          </a:p>
          <a:p>
            <a:r>
              <a:rPr lang="en-GB" b="1" i="1"/>
              <a:t>KLP: </a:t>
            </a:r>
            <a:r>
              <a:rPr lang="en-GB" b="0" i="1"/>
              <a:t>It’s important to develop a talk culture in which effective and purposeful talk can take place.</a:t>
            </a:r>
            <a:endParaRPr lang="en-GB" b="1" i="1"/>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a:p>
          <a:p>
            <a:r>
              <a:rPr lang="en-GB" b="1"/>
              <a:t>Explain</a:t>
            </a:r>
            <a:r>
              <a:rPr lang="en-GB"/>
              <a:t>:</a:t>
            </a:r>
          </a:p>
          <a:p>
            <a:r>
              <a:rPr lang="en-US">
                <a:cs typeface="Calibri"/>
              </a:rPr>
              <a:t>Sometimes teachers can avoid encouraging talk in the classroom as it can be seen as something that can be unfocused and difficult to manage. Advocating for talk in the classroom does not simply mean getting your pupils to talk more and you talk less. While it is important to consider your ratio of teacher to pupil talk it is more important to focus on the quality of the talk rather than the quantity. To ensure classroom talk is high-quality, and therefore develops pupils' literacy and understanding of the subject, we need to first set up a culture of talk in our classrooms.</a:t>
            </a:r>
            <a:endParaRPr lang="en-GB"/>
          </a:p>
          <a:p>
            <a:endParaRPr lang="en-GB"/>
          </a:p>
          <a:p>
            <a:r>
              <a:rPr lang="en-GB"/>
              <a:t>Some areas we can consider when we are setting up a talk culture in our classroom are:</a:t>
            </a:r>
          </a:p>
          <a:p>
            <a:pPr marL="171450" indent="-171450">
              <a:buFont typeface="Arial" panose="020B0604020202020204" pitchFamily="34" charset="0"/>
              <a:buChar char="•"/>
            </a:pPr>
            <a:r>
              <a:rPr lang="en-GB" b="1"/>
              <a:t>[Reveal] Establishing ‘talk norms’: </a:t>
            </a:r>
            <a:r>
              <a:rPr lang="en-GB"/>
              <a:t>These can be developed together with your pupils and might include norms such as respectful listening, turn taking, respectful disagreement, responding in full sentences etc. Have these clearly displayed in the classroom for pupils and the teacher to refer back to.</a:t>
            </a:r>
          </a:p>
          <a:p>
            <a:pPr marL="171450" indent="-171450">
              <a:buFont typeface="Arial" panose="020B0604020202020204" pitchFamily="34" charset="0"/>
              <a:buChar char="•"/>
            </a:pPr>
            <a:r>
              <a:rPr lang="en-GB" b="1"/>
              <a:t>[Reveal] Establishing clear goals for talk: </a:t>
            </a:r>
            <a:r>
              <a:rPr lang="en-GB"/>
              <a:t>Goals for the talk activities should be set and shared with pupils. This helps to ensure talk is focused and pupils are clear on what contributions are expected of them.</a:t>
            </a:r>
          </a:p>
          <a:p>
            <a:pPr marL="171450" indent="-171450">
              <a:buFont typeface="Arial" panose="020B0604020202020204" pitchFamily="34" charset="0"/>
              <a:buChar char="•"/>
            </a:pPr>
            <a:r>
              <a:rPr lang="en-GB" b="1"/>
              <a:t>[Reveal] Assigning roles: </a:t>
            </a:r>
            <a:r>
              <a:rPr lang="en-GB" b="0"/>
              <a:t>Where appropriate, p</a:t>
            </a:r>
            <a:r>
              <a:rPr lang="en-GB"/>
              <a:t>roviding groups with assigned roles can be useful in ensuring talk is purposeful and that all pupils are able to contribute. These roles might include: questioner, summariser, note-taker etc. Each role should have a clear description so that pupils are clear on what is expected of them. It’s important to also ensure these roles are swapped around so that pupils are not always attending to the same cognitive task e.g., always taking notes or always questioning.</a:t>
            </a:r>
            <a:endParaRPr lang="en-GB">
              <a:latin typeface="+mn-lt"/>
            </a:endParaRPr>
          </a:p>
          <a:p>
            <a:pPr marL="171450" indent="-171450">
              <a:buFont typeface="Arial" panose="020B0604020202020204" pitchFamily="34" charset="0"/>
              <a:buChar char="•"/>
            </a:pPr>
            <a:r>
              <a:rPr lang="en-GB" b="1"/>
              <a:t>[Reveal] </a:t>
            </a:r>
            <a:r>
              <a:rPr lang="en-GB" b="1">
                <a:latin typeface="+mn-lt"/>
              </a:rPr>
              <a:t>Teacher modelling: </a:t>
            </a:r>
            <a:r>
              <a:rPr lang="en-GB" b="0">
                <a:latin typeface="+mn-lt"/>
              </a:rPr>
              <a:t>Teachers should always model the talk norms and other aspects of the talk culture of the classroom. It’s important that the teacher m</a:t>
            </a:r>
            <a:r>
              <a:rPr lang="en-GB" sz="1200" b="0" i="0">
                <a:solidFill>
                  <a:srgbClr val="000000"/>
                </a:solidFill>
                <a:effectLst/>
                <a:latin typeface="+mn-lt"/>
              </a:rPr>
              <a:t>odels the high-quality oral language required of their pupils for example by modelling how to respond to questions in full sentences and making use of technical vocabulary. </a:t>
            </a:r>
          </a:p>
          <a:p>
            <a:pPr marL="171450" indent="-171450">
              <a:buFont typeface="Arial" panose="020B0604020202020204" pitchFamily="34" charset="0"/>
              <a:buChar char="•"/>
            </a:pPr>
            <a:r>
              <a:rPr lang="en-GB" b="1"/>
              <a:t>[Reveal] Feedback: </a:t>
            </a:r>
            <a:r>
              <a:rPr lang="en-GB" b="0"/>
              <a:t>To reinforce and value the talk in the classroom the teacher can use feedback to identify and value when talk norms and other aspects of talk are met. For example, by acknowledging and providing feedback when a pupil responds in a full sentence by saying “Great, I like how you responded in a full sentence, it shows me you really understand. Instead of saying […] you could use the word […] as it is more accurate.” Or “Alex, I could see you were really listening to what Amjad said because you were looking at him while he spoke, and I could see you nodding in agreement at points.”</a:t>
            </a:r>
          </a:p>
          <a:p>
            <a:pPr marL="0" indent="0">
              <a:buFont typeface="Arial" panose="020B0604020202020204" pitchFamily="34" charset="0"/>
              <a:buNone/>
            </a:pPr>
            <a:endParaRPr lang="en-GB"/>
          </a:p>
          <a:p>
            <a:r>
              <a:rPr lang="en-GB" b="1"/>
              <a:t>Ask:</a:t>
            </a:r>
          </a:p>
          <a:p>
            <a:r>
              <a:rPr lang="en-GB" b="1"/>
              <a:t>[Reveal] </a:t>
            </a:r>
            <a:r>
              <a:rPr lang="en-GB" b="0"/>
              <a:t>Take a moment to reflect on the 5 key areas of setting of a talk culture and consider the questions here:</a:t>
            </a:r>
          </a:p>
          <a:p>
            <a:pPr marL="342900" indent="-342900">
              <a:buFont typeface="Arial" panose="020B0604020202020204" pitchFamily="34" charset="0"/>
              <a:buChar char="•"/>
            </a:pPr>
            <a:r>
              <a:rPr lang="en-GB" sz="1200"/>
              <a:t>How have you set up a talk culture in your class?</a:t>
            </a:r>
          </a:p>
          <a:p>
            <a:pPr marL="342900" indent="-342900">
              <a:buFont typeface="Arial" panose="020B0604020202020204" pitchFamily="34" charset="0"/>
              <a:buChar char="•"/>
            </a:pPr>
            <a:r>
              <a:rPr lang="en-GB" sz="1200"/>
              <a:t>Which of these five elements are in place?</a:t>
            </a:r>
          </a:p>
          <a:p>
            <a:pPr marL="342900" indent="-342900">
              <a:buFont typeface="Arial" panose="020B0604020202020204" pitchFamily="34" charset="0"/>
              <a:buChar char="•"/>
            </a:pPr>
            <a:r>
              <a:rPr lang="en-GB" sz="1200"/>
              <a:t>Which could you include or improve on?</a:t>
            </a:r>
          </a:p>
          <a:p>
            <a:r>
              <a:rPr lang="en-GB" b="0" i="1"/>
              <a:t>This can be done as an independent reflection point and ask ECTs to take a note of what they will implement or improve on in their class or ask ECTs to share ideas by taking ECT responses through the chat bar or hands up/unmute.</a:t>
            </a:r>
          </a:p>
          <a:p>
            <a:endParaRPr lang="en-GB"/>
          </a:p>
          <a:p>
            <a:r>
              <a:rPr lang="en-GB" b="1"/>
              <a:t>Link to next slide: </a:t>
            </a:r>
            <a:r>
              <a:rPr lang="en-GB" b="0"/>
              <a:t>Now that we’ve considered the key areas of setting up a talk culture in our classrooms let’s consider how the way we organise talk activities can facilitate purposeful discussion.</a:t>
            </a:r>
          </a:p>
          <a:p>
            <a:endParaRPr lang="en-GB" b="0"/>
          </a:p>
          <a:p>
            <a:r>
              <a:rPr lang="en-GB" b="1"/>
              <a:t>Research reference: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Education Endowment Foundation (2018) </a:t>
            </a:r>
            <a:r>
              <a:rPr lang="en-GB" i="1"/>
              <a:t>Improving Literacy in Secondary Schools Guidance Report</a:t>
            </a:r>
            <a:r>
              <a:rPr lang="en-GB"/>
              <a:t>. Available at: https://educationendowmentfoundation.org.uk/tools/guidance-reports/ [retrieved 12 October 2021].</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11630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00:24 – 00:27 (3 minutes)</a:t>
            </a:r>
          </a:p>
          <a:p>
            <a:endParaRPr lang="en-GB" b="1"/>
          </a:p>
          <a:p>
            <a:r>
              <a:rPr lang="en-GB" b="1" i="1"/>
              <a:t>KLP: </a:t>
            </a:r>
            <a:r>
              <a:rPr lang="en-GB" b="0" i="1"/>
              <a:t>When planning for a structured talk activity it’s important to consider how you will organise it in order to effectively facilitate the interaction e.g. by considering grouping, space and time.</a:t>
            </a:r>
            <a:endParaRPr lang="en-GB" b="1"/>
          </a:p>
          <a:p>
            <a:endParaRPr lang="en-GB" b="1"/>
          </a:p>
          <a:p>
            <a:r>
              <a:rPr lang="en-GB" b="1"/>
              <a:t>Explain: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Successful talk can be inhibited or facilitated by the way in which we organise the interaction. When planning opportunities for talk it’s important to consider the most appropriate format to support the goal of the talk activity or interaction. In his book, </a:t>
            </a:r>
            <a:r>
              <a:rPr lang="en-GB" i="1"/>
              <a:t>A Dialogic Teaching Companion </a:t>
            </a:r>
            <a:r>
              <a:rPr lang="en-GB"/>
              <a:t>(2020), Robin Alexander outlines 5 key formats for talk:</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a:t>Whole class</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a:t>Group (teacher-led)</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a:t>Group (pupil-led)</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a:t>Individual (teacher and pupil)</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a:t>Individual (pupil pairs)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a:t>Different formats will elicit different types of talk. For example, a small group discussion led by the pupils themselves produces different ideas and talk patterns than one led by their teacher.</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GB"/>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b="1"/>
              <a:t>[Reveal] </a:t>
            </a:r>
            <a:r>
              <a:rPr lang="en-GB"/>
              <a:t>As well as considering the format for the talk activity or interaction it’s important to also consider how the physical space and timings can facilitate or hinder its effectiveness. Consider how you can best arrange the physical space to support dialogue. For example, for small group interactions you could push tables together in cabaret style, for teacher-led whole class interactions you can have pupils sitting in rows or for whole-class collaborative interactions you can set the space up in a horseshoe.</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GB"/>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a:t>The final consideration when planning for talk is time. When planning for talk it’s important to consider within the overall lesson time the balance and proportion of talk-based and text-based activities in the lesson – and the relationship between them.</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GB"/>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b="1"/>
              <a:t>Link to next slide: </a:t>
            </a:r>
            <a:r>
              <a:rPr lang="en-GB" b="0"/>
              <a:t>Now that we’ve considered some of the conditions for effective structured talk, let’s explore some strategies we can use for developing talk in our </a:t>
            </a:r>
            <a:r>
              <a:rPr lang="en-GB" b="1"/>
              <a:t>KS1 English </a:t>
            </a:r>
            <a:r>
              <a:rPr lang="en-GB" b="0"/>
              <a:t>lessons.</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GB" b="0"/>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b="1"/>
              <a:t>Research reference:</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a:t>Alexander R. J. (2020) </a:t>
            </a:r>
            <a:r>
              <a:rPr lang="en-GB" i="1"/>
              <a:t>A Dialogic Teaching Companion.</a:t>
            </a:r>
            <a:r>
              <a:rPr lang="en-GB"/>
              <a:t> London: Routledge.</a:t>
            </a:r>
            <a:endParaRPr lang="en-GB" b="1"/>
          </a:p>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10</a:t>
            </a:fld>
            <a:endParaRPr lang="en-GB"/>
          </a:p>
        </p:txBody>
      </p:sp>
    </p:spTree>
    <p:extLst>
      <p:ext uri="{BB962C8B-B14F-4D97-AF65-F5344CB8AC3E}">
        <p14:creationId xmlns:p14="http://schemas.microsoft.com/office/powerpoint/2010/main" val="10049560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00:27 – 00:28 (1 minute)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t>Dialogic questioning and scaffolds for talk are two approaches that can structure talk and support pupils to develop their literacy through talk.</a:t>
            </a:r>
            <a:endParaRPr lang="en-GB" b="1" i="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cs typeface="Calibri"/>
            </a:endParaRPr>
          </a:p>
          <a:p>
            <a:r>
              <a:rPr lang="en-US" b="1" i="0">
                <a:cs typeface="Calibri"/>
              </a:rPr>
              <a:t>Explain:</a:t>
            </a:r>
          </a:p>
          <a:p>
            <a:r>
              <a:rPr lang="en-US" b="0" i="0">
                <a:cs typeface="Calibri"/>
              </a:rPr>
              <a:t>In the following section of this seminar, we will explore two strategies we can use to structure and use talk to develop pupils' literacy. We will explore how</a:t>
            </a:r>
            <a:r>
              <a:rPr lang="en-US">
                <a:cs typeface="Calibri"/>
              </a:rPr>
              <a:t> a</a:t>
            </a:r>
            <a:r>
              <a:rPr lang="en-US" b="0" i="0">
                <a:cs typeface="Calibri"/>
              </a:rPr>
              <a:t> dialogic </a:t>
            </a:r>
            <a:r>
              <a:rPr lang="en-US">
                <a:cs typeface="Calibri"/>
              </a:rPr>
              <a:t>approach to questioning</a:t>
            </a:r>
            <a:r>
              <a:rPr lang="en-US" b="0" i="0">
                <a:cs typeface="Calibri"/>
              </a:rPr>
              <a:t>, </a:t>
            </a:r>
            <a:r>
              <a:rPr lang="en-US">
                <a:cs typeface="Calibri"/>
              </a:rPr>
              <a:t>that is </a:t>
            </a:r>
            <a:r>
              <a:rPr lang="en-US" b="0" i="0">
                <a:cs typeface="Calibri"/>
              </a:rPr>
              <a:t>questioning focused on the quality of the dialogue rather than the spreading out of questions, can be used to structure and develop talk. We’ll then explore how we</a:t>
            </a:r>
            <a:r>
              <a:rPr lang="en-US">
                <a:cs typeface="Calibri"/>
              </a:rPr>
              <a:t> can</a:t>
            </a:r>
            <a:r>
              <a:rPr lang="en-US" b="0" i="0">
                <a:cs typeface="Calibri"/>
              </a:rPr>
              <a:t> apply what we know about scaffolding learning to providing pupils with scaffolds for talk in order to develop and structure their talk.</a:t>
            </a:r>
          </a:p>
          <a:p>
            <a:endParaRPr lang="en-GB" b="0" i="0"/>
          </a:p>
          <a:p>
            <a:r>
              <a:rPr lang="en-GB" b="1" i="0"/>
              <a:t>Link to next slide: </a:t>
            </a:r>
            <a:r>
              <a:rPr lang="en-GB" b="0" i="0"/>
              <a:t>Let’s first consider what </a:t>
            </a:r>
            <a:r>
              <a:rPr lang="en-GB"/>
              <a:t>a dialogic</a:t>
            </a:r>
            <a:r>
              <a:rPr lang="en-GB" b="0" i="0"/>
              <a:t> </a:t>
            </a:r>
            <a:r>
              <a:rPr lang="en-GB"/>
              <a:t>approach to </a:t>
            </a:r>
            <a:r>
              <a:rPr lang="en-GB" b="0" i="0"/>
              <a:t>questioning is and why it is effective in developing pupil talk.</a:t>
            </a:r>
            <a:endParaRPr lang="en-GB" b="0" i="0">
              <a:cs typeface="Calibri"/>
            </a:endParaRPr>
          </a:p>
          <a:p>
            <a:endParaRPr lang="en-GB" b="0" i="0"/>
          </a:p>
          <a:p>
            <a:endParaRPr lang="en-GB" b="0" i="0"/>
          </a:p>
          <a:p>
            <a:endParaRPr lang="en-GB" b="0" i="0"/>
          </a:p>
          <a:p>
            <a:endParaRPr lang="en-GB" i="0"/>
          </a:p>
          <a:p>
            <a:endParaRPr lang="en-GB" i="0"/>
          </a:p>
          <a:p>
            <a:pPr>
              <a:spcBef>
                <a:spcPts val="600"/>
              </a:spcBef>
              <a:spcAft>
                <a:spcPts val="600"/>
              </a:spcAft>
            </a:pPr>
            <a:endParaRPr lang="en-US">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11</a:t>
            </a:fld>
            <a:endParaRPr lang="en-GB"/>
          </a:p>
        </p:txBody>
      </p:sp>
    </p:spTree>
    <p:extLst>
      <p:ext uri="{BB962C8B-B14F-4D97-AF65-F5344CB8AC3E}">
        <p14:creationId xmlns:p14="http://schemas.microsoft.com/office/powerpoint/2010/main" val="30161972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latin typeface="+mn-lt"/>
              </a:rPr>
              <a:t>00:28 – 00:30 (2 minutes)</a:t>
            </a:r>
          </a:p>
          <a:p>
            <a:pPr marL="0" marR="0" lvl="0" indent="0" algn="l" defTabSz="914400">
              <a:lnSpc>
                <a:spcPct val="100000"/>
              </a:lnSpc>
              <a:spcBef>
                <a:spcPts val="0"/>
              </a:spcBef>
              <a:spcAft>
                <a:spcPts val="0"/>
              </a:spcAft>
              <a:buNone/>
              <a:tabLst/>
              <a:defRPr/>
            </a:pPr>
            <a:endParaRPr lang="en-GB">
              <a:latin typeface="+mn-lt"/>
            </a:endParaRPr>
          </a:p>
          <a:p>
            <a:pPr>
              <a:defRPr/>
            </a:pPr>
            <a:r>
              <a:rPr lang="en-GB" b="1" i="1">
                <a:latin typeface="+mn-lt"/>
              </a:rPr>
              <a:t>KLP: </a:t>
            </a:r>
            <a:r>
              <a:rPr lang="en-GB" b="0" i="1">
                <a:latin typeface="+mn-lt"/>
              </a:rPr>
              <a:t>A dialogic approach to questioning can develop pupil talk by focusing on extended questioning with a few pupils rather than spreading questions to many pupils. Dialogic exchanges should be valuable to both the speakers and those who are listening.</a:t>
            </a:r>
            <a:endParaRPr lang="en-GB" b="1">
              <a:latin typeface="+mn-lt"/>
            </a:endParaRPr>
          </a:p>
          <a:p>
            <a:pPr>
              <a:defRPr/>
            </a:pPr>
            <a:endParaRPr lang="en-GB" sz="1200" b="0" i="1">
              <a:solidFill>
                <a:srgbClr val="000000"/>
              </a:solidFill>
              <a:effectLst/>
              <a:latin typeface="+mn-lt"/>
              <a:cs typeface="Calibri"/>
            </a:endParaRPr>
          </a:p>
          <a:p>
            <a:r>
              <a:rPr lang="en-GB" b="1" i="0">
                <a:effectLst/>
                <a:latin typeface="+mn-lt"/>
              </a:rPr>
              <a:t>Explain:</a:t>
            </a:r>
            <a:endParaRPr lang="en-GB" b="1" i="0">
              <a:effectLst/>
              <a:latin typeface="+mn-lt"/>
              <a:cs typeface="Calibri"/>
            </a:endParaRPr>
          </a:p>
          <a:p>
            <a:r>
              <a:rPr lang="en-GB" b="0" i="0">
                <a:effectLst/>
                <a:latin typeface="+mn-lt"/>
              </a:rPr>
              <a:t>Take a moment to read the quote presented on the slide. </a:t>
            </a:r>
            <a:r>
              <a:rPr lang="en-GB" b="0" i="1">
                <a:effectLst/>
                <a:latin typeface="+mn-lt"/>
              </a:rPr>
              <a:t>Pause to allow ECTs time to read the quote. </a:t>
            </a:r>
            <a:r>
              <a:rPr lang="en-GB" b="0" i="0">
                <a:effectLst/>
                <a:latin typeface="+mn-lt"/>
              </a:rPr>
              <a:t>As you explored in year one, questioning can be an effective tool in developing classroom talk and pupils' responses. However, as Sherrington and Stafford allude to here, a lot of the time questioning is based on an i</a:t>
            </a:r>
            <a:r>
              <a:rPr lang="en-GB" b="0" i="0">
                <a:solidFill>
                  <a:srgbClr val="000000"/>
                </a:solidFill>
                <a:effectLst/>
                <a:latin typeface="+mn-lt"/>
              </a:rPr>
              <a:t>nitiation-response-evaluation exchange structure between the teacher and pupil, which centres on teachers asking a closed question, followed by recall answers and minimal feedback (Alexander, 2020).</a:t>
            </a:r>
            <a:r>
              <a:rPr lang="en-GB">
                <a:solidFill>
                  <a:srgbClr val="000000"/>
                </a:solidFill>
                <a:latin typeface="+mn-lt"/>
              </a:rPr>
              <a:t> </a:t>
            </a:r>
          </a:p>
          <a:p>
            <a:endParaRPr lang="en-GB">
              <a:solidFill>
                <a:srgbClr val="000000"/>
              </a:solidFill>
              <a:latin typeface="+mn-lt"/>
            </a:endParaRPr>
          </a:p>
          <a:p>
            <a:r>
              <a:rPr lang="en-GB" b="1" i="0">
                <a:solidFill>
                  <a:srgbClr val="000000"/>
                </a:solidFill>
                <a:effectLst/>
                <a:latin typeface="+mn-lt"/>
              </a:rPr>
              <a:t>[Reveal] </a:t>
            </a:r>
            <a:r>
              <a:rPr lang="en-GB" b="0" i="0">
                <a:solidFill>
                  <a:srgbClr val="000000"/>
                </a:solidFill>
                <a:effectLst/>
                <a:latin typeface="+mn-lt"/>
              </a:rPr>
              <a:t>An alternative to this is a more dialogic approach to questioning. This approach to questioning focuses more on extended questioning and exchanges (with fewer pupils) rather than asking many questions to as many pupils as possible. This is based on the idea that the exchange is valuable to both the pupil(s) doing the speaking and also those who are listening. A culture where dialogic questioning is truly effective requires those who are not speaking to be fully engaged in listening and thinking.</a:t>
            </a:r>
            <a:r>
              <a:rPr lang="en-GB">
                <a:solidFill>
                  <a:srgbClr val="000000"/>
                </a:solidFill>
                <a:latin typeface="+mn-lt"/>
              </a:rPr>
              <a:t> </a:t>
            </a:r>
            <a:endParaRPr lang="en-GB" b="0" i="0">
              <a:solidFill>
                <a:srgbClr val="000000"/>
              </a:solidFill>
              <a:effectLst/>
              <a:latin typeface="+mn-lt"/>
            </a:endParaRPr>
          </a:p>
          <a:p>
            <a:endParaRPr lang="en-GB" b="0" i="0">
              <a:solidFill>
                <a:srgbClr val="000000"/>
              </a:solidFill>
              <a:effectLst/>
              <a:latin typeface="+mn-lt"/>
            </a:endParaRPr>
          </a:p>
          <a:p>
            <a:r>
              <a:rPr lang="en-GB" b="0" i="0">
                <a:solidFill>
                  <a:srgbClr val="000000"/>
                </a:solidFill>
                <a:effectLst/>
                <a:latin typeface="+mn-lt"/>
              </a:rPr>
              <a:t>It’s important to note that both approaches to questioning are valuable and have their place in the classroom, therefore we should first consider the purpose of questioning when deciding on the approach.</a:t>
            </a:r>
          </a:p>
          <a:p>
            <a:endParaRPr lang="en-US" altLang="zh-CN" b="1">
              <a:latin typeface="+mn-lt"/>
            </a:endParaRPr>
          </a:p>
          <a:p>
            <a:pPr>
              <a:defRPr/>
            </a:pPr>
            <a:r>
              <a:rPr lang="en-US" altLang="zh-CN" b="1">
                <a:latin typeface="+mn-lt"/>
                <a:ea typeface="等线"/>
              </a:rPr>
              <a:t>Link to next slide: </a:t>
            </a:r>
            <a:r>
              <a:rPr lang="en-US" altLang="zh-CN" b="0">
                <a:latin typeface="+mn-lt"/>
                <a:ea typeface="等线"/>
              </a:rPr>
              <a:t> Let’s explore some key principles we can consider when planning to use a dialogic approach to questioning with your pupils.</a:t>
            </a:r>
            <a:endParaRPr lang="en-US" altLang="zh-CN" b="1">
              <a:latin typeface="+mn-lt"/>
              <a:ea typeface="等线"/>
            </a:endParaRPr>
          </a:p>
          <a:p>
            <a:pPr marL="0" indent="0">
              <a:spcBef>
                <a:spcPts val="0"/>
              </a:spcBef>
              <a:buFont typeface="Arial" panose="020B0604020202020204" pitchFamily="34" charset="0"/>
              <a:buNone/>
              <a:defRPr/>
            </a:pPr>
            <a:endParaRPr lang="en-US" altLang="zh-CN" b="0">
              <a:latin typeface="+mn-lt"/>
            </a:endParaRPr>
          </a:p>
          <a:p>
            <a:pPr marL="0" indent="0">
              <a:spcBef>
                <a:spcPts val="0"/>
              </a:spcBef>
              <a:buNone/>
              <a:defRPr/>
            </a:pPr>
            <a:r>
              <a:rPr lang="en-US" b="1">
                <a:latin typeface="+mn-lt"/>
              </a:rPr>
              <a:t>Research reference:</a:t>
            </a:r>
            <a:endParaRPr lang="en-US">
              <a:latin typeface="+mn-lt"/>
            </a:endParaRPr>
          </a:p>
          <a:p>
            <a:pPr marL="0" indent="0">
              <a:buFont typeface="Arial" panose="020B0604020202020204" pitchFamily="34" charset="0"/>
              <a:buNone/>
            </a:pPr>
            <a:r>
              <a:rPr lang="en-GB">
                <a:latin typeface="+mn-lt"/>
              </a:rPr>
              <a:t>Alexander R. J. (2020) </a:t>
            </a:r>
            <a:r>
              <a:rPr lang="en-GB" i="1">
                <a:latin typeface="+mn-lt"/>
              </a:rPr>
              <a:t>A Dialogic Teaching Companion.</a:t>
            </a:r>
            <a:r>
              <a:rPr lang="en-GB">
                <a:latin typeface="+mn-lt"/>
              </a:rPr>
              <a:t> London: Routledge.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a:solidFill>
                  <a:schemeClr val="tx1"/>
                </a:solidFill>
                <a:effectLst/>
                <a:latin typeface="+mn-lt"/>
              </a:rPr>
              <a:t>Sherrington, T. &amp; Stafford, S. (2018) Dialogic questioning. Chartered College of Teaching. [online] Available at: </a:t>
            </a:r>
            <a:r>
              <a:rPr lang="en-GB" sz="1200" u="none" strike="noStrike">
                <a:solidFill>
                  <a:schemeClr val="tx1"/>
                </a:solidFill>
                <a:effectLst/>
                <a:latin typeface="+mn-lt"/>
                <a:hlinkClick r:id="rId3" tooltip="https://my.chartered.college/wp-content/uploads/2018/10/6.-dialogic-questioning.pdf">
                  <a:extLst>
                    <a:ext uri="{A12FA001-AC4F-418D-AE19-62706E023703}">
                      <ahyp:hlinkClr xmlns:ahyp="http://schemas.microsoft.com/office/drawing/2018/hyperlinkcolor" val="tx"/>
                    </a:ext>
                  </a:extLst>
                </a:hlinkClick>
              </a:rPr>
              <a:t>https://my.chartered.college/wp-content/uploads/2018/10/6.-Dialogic-questioning.pdf</a:t>
            </a:r>
            <a:r>
              <a:rPr lang="en-GB" sz="1200">
                <a:solidFill>
                  <a:schemeClr val="tx1"/>
                </a:solidFill>
                <a:effectLst/>
                <a:latin typeface="+mn-lt"/>
              </a:rPr>
              <a:t> [Accessed 22 February 2022]</a:t>
            </a:r>
            <a:endParaRPr lang="en-GB" sz="1200" b="0" i="0">
              <a:solidFill>
                <a:schemeClr val="tx1"/>
              </a:solidFill>
              <a:effectLst/>
              <a:latin typeface="+mn-l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46252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latin typeface="+mn-lt"/>
              </a:rPr>
              <a:t>00:30 – 00:32 (2 minutes)</a:t>
            </a:r>
          </a:p>
          <a:p>
            <a:pPr marL="0" marR="0" lvl="0" indent="0" algn="l" defTabSz="914400">
              <a:lnSpc>
                <a:spcPct val="100000"/>
              </a:lnSpc>
              <a:spcBef>
                <a:spcPts val="0"/>
              </a:spcBef>
              <a:spcAft>
                <a:spcPts val="0"/>
              </a:spcAft>
              <a:buNone/>
              <a:tabLst/>
              <a:defRPr/>
            </a:pPr>
            <a:endParaRPr lang="en-GB">
              <a:latin typeface="+mn-lt"/>
            </a:endParaRPr>
          </a:p>
          <a:p>
            <a:pPr>
              <a:defRPr/>
            </a:pPr>
            <a:r>
              <a:rPr lang="en-GB" b="1" i="1">
                <a:latin typeface="+mn-lt"/>
              </a:rPr>
              <a:t>KLP: </a:t>
            </a:r>
            <a:r>
              <a:rPr lang="en-GB" i="1">
                <a:latin typeface="+mn-lt"/>
              </a:rPr>
              <a:t>For questioning to be dialogic in nature it should be collective, supportive, reciprocal, deliberative, cumulative and purposeful.</a:t>
            </a:r>
            <a:endParaRPr lang="en-GB" b="1">
              <a:latin typeface="+mn-lt"/>
            </a:endParaRPr>
          </a:p>
          <a:p>
            <a:pPr>
              <a:defRPr/>
            </a:pPr>
            <a:endParaRPr lang="en-GB" sz="1200" b="0">
              <a:solidFill>
                <a:srgbClr val="000000"/>
              </a:solidFill>
              <a:effectLst/>
              <a:latin typeface="+mn-lt"/>
              <a:cs typeface="Calibri"/>
            </a:endParaRPr>
          </a:p>
          <a:p>
            <a:r>
              <a:rPr lang="en-GB" b="1" i="0">
                <a:effectLst/>
                <a:latin typeface="+mn-lt"/>
              </a:rPr>
              <a:t>Explain:</a:t>
            </a:r>
            <a:endParaRPr lang="en-GB" b="1" i="0">
              <a:effectLst/>
              <a:latin typeface="+mn-lt"/>
              <a:cs typeface="Calibri"/>
            </a:endParaRPr>
          </a:p>
          <a:p>
            <a:r>
              <a:rPr lang="en-GB" b="0" i="0">
                <a:solidFill>
                  <a:srgbClr val="000000"/>
                </a:solidFill>
                <a:effectLst/>
                <a:latin typeface="+mn-lt"/>
              </a:rPr>
              <a:t>In his book, </a:t>
            </a:r>
            <a:r>
              <a:rPr lang="en-GB" b="0" i="1">
                <a:solidFill>
                  <a:srgbClr val="000000"/>
                </a:solidFill>
                <a:effectLst/>
                <a:latin typeface="+mn-lt"/>
              </a:rPr>
              <a:t>A Dialogic Teaching Companion </a:t>
            </a:r>
            <a:r>
              <a:rPr lang="en-GB" b="0" i="0">
                <a:solidFill>
                  <a:srgbClr val="000000"/>
                </a:solidFill>
                <a:effectLst/>
                <a:latin typeface="+mn-lt"/>
              </a:rPr>
              <a:t>(2020), Robin Alexander outlines 6 principles that underpin a dialogic approach which can be applied to how we approach questioning and be used to guide the planning and application of classroom talk:</a:t>
            </a:r>
          </a:p>
          <a:p>
            <a:endParaRPr lang="en-GB" sz="1200" b="0" i="0">
              <a:solidFill>
                <a:schemeClr val="tx1"/>
              </a:solidFill>
              <a:effectLst/>
              <a:latin typeface="+mn-lt"/>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i="0">
                <a:solidFill>
                  <a:srgbClr val="000000"/>
                </a:solidFill>
                <a:effectLst/>
                <a:latin typeface="+mn-lt"/>
              </a:rPr>
              <a:t>[Reveal]</a:t>
            </a:r>
            <a:r>
              <a:rPr lang="en-GB" sz="1200" b="1" i="0">
                <a:solidFill>
                  <a:schemeClr val="tx1"/>
                </a:solidFill>
                <a:effectLst/>
                <a:latin typeface="+mn-lt"/>
              </a:rPr>
              <a:t> </a:t>
            </a:r>
            <a:r>
              <a:rPr lang="en-GB" sz="1200">
                <a:solidFill>
                  <a:schemeClr val="tx1"/>
                </a:solidFill>
                <a:latin typeface="+mn-lt"/>
              </a:rPr>
              <a:t>Collective: The teacher and pupils address learning tasks together rather than in isolation.</a:t>
            </a:r>
            <a:endParaRPr lang="en-GB" sz="1200">
              <a:solidFill>
                <a:schemeClr val="tx1"/>
              </a:solidFill>
              <a:latin typeface="+mn-lt"/>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i="0">
                <a:solidFill>
                  <a:srgbClr val="000000"/>
                </a:solidFill>
                <a:effectLst/>
                <a:latin typeface="+mn-lt"/>
              </a:rPr>
              <a:t>[Reveal]</a:t>
            </a:r>
            <a:r>
              <a:rPr lang="en-GB" sz="1200" b="1" i="0">
                <a:solidFill>
                  <a:schemeClr val="tx1"/>
                </a:solidFill>
                <a:effectLst/>
                <a:latin typeface="+mn-lt"/>
              </a:rPr>
              <a:t> </a:t>
            </a:r>
            <a:r>
              <a:rPr lang="en-GB" sz="1200">
                <a:solidFill>
                  <a:schemeClr val="tx1"/>
                </a:solidFill>
                <a:latin typeface="+mn-lt"/>
              </a:rPr>
              <a:t>Supportive: All contributions are valued and respected. Pupils should feel comfortable to take risks without fear of being judged ‘wrong’ with the collective goal to help each other reach understanding.</a:t>
            </a:r>
            <a:endParaRPr lang="en-GB" sz="1200">
              <a:solidFill>
                <a:schemeClr val="tx1"/>
              </a:solidFill>
              <a:latin typeface="+mn-lt"/>
              <a:cs typeface="Calibri"/>
            </a:endParaRPr>
          </a:p>
          <a:p>
            <a:pPr marL="171450" indent="-171450">
              <a:buFont typeface="Arial" panose="020B0604020202020204" pitchFamily="34" charset="0"/>
              <a:buChar char="•"/>
              <a:defRPr/>
            </a:pPr>
            <a:r>
              <a:rPr lang="en-GB" b="1" i="0">
                <a:solidFill>
                  <a:srgbClr val="000000"/>
                </a:solidFill>
                <a:effectLst/>
                <a:latin typeface="+mn-lt"/>
              </a:rPr>
              <a:t>[Reveal]</a:t>
            </a:r>
            <a:r>
              <a:rPr lang="en-GB" sz="1200" b="1" i="0">
                <a:solidFill>
                  <a:schemeClr val="tx1"/>
                </a:solidFill>
                <a:effectLst/>
                <a:latin typeface="+mn-lt"/>
              </a:rPr>
              <a:t> </a:t>
            </a:r>
            <a:r>
              <a:rPr lang="en-GB" sz="1200">
                <a:solidFill>
                  <a:schemeClr val="tx1"/>
                </a:solidFill>
                <a:latin typeface="+mn-lt"/>
              </a:rPr>
              <a:t>Reciprocal: Pupils and teachers listen carefully to one another, share ideas, ask questions and consider alternate viewpoints (where appropriate). It’s the teacher's role to enable this.</a:t>
            </a:r>
            <a:r>
              <a:rPr lang="en-GB">
                <a:latin typeface="+mn-lt"/>
              </a:rPr>
              <a:t>  </a:t>
            </a:r>
            <a:endParaRPr lang="en-GB" sz="1200">
              <a:solidFill>
                <a:schemeClr val="tx1"/>
              </a:solidFill>
              <a:latin typeface="+mn-lt"/>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i="0">
                <a:solidFill>
                  <a:srgbClr val="000000"/>
                </a:solidFill>
                <a:effectLst/>
                <a:latin typeface="+mn-lt"/>
              </a:rPr>
              <a:t>[Reveal]</a:t>
            </a:r>
            <a:r>
              <a:rPr lang="en-GB" sz="1200" b="1" i="0">
                <a:solidFill>
                  <a:schemeClr val="tx1"/>
                </a:solidFill>
                <a:effectLst/>
                <a:latin typeface="+mn-lt"/>
              </a:rPr>
              <a:t> </a:t>
            </a:r>
            <a:r>
              <a:rPr lang="en-GB" sz="1200">
                <a:solidFill>
                  <a:schemeClr val="tx1"/>
                </a:solidFill>
                <a:latin typeface="+mn-lt"/>
              </a:rPr>
              <a:t>Deliberative: Participants in the discussion seek to work towards a shared outcome.</a:t>
            </a:r>
            <a:endParaRPr lang="en-GB" sz="1200">
              <a:solidFill>
                <a:schemeClr val="tx1"/>
              </a:solidFill>
              <a:latin typeface="+mn-lt"/>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i="0">
                <a:solidFill>
                  <a:srgbClr val="000000"/>
                </a:solidFill>
                <a:effectLst/>
                <a:latin typeface="+mn-lt"/>
              </a:rPr>
              <a:t>[Reveal] </a:t>
            </a:r>
            <a:r>
              <a:rPr lang="en-GB" sz="1200">
                <a:solidFill>
                  <a:schemeClr val="tx1"/>
                </a:solidFill>
                <a:latin typeface="+mn-lt"/>
              </a:rPr>
              <a:t>Cumulative: The teacher and pupils build on their own and each others' contributions, weaving them into a coherent line of thinking and understanding.</a:t>
            </a:r>
            <a:endParaRPr lang="en-GB" sz="1200">
              <a:solidFill>
                <a:schemeClr val="tx1"/>
              </a:solidFill>
              <a:latin typeface="+mn-lt"/>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i="0">
                <a:solidFill>
                  <a:srgbClr val="000000"/>
                </a:solidFill>
                <a:effectLst/>
                <a:latin typeface="+mn-lt"/>
              </a:rPr>
              <a:t>[Reveal]</a:t>
            </a:r>
            <a:r>
              <a:rPr lang="en-GB" sz="1200" b="1" i="0">
                <a:solidFill>
                  <a:schemeClr val="tx1"/>
                </a:solidFill>
                <a:effectLst/>
                <a:latin typeface="+mn-lt"/>
              </a:rPr>
              <a:t> </a:t>
            </a:r>
            <a:r>
              <a:rPr lang="en-GB" sz="1200">
                <a:solidFill>
                  <a:schemeClr val="tx1"/>
                </a:solidFill>
                <a:latin typeface="+mn-lt"/>
              </a:rPr>
              <a:t>Purposeful: Although questions may be open-ended, there should still be structure with specific learning goals in mind.</a:t>
            </a:r>
            <a:endParaRPr lang="en-GB" sz="1200">
              <a:solidFill>
                <a:schemeClr val="tx1"/>
              </a:solidFill>
              <a:latin typeface="+mn-lt"/>
              <a:cs typeface="Calibri"/>
            </a:endParaRPr>
          </a:p>
          <a:p>
            <a:pPr marL="0" indent="0">
              <a:spcBef>
                <a:spcPts val="0"/>
              </a:spcBef>
              <a:buFont typeface="Arial" panose="020B0604020202020204" pitchFamily="34" charset="0"/>
              <a:buNone/>
              <a:defRPr/>
            </a:pPr>
            <a:endParaRPr lang="en-US" altLang="zh-CN" b="1">
              <a:latin typeface="+mn-lt"/>
            </a:endParaRPr>
          </a:p>
          <a:p>
            <a:pPr marL="0" indent="0">
              <a:spcBef>
                <a:spcPts val="0"/>
              </a:spcBef>
              <a:buFont typeface="Arial" panose="020B0604020202020204" pitchFamily="34" charset="0"/>
              <a:buNone/>
              <a:defRPr/>
            </a:pPr>
            <a:r>
              <a:rPr lang="en-US" altLang="zh-CN" b="1">
                <a:latin typeface="+mn-lt"/>
                <a:ea typeface="等线"/>
              </a:rPr>
              <a:t>Link to next slide: </a:t>
            </a:r>
            <a:r>
              <a:rPr lang="en-US" altLang="zh-CN" b="0">
                <a:latin typeface="+mn-lt"/>
                <a:ea typeface="等线"/>
              </a:rPr>
              <a:t>Let’s now explore what this might look like in practice.</a:t>
            </a:r>
            <a:endParaRPr lang="en-US" altLang="zh-CN" b="1">
              <a:latin typeface="+mn-lt"/>
              <a:ea typeface="等线"/>
            </a:endParaRPr>
          </a:p>
          <a:p>
            <a:pPr marL="0" indent="0">
              <a:spcBef>
                <a:spcPts val="0"/>
              </a:spcBef>
              <a:buFont typeface="Arial" panose="020B0604020202020204" pitchFamily="34" charset="0"/>
              <a:buNone/>
              <a:defRPr/>
            </a:pPr>
            <a:endParaRPr lang="en-US" altLang="zh-CN" b="0">
              <a:latin typeface="+mn-lt"/>
            </a:endParaRPr>
          </a:p>
          <a:p>
            <a:pPr marL="0" indent="0">
              <a:spcBef>
                <a:spcPts val="0"/>
              </a:spcBef>
              <a:buNone/>
              <a:defRPr/>
            </a:pPr>
            <a:r>
              <a:rPr lang="en-US" b="1">
                <a:latin typeface="+mn-lt"/>
              </a:rPr>
              <a:t>Research reference:</a:t>
            </a:r>
            <a:endParaRPr lang="en-US">
              <a:latin typeface="+mn-lt"/>
            </a:endParaRPr>
          </a:p>
          <a:p>
            <a:pPr marL="0" indent="0">
              <a:buFont typeface="Arial" panose="020B0604020202020204" pitchFamily="34" charset="0"/>
              <a:buNone/>
            </a:pPr>
            <a:r>
              <a:rPr lang="en-GB">
                <a:latin typeface="+mn-lt"/>
              </a:rPr>
              <a:t>Alexander R. J. (2020) </a:t>
            </a:r>
            <a:r>
              <a:rPr lang="en-GB" i="1">
                <a:latin typeface="+mn-lt"/>
              </a:rPr>
              <a:t>A Dialogic Teaching Companion.</a:t>
            </a:r>
            <a:r>
              <a:rPr lang="en-GB">
                <a:latin typeface="+mn-lt"/>
              </a:rPr>
              <a:t> London: Routledge.</a:t>
            </a:r>
            <a:endParaRPr lang="en-GB" b="0" i="0">
              <a:solidFill>
                <a:srgbClr val="585858"/>
              </a:solidFill>
              <a:effectLst/>
              <a:latin typeface="+mn-lt"/>
            </a:endParaRP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941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a:lnSpc>
                <a:spcPct val="100000"/>
              </a:lnSpc>
              <a:spcBef>
                <a:spcPts val="0"/>
              </a:spcBef>
              <a:spcAft>
                <a:spcPts val="0"/>
              </a:spcAft>
              <a:buNone/>
              <a:tabLst/>
              <a:defRPr/>
            </a:pPr>
            <a:r>
              <a:rPr lang="en-GB" sz="1200" b="1">
                <a:solidFill>
                  <a:schemeClr val="tx1"/>
                </a:solidFill>
                <a:latin typeface="+mn-lt"/>
              </a:rPr>
              <a:t>00:32  – 00:34  (2 minutes)</a:t>
            </a:r>
            <a:endParaRPr lang="en-US" sz="1200">
              <a:solidFill>
                <a:schemeClr val="tx1"/>
              </a:solidFill>
              <a:latin typeface="+mn-lt"/>
            </a:endParaRPr>
          </a:p>
          <a:p>
            <a:pPr marL="0" marR="0" lvl="0" indent="0" algn="l" defTabSz="914400">
              <a:lnSpc>
                <a:spcPct val="100000"/>
              </a:lnSpc>
              <a:spcBef>
                <a:spcPts val="0"/>
              </a:spcBef>
              <a:spcAft>
                <a:spcPts val="0"/>
              </a:spcAft>
              <a:buNone/>
              <a:tabLst/>
              <a:defRPr/>
            </a:pPr>
            <a:endParaRPr lang="en-GB" sz="1200">
              <a:solidFill>
                <a:schemeClr val="tx1"/>
              </a:solidFill>
              <a:latin typeface="+mn-lt"/>
            </a:endParaRPr>
          </a:p>
          <a:p>
            <a:pPr>
              <a:defRPr/>
            </a:pPr>
            <a:r>
              <a:rPr lang="en-GB" sz="1200" b="1" i="1">
                <a:solidFill>
                  <a:schemeClr val="tx1"/>
                </a:solidFill>
                <a:latin typeface="+mn-lt"/>
              </a:rPr>
              <a:t>KLP: </a:t>
            </a:r>
            <a:r>
              <a:rPr lang="en-GB" sz="1200" b="0" i="1" u="none" strike="noStrike">
                <a:solidFill>
                  <a:schemeClr val="tx1"/>
                </a:solidFill>
                <a:effectLst/>
                <a:latin typeface="+mn-lt"/>
              </a:rPr>
              <a:t>Providing opportunities for structured pupil talk during reading comprehension activities can enable pupils to externalise their thinking processes and support them to articulate and develop their ideas and understanding.</a:t>
            </a:r>
          </a:p>
          <a:p>
            <a:pPr>
              <a:defRPr/>
            </a:pPr>
            <a:endParaRPr lang="en-GB" sz="1200" b="1" i="0">
              <a:solidFill>
                <a:schemeClr val="tx1"/>
              </a:solidFill>
              <a:effectLst/>
              <a:latin typeface="+mn-lt"/>
            </a:endParaRPr>
          </a:p>
          <a:p>
            <a:r>
              <a:rPr lang="en-GB" sz="1200" b="1" i="0">
                <a:solidFill>
                  <a:schemeClr val="tx1"/>
                </a:solidFill>
                <a:effectLst/>
                <a:latin typeface="+mn-lt"/>
              </a:rPr>
              <a:t>Explain:</a:t>
            </a:r>
          </a:p>
          <a:p>
            <a:pPr algn="l" rtl="0" fontAlgn="base"/>
            <a:r>
              <a:rPr lang="en-GB" sz="1200" b="0" i="0" u="none" strike="noStrike">
                <a:solidFill>
                  <a:schemeClr val="tx1"/>
                </a:solidFill>
                <a:effectLst/>
                <a:latin typeface="+mn-lt"/>
              </a:rPr>
              <a:t>One area of learning in which dialogic questioning can be effective is reading comprehension. Reading comprehension is a complex task which involves multiple cognitive skills and processes working together in order for pupils to understand what they have read. Providing opportunities for structured pupil talk during reading comprehension activities can enable pupils to externalise their thinking processes and support them to both articulate and develop their ideas and understanding. Talk can also provide teachers with authentic opportunities to assess pupil comprehension by listening to pupil discussions and responses.</a:t>
            </a:r>
            <a:r>
              <a:rPr lang="en-US" sz="1200" b="0" i="0">
                <a:solidFill>
                  <a:schemeClr val="tx1"/>
                </a:solidFill>
                <a:effectLst/>
                <a:latin typeface="+mn-lt"/>
              </a:rPr>
              <a:t>​</a:t>
            </a:r>
          </a:p>
          <a:p>
            <a:pPr algn="l" rtl="0" fontAlgn="base"/>
            <a:r>
              <a:rPr lang="en-GB" sz="1200" b="0" i="0">
                <a:solidFill>
                  <a:schemeClr val="tx1"/>
                </a:solidFill>
                <a:effectLst/>
                <a:latin typeface="+mn-lt"/>
              </a:rPr>
              <a:t>​</a:t>
            </a:r>
          </a:p>
          <a:p>
            <a:pPr algn="l" rtl="0" fontAlgn="base"/>
            <a:r>
              <a:rPr lang="en-GB" sz="1200" b="0" i="0" u="none" strike="noStrike">
                <a:solidFill>
                  <a:schemeClr val="tx1"/>
                </a:solidFill>
                <a:effectLst/>
                <a:latin typeface="+mn-lt"/>
              </a:rPr>
              <a:t>One particular aspect of reading comprehension that pupils can often find challenging is making inferences.</a:t>
            </a:r>
            <a:r>
              <a:rPr lang="en-US" sz="1200" b="0" i="0">
                <a:solidFill>
                  <a:schemeClr val="tx1"/>
                </a:solidFill>
                <a:effectLst/>
                <a:latin typeface="+mn-lt"/>
              </a:rPr>
              <a:t>​</a:t>
            </a:r>
          </a:p>
          <a:p>
            <a:pPr algn="l" rtl="0" fontAlgn="base"/>
            <a:r>
              <a:rPr lang="en-GB" sz="1200" b="0" i="0">
                <a:solidFill>
                  <a:schemeClr val="tx1"/>
                </a:solidFill>
                <a:effectLst/>
                <a:latin typeface="+mn-lt"/>
              </a:rPr>
              <a:t>​</a:t>
            </a:r>
          </a:p>
          <a:p>
            <a:pPr algn="l" rtl="0" fontAlgn="base"/>
            <a:r>
              <a:rPr lang="en-GB" sz="1200" b="1" i="0" u="none" strike="noStrike">
                <a:solidFill>
                  <a:schemeClr val="tx1"/>
                </a:solidFill>
                <a:effectLst/>
                <a:latin typeface="+mn-lt"/>
              </a:rPr>
              <a:t>[Reveal] </a:t>
            </a:r>
            <a:r>
              <a:rPr lang="en-GB" sz="1200" b="0" i="0" u="none" strike="noStrike">
                <a:solidFill>
                  <a:schemeClr val="tx1"/>
                </a:solidFill>
                <a:effectLst/>
                <a:latin typeface="+mn-lt"/>
              </a:rPr>
              <a:t>Making inferences involves pupils combining their understanding of what is happening in the text (or clues from the text) with their prior knowledge (or what they know) to draw a conclusion (their inference), this is often referred to as ‘reading between the lines.’ </a:t>
            </a:r>
            <a:r>
              <a:rPr lang="en-GB" sz="1200" b="1" i="0" u="none" strike="noStrike">
                <a:solidFill>
                  <a:schemeClr val="tx1"/>
                </a:solidFill>
                <a:effectLst/>
                <a:latin typeface="+mn-lt"/>
              </a:rPr>
              <a:t>[Reveal x2] </a:t>
            </a:r>
            <a:r>
              <a:rPr lang="en-GB" sz="1200" b="0" i="0" u="none" strike="noStrike">
                <a:solidFill>
                  <a:schemeClr val="tx1"/>
                </a:solidFill>
                <a:effectLst/>
                <a:latin typeface="+mn-lt"/>
              </a:rPr>
              <a:t>Claire Sealy (2019) outlined the ability to inference requires:</a:t>
            </a:r>
            <a:r>
              <a:rPr lang="en-US" sz="1200" b="0" i="0">
                <a:solidFill>
                  <a:schemeClr val="tx1"/>
                </a:solidFill>
                <a:effectLst/>
                <a:latin typeface="+mn-lt"/>
              </a:rPr>
              <a:t>​</a:t>
            </a:r>
          </a:p>
          <a:p>
            <a:pPr marL="171450" indent="-171450" algn="l" rtl="0" fontAlgn="base">
              <a:buFont typeface="Arial" panose="020B0604020202020204" pitchFamily="34" charset="0"/>
              <a:buChar char="•"/>
            </a:pPr>
            <a:r>
              <a:rPr lang="en-GB" sz="1200" b="1" i="0" u="none" strike="noStrike">
                <a:solidFill>
                  <a:schemeClr val="tx1"/>
                </a:solidFill>
                <a:effectLst/>
                <a:latin typeface="+mn-lt"/>
              </a:rPr>
              <a:t>[Reveal] </a:t>
            </a:r>
            <a:r>
              <a:rPr lang="en-GB" sz="1200" b="0" i="0" u="none" strike="noStrike">
                <a:solidFill>
                  <a:schemeClr val="tx1"/>
                </a:solidFill>
                <a:effectLst/>
                <a:latin typeface="+mn-lt"/>
              </a:rPr>
              <a:t>an awareness of whether or not you are understanding what you see or read</a:t>
            </a:r>
            <a:r>
              <a:rPr lang="en-US" sz="1200" b="0" i="0">
                <a:solidFill>
                  <a:schemeClr val="tx1"/>
                </a:solidFill>
                <a:effectLst/>
                <a:latin typeface="+mn-lt"/>
              </a:rPr>
              <a:t>​</a:t>
            </a:r>
          </a:p>
          <a:p>
            <a:pPr marL="171450" indent="-171450" algn="l" rtl="0" fontAlgn="base">
              <a:buFont typeface="Arial" panose="020B0604020202020204" pitchFamily="34" charset="0"/>
              <a:buChar char="•"/>
            </a:pPr>
            <a:r>
              <a:rPr lang="en-GB" sz="1200" b="1" i="0" u="none" strike="noStrike">
                <a:solidFill>
                  <a:schemeClr val="tx1"/>
                </a:solidFill>
                <a:effectLst/>
                <a:latin typeface="+mn-lt"/>
              </a:rPr>
              <a:t>[Reveal] </a:t>
            </a:r>
            <a:r>
              <a:rPr lang="en-GB" sz="1200" b="0" i="0" u="none" strike="noStrike">
                <a:solidFill>
                  <a:schemeClr val="tx1"/>
                </a:solidFill>
                <a:effectLst/>
                <a:latin typeface="+mn-lt"/>
              </a:rPr>
              <a:t>the ability to connect ideas together </a:t>
            </a:r>
            <a:r>
              <a:rPr lang="en-GB" sz="1200" b="0" i="0">
                <a:solidFill>
                  <a:schemeClr val="tx1"/>
                </a:solidFill>
                <a:effectLst/>
                <a:latin typeface="+mn-lt"/>
              </a:rPr>
              <a:t>​</a:t>
            </a:r>
          </a:p>
          <a:p>
            <a:pPr marL="171450" indent="-171450" algn="l" rtl="0" fontAlgn="base">
              <a:buFont typeface="Arial" panose="020B0604020202020204" pitchFamily="34" charset="0"/>
              <a:buChar char="•"/>
            </a:pPr>
            <a:r>
              <a:rPr lang="en-GB" sz="1200" b="1" i="0" u="none" strike="noStrike">
                <a:solidFill>
                  <a:schemeClr val="tx1"/>
                </a:solidFill>
                <a:effectLst/>
                <a:latin typeface="+mn-lt"/>
              </a:rPr>
              <a:t>[Reveal x2] </a:t>
            </a:r>
            <a:r>
              <a:rPr lang="en-GB" sz="1200" b="0" i="0" u="none" strike="noStrike">
                <a:solidFill>
                  <a:schemeClr val="tx1"/>
                </a:solidFill>
                <a:effectLst/>
                <a:latin typeface="+mn-lt"/>
              </a:rPr>
              <a:t>a broad prior knowledge, general knowledge and vocabulary</a:t>
            </a:r>
            <a:r>
              <a:rPr lang="en-GB" sz="1200" b="0" i="0">
                <a:solidFill>
                  <a:schemeClr val="tx1"/>
                </a:solidFill>
                <a:effectLst/>
                <a:latin typeface="+mn-lt"/>
              </a:rPr>
              <a:t>​</a:t>
            </a:r>
          </a:p>
          <a:p>
            <a:pPr algn="l" rtl="0" fontAlgn="base"/>
            <a:r>
              <a:rPr lang="en-GB" sz="1200" b="0" i="0">
                <a:solidFill>
                  <a:schemeClr val="tx1"/>
                </a:solidFill>
                <a:effectLst/>
                <a:latin typeface="+mn-lt"/>
              </a:rPr>
              <a:t>​</a:t>
            </a:r>
          </a:p>
          <a:p>
            <a:pPr algn="l" rtl="0" fontAlgn="base"/>
            <a:r>
              <a:rPr lang="en-GB" sz="1200" b="0" i="0" u="none" strike="noStrike">
                <a:solidFill>
                  <a:schemeClr val="tx1"/>
                </a:solidFill>
                <a:effectLst/>
                <a:latin typeface="+mn-lt"/>
              </a:rPr>
              <a:t>This means that in order for pupils to make successful inferences, it’s important to pay careful attention to our text selection, ensure pupils first understand what it is they are reading and are equipped with strategies to support them when they don’t. It’s also important that we support pupils to make connections between ideas and when prior knowledge or vocabulary related to the text is lacking ensuring that we pre-teach this.</a:t>
            </a:r>
            <a:endParaRPr lang="en-US" sz="1200" b="0" i="0">
              <a:solidFill>
                <a:schemeClr val="tx1"/>
              </a:solidFill>
              <a:effectLst/>
              <a:latin typeface="+mn-lt"/>
            </a:endParaRPr>
          </a:p>
          <a:p>
            <a:pPr>
              <a:defRPr/>
            </a:pPr>
            <a:endParaRPr lang="en-GB">
              <a:solidFill>
                <a:schemeClr val="tx1"/>
              </a:solidFill>
            </a:endParaRPr>
          </a:p>
          <a:p>
            <a:r>
              <a:rPr lang="en-US" altLang="zh-CN" sz="1200" b="1">
                <a:solidFill>
                  <a:schemeClr val="tx1"/>
                </a:solidFill>
                <a:latin typeface="+mn-lt"/>
              </a:rPr>
              <a:t>Link to next slide: </a:t>
            </a:r>
            <a:r>
              <a:rPr lang="en-GB" b="0" i="0">
                <a:solidFill>
                  <a:schemeClr val="tx1"/>
                </a:solidFill>
                <a:effectLst/>
                <a:latin typeface="+mn-lt"/>
              </a:rPr>
              <a:t>Before we consider how can we use a dialogic approach to questioning to promote talk and support pupils’ ability to make and articulate their inference, let’s first consider the important role of vocabulary.</a:t>
            </a:r>
            <a:endParaRPr lang="en-GB" b="0" i="0">
              <a:solidFill>
                <a:schemeClr val="tx1"/>
              </a:solidFill>
              <a:effectLst/>
              <a:latin typeface="+mn-lt"/>
              <a:cs typeface="Calibri"/>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altLang="zh-CN" sz="1200" b="0">
              <a:solidFill>
                <a:schemeClr val="tx1"/>
              </a:solidFill>
              <a:latin typeface="+mn-lt"/>
            </a:endParaRPr>
          </a:p>
          <a:p>
            <a:pPr>
              <a:defRPr/>
            </a:pPr>
            <a:r>
              <a:rPr lang="en-US" sz="1200" b="1">
                <a:solidFill>
                  <a:schemeClr val="tx1"/>
                </a:solidFill>
                <a:latin typeface="+mn-lt"/>
              </a:rPr>
              <a:t>Research reference: </a:t>
            </a:r>
            <a:endParaRPr lang="en-US" b="1">
              <a:solidFill>
                <a:schemeClr val="tx1"/>
              </a:solidFill>
            </a:endParaRPr>
          </a:p>
          <a:p>
            <a:pPr marL="0" marR="0" lvl="0" indent="0" algn="l" defTabSz="914400">
              <a:lnSpc>
                <a:spcPct val="100000"/>
              </a:lnSpc>
              <a:spcBef>
                <a:spcPts val="0"/>
              </a:spcBef>
              <a:spcAft>
                <a:spcPts val="0"/>
              </a:spcAft>
              <a:buClrTx/>
              <a:buSzTx/>
              <a:buFontTx/>
              <a:buNone/>
              <a:tabLst/>
              <a:defRPr/>
            </a:pPr>
            <a:r>
              <a:rPr lang="en-GB" sz="1200" b="0" i="0">
                <a:solidFill>
                  <a:schemeClr val="tx1"/>
                </a:solidFill>
                <a:effectLst/>
                <a:latin typeface="+mn-lt"/>
              </a:rPr>
              <a:t>Willingham, D. T. (2017) ‘What Happens When You Teach Children to Make Inferences While Reading?’, Daniel Willingham Science &amp; Education blog. Available at: </a:t>
            </a:r>
            <a:r>
              <a:rPr lang="en-GB" sz="1200" b="0" i="0">
                <a:solidFill>
                  <a:schemeClr val="tx1"/>
                </a:solidFill>
                <a:effectLst/>
                <a:latin typeface="+mn-lt"/>
                <a:hlinkClick r:id="rId3">
                  <a:extLst>
                    <a:ext uri="{A12FA001-AC4F-418D-AE19-62706E023703}">
                      <ahyp:hlinkClr xmlns:ahyp="http://schemas.microsoft.com/office/drawing/2018/hyperlinkcolor" val="tx"/>
                    </a:ext>
                  </a:extLst>
                </a:hlinkClick>
              </a:rPr>
              <a:t>www.bit.ly/2K3GLoE</a:t>
            </a:r>
            <a:r>
              <a:rPr lang="en-GB" sz="1200" b="0" i="0">
                <a:solidFill>
                  <a:schemeClr val="tx1"/>
                </a:solidFill>
                <a:effectLst/>
                <a:latin typeface="+mn-lt"/>
              </a:rPr>
              <a:t>.</a:t>
            </a:r>
            <a:endParaRPr lang="en-GB">
              <a:solidFill>
                <a:schemeClr val="tx1"/>
              </a:solidFill>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a:solidFill>
                  <a:schemeClr val="tx1"/>
                </a:solidFill>
                <a:effectLst/>
                <a:latin typeface="+mn-lt"/>
              </a:rPr>
              <a:t>Sealy, C. (2019) </a:t>
            </a:r>
            <a:r>
              <a:rPr lang="en-GB" sz="1200" b="0" i="1">
                <a:solidFill>
                  <a:schemeClr val="tx1"/>
                </a:solidFill>
                <a:effectLst/>
                <a:latin typeface="+mn-lt"/>
              </a:rPr>
              <a:t>D_ </a:t>
            </a:r>
            <a:r>
              <a:rPr lang="en-GB" sz="1200" b="0" i="1" err="1">
                <a:solidFill>
                  <a:schemeClr val="tx1"/>
                </a:solidFill>
                <a:effectLst/>
                <a:latin typeface="+mn-lt"/>
              </a:rPr>
              <a:t>y_u</a:t>
            </a:r>
            <a:r>
              <a:rPr lang="en-GB" sz="1200" b="0" i="1">
                <a:solidFill>
                  <a:schemeClr val="tx1"/>
                </a:solidFill>
                <a:effectLst/>
                <a:latin typeface="+mn-lt"/>
              </a:rPr>
              <a:t> </a:t>
            </a:r>
            <a:r>
              <a:rPr lang="en-GB" sz="1200" b="0" i="1" err="1">
                <a:solidFill>
                  <a:schemeClr val="tx1"/>
                </a:solidFill>
                <a:effectLst/>
                <a:latin typeface="+mn-lt"/>
              </a:rPr>
              <a:t>kn_w</a:t>
            </a:r>
            <a:r>
              <a:rPr lang="en-GB" sz="1200" b="0" i="1">
                <a:solidFill>
                  <a:schemeClr val="tx1"/>
                </a:solidFill>
                <a:effectLst/>
                <a:latin typeface="+mn-lt"/>
              </a:rPr>
              <a:t> </a:t>
            </a:r>
            <a:r>
              <a:rPr lang="en-GB" sz="1200" b="0" i="1" err="1">
                <a:solidFill>
                  <a:schemeClr val="tx1"/>
                </a:solidFill>
                <a:effectLst/>
                <a:latin typeface="+mn-lt"/>
              </a:rPr>
              <a:t>wh_t</a:t>
            </a:r>
            <a:r>
              <a:rPr lang="en-GB" sz="1200" b="0" i="1">
                <a:solidFill>
                  <a:schemeClr val="tx1"/>
                </a:solidFill>
                <a:effectLst/>
                <a:latin typeface="+mn-lt"/>
              </a:rPr>
              <a:t> I </a:t>
            </a:r>
            <a:r>
              <a:rPr lang="en-GB" sz="1200" b="0" i="1" err="1">
                <a:solidFill>
                  <a:schemeClr val="tx1"/>
                </a:solidFill>
                <a:effectLst/>
                <a:latin typeface="+mn-lt"/>
              </a:rPr>
              <a:t>me_n</a:t>
            </a:r>
            <a:r>
              <a:rPr lang="en-GB" sz="1200" b="0" i="1">
                <a:solidFill>
                  <a:schemeClr val="tx1"/>
                </a:solidFill>
                <a:effectLst/>
                <a:latin typeface="+mn-lt"/>
              </a:rPr>
              <a:t>? Reading for Inference. </a:t>
            </a:r>
            <a:r>
              <a:rPr lang="en-GB" sz="1200" b="0" i="0">
                <a:solidFill>
                  <a:schemeClr val="tx1"/>
                </a:solidFill>
                <a:effectLst/>
                <a:latin typeface="+mn-lt"/>
              </a:rPr>
              <a:t>researched [online] Available at: </a:t>
            </a:r>
            <a:r>
              <a:rPr lang="en-GB">
                <a:solidFill>
                  <a:schemeClr val="tx1"/>
                </a:solidFill>
              </a:rPr>
              <a:t>https://researched.org.uk/2019/06/24/d_-y_u-kn_w-wh_t-i-me_n-reading-for-inference/ [Accessed 22 February 2022].</a:t>
            </a:r>
          </a:p>
        </p:txBody>
      </p:sp>
      <p:sp>
        <p:nvSpPr>
          <p:cNvPr id="4" name="Slide Number Placeholder 3"/>
          <p:cNvSpPr>
            <a:spLocks noGrp="1"/>
          </p:cNvSpPr>
          <p:nvPr>
            <p:ph type="sldNum" sz="quarter" idx="5"/>
          </p:nvPr>
        </p:nvSpPr>
        <p:spPr/>
        <p:txBody>
          <a:bodyPr/>
          <a:lstStyle/>
          <a:p>
            <a:fld id="{AAA24272-161B-9A42-BC2D-F0109316EB3C}" type="slidenum">
              <a:rPr lang="en-GB" smtClean="0"/>
              <a:t>14</a:t>
            </a:fld>
            <a:endParaRPr lang="en-GB"/>
          </a:p>
        </p:txBody>
      </p:sp>
    </p:spTree>
    <p:extLst>
      <p:ext uri="{BB962C8B-B14F-4D97-AF65-F5344CB8AC3E}">
        <p14:creationId xmlns:p14="http://schemas.microsoft.com/office/powerpoint/2010/main" val="38920874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a:lnSpc>
                <a:spcPct val="100000"/>
              </a:lnSpc>
              <a:spcBef>
                <a:spcPts val="0"/>
              </a:spcBef>
              <a:spcAft>
                <a:spcPts val="0"/>
              </a:spcAft>
              <a:buNone/>
              <a:tabLst/>
              <a:defRPr/>
            </a:pPr>
            <a:r>
              <a:rPr lang="en-GB" b="1">
                <a:solidFill>
                  <a:schemeClr val="tx1"/>
                </a:solidFill>
                <a:latin typeface="+mn-lt"/>
              </a:rPr>
              <a:t>00:34</a:t>
            </a:r>
            <a:r>
              <a:rPr lang="en-GB" sz="1200" b="1">
                <a:solidFill>
                  <a:schemeClr val="tx1"/>
                </a:solidFill>
                <a:latin typeface="+mn-lt"/>
              </a:rPr>
              <a:t> – </a:t>
            </a:r>
            <a:r>
              <a:rPr lang="en-GB" b="1">
                <a:solidFill>
                  <a:schemeClr val="tx1"/>
                </a:solidFill>
                <a:latin typeface="+mn-lt"/>
              </a:rPr>
              <a:t>00:36</a:t>
            </a:r>
            <a:r>
              <a:rPr lang="en-GB" sz="1200" b="1">
                <a:solidFill>
                  <a:schemeClr val="tx1"/>
                </a:solidFill>
                <a:latin typeface="+mn-lt"/>
              </a:rPr>
              <a:t> (2 minutes)</a:t>
            </a:r>
            <a:endParaRPr lang="en-US" sz="1200">
              <a:solidFill>
                <a:schemeClr val="tx1"/>
              </a:solidFill>
              <a:latin typeface="+mn-lt"/>
            </a:endParaRPr>
          </a:p>
          <a:p>
            <a:pPr marL="0" marR="0" lvl="0" indent="0" algn="l" defTabSz="914400">
              <a:lnSpc>
                <a:spcPct val="100000"/>
              </a:lnSpc>
              <a:spcBef>
                <a:spcPts val="0"/>
              </a:spcBef>
              <a:spcAft>
                <a:spcPts val="0"/>
              </a:spcAft>
              <a:buNone/>
              <a:tabLst/>
              <a:defRPr/>
            </a:pPr>
            <a:endParaRPr lang="en-GB" sz="1200">
              <a:solidFill>
                <a:schemeClr val="tx1"/>
              </a:solidFill>
              <a:latin typeface="+mn-lt"/>
            </a:endParaRPr>
          </a:p>
          <a:p>
            <a:pPr>
              <a:defRPr/>
            </a:pPr>
            <a:r>
              <a:rPr lang="en-GB" sz="1200" b="1" i="1">
                <a:solidFill>
                  <a:schemeClr val="tx1"/>
                </a:solidFill>
                <a:latin typeface="+mn-lt"/>
              </a:rPr>
              <a:t>KLP: </a:t>
            </a:r>
            <a:r>
              <a:rPr lang="en-GB" sz="1200" b="0" i="1">
                <a:solidFill>
                  <a:schemeClr val="tx1"/>
                </a:solidFill>
                <a:latin typeface="+mn-lt"/>
              </a:rPr>
              <a:t>Teaching </a:t>
            </a:r>
            <a:r>
              <a:rPr lang="en-GB" b="0" i="1">
                <a:solidFill>
                  <a:srgbClr val="000000"/>
                </a:solidFill>
                <a:effectLst/>
              </a:rPr>
              <a:t>unfamiliar vocabulary explicitly and planning for pupils to be repeatedly exposed to high-utility and high-frequency vocabulary in what is taught can support in developing their literacy skills.</a:t>
            </a:r>
            <a:endParaRPr lang="en-GB" b="0" i="0">
              <a:solidFill>
                <a:srgbClr val="000000"/>
              </a:solidFill>
              <a:effectLst/>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0">
              <a:solidFill>
                <a:schemeClr val="tx1"/>
              </a:solidFill>
              <a:effectLst/>
              <a:latin typeface="+mn-lt"/>
            </a:endParaRPr>
          </a:p>
          <a:p>
            <a:r>
              <a:rPr lang="en-GB" sz="1200" b="1" i="0">
                <a:solidFill>
                  <a:schemeClr val="tx1"/>
                </a:solidFill>
                <a:effectLst/>
                <a:latin typeface="+mn-lt"/>
              </a:rPr>
              <a:t>Explain:</a:t>
            </a:r>
            <a:endParaRPr lang="en-GB" sz="1200" b="1" i="0">
              <a:solidFill>
                <a:schemeClr val="tx1"/>
              </a:solidFill>
              <a:effectLst/>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a:solidFill>
                  <a:srgbClr val="212529"/>
                </a:solidFill>
                <a:effectLst/>
                <a:latin typeface="Calibri" panose="020F0502020204030204" pitchFamily="34" charset="0"/>
                <a:cs typeface="Calibri"/>
              </a:rPr>
              <a:t>V</a:t>
            </a:r>
            <a:r>
              <a:rPr lang="en-GB" sz="1200" b="0" i="0" u="none" strike="noStrike">
                <a:solidFill>
                  <a:srgbClr val="212529"/>
                </a:solidFill>
                <a:effectLst/>
                <a:latin typeface="Calibri" panose="020F0502020204030204" pitchFamily="34" charset="0"/>
              </a:rPr>
              <a:t>ocabulary should be taught to pupils both implicitly, through modelling high-quality oral language, and explicitly, via the direct teaching of new words.</a:t>
            </a:r>
            <a:r>
              <a:rPr lang="en-GB" sz="1200" b="0" i="0">
                <a:solidFill>
                  <a:srgbClr val="000000"/>
                </a:solidFill>
                <a:effectLst/>
                <a:latin typeface="Calibri" panose="020F0502020204030204" pitchFamily="34" charset="0"/>
              </a:rPr>
              <a:t>​</a:t>
            </a:r>
          </a:p>
          <a:p>
            <a:endParaRPr lang="en-GB" sz="1200" i="0">
              <a:solidFill>
                <a:schemeClr val="tx1"/>
              </a:solidFill>
              <a:latin typeface="+mn-lt"/>
            </a:endParaRPr>
          </a:p>
          <a:p>
            <a:pPr>
              <a:defRPr/>
            </a:pPr>
            <a:r>
              <a:rPr lang="en-GB" sz="1200" b="0" i="0">
                <a:solidFill>
                  <a:schemeClr val="tx1"/>
                </a:solidFill>
                <a:effectLst/>
                <a:latin typeface="+mn-lt"/>
              </a:rPr>
              <a:t>As you are aware from module 5, session 1, it is important to explicitly pre-teach new or unfamiliar vocabulary. </a:t>
            </a:r>
            <a:r>
              <a:rPr lang="en-GB" sz="1200" b="1">
                <a:solidFill>
                  <a:schemeClr val="tx1"/>
                </a:solidFill>
                <a:effectLst/>
                <a:latin typeface="+mn-lt"/>
                <a:ea typeface="Calibri" panose="020F0502020204030204" pitchFamily="34" charset="0"/>
              </a:rPr>
              <a:t>[Reveal] </a:t>
            </a:r>
            <a:r>
              <a:rPr lang="en-GB" sz="1200" b="0">
                <a:solidFill>
                  <a:schemeClr val="tx1"/>
                </a:solidFill>
                <a:effectLst/>
                <a:latin typeface="+mn-lt"/>
                <a:ea typeface="Calibri" panose="020F0502020204030204" pitchFamily="34" charset="0"/>
              </a:rPr>
              <a:t>Explicitly teaching </a:t>
            </a:r>
            <a:r>
              <a:rPr lang="en-GB" sz="1200">
                <a:solidFill>
                  <a:schemeClr val="tx1"/>
                </a:solidFill>
                <a:effectLst/>
                <a:latin typeface="+mn-lt"/>
                <a:ea typeface="Calibri" panose="020F0502020204030204" pitchFamily="34" charset="0"/>
              </a:rPr>
              <a:t>word meanings at the start of a lesson or series of lessons and revisiting them throughout means pupils are more likely to </a:t>
            </a:r>
            <a:r>
              <a:rPr lang="en-GB" sz="1200" b="1">
                <a:solidFill>
                  <a:schemeClr val="tx1"/>
                </a:solidFill>
                <a:effectLst/>
                <a:latin typeface="+mn-lt"/>
                <a:ea typeface="Calibri" panose="020F0502020204030204" pitchFamily="34" charset="0"/>
              </a:rPr>
              <a:t>[Reveal] </a:t>
            </a:r>
            <a:r>
              <a:rPr lang="en-GB" sz="1200" b="0">
                <a:solidFill>
                  <a:schemeClr val="tx1"/>
                </a:solidFill>
                <a:effectLst/>
                <a:latin typeface="+mn-lt"/>
                <a:ea typeface="Calibri" panose="020F0502020204030204" pitchFamily="34" charset="0"/>
              </a:rPr>
              <a:t>become more familiar with the new words, </a:t>
            </a:r>
            <a:r>
              <a:rPr lang="en-GB" sz="1200" b="1">
                <a:solidFill>
                  <a:schemeClr val="tx1"/>
                </a:solidFill>
                <a:effectLst/>
                <a:latin typeface="+mn-lt"/>
                <a:ea typeface="Calibri" panose="020F0502020204030204" pitchFamily="34" charset="0"/>
              </a:rPr>
              <a:t>[Reveal] </a:t>
            </a:r>
            <a:r>
              <a:rPr lang="en-GB" sz="1200">
                <a:solidFill>
                  <a:schemeClr val="tx1"/>
                </a:solidFill>
                <a:effectLst/>
                <a:latin typeface="+mn-lt"/>
                <a:ea typeface="Calibri" panose="020F0502020204030204" pitchFamily="34" charset="0"/>
              </a:rPr>
              <a:t>comprehend the content being taught during lessons and </a:t>
            </a:r>
            <a:r>
              <a:rPr lang="en-GB" sz="1200" b="1">
                <a:solidFill>
                  <a:schemeClr val="tx1"/>
                </a:solidFill>
                <a:effectLst/>
                <a:latin typeface="+mn-lt"/>
                <a:ea typeface="Calibri" panose="020F0502020204030204" pitchFamily="34" charset="0"/>
              </a:rPr>
              <a:t>[Reveal] </a:t>
            </a:r>
            <a:r>
              <a:rPr lang="en-GB" sz="1200" b="0">
                <a:solidFill>
                  <a:schemeClr val="tx1"/>
                </a:solidFill>
                <a:effectLst/>
                <a:latin typeface="+mn-lt"/>
                <a:ea typeface="Calibri" panose="020F0502020204030204" pitchFamily="34" charset="0"/>
              </a:rPr>
              <a:t>l</a:t>
            </a:r>
            <a:r>
              <a:rPr lang="en-GB" b="0" i="0">
                <a:solidFill>
                  <a:srgbClr val="000000"/>
                </a:solidFill>
                <a:effectLst/>
                <a:latin typeface="Calibri" panose="020F0502020204030204" pitchFamily="34" charset="0"/>
              </a:rPr>
              <a:t>ater use and apply the new vocabulary to other contexts for example, their everyday language and writing. </a:t>
            </a:r>
          </a:p>
          <a:p>
            <a:pPr>
              <a:defRPr/>
            </a:pPr>
            <a:endParaRPr lang="en-GB">
              <a:solidFill>
                <a:schemeClr val="tx1"/>
              </a:solidFill>
              <a:latin typeface="+mn-lt"/>
              <a:cs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mn-lt"/>
              </a:rPr>
              <a:t>For example, when using the book </a:t>
            </a:r>
            <a:r>
              <a:rPr lang="en-GB" sz="1200" b="1">
                <a:solidFill>
                  <a:schemeClr val="tx1"/>
                </a:solidFill>
                <a:effectLst/>
                <a:latin typeface="+mn-lt"/>
                <a:ea typeface="Calibri" panose="020F0502020204030204" pitchFamily="34" charset="0"/>
              </a:rPr>
              <a:t>[Reveal] </a:t>
            </a:r>
            <a:r>
              <a:rPr lang="en-GB" sz="1200" b="0" i="1">
                <a:solidFill>
                  <a:schemeClr val="tx1"/>
                </a:solidFill>
                <a:effectLst/>
                <a:latin typeface="+mn-lt"/>
                <a:ea typeface="Calibri" panose="020F0502020204030204" pitchFamily="34" charset="0"/>
              </a:rPr>
              <a:t>Lila and the Secret of Rain </a:t>
            </a:r>
            <a:r>
              <a:rPr lang="en-GB" sz="1200" b="0">
                <a:solidFill>
                  <a:schemeClr val="tx1"/>
                </a:solidFill>
                <a:effectLst/>
                <a:latin typeface="+mn-lt"/>
                <a:ea typeface="Calibri" panose="020F0502020204030204" pitchFamily="34" charset="0"/>
              </a:rPr>
              <a:t>by David Conway, which we will continue to look at throughout this section of the seminar, the following words can be pre-taught before they encounter them in the text. Here you can see the teacher has identified key words from the text that pupils may find challenging so that they can introduce these to pupils prior to reading the text.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a:solidFill>
                <a:schemeClr val="tx1"/>
              </a:solidFill>
              <a:effectLst/>
              <a:latin typeface="+mn-lt"/>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a:solidFill>
                  <a:schemeClr val="tx1"/>
                </a:solidFill>
                <a:effectLst/>
                <a:latin typeface="+mn-lt"/>
                <a:ea typeface="Calibri" panose="020F0502020204030204" pitchFamily="34" charset="0"/>
              </a:rPr>
              <a:t>Following the seminar, you may wish to refer back to module 5, session 1, to remind yourself of strategies you can use to support pupils to attach meaning to new vocabulary.</a:t>
            </a:r>
            <a:endParaRPr lang="en-GB" sz="1200" b="1">
              <a:solidFill>
                <a:schemeClr val="tx1"/>
              </a:solidFill>
              <a:effectLst/>
              <a:latin typeface="+mn-lt"/>
              <a:ea typeface="Calibri" panose="020F0502020204030204" pitchFamily="34" charset="0"/>
            </a:endParaRPr>
          </a:p>
          <a:p>
            <a:endParaRPr lang="en-GB" sz="1200">
              <a:solidFill>
                <a:schemeClr val="tx1"/>
              </a:solidFill>
              <a:latin typeface="+mn-lt"/>
            </a:endParaRPr>
          </a:p>
          <a:p>
            <a:r>
              <a:rPr lang="en-US" altLang="zh-CN" sz="1200" b="1">
                <a:solidFill>
                  <a:schemeClr val="tx1"/>
                </a:solidFill>
                <a:latin typeface="+mn-lt"/>
                <a:ea typeface="等线"/>
              </a:rPr>
              <a:t>Link to next slide: </a:t>
            </a:r>
            <a:r>
              <a:rPr lang="en-GB" sz="1200">
                <a:solidFill>
                  <a:schemeClr val="tx1"/>
                </a:solidFill>
                <a:latin typeface="+mn-lt"/>
              </a:rPr>
              <a:t>Once pupils are familiar with any new vocabulary, we can then support them to use this in context through structured talk. Let’s look at how we might do this while supporting pupils to develop their inferences through a dialogic approach to questioning.</a:t>
            </a:r>
          </a:p>
          <a:p>
            <a:pPr marL="0" indent="0">
              <a:spcBef>
                <a:spcPts val="0"/>
              </a:spcBef>
              <a:buFont typeface="Arial" panose="020B0604020202020204" pitchFamily="34" charset="0"/>
              <a:buNone/>
              <a:defRPr/>
            </a:pPr>
            <a:endParaRPr lang="en-US" altLang="zh-CN" sz="1200" b="0">
              <a:solidFill>
                <a:schemeClr val="tx1"/>
              </a:solidFill>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15</a:t>
            </a:fld>
            <a:endParaRPr lang="en-GB"/>
          </a:p>
        </p:txBody>
      </p:sp>
    </p:spTree>
    <p:extLst>
      <p:ext uri="{BB962C8B-B14F-4D97-AF65-F5344CB8AC3E}">
        <p14:creationId xmlns:p14="http://schemas.microsoft.com/office/powerpoint/2010/main" val="39652985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b="1"/>
              <a:t>00:36</a:t>
            </a:r>
            <a:r>
              <a:rPr lang="en-GB" sz="1200" b="1">
                <a:latin typeface="+mn-lt"/>
              </a:rPr>
              <a:t> – </a:t>
            </a:r>
            <a:r>
              <a:rPr lang="en-GB" b="1"/>
              <a:t>00:43  </a:t>
            </a:r>
            <a:r>
              <a:rPr lang="en-GB" sz="1200" b="1">
                <a:latin typeface="+mn-lt"/>
              </a:rPr>
              <a:t>(7 minutes)</a:t>
            </a:r>
            <a:endParaRPr lang="en-US" sz="1200">
              <a:latin typeface="+mn-lt"/>
            </a:endParaRPr>
          </a:p>
          <a:p>
            <a:pPr marL="0" marR="0" lvl="0" indent="0" algn="l" defTabSz="914400">
              <a:lnSpc>
                <a:spcPct val="100000"/>
              </a:lnSpc>
              <a:spcBef>
                <a:spcPts val="0"/>
              </a:spcBef>
              <a:spcAft>
                <a:spcPts val="0"/>
              </a:spcAft>
              <a:buNone/>
              <a:tabLst/>
              <a:defRPr/>
            </a:pPr>
            <a:endParaRPr lang="en-GB" sz="1200">
              <a:latin typeface="+mn-lt"/>
            </a:endParaRPr>
          </a:p>
          <a:p>
            <a:pPr>
              <a:defRPr/>
            </a:pPr>
            <a:r>
              <a:rPr lang="en-GB" sz="1200" b="1" i="1">
                <a:latin typeface="+mn-lt"/>
              </a:rPr>
              <a:t>KLP: </a:t>
            </a:r>
            <a:r>
              <a:rPr lang="en-GB" b="0" i="1">
                <a:solidFill>
                  <a:srgbClr val="000000"/>
                </a:solidFill>
                <a:effectLst/>
                <a:latin typeface="Calibri" panose="020F0502020204030204" pitchFamily="34" charset="0"/>
              </a:rPr>
              <a:t>A dialogic approach to questioning can support pupils with their understanding of the identified content. A dialogic approach should be collective, supporting, reciprocal, deliberative, cumulative and purposeful.</a:t>
            </a:r>
            <a:endParaRPr lang="en-GB" sz="1200" b="1" i="1">
              <a:latin typeface="+mn-lt"/>
            </a:endParaRPr>
          </a:p>
          <a:p>
            <a:pPr>
              <a:defRPr/>
            </a:pPr>
            <a:endParaRPr lang="en-GB" sz="1200">
              <a:latin typeface="+mn-lt"/>
            </a:endParaRPr>
          </a:p>
          <a:p>
            <a:r>
              <a:rPr lang="en-GB" sz="1200" b="1">
                <a:latin typeface="+mn-lt"/>
              </a:rPr>
              <a:t>Explain:</a:t>
            </a:r>
          </a:p>
          <a:p>
            <a:r>
              <a:rPr lang="en-GB" sz="1200">
                <a:latin typeface="+mn-lt"/>
              </a:rPr>
              <a:t>When introducing a text to pupils we can start by asking them to make inferences about the characters, settings or plot by first using images from the book. In this example, we are just going to focus on the picture on page 1 of the book before we read any of the text with pupils.</a:t>
            </a:r>
          </a:p>
          <a:p>
            <a:endParaRPr lang="en-GB" sz="1200">
              <a:latin typeface="+mn-lt"/>
            </a:endParaRPr>
          </a:p>
          <a:p>
            <a:r>
              <a:rPr lang="en-GB" sz="1200">
                <a:latin typeface="+mn-lt"/>
              </a:rPr>
              <a:t>Take a moment to study the image and read the example of questioning between the teacher and the two pupils. </a:t>
            </a:r>
            <a:r>
              <a:rPr lang="en-GB" sz="1200" i="1">
                <a:latin typeface="+mn-lt"/>
              </a:rPr>
              <a:t>Pause and give ECTs time to read through the slide.</a:t>
            </a:r>
          </a:p>
          <a:p>
            <a:endParaRPr lang="en-GB" sz="1200" i="1">
              <a:latin typeface="+mn-lt"/>
            </a:endParaRPr>
          </a:p>
          <a:p>
            <a:r>
              <a:rPr lang="en-GB" sz="1200" b="1" i="0">
                <a:latin typeface="+mn-lt"/>
              </a:rPr>
              <a:t>Ask: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a:latin typeface="+mn-lt"/>
              </a:rPr>
              <a:t>[Reveal] </a:t>
            </a:r>
            <a:r>
              <a:rPr lang="en-GB" i="0">
                <a:latin typeface="+mn-lt"/>
              </a:rPr>
              <a:t>If we think about our </a:t>
            </a:r>
            <a:r>
              <a:rPr lang="en-GB" b="0" i="0">
                <a:solidFill>
                  <a:srgbClr val="000000"/>
                </a:solidFill>
                <a:effectLst/>
                <a:latin typeface="+mn-lt"/>
              </a:rPr>
              <a:t>6 principles explored earlier, which underpin a dialogic approach, how has the teacher has applied them in this example? </a:t>
            </a:r>
            <a:r>
              <a:rPr lang="en-GB" b="0" i="1">
                <a:solidFill>
                  <a:srgbClr val="000000"/>
                </a:solidFill>
                <a:effectLst/>
                <a:latin typeface="+mn-lt"/>
              </a:rPr>
              <a:t>Take responses from ECTs through the chat bar or hands up/unmute then read through the explain below.</a:t>
            </a:r>
            <a:endParaRPr lang="en-GB" b="0" i="0">
              <a:solidFill>
                <a:srgbClr val="000000"/>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a:solidFill>
                <a:srgbClr val="000000"/>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latin typeface="+mn-lt"/>
              </a:rPr>
              <a:t>Explain:</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a:solidFill>
                  <a:schemeClr val="tx1"/>
                </a:solidFill>
                <a:latin typeface="+mn-lt"/>
              </a:rPr>
              <a:t>Collective: The teacher and the pupils address learning tasks together rather than it being done in isolation. </a:t>
            </a:r>
            <a:r>
              <a:rPr lang="en-GB" sz="1200" b="0">
                <a:solidFill>
                  <a:schemeClr val="tx1"/>
                </a:solidFill>
                <a:latin typeface="+mn-lt"/>
              </a:rPr>
              <a:t>The teacher and pupils are working together to work towards the goal of understanding what the clues in the image tell them about the place/where the story is set. This has been done through the use of talk partners and then in the way in which the teacher carefully asks questions to ensure they are building on each others' ideas and working towards the shared outcome.</a:t>
            </a:r>
            <a:endParaRPr lang="en-GB" sz="1200" b="1">
              <a:solidFill>
                <a:schemeClr val="tx1"/>
              </a:solidFill>
              <a:latin typeface="+mn-lt"/>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a:solidFill>
                  <a:schemeClr val="tx1"/>
                </a:solidFill>
                <a:latin typeface="+mn-lt"/>
              </a:rPr>
              <a:t>Supportive:</a:t>
            </a:r>
            <a:r>
              <a:rPr lang="en-GB" sz="1200">
                <a:solidFill>
                  <a:schemeClr val="tx1"/>
                </a:solidFill>
                <a:latin typeface="+mn-lt"/>
              </a:rPr>
              <a:t> </a:t>
            </a:r>
            <a:r>
              <a:rPr lang="en-GB" sz="1200" b="1">
                <a:solidFill>
                  <a:schemeClr val="tx1"/>
                </a:solidFill>
                <a:latin typeface="+mn-lt"/>
              </a:rPr>
              <a:t>All contributions are valued and respected.</a:t>
            </a:r>
            <a:r>
              <a:rPr lang="en-GB" sz="1200">
                <a:solidFill>
                  <a:schemeClr val="tx1"/>
                </a:solidFill>
                <a:latin typeface="+mn-lt"/>
              </a:rPr>
              <a:t> </a:t>
            </a:r>
            <a:r>
              <a:rPr lang="en-GB" sz="1200" b="0">
                <a:solidFill>
                  <a:schemeClr val="tx1"/>
                </a:solidFill>
                <a:latin typeface="+mn-lt"/>
              </a:rPr>
              <a:t>In the example pupils </a:t>
            </a:r>
            <a:r>
              <a:rPr lang="en-GB" sz="1200">
                <a:solidFill>
                  <a:schemeClr val="tx1"/>
                </a:solidFill>
                <a:latin typeface="+mn-lt"/>
              </a:rPr>
              <a:t>have their contributions built upon or clarified – showing they are valued. When clarification or elaboration is needed this is asked in a conversational way that respects the pupils answer e.g., when the teacher asks the pupil to elaborate on why they thought the place was hot.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a:solidFill>
                  <a:schemeClr val="tx1"/>
                </a:solidFill>
                <a:latin typeface="+mn-lt"/>
              </a:rPr>
              <a:t>Reciprocal:</a:t>
            </a:r>
            <a:r>
              <a:rPr lang="en-GB" sz="1200">
                <a:solidFill>
                  <a:schemeClr val="tx1"/>
                </a:solidFill>
                <a:latin typeface="+mn-lt"/>
              </a:rPr>
              <a:t> </a:t>
            </a:r>
            <a:r>
              <a:rPr lang="en-GB" sz="1200" b="1">
                <a:solidFill>
                  <a:schemeClr val="tx1"/>
                </a:solidFill>
                <a:latin typeface="+mn-lt"/>
              </a:rPr>
              <a:t>The pupil is listened to carefully and the group listens to one another, shaping ideas, asking questions and considering alternate viewpoints</a:t>
            </a:r>
            <a:r>
              <a:rPr lang="en-GB" sz="1200">
                <a:solidFill>
                  <a:schemeClr val="tx1"/>
                </a:solidFill>
                <a:latin typeface="+mn-lt"/>
              </a:rPr>
              <a:t>. The </a:t>
            </a:r>
            <a:r>
              <a:rPr lang="en-GB" sz="1200" b="0">
                <a:solidFill>
                  <a:schemeClr val="tx1"/>
                </a:solidFill>
                <a:latin typeface="+mn-lt"/>
              </a:rPr>
              <a:t>dialogue here is reciprocal, we can see evidence of this as pupils do not repeat each others answers and instead build on them. We can see direct interaction between pupils e.g. Where pupil 1 builds on pupil 2’s response by identifying they are referring to a drought. The teacher also facilitates the consideration of alternative viewpoints when they pose ‘Could it not be the time of year when trees lose their leaves?’ therefore challenging the pupil’s thinking.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a:solidFill>
                  <a:schemeClr val="tx1"/>
                </a:solidFill>
                <a:latin typeface="+mn-lt"/>
              </a:rPr>
              <a:t>Deliberative: The participants in the discussion are working towards a shared outcome .</a:t>
            </a:r>
            <a:r>
              <a:rPr lang="en-GB" sz="1200">
                <a:solidFill>
                  <a:schemeClr val="tx1"/>
                </a:solidFill>
                <a:latin typeface="+mn-lt"/>
              </a:rPr>
              <a:t> </a:t>
            </a:r>
            <a:r>
              <a:rPr lang="en-GB" sz="1200" b="0">
                <a:solidFill>
                  <a:schemeClr val="tx1"/>
                </a:solidFill>
                <a:latin typeface="+mn-lt"/>
              </a:rPr>
              <a:t>T</a:t>
            </a:r>
            <a:r>
              <a:rPr lang="en-GB" sz="1200">
                <a:solidFill>
                  <a:schemeClr val="tx1"/>
                </a:solidFill>
                <a:latin typeface="+mn-lt"/>
              </a:rPr>
              <a:t>he outcome is clear as to what the pupils are trying to achieve and the teacher's choice of questions helps to facilitate progress towards this.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a:solidFill>
                  <a:schemeClr val="tx1"/>
                </a:solidFill>
                <a:latin typeface="+mn-lt"/>
              </a:rPr>
              <a:t>Cumulative:</a:t>
            </a:r>
            <a:r>
              <a:rPr lang="en-GB" sz="1200">
                <a:solidFill>
                  <a:schemeClr val="tx1"/>
                </a:solidFill>
                <a:latin typeface="+mn-lt"/>
              </a:rPr>
              <a:t> </a:t>
            </a:r>
            <a:r>
              <a:rPr lang="en-GB" sz="1200" b="1">
                <a:solidFill>
                  <a:schemeClr val="tx1"/>
                </a:solidFill>
                <a:latin typeface="+mn-lt"/>
              </a:rPr>
              <a:t>The </a:t>
            </a:r>
            <a:r>
              <a:rPr lang="en-GB" sz="1200" b="1">
                <a:solidFill>
                  <a:schemeClr val="tx1"/>
                </a:solidFill>
              </a:rPr>
              <a:t>teacher and pupils build on their own and each others' contributions, weaving them into a coherent line of thinking and understanding.</a:t>
            </a:r>
            <a:r>
              <a:rPr lang="en-GB" sz="1200">
                <a:solidFill>
                  <a:schemeClr val="tx1"/>
                </a:solidFill>
                <a:latin typeface="+mn-lt"/>
              </a:rPr>
              <a:t> </a:t>
            </a:r>
            <a:r>
              <a:rPr lang="en-GB" sz="1200" b="0">
                <a:solidFill>
                  <a:schemeClr val="tx1"/>
                </a:solidFill>
                <a:latin typeface="+mn-lt"/>
              </a:rPr>
              <a:t>Each response is built on by the next, building everyone's shared understanding. The teacher helps to facilitate this by asking questions that support pupils to build on each other’s and their own ideas rather than bouncing questions around the class, receiving perhaps surface responses before moving on. This then leads to pupils being able to provide a coherent and complete inference at the end of the sequence.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a:solidFill>
                  <a:schemeClr val="tx1"/>
                </a:solidFill>
                <a:latin typeface="+mn-lt"/>
              </a:rPr>
              <a:t>Purposeful: The questions are open-ended and have structure to them with specific learning goals in mind. </a:t>
            </a:r>
            <a:r>
              <a:rPr lang="en-GB" sz="1200" b="0">
                <a:solidFill>
                  <a:schemeClr val="tx1"/>
                </a:solidFill>
                <a:latin typeface="+mn-lt"/>
              </a:rPr>
              <a:t>The initial question here is open, there is not one set answer however the goal is clear, and the teacher keeps the conversation focused on this.</a:t>
            </a:r>
            <a:endParaRPr lang="en-GB" sz="1200" b="1">
              <a:solidFill>
                <a:schemeClr val="tx1"/>
              </a:solidFill>
              <a:latin typeface="+mn-lt"/>
              <a:cs typeface="Arial"/>
            </a:endParaRPr>
          </a:p>
          <a:p>
            <a:endParaRPr lang="en-GB" sz="1200">
              <a:latin typeface="+mn-lt"/>
            </a:endParaRPr>
          </a:p>
          <a:p>
            <a:r>
              <a:rPr lang="en-GB"/>
              <a:t>In the example we can also see how the teacher has supported pupils’ use of key vocabulary related to inferencing such as ‘evidence’ as well as vocab specific to the text e.g. ‘arid’ and ‘drought’ by both modelling the use of the language and supporting pupils to use it in their own responses.</a:t>
            </a:r>
          </a:p>
          <a:p>
            <a:endParaRPr lang="en-GB"/>
          </a:p>
          <a:p>
            <a:r>
              <a:rPr lang="en-GB"/>
              <a:t>From the example we can also establish that the teacher will have put time into developing a culture of talk in their class as pupils are clear on the expectations and are able to participate confidently in the discussion. The teacher has also given clear consideration to the format of the talk (group: teacher-led) and has provided sufficient time for purposeful talk to take place.</a:t>
            </a:r>
          </a:p>
          <a:p>
            <a:endParaRPr lang="en-GB"/>
          </a:p>
          <a:p>
            <a:r>
              <a:rPr lang="en-GB" b="1"/>
              <a:t>Link to next slide: </a:t>
            </a:r>
            <a:r>
              <a:rPr lang="en-GB" b="0">
                <a:latin typeface="+mn-lt"/>
              </a:rPr>
              <a:t>To further understand this concept, </a:t>
            </a:r>
            <a:r>
              <a:rPr lang="en-US" b="0" i="0">
                <a:solidFill>
                  <a:srgbClr val="000000"/>
                </a:solidFill>
                <a:effectLst/>
                <a:latin typeface="+mn-lt"/>
              </a:rPr>
              <a:t>let’s look at another example that is less effective and consider why.</a:t>
            </a:r>
            <a:endParaRPr lang="en-GB" b="0">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16</a:t>
            </a:fld>
            <a:endParaRPr lang="en-GB"/>
          </a:p>
        </p:txBody>
      </p:sp>
    </p:spTree>
    <p:extLst>
      <p:ext uri="{BB962C8B-B14F-4D97-AF65-F5344CB8AC3E}">
        <p14:creationId xmlns:p14="http://schemas.microsoft.com/office/powerpoint/2010/main" val="25036628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a:lnSpc>
                <a:spcPct val="100000"/>
              </a:lnSpc>
              <a:spcBef>
                <a:spcPts val="0"/>
              </a:spcBef>
              <a:spcAft>
                <a:spcPts val="0"/>
              </a:spcAft>
              <a:buNone/>
              <a:tabLst/>
              <a:defRPr/>
            </a:pPr>
            <a:r>
              <a:rPr lang="en-GB" sz="1200" b="1">
                <a:latin typeface="+mn-lt"/>
              </a:rPr>
              <a:t>00:43 – 00:46 (3 minutes)</a:t>
            </a:r>
          </a:p>
          <a:p>
            <a:pPr marL="0" marR="0" lvl="0" indent="0" algn="l" defTabSz="914400">
              <a:lnSpc>
                <a:spcPct val="100000"/>
              </a:lnSpc>
              <a:spcBef>
                <a:spcPts val="0"/>
              </a:spcBef>
              <a:spcAft>
                <a:spcPts val="0"/>
              </a:spcAft>
              <a:buNone/>
              <a:tabLst/>
              <a:defRPr/>
            </a:pPr>
            <a:endParaRPr lang="en-US" sz="1200">
              <a:latin typeface="+mn-lt"/>
            </a:endParaRPr>
          </a:p>
          <a:p>
            <a:pPr>
              <a:defRPr/>
            </a:pPr>
            <a:r>
              <a:rPr lang="en-GB" sz="1200" b="1" i="1">
                <a:latin typeface="+mn-lt"/>
              </a:rPr>
              <a:t>KLP: </a:t>
            </a:r>
            <a:r>
              <a:rPr lang="en-GB" b="0" i="1">
                <a:solidFill>
                  <a:srgbClr val="000000"/>
                </a:solidFill>
                <a:effectLst/>
                <a:latin typeface="Calibri" panose="020F0502020204030204" pitchFamily="34" charset="0"/>
              </a:rPr>
              <a:t>A dialogic approach to questioning can support pupils with their understanding of the identified content. A dialogic approach should be collective, supporting, reciprocal, deliberative, cumulative and purposeful.</a:t>
            </a:r>
            <a:endParaRPr lang="en-GB" sz="1200" b="1" i="1">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a:solidFill>
                <a:srgbClr val="000000"/>
              </a:solidFill>
              <a:effectLst/>
              <a:latin typeface="+mn-lt"/>
              <a:cs typeface="Calibri"/>
            </a:endParaRPr>
          </a:p>
          <a:p>
            <a:r>
              <a:rPr lang="en-GB" sz="1200" b="1" i="0">
                <a:effectLst/>
                <a:latin typeface="+mn-lt"/>
              </a:rPr>
              <a:t>Explain:</a:t>
            </a:r>
            <a:endParaRPr lang="en-GB" sz="1200" b="1" i="0">
              <a:effectLst/>
              <a:latin typeface="+mn-lt"/>
              <a:cs typeface="Calibri"/>
            </a:endParaRPr>
          </a:p>
          <a:p>
            <a:pPr>
              <a:defRPr/>
            </a:pPr>
            <a:r>
              <a:rPr lang="en-GB" sz="1200">
                <a:latin typeface="+mn-lt"/>
              </a:rPr>
              <a:t>Here is another example of questioning between a teacher and their pupils on the same book – this time exploring the text alongside the picture. In this example we can see that the teacher has not been as successful in using a dialogic approach to questioning and has not visibly developed pupils’ understanding. Take a moment now to read the example. </a:t>
            </a:r>
            <a:r>
              <a:rPr lang="en-GB" sz="1200" i="1">
                <a:latin typeface="+mn-lt"/>
              </a:rPr>
              <a:t>Pause and allow ECTs time to read the example.</a:t>
            </a:r>
          </a:p>
          <a:p>
            <a:pPr>
              <a:defRPr/>
            </a:pPr>
            <a:endParaRPr lang="en-GB" sz="1200" i="1">
              <a:latin typeface="+mn-lt"/>
            </a:endParaRPr>
          </a:p>
          <a:p>
            <a:pPr>
              <a:defRPr/>
            </a:pPr>
            <a:r>
              <a:rPr lang="en-GB" sz="1200" b="1" i="0">
                <a:latin typeface="+mn-lt"/>
              </a:rPr>
              <a:t>Link to next slide: </a:t>
            </a:r>
            <a:r>
              <a:rPr lang="en-GB" sz="1200" b="0" i="0">
                <a:latin typeface="+mn-lt"/>
              </a:rPr>
              <a:t>Now that you've reviewed the example, we’re shortly going to move into breakout groups to critique the example against the 6 principles and consider how we might adapt this sequence of questioning to better meet these. Before we move on, please take a screen grab of this slide as you’ll need to refer to it during the breakout activity. </a:t>
            </a:r>
            <a:r>
              <a:rPr lang="en-GB" sz="1200" b="0" i="1">
                <a:latin typeface="+mn-lt"/>
              </a:rPr>
              <a:t>Give ECTs some time to take a screen grab of the slide before moving on.</a:t>
            </a:r>
            <a:endParaRPr lang="en-GB" sz="1200" b="1" i="0">
              <a:latin typeface="+mn-lt"/>
            </a:endParaRPr>
          </a:p>
          <a:p>
            <a:pPr>
              <a:defRPr/>
            </a:pPr>
            <a:endParaRPr lang="en-GB" sz="1200">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17</a:t>
            </a:fld>
            <a:endParaRPr lang="en-GB"/>
          </a:p>
        </p:txBody>
      </p:sp>
    </p:spTree>
    <p:extLst>
      <p:ext uri="{BB962C8B-B14F-4D97-AF65-F5344CB8AC3E}">
        <p14:creationId xmlns:p14="http://schemas.microsoft.com/office/powerpoint/2010/main" val="18335950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latin typeface="+mn-lt"/>
              </a:rPr>
              <a:t>00:46 – 01:00 (14 minutes)</a:t>
            </a:r>
          </a:p>
          <a:p>
            <a:endParaRPr lang="en-GB" sz="1200">
              <a:latin typeface="+mn-lt"/>
            </a:endParaRPr>
          </a:p>
          <a:p>
            <a:r>
              <a:rPr lang="en-US" b="1" i="1"/>
              <a:t>KLP: </a:t>
            </a:r>
            <a:r>
              <a:rPr lang="en-US" b="0" i="1"/>
              <a:t>For ECTs to apply their learning about a dialogic approach to questioning to </a:t>
            </a:r>
            <a:r>
              <a:rPr lang="en-US" b="0" i="1" err="1"/>
              <a:t>analyse</a:t>
            </a:r>
            <a:r>
              <a:rPr lang="en-US" b="0" i="1"/>
              <a:t> and rescript a non-example.</a:t>
            </a:r>
            <a:endParaRPr lang="en-US" i="1">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latin typeface="+mn-lt"/>
            </a:endParaRPr>
          </a:p>
          <a:p>
            <a:r>
              <a:rPr lang="en-GB" sz="1200" b="1">
                <a:solidFill>
                  <a:schemeClr val="tx1"/>
                </a:solidFill>
                <a:latin typeface="+mn-lt"/>
              </a:rPr>
              <a:t>Activity:</a:t>
            </a:r>
            <a:endParaRPr lang="en-GB" sz="1200" b="1">
              <a:solidFill>
                <a:schemeClr val="tx1"/>
              </a:solidFill>
              <a:latin typeface="+mn-lt"/>
              <a:cs typeface="Calibri"/>
            </a:endParaRPr>
          </a:p>
          <a:p>
            <a:r>
              <a:rPr lang="en-GB" sz="1200" b="0">
                <a:solidFill>
                  <a:schemeClr val="tx1"/>
                </a:solidFill>
                <a:latin typeface="+mn-lt"/>
              </a:rPr>
              <a:t>You’re now going to have 12 minutes to discuss and rescript the example in breakout groups. First, review the example together against the 6 principles considering where it falls short. Then, take some time to plan and rescript how you would adapt this example of questioning so that it better meets the criteria and purpose of a dialogic approach. Consider also the features of a dialogic approach shown here as well as the 6 principles. You may find it useful to take a screen shot of the slide too so that you can refer to it easily during your breakout time.</a:t>
            </a:r>
          </a:p>
          <a:p>
            <a:endParaRPr lang="en-GB" sz="1200" b="0">
              <a:solidFill>
                <a:schemeClr val="tx1"/>
              </a:solidFill>
              <a:latin typeface="+mn-lt"/>
            </a:endParaRPr>
          </a:p>
          <a:p>
            <a:r>
              <a:rPr lang="en-GB" sz="1200" b="0" i="1">
                <a:solidFill>
                  <a:schemeClr val="tx1"/>
                </a:solidFill>
                <a:latin typeface="+mn-lt"/>
              </a:rPr>
              <a:t>Put ECTs in breakout rooms for 12 minutes, after this bring them back to the main group to share some of their thinking. After taking some ECTs’ ideas make sure the below key points are shared if they weren’t covered by ECT responses.</a:t>
            </a:r>
            <a:endParaRPr lang="en-GB" sz="1200" b="0" i="1">
              <a:solidFill>
                <a:schemeClr val="tx1"/>
              </a:solidFill>
              <a:latin typeface="+mn-lt"/>
              <a:cs typeface="Calibri"/>
            </a:endParaRPr>
          </a:p>
          <a:p>
            <a:endParaRPr lang="en-GB" sz="1200">
              <a:latin typeface="+mn-lt"/>
            </a:endParaRPr>
          </a:p>
          <a:p>
            <a:r>
              <a:rPr lang="en-GB" sz="1200" b="1">
                <a:latin typeface="+mn-lt"/>
              </a:rPr>
              <a:t>Possible ECT responses:</a:t>
            </a:r>
          </a:p>
          <a:p>
            <a:r>
              <a:rPr lang="en-GB" sz="1200" b="0" i="1">
                <a:latin typeface="+mn-lt"/>
              </a:rPr>
              <a:t>ECT responses and rescripts with vary but may identify and address the following points: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i="1">
                <a:solidFill>
                  <a:schemeClr val="tx1"/>
                </a:solidFill>
                <a:latin typeface="+mn-lt"/>
              </a:rPr>
              <a:t>Collective: Does the teacher and the pupils address learning tasks together or is it done in isolation? </a:t>
            </a:r>
            <a:r>
              <a:rPr lang="en-GB" sz="1200" b="0" i="1">
                <a:solidFill>
                  <a:schemeClr val="tx1"/>
                </a:solidFill>
                <a:latin typeface="+mn-lt"/>
              </a:rPr>
              <a:t>The teacher has not allowed for collaborative thinking and the questions are asked in isolation of each other – each question stands alone rather than purposefully building on the last idea.</a:t>
            </a:r>
            <a:endParaRPr lang="en-GB" sz="1200" b="1" i="1">
              <a:solidFill>
                <a:schemeClr val="tx1"/>
              </a:solidFill>
              <a:latin typeface="+mn-lt"/>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i="1">
                <a:solidFill>
                  <a:schemeClr val="tx1"/>
                </a:solidFill>
                <a:latin typeface="+mn-lt"/>
              </a:rPr>
              <a:t>Supportive: Do you feel that all contributions are valued and respected? </a:t>
            </a:r>
            <a:r>
              <a:rPr lang="en-GB" sz="1200" i="1">
                <a:solidFill>
                  <a:schemeClr val="tx1"/>
                </a:solidFill>
                <a:latin typeface="+mn-lt"/>
              </a:rPr>
              <a:t>While pupil contributions appear to be valued and respected at one level, contributions are not built upon or clarified in any depth.</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i="1">
                <a:solidFill>
                  <a:schemeClr val="tx1"/>
                </a:solidFill>
                <a:latin typeface="+mn-lt"/>
              </a:rPr>
              <a:t>Reciprocal: Do you feel that all pupils are listened to carefully and are listening to one another, sharing ideas, asking questions and consider alternate viewpoints?</a:t>
            </a:r>
            <a:r>
              <a:rPr lang="en-GB" sz="1200" i="1">
                <a:solidFill>
                  <a:schemeClr val="tx1"/>
                </a:solidFill>
                <a:latin typeface="+mn-lt"/>
              </a:rPr>
              <a:t>  The pupils are not adding to each other’s ideas, and instead the teacher is adding information and answering some questions for them. The teacher is bouncing the questions around, so pupils are not required to have listened to the previous idea in order to answer.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i="1">
                <a:solidFill>
                  <a:schemeClr val="tx1"/>
                </a:solidFill>
                <a:latin typeface="+mn-lt"/>
              </a:rPr>
              <a:t>Deliberative: Do you feel that the participants in the discussion are working towards a shared outcome?  </a:t>
            </a:r>
            <a:r>
              <a:rPr lang="en-GB" sz="1200" b="0" i="1">
                <a:solidFill>
                  <a:schemeClr val="tx1"/>
                </a:solidFill>
                <a:latin typeface="+mn-lt"/>
              </a:rPr>
              <a:t>T</a:t>
            </a:r>
            <a:r>
              <a:rPr lang="en-GB" sz="1200" i="1">
                <a:solidFill>
                  <a:schemeClr val="tx1"/>
                </a:solidFill>
                <a:latin typeface="+mn-lt"/>
              </a:rPr>
              <a:t>he outcome is not as clear as it could be to what the pupils are trying to achieve. A good point has been chosen to discuss by the teacher but perhaps there is a missed opportunity to dive deeper into the meaning e.g., it is not discussed that there has been no rain and the impact of this (a key idea) until the teacher adds this themselves at the end.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i="1">
                <a:solidFill>
                  <a:schemeClr val="tx1"/>
                </a:solidFill>
                <a:latin typeface="+mn-lt"/>
              </a:rPr>
              <a:t>Cumulative: Do you feel all participants are building on their own and each others' contributions?  </a:t>
            </a:r>
            <a:r>
              <a:rPr lang="en-GB" sz="1200" i="1">
                <a:solidFill>
                  <a:schemeClr val="tx1"/>
                </a:solidFill>
                <a:latin typeface="+mn-lt"/>
              </a:rPr>
              <a:t>The teacher is dominating the talk and answering his/her own questions. Each idea or response does not necessarily develop on the last and by the end of the sequence pupils’ understanding does not appear to be developed.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i="1">
                <a:solidFill>
                  <a:schemeClr val="tx1"/>
                </a:solidFill>
                <a:latin typeface="+mn-lt"/>
              </a:rPr>
              <a:t>Purposeful: Do you feel that the questions are open-ended and have structure to them with specific learning goals in mind? </a:t>
            </a:r>
            <a:r>
              <a:rPr lang="en-GB" sz="1200" b="0" i="1">
                <a:solidFill>
                  <a:schemeClr val="tx1"/>
                </a:solidFill>
                <a:latin typeface="+mn-lt"/>
              </a:rPr>
              <a:t>The teacher does use open questions which are all related to the learning goal however the teacher does not deepen pupil understanding through their choice of questions and in the end provides a summary themselves with key information that the pupils did not actually share.</a:t>
            </a:r>
            <a:endParaRPr lang="en-GB" sz="1200" i="1">
              <a:latin typeface="+mn-lt"/>
            </a:endParaRPr>
          </a:p>
          <a:p>
            <a:endParaRPr lang="en-GB" sz="1200">
              <a:latin typeface="+mn-lt"/>
            </a:endParaRPr>
          </a:p>
          <a:p>
            <a:r>
              <a:rPr lang="en-US" sz="1200" b="1">
                <a:latin typeface="+mn-lt"/>
                <a:cs typeface="Calibri"/>
              </a:rPr>
              <a:t>Link to next slide: </a:t>
            </a:r>
            <a:r>
              <a:rPr lang="en-GB" sz="1200" b="0" i="0">
                <a:solidFill>
                  <a:srgbClr val="000000"/>
                </a:solidFill>
                <a:effectLst/>
                <a:latin typeface="+mn-lt"/>
              </a:rPr>
              <a:t>We are now going to look at another strategy we can use to support talk.</a:t>
            </a:r>
            <a:endParaRPr lang="en-GB" sz="1200">
              <a:latin typeface="+mn-l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34857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a:lnSpc>
                <a:spcPct val="100000"/>
              </a:lnSpc>
              <a:spcBef>
                <a:spcPts val="0"/>
              </a:spcBef>
              <a:spcAft>
                <a:spcPts val="0"/>
              </a:spcAft>
              <a:buNone/>
              <a:tabLst/>
              <a:defRPr/>
            </a:pPr>
            <a:r>
              <a:rPr lang="en-GB" b="1"/>
              <a:t>01:00 – 01:05 (5 minutes)</a:t>
            </a:r>
            <a:endParaRPr lang="en-US"/>
          </a:p>
          <a:p>
            <a:pPr marL="0" marR="0" lvl="0" indent="0" algn="l" defTabSz="914400">
              <a:lnSpc>
                <a:spcPct val="100000"/>
              </a:lnSpc>
              <a:spcBef>
                <a:spcPts val="0"/>
              </a:spcBef>
              <a:spcAft>
                <a:spcPts val="0"/>
              </a:spcAft>
              <a:buNone/>
              <a:tabLst/>
              <a:defRPr/>
            </a:pPr>
            <a:endParaRPr lang="en-GB"/>
          </a:p>
          <a:p>
            <a:pPr>
              <a:defRPr/>
            </a:pPr>
            <a:r>
              <a:rPr lang="en-GB" b="1" i="1"/>
              <a:t>KLP:</a:t>
            </a:r>
            <a:r>
              <a:rPr lang="en-GB" b="1" i="1">
                <a:latin typeface="+mn-lt"/>
              </a:rPr>
              <a:t> </a:t>
            </a:r>
            <a:r>
              <a:rPr lang="en-GB" sz="1200" b="0" i="1">
                <a:solidFill>
                  <a:srgbClr val="000000"/>
                </a:solidFill>
                <a:effectLst/>
                <a:latin typeface="+mn-lt"/>
              </a:rPr>
              <a:t>Providing scaffolds for pupil talk increases the focus and rigour of dialogue by both structuring and extending pupil responses and encouraging the correct use of technical vocabulary.</a:t>
            </a:r>
            <a:r>
              <a:rPr lang="en-GB" sz="1200" b="0" i="0">
                <a:solidFill>
                  <a:srgbClr val="000000"/>
                </a:solidFill>
                <a:effectLst/>
                <a:latin typeface="+mn-lt"/>
              </a:rPr>
              <a:t> </a:t>
            </a:r>
            <a:endParaRPr lang="en-GB" sz="1200" b="0" i="1">
              <a:solidFill>
                <a:srgbClr val="000000"/>
              </a:solidFill>
              <a:effectLst/>
              <a:latin typeface="+mn-lt"/>
              <a:cs typeface="Calibri"/>
            </a:endParaRPr>
          </a:p>
          <a:p>
            <a:endParaRPr lang="en-GB" b="1" i="0">
              <a:effectLst/>
            </a:endParaRPr>
          </a:p>
          <a:p>
            <a:r>
              <a:rPr lang="en-GB" b="1" i="0">
                <a:effectLst/>
              </a:rPr>
              <a:t>Explain:</a:t>
            </a:r>
            <a:endParaRPr lang="en-GB" b="1" i="0">
              <a:effectLst/>
              <a:cs typeface="Calibri"/>
            </a:endParaRPr>
          </a:p>
          <a:p>
            <a:pPr>
              <a:defRPr/>
            </a:pPr>
            <a:r>
              <a:rPr lang="en-GB" sz="1200" b="0" i="0">
                <a:solidFill>
                  <a:srgbClr val="000000"/>
                </a:solidFill>
                <a:effectLst/>
                <a:latin typeface="+mn-lt"/>
              </a:rPr>
              <a:t>In year one you explored how you can use scaffolds to support pupils' cognition and learning for example by providing worked or partially completed examples and checklists. We can apply this same thinking to using scaffolds for talk. Providing scaffolds for pupil talk can increase the focus and rigour of dialogue.  </a:t>
            </a:r>
            <a:r>
              <a:rPr lang="en-GB">
                <a:latin typeface="+mn-lt"/>
              </a:rPr>
              <a:t>Using talk scaffolds can be effective in helping pupils to both structure and extend their responses by encouraging pupils to </a:t>
            </a:r>
            <a:r>
              <a:rPr lang="en-GB" sz="1200" b="0" i="0">
                <a:solidFill>
                  <a:srgbClr val="000000"/>
                </a:solidFill>
                <a:effectLst/>
                <a:latin typeface="+mn-lt"/>
              </a:rPr>
              <a:t>respond to questions in full sentences, making use of relevant technical vocabulary</a:t>
            </a:r>
            <a:r>
              <a:rPr lang="en-GB">
                <a:latin typeface="+mn-lt"/>
              </a:rPr>
              <a:t>.</a:t>
            </a:r>
            <a:r>
              <a:rPr lang="en-GB"/>
              <a:t>  </a:t>
            </a:r>
            <a:endParaRPr lang="en-GB">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atin typeface="+mn-lt"/>
              </a:rPr>
              <a:t>Some scaffolds that we can use to support pupils to structure their talk include:</a:t>
            </a:r>
          </a:p>
          <a:p>
            <a:pPr marL="171450" indent="-171450">
              <a:buFont typeface="Arial" panose="020B0604020202020204" pitchFamily="34" charset="0"/>
              <a:buChar char="•"/>
            </a:pPr>
            <a:r>
              <a:rPr lang="en-GB" altLang="zh-CN" b="1">
                <a:latin typeface="+mn-lt"/>
              </a:rPr>
              <a:t>[Reveal] Sentence stems:</a:t>
            </a:r>
            <a:r>
              <a:rPr lang="en-GB" altLang="zh-CN" b="0">
                <a:latin typeface="+mn-lt"/>
              </a:rPr>
              <a:t> These provide pupils with sentence starters to support them to formulate and structure their responses. For example, giving sentence stems can help pupils to formulate ideas when discussing a text or book.  These examples are based on inference and prediction.</a:t>
            </a:r>
            <a:endParaRPr lang="en-GB" altLang="zh-CN" b="1">
              <a:latin typeface="+mn-lt"/>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zh-CN" b="1">
                <a:latin typeface="+mn-lt"/>
              </a:rPr>
              <a:t>[Reveal] Question stems:</a:t>
            </a:r>
            <a:r>
              <a:rPr lang="en-GB" altLang="zh-CN" b="0">
                <a:latin typeface="+mn-lt"/>
              </a:rPr>
              <a:t> These provide pupils with question prompts they can use to respond to one another and/or the teacher, they can also be used to provide a guide for structuring group discussion. For example, when pupils have shared their thoughts about a text these questions challenge thinking and enable the pupil to use evidence and reasoning to explain their thoughts and opinions.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zh-CN" b="1">
                <a:latin typeface="+mn-lt"/>
              </a:rPr>
              <a:t>[Reveal] Speaking frames: </a:t>
            </a:r>
            <a:r>
              <a:rPr lang="en-GB" altLang="zh-CN" b="0">
                <a:latin typeface="+mn-lt"/>
              </a:rPr>
              <a:t>These are similar to sentence stems but are further structured to support pupils to provide an extended response. Speaking frames can </a:t>
            </a:r>
            <a:r>
              <a:rPr lang="en-GB" altLang="zh-CN" b="0" i="0">
                <a:solidFill>
                  <a:srgbClr val="303030"/>
                </a:solidFill>
                <a:effectLst/>
                <a:latin typeface="+mn-lt"/>
              </a:rPr>
              <a:t>h</a:t>
            </a:r>
            <a:r>
              <a:rPr lang="en-GB" b="0" i="0">
                <a:solidFill>
                  <a:srgbClr val="303030"/>
                </a:solidFill>
                <a:effectLst/>
                <a:latin typeface="+mn-lt"/>
              </a:rPr>
              <a:t>elp to set the criteria for effective responses while encouraging pupils to use the correct vocabulary. For example, the speaking frame shown here could be used to support pupils in maths, specifically when looking at fractions and equal shares. Rather than just providing the answer ‘4’, the speaking frame support pupils to give a full structured response, explaining their mathematical thinking and using correct mathematical language.</a:t>
            </a:r>
          </a:p>
          <a:p>
            <a:pPr marL="0" indent="0">
              <a:buFont typeface="Arial" panose="020B0604020202020204" pitchFamily="34" charset="0"/>
              <a:buNone/>
            </a:pPr>
            <a:endParaRPr lang="en-US" altLang="zh-CN" b="0">
              <a:latin typeface="+mn-lt"/>
            </a:endParaRPr>
          </a:p>
          <a:p>
            <a:pPr marL="0" indent="0">
              <a:buFont typeface="Arial" panose="020B0604020202020204" pitchFamily="34" charset="0"/>
              <a:buNone/>
            </a:pPr>
            <a:r>
              <a:rPr lang="en-US" altLang="zh-CN" b="0">
                <a:latin typeface="+mn-lt"/>
              </a:rPr>
              <a:t>These scaffolds can support whole class, group and pair talk. It’s important when using scaffolds with pupils that they are modelled first, prior to getting pupils to use these independently.</a:t>
            </a:r>
          </a:p>
          <a:p>
            <a:pPr marL="0" indent="0">
              <a:buFont typeface="Arial" panose="020B0604020202020204" pitchFamily="34" charset="0"/>
              <a:buNone/>
            </a:pPr>
            <a:endParaRPr lang="en-US" altLang="zh-CN" b="0">
              <a:latin typeface="+mn-lt"/>
            </a:endParaRPr>
          </a:p>
          <a:p>
            <a:pPr marL="0" indent="0">
              <a:buFont typeface="Arial" panose="020B0604020202020204" pitchFamily="34" charset="0"/>
              <a:buNone/>
            </a:pPr>
            <a:r>
              <a:rPr lang="en-US" altLang="zh-CN" b="0">
                <a:latin typeface="+mn-lt"/>
              </a:rPr>
              <a:t>As with all scaffolds, as pupils become more familiar with the structure of the discussion tasks you can gradually begin to remove the scaffolds over time while still ensuring the scaffolds are easily accessible if pupils need to refer back to them in future.</a:t>
            </a:r>
          </a:p>
          <a:p>
            <a:pPr marL="0" indent="0">
              <a:buFont typeface="Arial" panose="020B0604020202020204" pitchFamily="34" charset="0"/>
              <a:buNone/>
            </a:pPr>
            <a:endParaRPr lang="en-US" altLang="zh-CN" b="0">
              <a:latin typeface="+mn-lt"/>
            </a:endParaRPr>
          </a:p>
          <a:p>
            <a:pPr marL="0" indent="0">
              <a:buFont typeface="Arial" panose="020B0604020202020204" pitchFamily="34" charset="0"/>
              <a:buNone/>
            </a:pPr>
            <a:r>
              <a:rPr lang="en-US" altLang="zh-CN" b="1">
                <a:latin typeface="+mn-lt"/>
              </a:rPr>
              <a:t>Ask:</a:t>
            </a:r>
          </a:p>
          <a:p>
            <a:pPr marL="0" indent="0">
              <a:buFont typeface="Arial" panose="020B0604020202020204" pitchFamily="34" charset="0"/>
              <a:buNone/>
            </a:pPr>
            <a:r>
              <a:rPr lang="en-GB" altLang="zh-CN" b="1">
                <a:latin typeface="+mn-lt"/>
              </a:rPr>
              <a:t>[Reveal] </a:t>
            </a:r>
            <a:r>
              <a:rPr lang="en-US" altLang="zh-CN" b="0">
                <a:latin typeface="+mn-lt"/>
              </a:rPr>
              <a:t>Reflecting on your own practice, take a moment to consider the questions here. Have you used any scaffolds for talk in your classroom before? What were they and what was the impact on pupils? </a:t>
            </a:r>
            <a:r>
              <a:rPr lang="en-US" altLang="zh-CN" b="0" i="1">
                <a:latin typeface="+mn-lt"/>
              </a:rPr>
              <a:t>Give ECTs a minute to reflect on this and take any responses through the chat bar or hands up/unmute function. If taking responses through the chat bar, call upon one or two ECTs to elaborate on their response. </a:t>
            </a:r>
            <a:endParaRPr lang="en-US" altLang="zh-CN" b="0">
              <a:latin typeface="+mn-lt"/>
            </a:endParaRPr>
          </a:p>
          <a:p>
            <a:pPr marL="0" indent="0">
              <a:buFont typeface="Arial" panose="020B0604020202020204" pitchFamily="34" charset="0"/>
              <a:buNone/>
            </a:pPr>
            <a:endParaRPr lang="en-US" altLang="zh-CN" b="0">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b="1">
                <a:latin typeface="+mn-lt"/>
              </a:rPr>
              <a:t>Link to next slide: </a:t>
            </a:r>
            <a:r>
              <a:rPr lang="en-US" altLang="zh-CN" b="0">
                <a:latin typeface="+mn-lt"/>
              </a:rPr>
              <a:t>Let’s explore what this might look like in practice.</a:t>
            </a:r>
            <a:endParaRPr lang="en-US" altLang="zh-CN" b="1">
              <a:latin typeface="+mn-lt"/>
            </a:endParaRPr>
          </a:p>
          <a:p>
            <a:pPr marL="0" indent="0">
              <a:spcBef>
                <a:spcPts val="0"/>
              </a:spcBef>
              <a:buFont typeface="Arial" panose="020B0604020202020204" pitchFamily="34" charset="0"/>
              <a:buNone/>
              <a:defRPr/>
            </a:pPr>
            <a:endParaRPr lang="en-US" altLang="zh-CN" b="0">
              <a:latin typeface="+mn-lt"/>
            </a:endParaRPr>
          </a:p>
          <a:p>
            <a:pPr marL="0" indent="0">
              <a:spcBef>
                <a:spcPts val="0"/>
              </a:spcBef>
              <a:buNone/>
              <a:defRPr/>
            </a:pPr>
            <a:r>
              <a:rPr lang="en-US" b="1">
                <a:latin typeface="+mn-lt"/>
              </a:rPr>
              <a:t>Research reference:</a:t>
            </a:r>
            <a:endParaRPr lang="en-US">
              <a:latin typeface="+mn-lt"/>
            </a:endParaRPr>
          </a:p>
          <a:p>
            <a:r>
              <a:rPr lang="en-GB">
                <a:latin typeface="+mn-lt"/>
              </a:rPr>
              <a:t>Education Endowment Foundation (2018) </a:t>
            </a:r>
            <a:r>
              <a:rPr lang="en-GB" i="1">
                <a:latin typeface="+mn-lt"/>
              </a:rPr>
              <a:t>Improving Literacy in Secondary Schools: Guidance Report</a:t>
            </a:r>
            <a:r>
              <a:rPr lang="en-GB">
                <a:latin typeface="+mn-lt"/>
              </a:rPr>
              <a:t>. Available at: https://educationendowmentfoundation.org.uk/tools/guidance-reports/ [retrieved 12 October 2021].</a:t>
            </a:r>
          </a:p>
        </p:txBody>
      </p:sp>
      <p:sp>
        <p:nvSpPr>
          <p:cNvPr id="4" name="Slide Number Placeholder 3"/>
          <p:cNvSpPr>
            <a:spLocks noGrp="1"/>
          </p:cNvSpPr>
          <p:nvPr>
            <p:ph type="sldNum" sz="quarter" idx="5"/>
          </p:nvPr>
        </p:nvSpPr>
        <p:spPr/>
        <p:txBody>
          <a:bodyPr/>
          <a:lstStyle/>
          <a:p>
            <a:fld id="{AAA24272-161B-9A42-BC2D-F0109316EB3C}" type="slidenum">
              <a:rPr lang="en-GB" smtClean="0"/>
              <a:t>19</a:t>
            </a:fld>
            <a:endParaRPr lang="en-GB"/>
          </a:p>
        </p:txBody>
      </p:sp>
    </p:spTree>
    <p:extLst>
      <p:ext uri="{BB962C8B-B14F-4D97-AF65-F5344CB8AC3E}">
        <p14:creationId xmlns:p14="http://schemas.microsoft.com/office/powerpoint/2010/main" val="7943295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01:05 – 01:08 (3 minutes)</a:t>
            </a: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t>The use of scaffolds for talk can support pupils to develop their ability to give and justify their opinions.</a:t>
            </a:r>
            <a:endParaRPr lang="en-GB" b="1" i="1"/>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a:p>
          <a:p>
            <a:pPr marL="0" marR="0" lvl="0" indent="0" algn="l" defTabSz="914400" rtl="0" eaLnBrk="1" fontAlgn="auto" latinLnBrk="0" hangingPunct="1">
              <a:lnSpc>
                <a:spcPct val="100000"/>
              </a:lnSpc>
              <a:spcBef>
                <a:spcPts val="0"/>
              </a:spcBef>
              <a:spcAft>
                <a:spcPts val="0"/>
              </a:spcAft>
              <a:buClrTx/>
              <a:buSzTx/>
              <a:buFontTx/>
              <a:buNone/>
              <a:tabLst/>
              <a:defRPr/>
            </a:pPr>
            <a:r>
              <a:rPr lang="en-GB" b="1"/>
              <a:t>Explain: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The national curriculum states pupils should be taught to </a:t>
            </a:r>
            <a:r>
              <a:rPr lang="en-GB" b="0" i="0">
                <a:solidFill>
                  <a:srgbClr val="0B0C0C"/>
                </a:solidFill>
                <a:effectLst/>
                <a:latin typeface="GDS Transport"/>
              </a:rPr>
              <a:t>articulate and justify answers, arguments and opinions and this should be developed throughout their primary years.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a:solidFill>
                <a:srgbClr val="0B0C0C"/>
              </a:solidFill>
              <a:effectLst/>
              <a:latin typeface="GDS Transport"/>
            </a:endParaRPr>
          </a:p>
          <a:p>
            <a:r>
              <a:rPr lang="en-GB"/>
              <a:t>Pupils are frequently required to give and justify opinions across the curriculum. For example, in reading where pupils need to state and justify their opinions about aspects of texts including their inferences or predictions and in writing where pupils need to use persuasive language stating and justifying their opinion for or against a topic.</a:t>
            </a:r>
          </a:p>
          <a:p>
            <a:endParaRPr lang="en-GB"/>
          </a:p>
          <a:p>
            <a:r>
              <a:rPr lang="en-GB" b="1"/>
              <a:t>[Reveal] </a:t>
            </a:r>
            <a:r>
              <a:rPr lang="en-GB"/>
              <a:t>When giving and justifying opinions a challenge for pupils can be mixing up facts and opinion. Before expecting pupils to give and justify opinions it’s therefore important to first distinguish the difference between fact and opinion. </a:t>
            </a:r>
            <a:r>
              <a:rPr lang="en-GB" b="1"/>
              <a:t>[Reveal] </a:t>
            </a:r>
            <a:r>
              <a:rPr lang="en-GB" b="0"/>
              <a:t>T</a:t>
            </a:r>
            <a:r>
              <a:rPr lang="en-GB"/>
              <a:t>his could be done by exploring examples of both e.g., the difference between ‘It’s Monday today’ (a fact) and ‘It’s too cold today’ or ‘Cats are better than dogs’ (opinions).</a:t>
            </a:r>
          </a:p>
          <a:p>
            <a:endParaRPr lang="en-GB"/>
          </a:p>
          <a:p>
            <a:r>
              <a:rPr lang="en-GB"/>
              <a:t>We can also familiarise pupils with the difference in the language we use when stating a fact versus stating an opinion e.g., the use of language such as ‘I think,’ ‘I feel’ or ‘I believe’ when stating an opinion versus ‘I know’ or ‘It is certain that’ when stating a fact.</a:t>
            </a:r>
          </a:p>
          <a:p>
            <a:endParaRPr lang="en-GB"/>
          </a:p>
          <a:p>
            <a:r>
              <a:rPr lang="en-GB" b="1"/>
              <a:t>Link to next slide: </a:t>
            </a:r>
            <a:r>
              <a:rPr lang="en-GB" b="0"/>
              <a:t>So, if we know that it is important to support pupils to effectively state and justify opinions, let’s explore how we can use scaffolds for talk to develop this skill with pupils.</a:t>
            </a:r>
          </a:p>
          <a:p>
            <a:endParaRPr lang="en-GB"/>
          </a:p>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20</a:t>
            </a:fld>
            <a:endParaRPr lang="en-GB"/>
          </a:p>
        </p:txBody>
      </p:sp>
    </p:spTree>
    <p:extLst>
      <p:ext uri="{BB962C8B-B14F-4D97-AF65-F5344CB8AC3E}">
        <p14:creationId xmlns:p14="http://schemas.microsoft.com/office/powerpoint/2010/main" val="23672850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01:08 – 01:12 (4 minutes)</a:t>
            </a: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a:p>
          <a:p>
            <a:pPr>
              <a:defRPr/>
            </a:pPr>
            <a:r>
              <a:rPr lang="en-GB" b="1" i="1"/>
              <a:t>KLP:</a:t>
            </a:r>
            <a:r>
              <a:rPr lang="en-GB" b="1" i="1">
                <a:latin typeface="+mn-lt"/>
              </a:rPr>
              <a:t> </a:t>
            </a:r>
            <a:r>
              <a:rPr lang="en-GB" sz="1200" b="0" i="1">
                <a:solidFill>
                  <a:srgbClr val="000000"/>
                </a:solidFill>
                <a:effectLst/>
                <a:latin typeface="+mn-lt"/>
              </a:rPr>
              <a:t>Providing scaffolds for pupil talk increases the focus and rigour of dialogue by both structuring and extending pupil responses and encouraging the correct use of technical vocabulary.</a:t>
            </a:r>
            <a:r>
              <a:rPr lang="en-GB" sz="1200" b="0" i="0">
                <a:solidFill>
                  <a:srgbClr val="000000"/>
                </a:solidFill>
                <a:effectLst/>
                <a:latin typeface="+mn-lt"/>
              </a:rPr>
              <a:t> </a:t>
            </a:r>
            <a:endParaRPr lang="en-GB" sz="1200" b="0" i="1">
              <a:solidFill>
                <a:srgbClr val="000000"/>
              </a:solidFill>
              <a:effectLst/>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a:p>
          <a:p>
            <a:pPr marL="0" marR="0" lvl="0" indent="0" algn="l" defTabSz="914400" rtl="0" eaLnBrk="1" fontAlgn="auto" latinLnBrk="0" hangingPunct="1">
              <a:lnSpc>
                <a:spcPct val="100000"/>
              </a:lnSpc>
              <a:spcBef>
                <a:spcPts val="0"/>
              </a:spcBef>
              <a:spcAft>
                <a:spcPts val="0"/>
              </a:spcAft>
              <a:buClrTx/>
              <a:buSzTx/>
              <a:buFontTx/>
              <a:buNone/>
              <a:tabLst/>
              <a:defRPr/>
            </a:pPr>
            <a:r>
              <a:rPr lang="en-GB" b="1"/>
              <a:t>Explain: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a:t>The use of sentence stems can both support pupils to appropriately give and justify their opinions and support them to understand the difference between stating something that is fact and something that is an opinion.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a:t>A sentence stem can support pupils to give and justify their opinions by providing the appropriate language and structure. Stems might be used as preparation for persuasive writing where pupils are asked to write a persuasive letter to convince the headteacher that sugary foods should or shouldn’t be banned in school (as just one example).  After teacher modelling, pupils could be asked to use these stems to support a think pair share where they are asked to give and justify their own opinions on the topic e.g. ‘</a:t>
            </a:r>
            <a:r>
              <a:rPr lang="en-GB" b="1"/>
              <a:t>I feel that </a:t>
            </a:r>
            <a:r>
              <a:rPr lang="en-GB" b="0"/>
              <a:t>sugary treats should be banned at school. </a:t>
            </a:r>
            <a:r>
              <a:rPr lang="en-GB" b="1"/>
              <a:t>My reason for thinking this is </a:t>
            </a:r>
            <a:r>
              <a:rPr lang="en-GB" b="0"/>
              <a:t>that sugary foods are a treat and so we should only eat them sometimes’ OR ‘</a:t>
            </a:r>
            <a:r>
              <a:rPr lang="en-GB" b="1"/>
              <a:t>In my opinion </a:t>
            </a:r>
            <a:r>
              <a:rPr lang="en-GB" b="0"/>
              <a:t>we should be allowed sugary foods at school. </a:t>
            </a:r>
            <a:r>
              <a:rPr lang="en-GB" b="1"/>
              <a:t>I think this because </a:t>
            </a:r>
            <a:r>
              <a:rPr lang="en-GB" b="0"/>
              <a:t>my parents should decide what I eat and not the school.’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a:p>
          <a:p>
            <a:pPr marL="0" marR="0" lvl="0" indent="0" algn="l" defTabSz="914400" rtl="0" eaLnBrk="1" fontAlgn="auto" latinLnBrk="0" hangingPunct="1">
              <a:lnSpc>
                <a:spcPct val="100000"/>
              </a:lnSpc>
              <a:spcBef>
                <a:spcPts val="0"/>
              </a:spcBef>
              <a:spcAft>
                <a:spcPts val="0"/>
              </a:spcAft>
              <a:buClrTx/>
              <a:buSzTx/>
              <a:buFontTx/>
              <a:buNone/>
              <a:tabLst/>
              <a:defRPr/>
            </a:pPr>
            <a:r>
              <a:rPr lang="en-GB" b="0"/>
              <a:t>We could also apply these same sentence stems when looking at texts. For example the bottom three stems support pupils to justify opinions by encouraging pupils to use evidence from the text to support an opinion. They can be used for example to support a pupil in making an inference e.g., if we think back to our prior inferencing example related to the </a:t>
            </a:r>
            <a:r>
              <a:rPr lang="en-GB" b="0" i="1"/>
              <a:t>Lila and the Secret of Rain</a:t>
            </a:r>
            <a:r>
              <a:rPr lang="en-GB" b="0"/>
              <a:t> the pupils might have used these to discuss their inferences such as ‘I think that it is a hot and dry place. The clues that tell me this are the bright sun and dry ground that has nothing growing in it’.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a:p>
          <a:p>
            <a:pPr marL="0" marR="0" lvl="0" indent="0" algn="l" defTabSz="914400" rtl="0" eaLnBrk="1" fontAlgn="auto" latinLnBrk="0" hangingPunct="1">
              <a:lnSpc>
                <a:spcPct val="100000"/>
              </a:lnSpc>
              <a:spcBef>
                <a:spcPts val="0"/>
              </a:spcBef>
              <a:spcAft>
                <a:spcPts val="0"/>
              </a:spcAft>
              <a:buClrTx/>
              <a:buSzTx/>
              <a:buFontTx/>
              <a:buNone/>
              <a:tabLst/>
              <a:defRPr/>
            </a:pPr>
            <a:r>
              <a:rPr lang="en-GB" b="0"/>
              <a:t>You can see also how the sentence stems support pupils to understand how stating an opinion is different to stating a fact as they become familiar with language connected to opinions such as think/believe/feel/view/viewpoint.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a:p>
          <a:p>
            <a:pPr marL="0" marR="0" lvl="0" indent="0" algn="l" defTabSz="914400" rtl="0" eaLnBrk="1" fontAlgn="auto" latinLnBrk="0" hangingPunct="1">
              <a:lnSpc>
                <a:spcPct val="100000"/>
              </a:lnSpc>
              <a:spcBef>
                <a:spcPts val="0"/>
              </a:spcBef>
              <a:spcAft>
                <a:spcPts val="0"/>
              </a:spcAft>
              <a:buClrTx/>
              <a:buSzTx/>
              <a:buFontTx/>
              <a:buNone/>
              <a:tabLst/>
              <a:defRPr/>
            </a:pPr>
            <a:r>
              <a:rPr lang="en-GB" b="1"/>
              <a:t>Link to next slide: </a:t>
            </a:r>
            <a:r>
              <a:rPr lang="en-US" altLang="zh-CN" b="0">
                <a:latin typeface="+mn-lt"/>
                <a:ea typeface="等线"/>
              </a:rPr>
              <a:t>Let’s explore this strategy further, by </a:t>
            </a:r>
            <a:r>
              <a:rPr lang="en-US" altLang="zh-CN">
                <a:ea typeface="等线"/>
              </a:rPr>
              <a:t>having a go </a:t>
            </a:r>
            <a:r>
              <a:rPr lang="en-US" altLang="zh-CN" b="0">
                <a:latin typeface="+mn-lt"/>
                <a:ea typeface="等线"/>
              </a:rPr>
              <a:t>at </a:t>
            </a:r>
            <a:r>
              <a:rPr lang="en-US" altLang="zh-CN">
                <a:ea typeface="等线"/>
              </a:rPr>
              <a:t>creating our own scaffolds for talk</a:t>
            </a:r>
            <a:r>
              <a:rPr lang="en-US" altLang="zh-CN" b="0">
                <a:latin typeface="+mn-lt"/>
                <a:ea typeface="等线"/>
              </a:rPr>
              <a:t>.</a:t>
            </a:r>
            <a:endParaRPr lang="en-GB" b="1"/>
          </a:p>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21</a:t>
            </a:fld>
            <a:endParaRPr lang="en-GB"/>
          </a:p>
        </p:txBody>
      </p:sp>
    </p:spTree>
    <p:extLst>
      <p:ext uri="{BB962C8B-B14F-4D97-AF65-F5344CB8AC3E}">
        <p14:creationId xmlns:p14="http://schemas.microsoft.com/office/powerpoint/2010/main" val="24977491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01:12 – 01:24 (12 minutes)</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cs typeface="Calibri"/>
              </a:rPr>
              <a:t>For ECTs to apply their learning about scaffolds for talk to create their own example.</a:t>
            </a:r>
            <a:endParaRPr lang="en-GB" b="1" i="1"/>
          </a:p>
          <a:p>
            <a:endParaRPr lang="en-GB">
              <a:highlight>
                <a:srgbClr val="FFFF00"/>
              </a:highlight>
            </a:endParaRPr>
          </a:p>
          <a:p>
            <a:r>
              <a:rPr lang="en-GB" sz="1200" b="1">
                <a:solidFill>
                  <a:schemeClr val="tx1"/>
                </a:solidFill>
                <a:latin typeface="+mn-lt"/>
              </a:rPr>
              <a:t>Activity:</a:t>
            </a:r>
            <a:endParaRPr lang="en-GB" sz="1200" b="1">
              <a:solidFill>
                <a:schemeClr val="tx1"/>
              </a:solidFill>
              <a:latin typeface="+mn-lt"/>
              <a:cs typeface="Calibri"/>
            </a:endParaRPr>
          </a:p>
          <a:p>
            <a:r>
              <a:rPr lang="en-GB" sz="1200" b="0">
                <a:solidFill>
                  <a:schemeClr val="tx1"/>
                </a:solidFill>
                <a:latin typeface="+mn-lt"/>
              </a:rPr>
              <a:t>You’re now going to have 10 minutes to develop a scaffold for talk to support pupils to develop their ability to compare and contrast (this can be in any area though we have provided the example of comparing and contrasting characters in a text if you are stuck). When developing your scaffold ensure it supports pupils’ use of key vocab and consider:</a:t>
            </a:r>
            <a:endParaRPr lang="en-GB"/>
          </a:p>
          <a:p>
            <a:pPr marL="342900" indent="-342900">
              <a:buFont typeface="Arial" panose="020B0604020202020204" pitchFamily="34" charset="0"/>
              <a:buChar char="•"/>
            </a:pPr>
            <a:r>
              <a:rPr lang="en-GB" sz="1200"/>
              <a:t>How does the scaffold support pupils to formulate and structure their response? </a:t>
            </a:r>
          </a:p>
          <a:p>
            <a:pPr marL="342900" indent="-342900">
              <a:buFont typeface="Arial" panose="020B0604020202020204" pitchFamily="34" charset="0"/>
              <a:buChar char="•"/>
            </a:pPr>
            <a:r>
              <a:rPr lang="en-GB" sz="1200"/>
              <a:t>How could you model then support independent use of the scaffold?</a:t>
            </a:r>
          </a:p>
          <a:p>
            <a:pPr marL="342900" indent="-342900">
              <a:buFont typeface="Arial" panose="020B0604020202020204" pitchFamily="34" charset="0"/>
              <a:buChar char="•"/>
            </a:pPr>
            <a:r>
              <a:rPr lang="en-GB" sz="1200"/>
              <a:t>How might the scaffold support written work?</a:t>
            </a:r>
          </a:p>
          <a:p>
            <a:endParaRPr lang="en-GB" sz="1200" b="0" i="0">
              <a:solidFill>
                <a:schemeClr val="tx1"/>
              </a:solidFill>
              <a:latin typeface="+mn-lt"/>
            </a:endParaRPr>
          </a:p>
          <a:p>
            <a:r>
              <a:rPr lang="en-GB" sz="1200" b="0" i="0">
                <a:solidFill>
                  <a:schemeClr val="tx1"/>
                </a:solidFill>
                <a:latin typeface="+mn-lt"/>
              </a:rPr>
              <a:t>You’ll have 10 minutes in breakout groups and then we’ll come back together to share some of our thinking and ideas.</a:t>
            </a:r>
          </a:p>
          <a:p>
            <a:endParaRPr lang="en-GB" sz="1200" b="0" i="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a:solidFill>
                  <a:schemeClr val="tx1"/>
                </a:solidFill>
                <a:latin typeface="+mn-lt"/>
              </a:rPr>
              <a:t>Put ECTs into breakout groups for 10 minutes. After 10 minutes bring ECTs back together and ask a few to share the scaffolds for talk they developed.</a:t>
            </a:r>
            <a:endParaRPr lang="en-GB" sz="1200" b="0" i="1">
              <a:solidFill>
                <a:schemeClr val="tx1"/>
              </a:solidFill>
              <a:latin typeface="+mn-lt"/>
              <a:cs typeface="Calibri"/>
            </a:endParaRPr>
          </a:p>
          <a:p>
            <a:endParaRPr lang="en-GB">
              <a:highlight>
                <a:srgbClr val="FFFF00"/>
              </a:highligh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a:solidFill>
                  <a:schemeClr val="tx1"/>
                </a:solidFill>
                <a:latin typeface="+mn-lt"/>
              </a:rPr>
              <a:t>Possible ECT responses to share: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a:solidFill>
                  <a:schemeClr val="tx1"/>
                </a:solidFill>
                <a:latin typeface="+mn-lt"/>
              </a:rPr>
              <a:t>ECTs responses will vary – refer all responses back to the key questions shared on screen.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a:solidFill>
                  <a:schemeClr val="tx1"/>
                </a:solidFill>
                <a:latin typeface="+mn-lt"/>
              </a:rPr>
              <a:t>Below are some example stems that can be shared with ECTs if needed: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u="sng">
                <a:solidFill>
                  <a:schemeClr val="tx1"/>
                </a:solidFill>
                <a:latin typeface="+mn-lt"/>
              </a:rPr>
              <a:t>(Insert character name) </a:t>
            </a:r>
            <a:r>
              <a:rPr lang="en-GB" sz="1200" b="0" i="1">
                <a:solidFill>
                  <a:schemeClr val="tx1"/>
                </a:solidFill>
                <a:latin typeface="+mn-lt"/>
              </a:rPr>
              <a:t>and </a:t>
            </a:r>
            <a:r>
              <a:rPr lang="en-GB" sz="1200" b="0" i="1" u="sng">
                <a:solidFill>
                  <a:schemeClr val="tx1"/>
                </a:solidFill>
                <a:latin typeface="+mn-lt"/>
              </a:rPr>
              <a:t>(insert character name)</a:t>
            </a:r>
            <a:r>
              <a:rPr lang="en-GB" sz="1200" b="0" i="1">
                <a:solidFill>
                  <a:schemeClr val="tx1"/>
                </a:solidFill>
                <a:latin typeface="+mn-lt"/>
              </a:rPr>
              <a:t> are similar because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u="sng">
                <a:solidFill>
                  <a:schemeClr val="tx1"/>
                </a:solidFill>
                <a:latin typeface="+mn-lt"/>
              </a:rPr>
              <a:t>(insert character name)</a:t>
            </a:r>
            <a:r>
              <a:rPr lang="en-GB" sz="1200" b="0" i="1">
                <a:solidFill>
                  <a:schemeClr val="tx1"/>
                </a:solidFill>
                <a:latin typeface="+mn-lt"/>
              </a:rPr>
              <a:t> and </a:t>
            </a:r>
            <a:r>
              <a:rPr lang="en-GB" sz="1200" b="0" i="1" u="sng">
                <a:solidFill>
                  <a:schemeClr val="tx1"/>
                </a:solidFill>
                <a:latin typeface="+mn-lt"/>
              </a:rPr>
              <a:t>(insert character name)</a:t>
            </a:r>
            <a:r>
              <a:rPr lang="en-GB" sz="1200" b="0" i="1">
                <a:solidFill>
                  <a:schemeClr val="tx1"/>
                </a:solidFill>
                <a:latin typeface="+mn-lt"/>
              </a:rPr>
              <a:t> are different because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u="sng">
                <a:solidFill>
                  <a:schemeClr val="tx1"/>
                </a:solidFill>
                <a:latin typeface="+mn-lt"/>
              </a:rPr>
              <a:t>(insert character name)</a:t>
            </a:r>
            <a:r>
              <a:rPr lang="en-GB" sz="1200" b="0" i="1">
                <a:solidFill>
                  <a:schemeClr val="tx1"/>
                </a:solidFill>
                <a:latin typeface="+mn-lt"/>
              </a:rPr>
              <a:t> is … but </a:t>
            </a:r>
            <a:r>
              <a:rPr lang="en-GB" sz="1200" b="0" i="1" u="sng">
                <a:solidFill>
                  <a:schemeClr val="tx1"/>
                </a:solidFill>
                <a:latin typeface="+mn-lt"/>
              </a:rPr>
              <a:t>(insert character name)</a:t>
            </a:r>
            <a:r>
              <a:rPr lang="en-GB" sz="1200" b="0" i="1">
                <a:solidFill>
                  <a:schemeClr val="tx1"/>
                </a:solidFill>
                <a:latin typeface="+mn-lt"/>
              </a:rPr>
              <a:t> is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a:solidFill>
                  <a:schemeClr val="tx1"/>
                </a:solidFill>
                <a:latin typeface="+mn-lt"/>
              </a:rPr>
              <a:t>Both characters….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effectLst/>
                <a:latin typeface="Comic Sans MS" panose="030F0702030302020204" pitchFamily="66" charset="0"/>
                <a:ea typeface="Times New Roman" panose="02020603050405020304" pitchFamily="18" charset="0"/>
                <a:cs typeface="Times New Roman" panose="02020603050405020304" pitchFamily="18" charset="0"/>
              </a:rPr>
              <a:t>	                              </a:t>
            </a:r>
            <a:endParaRPr lang="en-GB" sz="1200">
              <a:effectLst/>
              <a:latin typeface="Trebuchet MS" panose="020B060302020202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a:t>Link to next slide: </a:t>
            </a:r>
            <a:r>
              <a:rPr lang="en-GB"/>
              <a:t>I hope this seminar has furthered your understanding of the importance of structuring talk to improve literacy as well as giving you some practical strategies that you can use to develop talk within your lessons</a:t>
            </a:r>
            <a:r>
              <a:rPr lang="en-GB" b="1"/>
              <a:t>.</a:t>
            </a:r>
            <a:r>
              <a:rPr lang="en-GB" b="1" i="1"/>
              <a:t> </a:t>
            </a:r>
            <a:r>
              <a:rPr lang="en-GB" sz="1200">
                <a:latin typeface="+mn-lt"/>
              </a:rPr>
              <a:t>Let’s take a few moments now to reflect on our own practice.</a:t>
            </a:r>
          </a:p>
        </p:txBody>
      </p:sp>
      <p:sp>
        <p:nvSpPr>
          <p:cNvPr id="4" name="Slide Number Placeholder 3"/>
          <p:cNvSpPr>
            <a:spLocks noGrp="1"/>
          </p:cNvSpPr>
          <p:nvPr>
            <p:ph type="sldNum" sz="quarter" idx="5"/>
          </p:nvPr>
        </p:nvSpPr>
        <p:spPr/>
        <p:txBody>
          <a:bodyPr/>
          <a:lstStyle/>
          <a:p>
            <a:fld id="{AAA24272-161B-9A42-BC2D-F0109316EB3C}" type="slidenum">
              <a:rPr lang="en-GB" smtClean="0"/>
              <a:t>22</a:t>
            </a:fld>
            <a:endParaRPr lang="en-GB"/>
          </a:p>
        </p:txBody>
      </p:sp>
    </p:spTree>
    <p:extLst>
      <p:ext uri="{BB962C8B-B14F-4D97-AF65-F5344CB8AC3E}">
        <p14:creationId xmlns:p14="http://schemas.microsoft.com/office/powerpoint/2010/main" val="7873257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solidFill>
                  <a:schemeClr val="tx1"/>
                </a:solidFill>
                <a:latin typeface="+mn-lt"/>
              </a:rPr>
              <a:t>01:24 – 01:28 (4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a:solidFill>
                  <a:schemeClr val="tx1"/>
                </a:solidFill>
                <a:latin typeface="+mn-lt"/>
              </a:rPr>
              <a:t>KLP: </a:t>
            </a:r>
            <a:r>
              <a:rPr lang="en-GB" sz="1200" b="0" i="1">
                <a:solidFill>
                  <a:schemeClr val="tx1"/>
                </a:solidFill>
                <a:latin typeface="+mn-lt"/>
              </a:rPr>
              <a:t>ECTs should reflect on their practice, considering what they have just learnt, and think about how they could further improve what they are already doing to support all pupils to be successful. </a:t>
            </a:r>
            <a:endParaRPr lang="en-GB" sz="1200" b="1" i="1">
              <a:solidFill>
                <a:schemeClr val="tx1"/>
              </a:solidFill>
              <a:latin typeface="+mn-lt"/>
            </a:endParaRPr>
          </a:p>
          <a:p>
            <a:endParaRPr lang="en-GB" sz="1200">
              <a:solidFill>
                <a:schemeClr val="tx1"/>
              </a:solidFill>
              <a:latin typeface="+mn-lt"/>
            </a:endParaRPr>
          </a:p>
          <a:p>
            <a:r>
              <a:rPr lang="en-GB" sz="1200" b="1">
                <a:solidFill>
                  <a:schemeClr val="tx1"/>
                </a:solidFill>
                <a:latin typeface="+mn-lt"/>
              </a:rPr>
              <a:t>Ask:</a:t>
            </a:r>
          </a:p>
          <a:p>
            <a:r>
              <a:rPr lang="en-GB" sz="1200"/>
              <a:t>Think about an upcoming lesson:</a:t>
            </a:r>
            <a:endParaRPr lang="en-GB" sz="1200" b="0"/>
          </a:p>
          <a:p>
            <a:pPr marL="171450" indent="-171450">
              <a:buFont typeface="Arial" panose="020B0604020202020204" pitchFamily="34" charset="0"/>
              <a:buChar char="•"/>
            </a:pPr>
            <a:r>
              <a:rPr lang="en-GB" sz="1200" b="0"/>
              <a:t>How could you use structured talk to develop all pupils’ understanding?</a:t>
            </a:r>
          </a:p>
          <a:p>
            <a:pPr marL="171450" indent="-171450">
              <a:buFont typeface="Arial" panose="020B0604020202020204" pitchFamily="34" charset="0"/>
              <a:buChar char="•"/>
            </a:pPr>
            <a:r>
              <a:rPr lang="en-GB" sz="1200" b="0"/>
              <a:t>Which strategies (shared today) could you use? </a:t>
            </a:r>
          </a:p>
          <a:p>
            <a:pPr marL="171450" indent="-171450">
              <a:buFont typeface="Arial" panose="020B0604020202020204" pitchFamily="34" charset="0"/>
              <a:buChar char="•"/>
            </a:pPr>
            <a:r>
              <a:rPr lang="en-GB" sz="1200" b="0"/>
              <a:t>How might you adapt these to enable all your pupils to experience success?</a:t>
            </a:r>
          </a:p>
          <a:p>
            <a:endParaRPr lang="en-GB" sz="1200">
              <a:solidFill>
                <a:schemeClr val="tx1"/>
              </a:solidFill>
              <a:latin typeface="+mn-lt"/>
            </a:endParaRPr>
          </a:p>
          <a:p>
            <a:r>
              <a:rPr lang="en-GB" sz="1200" b="1">
                <a:solidFill>
                  <a:schemeClr val="tx1"/>
                </a:solidFill>
                <a:latin typeface="+mn-lt"/>
              </a:rPr>
              <a:t>Link to next slide: </a:t>
            </a:r>
            <a:r>
              <a:rPr lang="en-GB" sz="1200" b="0">
                <a:solidFill>
                  <a:schemeClr val="tx1"/>
                </a:solidFill>
                <a:latin typeface="+mn-lt"/>
              </a:rPr>
              <a:t>Before we finish for today a quick reminder of some useful networks.</a:t>
            </a:r>
            <a:endParaRPr lang="en-GB" sz="1200" b="0" i="0">
              <a:solidFill>
                <a:schemeClr val="tx1"/>
              </a:solidFill>
              <a:latin typeface="+mn-lt"/>
            </a:endParaRPr>
          </a:p>
          <a:p>
            <a:endParaRPr lang="en-GB" b="1" i="1"/>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80549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01:28 – 01:30 (2 minutes)</a:t>
            </a:r>
          </a:p>
          <a:p>
            <a:endParaRPr lang="en-GB" dirty="0"/>
          </a:p>
          <a:p>
            <a:r>
              <a:rPr lang="en-GB" b="1" i="0" dirty="0"/>
              <a:t>Explain:</a:t>
            </a:r>
          </a:p>
          <a:p>
            <a:r>
              <a:rPr lang="en-GB" b="0" i="0" dirty="0"/>
              <a:t>Here is a quick reminder of some of the resources and networks you can draw upon to support you with planning and teaching. </a:t>
            </a:r>
            <a:r>
              <a:rPr lang="en-GB" b="0" i="1" dirty="0"/>
              <a:t>P</a:t>
            </a:r>
            <a:r>
              <a:rPr lang="en-GB" i="1" dirty="0"/>
              <a:t>lease share the websites listed below in the chat bar</a:t>
            </a:r>
            <a:endParaRPr lang="en-US" i="1" dirty="0"/>
          </a:p>
          <a:p>
            <a:r>
              <a:rPr lang="en-GB" i="1" dirty="0"/>
              <a:t>then talk through them using the notes underneath</a:t>
            </a:r>
            <a:r>
              <a:rPr lang="en-GB" b="1" i="1" dirty="0"/>
              <a:t>:</a:t>
            </a:r>
            <a:endParaRPr lang="en-US" i="1" dirty="0"/>
          </a:p>
          <a:p>
            <a:pPr marL="171450" indent="-171450">
              <a:buFont typeface="Arial" panose="020B0604020202020204" pitchFamily="34" charset="0"/>
              <a:buChar char="•"/>
            </a:pPr>
            <a:endParaRPr lang="en-GB" b="0" i="0" dirty="0"/>
          </a:p>
          <a:p>
            <a:r>
              <a:rPr lang="en-GB" b="1" dirty="0"/>
              <a:t>1</a:t>
            </a:r>
            <a:r>
              <a:rPr lang="en-GB" b="1" i="0" dirty="0"/>
              <a:t>. </a:t>
            </a:r>
            <a:r>
              <a:rPr lang="en-GB" b="1" dirty="0"/>
              <a:t>Teach First networks – in particular ECTs might be interested in The Primary Collective</a:t>
            </a:r>
            <a:endParaRPr lang="en-US" i="0" dirty="0">
              <a:cs typeface="Calibri" panose="020F0502020204030204"/>
            </a:endParaRPr>
          </a:p>
          <a:p>
            <a:pPr>
              <a:defRPr/>
            </a:pPr>
            <a:r>
              <a:rPr lang="en-GB" i="0" dirty="0"/>
              <a:t>Teach First </a:t>
            </a:r>
            <a:r>
              <a:rPr lang="en-GB" dirty="0"/>
              <a:t>has a multitude of networks that you may want to join</a:t>
            </a:r>
            <a:r>
              <a:rPr lang="en-GB" b="0" i="0" dirty="0">
                <a:effectLst/>
              </a:rPr>
              <a:t>. </a:t>
            </a:r>
            <a:r>
              <a:rPr lang="en-GB" dirty="0"/>
              <a:t>You </a:t>
            </a:r>
            <a:r>
              <a:rPr lang="en-GB" b="0" i="0" dirty="0">
                <a:effectLst/>
              </a:rPr>
              <a:t>can </a:t>
            </a:r>
            <a:r>
              <a:rPr lang="en-GB" dirty="0"/>
              <a:t>see the full list of networks </a:t>
            </a:r>
            <a:r>
              <a:rPr lang="en-GB" b="0" i="0" dirty="0">
                <a:effectLst/>
              </a:rPr>
              <a:t>on the Teach First </a:t>
            </a:r>
            <a:r>
              <a:rPr lang="en-GB" dirty="0"/>
              <a:t>networks website. </a:t>
            </a:r>
            <a:endParaRPr lang="en-GB" dirty="0">
              <a:cs typeface="Calibri" panose="020F0502020204030204"/>
            </a:endParaRPr>
          </a:p>
          <a:p>
            <a:pPr marR="0" lvl="0" algn="l" defTabSz="914400">
              <a:lnSpc>
                <a:spcPct val="100000"/>
              </a:lnSpc>
              <a:spcBef>
                <a:spcPts val="0"/>
              </a:spcBef>
              <a:spcAft>
                <a:spcPts val="0"/>
              </a:spcAft>
              <a:buClrTx/>
              <a:buSzTx/>
              <a:tabLst/>
              <a:defRPr/>
            </a:pPr>
            <a:r>
              <a:rPr lang="en-GB" b="1" dirty="0">
                <a:hlinkClick r:id="rId3"/>
              </a:rPr>
              <a:t>https://www.teachfirst.org</a:t>
            </a:r>
            <a:r>
              <a:rPr lang="en-GB" b="1" i="0" dirty="0">
                <a:effectLst/>
                <a:hlinkClick r:id="rId3"/>
              </a:rPr>
              <a:t>.</a:t>
            </a:r>
            <a:r>
              <a:rPr lang="en-GB" b="1" dirty="0">
                <a:hlinkClick r:id="rId3"/>
              </a:rPr>
              <a:t>uk/networks</a:t>
            </a:r>
            <a:endParaRPr lang="en-GB" dirty="0">
              <a:cs typeface="Calibri" panose="020F0502020204030204"/>
              <a:hlinkClick r:id="rId3"/>
            </a:endParaRPr>
          </a:p>
          <a:p>
            <a:pPr marL="0" indent="0">
              <a:buFont typeface="Arial" panose="020B0604020202020204" pitchFamily="34" charset="0"/>
              <a:buNone/>
            </a:pPr>
            <a:endParaRPr lang="en-GB" i="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i="0" dirty="0">
              <a:cs typeface="Calibri" panose="020F0502020204030204"/>
            </a:endParaRPr>
          </a:p>
          <a:p>
            <a:pPr marL="0" indent="0">
              <a:buFont typeface="Arial" panose="020B0604020202020204" pitchFamily="34" charset="0"/>
              <a:buNone/>
            </a:pPr>
            <a:r>
              <a:rPr lang="en-GB" b="1" i="0" dirty="0"/>
              <a:t>Close the seminar: </a:t>
            </a:r>
            <a:r>
              <a:rPr lang="en-GB" i="1" dirty="0"/>
              <a:t>Thank ECTs for joining today and close the seminar.</a:t>
            </a:r>
          </a:p>
          <a:p>
            <a:endParaRPr lang="en-GB" i="0" dirty="0"/>
          </a:p>
          <a:p>
            <a:pPr marL="171450" indent="-171450">
              <a:buFont typeface="Arial" panose="020B0604020202020204" pitchFamily="34" charset="0"/>
              <a:buChar char="•"/>
              <a:defRPr/>
            </a:pPr>
            <a:endParaRPr lang="en-GB" i="1" dirty="0"/>
          </a:p>
          <a:p>
            <a:pPr marL="171450" indent="-171450">
              <a:buFont typeface="Arial" panose="020B0604020202020204" pitchFamily="34" charset="0"/>
              <a:buChar char="•"/>
              <a:defRPr/>
            </a:pPr>
            <a:endParaRPr lang="en-GB" i="1" dirty="0"/>
          </a:p>
          <a:p>
            <a:endParaRPr lang="en-US" dirty="0"/>
          </a:p>
        </p:txBody>
      </p:sp>
      <p:sp>
        <p:nvSpPr>
          <p:cNvPr id="4" name="Slide Number Placeholder 3"/>
          <p:cNvSpPr>
            <a:spLocks noGrp="1"/>
          </p:cNvSpPr>
          <p:nvPr>
            <p:ph type="sldNum" sz="quarter" idx="5"/>
          </p:nvPr>
        </p:nvSpPr>
        <p:spPr/>
        <p:txBody>
          <a:bodyPr/>
          <a:lstStyle/>
          <a:p>
            <a:fld id="{AAA24272-161B-9A42-BC2D-F0109316EB3C}" type="slidenum">
              <a:rPr lang="en-GB" smtClean="0"/>
              <a:t>24</a:t>
            </a:fld>
            <a:endParaRPr lang="en-GB"/>
          </a:p>
        </p:txBody>
      </p:sp>
    </p:spTree>
    <p:extLst>
      <p:ext uri="{BB962C8B-B14F-4D97-AF65-F5344CB8AC3E}">
        <p14:creationId xmlns:p14="http://schemas.microsoft.com/office/powerpoint/2010/main" val="5031864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25</a:t>
            </a:fld>
            <a:endParaRPr lang="en-GB"/>
          </a:p>
        </p:txBody>
      </p:sp>
    </p:spTree>
    <p:extLst>
      <p:ext uri="{BB962C8B-B14F-4D97-AF65-F5344CB8AC3E}">
        <p14:creationId xmlns:p14="http://schemas.microsoft.com/office/powerpoint/2010/main" val="3119209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26</a:t>
            </a:fld>
            <a:endParaRPr lang="en-GB"/>
          </a:p>
        </p:txBody>
      </p:sp>
    </p:spTree>
    <p:extLst>
      <p:ext uri="{BB962C8B-B14F-4D97-AF65-F5344CB8AC3E}">
        <p14:creationId xmlns:p14="http://schemas.microsoft.com/office/powerpoint/2010/main" val="16296742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1.svg"/><Relationship Id="rId4" Type="http://schemas.openxmlformats.org/officeDocument/2006/relationships/image" Target="../media/image10.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pic>
        <p:nvPicPr>
          <p:cNvPr id="25" name="Picture 24" descr="A picture containing text&#10;&#10;Description automatically generated">
            <a:extLst>
              <a:ext uri="{FF2B5EF4-FFF2-40B4-BE49-F238E27FC236}">
                <a16:creationId xmlns:a16="http://schemas.microsoft.com/office/drawing/2014/main" id="{A010F749-032A-48DC-9367-7B46058F71CA}"/>
              </a:ext>
            </a:extLst>
          </p:cNvPr>
          <p:cNvPicPr>
            <a:picLocks noChangeAspect="1"/>
          </p:cNvPicPr>
          <p:nvPr userDrawn="1"/>
        </p:nvPicPr>
        <p:blipFill>
          <a:blip r:embed="rId2"/>
          <a:stretch>
            <a:fillRect/>
          </a:stretch>
        </p:blipFill>
        <p:spPr>
          <a:xfrm>
            <a:off x="7839913" y="5667283"/>
            <a:ext cx="4352087" cy="979112"/>
          </a:xfrm>
          <a:prstGeom prst="rect">
            <a:avLst/>
          </a:prstGeom>
        </p:spPr>
      </p:pic>
    </p:spTree>
    <p:extLst>
      <p:ext uri="{BB962C8B-B14F-4D97-AF65-F5344CB8AC3E}">
        <p14:creationId xmlns:p14="http://schemas.microsoft.com/office/powerpoint/2010/main" val="2241732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49D0766F-AD8C-4DE4-BF38-80DE5BA07D00}"/>
              </a:ext>
            </a:extLst>
          </p:cNvPr>
          <p:cNvPicPr>
            <a:picLocks noChangeAspect="1"/>
          </p:cNvPicPr>
          <p:nvPr userDrawn="1"/>
        </p:nvPicPr>
        <p:blipFill>
          <a:blip r:embed="rId2"/>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pic>
        <p:nvPicPr>
          <p:cNvPr id="22" name="Picture 21" descr="A picture containing shape&#10;&#10;Description automatically generated">
            <a:extLst>
              <a:ext uri="{FF2B5EF4-FFF2-40B4-BE49-F238E27FC236}">
                <a16:creationId xmlns:a16="http://schemas.microsoft.com/office/drawing/2014/main" id="{16A98537-9B82-4D56-926F-0319C37EE900}"/>
              </a:ext>
            </a:extLst>
          </p:cNvPr>
          <p:cNvPicPr>
            <a:picLocks noChangeAspect="1"/>
          </p:cNvPicPr>
          <p:nvPr userDrawn="1"/>
        </p:nvPicPr>
        <p:blipFill>
          <a:blip r:embed="rId2"/>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3932423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9" name="Picture 8" descr="A picture containing shape&#10;&#10;Description automatically generated">
            <a:extLst>
              <a:ext uri="{FF2B5EF4-FFF2-40B4-BE49-F238E27FC236}">
                <a16:creationId xmlns:a16="http://schemas.microsoft.com/office/drawing/2014/main" id="{01CFCE84-99E9-4C98-9329-A7024DC02AE5}"/>
              </a:ext>
            </a:extLst>
          </p:cNvPr>
          <p:cNvPicPr>
            <a:picLocks noChangeAspect="1"/>
          </p:cNvPicPr>
          <p:nvPr userDrawn="1"/>
        </p:nvPicPr>
        <p:blipFill>
          <a:blip r:embed="rId2"/>
          <a:stretch>
            <a:fillRect/>
          </a:stretch>
        </p:blipFill>
        <p:spPr>
          <a:xfrm>
            <a:off x="7839910" y="5667282"/>
            <a:ext cx="4352090" cy="979113"/>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9" name="Graphic 11">
            <a:extLst>
              <a:ext uri="{FF2B5EF4-FFF2-40B4-BE49-F238E27FC236}">
                <a16:creationId xmlns:a16="http://schemas.microsoft.com/office/drawing/2014/main" id="{86CA2A91-1A13-8248-917E-21825DA9320D}"/>
              </a:ext>
            </a:extLst>
          </p:cNvPr>
          <p:cNvGrpSpPr/>
          <p:nvPr userDrawn="1"/>
        </p:nvGrpSpPr>
        <p:grpSpPr>
          <a:xfrm>
            <a:off x="8850892" y="5320333"/>
            <a:ext cx="3341108" cy="1537667"/>
            <a:chOff x="1676400" y="1162555"/>
            <a:chExt cx="8966200" cy="4126490"/>
          </a:xfrm>
          <a:solidFill>
            <a:schemeClr val="bg1"/>
          </a:solidFill>
        </p:grpSpPr>
        <p:sp>
          <p:nvSpPr>
            <p:cNvPr id="10" name="Freeform 9">
              <a:extLst>
                <a:ext uri="{FF2B5EF4-FFF2-40B4-BE49-F238E27FC236}">
                  <a16:creationId xmlns:a16="http://schemas.microsoft.com/office/drawing/2014/main" id="{1EC61B5E-2E3F-EC4D-9551-E17F3C8F60C1}"/>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11" name="Freeform 10">
              <a:extLst>
                <a:ext uri="{FF2B5EF4-FFF2-40B4-BE49-F238E27FC236}">
                  <a16:creationId xmlns:a16="http://schemas.microsoft.com/office/drawing/2014/main" id="{0D828DE6-F907-FD47-9874-542564FF08AD}"/>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12" name="Freeform 11">
              <a:extLst>
                <a:ext uri="{FF2B5EF4-FFF2-40B4-BE49-F238E27FC236}">
                  <a16:creationId xmlns:a16="http://schemas.microsoft.com/office/drawing/2014/main" id="{7B0DE677-F8E6-C743-ADAA-9A85D4DC07BB}"/>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13" name="Freeform 12">
              <a:extLst>
                <a:ext uri="{FF2B5EF4-FFF2-40B4-BE49-F238E27FC236}">
                  <a16:creationId xmlns:a16="http://schemas.microsoft.com/office/drawing/2014/main" id="{408613DD-E51D-484A-9765-2919204A529D}"/>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14" name="Freeform 13">
              <a:extLst>
                <a:ext uri="{FF2B5EF4-FFF2-40B4-BE49-F238E27FC236}">
                  <a16:creationId xmlns:a16="http://schemas.microsoft.com/office/drawing/2014/main" id="{848B49BE-ACF9-3342-947C-E2F5966713A9}"/>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15" name="Freeform 14">
              <a:extLst>
                <a:ext uri="{FF2B5EF4-FFF2-40B4-BE49-F238E27FC236}">
                  <a16:creationId xmlns:a16="http://schemas.microsoft.com/office/drawing/2014/main" id="{22C7B3E3-ACCC-C046-82A1-AD609DB3C3AD}"/>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16" name="Freeform 15">
              <a:extLst>
                <a:ext uri="{FF2B5EF4-FFF2-40B4-BE49-F238E27FC236}">
                  <a16:creationId xmlns:a16="http://schemas.microsoft.com/office/drawing/2014/main" id="{9B7FB9BC-3844-5845-B648-519A9ECD6E1D}"/>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17" name="Freeform 16">
              <a:extLst>
                <a:ext uri="{FF2B5EF4-FFF2-40B4-BE49-F238E27FC236}">
                  <a16:creationId xmlns:a16="http://schemas.microsoft.com/office/drawing/2014/main" id="{4855A8FD-0D91-7C4A-BA89-EEEB169A621A}"/>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18" name="Freeform 17">
              <a:extLst>
                <a:ext uri="{FF2B5EF4-FFF2-40B4-BE49-F238E27FC236}">
                  <a16:creationId xmlns:a16="http://schemas.microsoft.com/office/drawing/2014/main" id="{8AED2253-09E7-A545-9EC2-114A9A645D5A}"/>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19" name="Freeform 18">
              <a:extLst>
                <a:ext uri="{FF2B5EF4-FFF2-40B4-BE49-F238E27FC236}">
                  <a16:creationId xmlns:a16="http://schemas.microsoft.com/office/drawing/2014/main" id="{D3B474A8-A4E8-3847-A5D6-41913553F5DA}"/>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20" name="Freeform 19">
              <a:extLst>
                <a:ext uri="{FF2B5EF4-FFF2-40B4-BE49-F238E27FC236}">
                  <a16:creationId xmlns:a16="http://schemas.microsoft.com/office/drawing/2014/main" id="{32AF612E-FEE4-514A-8BC3-04D2FFB26A01}"/>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21" name="Freeform 20">
              <a:extLst>
                <a:ext uri="{FF2B5EF4-FFF2-40B4-BE49-F238E27FC236}">
                  <a16:creationId xmlns:a16="http://schemas.microsoft.com/office/drawing/2014/main" id="{E4674CFE-936A-4847-AEC8-E25DBFE7A85E}"/>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22" name="Freeform 21">
              <a:extLst>
                <a:ext uri="{FF2B5EF4-FFF2-40B4-BE49-F238E27FC236}">
                  <a16:creationId xmlns:a16="http://schemas.microsoft.com/office/drawing/2014/main" id="{54349B77-D241-B048-9F7E-02C7D420AE34}"/>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23" name="Freeform 22">
              <a:extLst>
                <a:ext uri="{FF2B5EF4-FFF2-40B4-BE49-F238E27FC236}">
                  <a16:creationId xmlns:a16="http://schemas.microsoft.com/office/drawing/2014/main" id="{55D4AF25-CA19-6B48-A531-6DBB8F708E6D}"/>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24" name="Freeform 23">
              <a:extLst>
                <a:ext uri="{FF2B5EF4-FFF2-40B4-BE49-F238E27FC236}">
                  <a16:creationId xmlns:a16="http://schemas.microsoft.com/office/drawing/2014/main" id="{320C016A-9CF7-804E-84BC-2EF0317261B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spTree>
    <p:extLst>
      <p:ext uri="{BB962C8B-B14F-4D97-AF65-F5344CB8AC3E}">
        <p14:creationId xmlns:p14="http://schemas.microsoft.com/office/powerpoint/2010/main" val="2241732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grpSp>
        <p:nvGrpSpPr>
          <p:cNvPr id="60" name="Graphic 11">
            <a:extLst>
              <a:ext uri="{FF2B5EF4-FFF2-40B4-BE49-F238E27FC236}">
                <a16:creationId xmlns:a16="http://schemas.microsoft.com/office/drawing/2014/main" id="{CE5CD6A0-DDA4-44B6-906B-49217C09D12C}"/>
              </a:ext>
            </a:extLst>
          </p:cNvPr>
          <p:cNvGrpSpPr/>
          <p:nvPr userDrawn="1"/>
        </p:nvGrpSpPr>
        <p:grpSpPr>
          <a:xfrm>
            <a:off x="8851705" y="5320707"/>
            <a:ext cx="3340295" cy="1537293"/>
            <a:chOff x="1676400" y="1162555"/>
            <a:chExt cx="8966200" cy="4126490"/>
          </a:xfrm>
          <a:solidFill>
            <a:schemeClr val="tx1"/>
          </a:solidFill>
        </p:grpSpPr>
        <p:sp>
          <p:nvSpPr>
            <p:cNvPr id="61" name="Freeform 9">
              <a:extLst>
                <a:ext uri="{FF2B5EF4-FFF2-40B4-BE49-F238E27FC236}">
                  <a16:creationId xmlns:a16="http://schemas.microsoft.com/office/drawing/2014/main" id="{879A5D31-72D9-4AE0-9B0C-7D8C15F209C0}"/>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A45FF82E-8E9B-4B34-8DBC-907445718668}"/>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B8FC048C-F39C-4B77-9B92-56C9CB4DC567}"/>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A7539D6C-D83B-4AA3-89A8-CA26A459D0DA}"/>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4BCD3DCE-C18A-4A5D-A84D-CEE07B1DFD60}"/>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DD8D645F-A5E2-41E7-8C17-85EEFFCF207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91809ADD-9A68-44BC-B382-A99A045D626E}"/>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D3F2EF7C-63E8-4AF1-9D26-3A24CCDDE679}"/>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19F53F4F-0F1E-4AA8-B351-8F9B18CA3FC4}"/>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4E4EFD7A-C58D-4EF7-BF09-597D2AD2039D}"/>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F6044CEE-74CC-4554-A2B1-2EF0EDD930C6}"/>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BA751271-D683-4B9B-B26B-D3382F782072}"/>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88AA4091-764F-4AAF-8BA6-4BA06DD801DE}"/>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40AD442F-27A7-4621-ADD9-4333464F1A06}"/>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2F41D8AE-6C8A-4CF0-AE8A-41CE2683D91F}"/>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grpSp>
        <p:nvGrpSpPr>
          <p:cNvPr id="25" name="Graphic 11">
            <a:extLst>
              <a:ext uri="{FF2B5EF4-FFF2-40B4-BE49-F238E27FC236}">
                <a16:creationId xmlns:a16="http://schemas.microsoft.com/office/drawing/2014/main" id="{EAE32560-439C-429A-8C67-6253D597862A}"/>
              </a:ext>
            </a:extLst>
          </p:cNvPr>
          <p:cNvGrpSpPr/>
          <p:nvPr userDrawn="1"/>
        </p:nvGrpSpPr>
        <p:grpSpPr>
          <a:xfrm>
            <a:off x="8851705" y="5320707"/>
            <a:ext cx="3340295" cy="1537293"/>
            <a:chOff x="1676400" y="1162555"/>
            <a:chExt cx="8966200" cy="4126490"/>
          </a:xfrm>
          <a:solidFill>
            <a:schemeClr val="tx1"/>
          </a:solidFill>
        </p:grpSpPr>
        <p:sp>
          <p:nvSpPr>
            <p:cNvPr id="26" name="Freeform 9">
              <a:extLst>
                <a:ext uri="{FF2B5EF4-FFF2-40B4-BE49-F238E27FC236}">
                  <a16:creationId xmlns:a16="http://schemas.microsoft.com/office/drawing/2014/main" id="{E7819E41-C8EE-4275-B1EA-C569CD4CBC03}"/>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8" name="Freeform 10">
              <a:extLst>
                <a:ext uri="{FF2B5EF4-FFF2-40B4-BE49-F238E27FC236}">
                  <a16:creationId xmlns:a16="http://schemas.microsoft.com/office/drawing/2014/main" id="{07EEFD1B-8E4D-43E6-A013-C86499B3E9FB}"/>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29" name="Freeform 11">
              <a:extLst>
                <a:ext uri="{FF2B5EF4-FFF2-40B4-BE49-F238E27FC236}">
                  <a16:creationId xmlns:a16="http://schemas.microsoft.com/office/drawing/2014/main" id="{1C846C7F-7DE7-4952-9125-3D34ED4325C4}"/>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12">
              <a:extLst>
                <a:ext uri="{FF2B5EF4-FFF2-40B4-BE49-F238E27FC236}">
                  <a16:creationId xmlns:a16="http://schemas.microsoft.com/office/drawing/2014/main" id="{3282E6AD-BB90-44F2-BC1E-13F5E35D3CD8}"/>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13">
              <a:extLst>
                <a:ext uri="{FF2B5EF4-FFF2-40B4-BE49-F238E27FC236}">
                  <a16:creationId xmlns:a16="http://schemas.microsoft.com/office/drawing/2014/main" id="{69B9DA01-DE4D-4D77-93A2-AA471B2A536F}"/>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14">
              <a:extLst>
                <a:ext uri="{FF2B5EF4-FFF2-40B4-BE49-F238E27FC236}">
                  <a16:creationId xmlns:a16="http://schemas.microsoft.com/office/drawing/2014/main" id="{2ABE85A7-D601-4620-8FB3-5B77312AD00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15">
              <a:extLst>
                <a:ext uri="{FF2B5EF4-FFF2-40B4-BE49-F238E27FC236}">
                  <a16:creationId xmlns:a16="http://schemas.microsoft.com/office/drawing/2014/main" id="{2550CDC1-CA53-46E6-B6B2-AA587EF385B3}"/>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16">
              <a:extLst>
                <a:ext uri="{FF2B5EF4-FFF2-40B4-BE49-F238E27FC236}">
                  <a16:creationId xmlns:a16="http://schemas.microsoft.com/office/drawing/2014/main" id="{20ADA437-9C3B-449C-B89F-FE487795FA27}"/>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17">
              <a:extLst>
                <a:ext uri="{FF2B5EF4-FFF2-40B4-BE49-F238E27FC236}">
                  <a16:creationId xmlns:a16="http://schemas.microsoft.com/office/drawing/2014/main" id="{94A71F75-F1B5-4EC2-B3A7-0EB83D353AE0}"/>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18">
              <a:extLst>
                <a:ext uri="{FF2B5EF4-FFF2-40B4-BE49-F238E27FC236}">
                  <a16:creationId xmlns:a16="http://schemas.microsoft.com/office/drawing/2014/main" id="{716E8A61-C3F7-4EE3-9E98-38BE72B3F184}"/>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19">
              <a:extLst>
                <a:ext uri="{FF2B5EF4-FFF2-40B4-BE49-F238E27FC236}">
                  <a16:creationId xmlns:a16="http://schemas.microsoft.com/office/drawing/2014/main" id="{AA1A9E62-361B-4A35-8EF1-31D38251CC9F}"/>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20">
              <a:extLst>
                <a:ext uri="{FF2B5EF4-FFF2-40B4-BE49-F238E27FC236}">
                  <a16:creationId xmlns:a16="http://schemas.microsoft.com/office/drawing/2014/main" id="{64250B16-9A9F-4D8B-84C6-FBCD6FA6AB69}"/>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21">
              <a:extLst>
                <a:ext uri="{FF2B5EF4-FFF2-40B4-BE49-F238E27FC236}">
                  <a16:creationId xmlns:a16="http://schemas.microsoft.com/office/drawing/2014/main" id="{850F7053-9138-4B26-8D35-4F6F6E49A485}"/>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22">
              <a:extLst>
                <a:ext uri="{FF2B5EF4-FFF2-40B4-BE49-F238E27FC236}">
                  <a16:creationId xmlns:a16="http://schemas.microsoft.com/office/drawing/2014/main" id="{8CF30111-A647-475F-92BA-B6181F24B908}"/>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23">
              <a:extLst>
                <a:ext uri="{FF2B5EF4-FFF2-40B4-BE49-F238E27FC236}">
                  <a16:creationId xmlns:a16="http://schemas.microsoft.com/office/drawing/2014/main" id="{58FC3833-9E80-4BD8-B910-EDA47636E07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3932423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1065198E-C17E-4C66-8FC7-00ACE79EB130}"/>
              </a:ext>
            </a:extLst>
          </p:cNvPr>
          <p:cNvPicPr>
            <a:picLocks noChangeAspect="1"/>
          </p:cNvPicPr>
          <p:nvPr userDrawn="1"/>
        </p:nvPicPr>
        <p:blipFill>
          <a:blip r:embed="rId2"/>
          <a:stretch>
            <a:fillRect/>
          </a:stretch>
        </p:blipFill>
        <p:spPr>
          <a:xfrm>
            <a:off x="8873816" y="5320800"/>
            <a:ext cx="3318184" cy="1537200"/>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solidFill>
                  <a:schemeClr val="bg1"/>
                </a:solidFill>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5000" y="2019300"/>
            <a:ext cx="10918825" cy="4200525"/>
          </a:xfrm>
        </p:spPr>
        <p:txBody>
          <a:bodyPr>
            <a:normAutofit/>
          </a:bodyPr>
          <a:lstStyle>
            <a:lvl1pPr marL="252000" indent="-252000">
              <a:spcBef>
                <a:spcPts val="600"/>
              </a:spcBef>
              <a:buFont typeface="Arial" panose="020B0604020202020204" pitchFamily="34" charset="0"/>
              <a:buChar char="•"/>
              <a:defRPr sz="3000" b="0">
                <a:solidFill>
                  <a:schemeClr val="bg1"/>
                </a:solidFill>
              </a:defRPr>
            </a:lvl1pPr>
            <a:lvl2pPr marL="252000" indent="0">
              <a:spcBef>
                <a:spcPts val="0"/>
              </a:spcBef>
              <a:buFont typeface="Courier New" panose="02070309020205020404" pitchFamily="49" charset="0"/>
              <a:buNone/>
              <a:defRPr sz="3000" b="0">
                <a:solidFill>
                  <a:schemeClr val="bg1"/>
                </a:solidFill>
              </a:defRPr>
            </a:lvl2pPr>
            <a:lvl3pPr marL="252000" indent="-252000">
              <a:spcBef>
                <a:spcPts val="600"/>
              </a:spcBef>
              <a:buFont typeface="Arial" panose="020B0604020202020204" pitchFamily="34" charset="0"/>
              <a:buChar char="•"/>
              <a:defRPr sz="3000" b="0">
                <a:solidFill>
                  <a:schemeClr val="bg1"/>
                </a:solidFill>
              </a:defRPr>
            </a:lvl3pPr>
            <a:lvl4pPr marL="252000" indent="-252000">
              <a:spcBef>
                <a:spcPts val="600"/>
              </a:spcBef>
              <a:buFont typeface="Arial" panose="020B0604020202020204" pitchFamily="34" charset="0"/>
              <a:buChar char="•"/>
              <a:defRPr sz="2600" b="0">
                <a:solidFill>
                  <a:schemeClr val="bg1"/>
                </a:solidFill>
              </a:defRPr>
            </a:lvl4pPr>
            <a:lvl5pPr marL="252000" indent="-252000">
              <a:spcBef>
                <a:spcPts val="600"/>
              </a:spcBef>
              <a:buFont typeface="Arial" panose="020B0604020202020204" pitchFamily="34" charset="0"/>
              <a:buChar char="•"/>
              <a:defRPr sz="2600" b="0">
                <a:solidFill>
                  <a:schemeClr val="bg1"/>
                </a:solidFill>
              </a:defRPr>
            </a:lvl5pPr>
          </a:lstStyle>
          <a:p>
            <a:pPr lvl="0"/>
            <a:r>
              <a:rPr lang="en-US"/>
              <a:t>Click to edit Master text styles</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pic>
        <p:nvPicPr>
          <p:cNvPr id="53" name="Picture 52" descr="A picture containing drawing&#10;&#10;Description automatically generated">
            <a:extLst>
              <a:ext uri="{FF2B5EF4-FFF2-40B4-BE49-F238E27FC236}">
                <a16:creationId xmlns:a16="http://schemas.microsoft.com/office/drawing/2014/main" id="{05C62823-D6D6-481D-9DB5-FEAAA906187C}"/>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746807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8176" y="2019300"/>
            <a:ext cx="10918825" cy="4103369"/>
          </a:xfrm>
        </p:spPr>
        <p:txBody>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776598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300"/>
            <a:ext cx="5407026" cy="4200526"/>
          </a:xfrm>
        </p:spPr>
        <p:txBody>
          <a:body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6159500" y="2019299"/>
            <a:ext cx="5394325" cy="4200525"/>
          </a:xfrm>
        </p:spPr>
        <p:txBody>
          <a:body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31186190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299"/>
            <a:ext cx="3552826"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4318000" y="2019299"/>
            <a:ext cx="3552825"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
        <p:nvSpPr>
          <p:cNvPr id="8" name="Content Placeholder 3">
            <a:extLst>
              <a:ext uri="{FF2B5EF4-FFF2-40B4-BE49-F238E27FC236}">
                <a16:creationId xmlns:a16="http://schemas.microsoft.com/office/drawing/2014/main" id="{DFE290E0-E5A6-E347-AA52-B6E4C80E2033}"/>
              </a:ext>
            </a:extLst>
          </p:cNvPr>
          <p:cNvSpPr>
            <a:spLocks noGrp="1"/>
          </p:cNvSpPr>
          <p:nvPr>
            <p:ph sz="half" idx="13"/>
          </p:nvPr>
        </p:nvSpPr>
        <p:spPr>
          <a:xfrm>
            <a:off x="8001001" y="2019300"/>
            <a:ext cx="3552825" cy="4203700"/>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828083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25235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237AD50-7A21-9741-BCC7-9532119ADD99}"/>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0183226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Split content 1">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5443631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Split content 2">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4"/>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4"/>
            <a:ext cx="4829172" cy="381046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pic>
        <p:nvPicPr>
          <p:cNvPr id="47" name="Picture 46" descr="A close up of a logo&#10;&#10;Description automatically generated">
            <a:extLst>
              <a:ext uri="{FF2B5EF4-FFF2-40B4-BE49-F238E27FC236}">
                <a16:creationId xmlns:a16="http://schemas.microsoft.com/office/drawing/2014/main" id="{E33CF35B-5230-4602-BEBA-4CA392488035}"/>
              </a:ext>
            </a:extLst>
          </p:cNvPr>
          <p:cNvPicPr>
            <a:picLocks noChangeAspect="1"/>
          </p:cNvPicPr>
          <p:nvPr userDrawn="1"/>
        </p:nvPicPr>
        <p:blipFill>
          <a:blip r:embed="rId2"/>
          <a:stretch>
            <a:fillRect/>
          </a:stretch>
        </p:blipFill>
        <p:spPr>
          <a:xfrm>
            <a:off x="11277601" y="208613"/>
            <a:ext cx="564778" cy="585035"/>
          </a:xfrm>
          <a:prstGeom prst="rect">
            <a:avLst/>
          </a:prstGeom>
        </p:spPr>
      </p:pic>
      <p:sp>
        <p:nvSpPr>
          <p:cNvPr id="9" name="Title 1">
            <a:extLst>
              <a:ext uri="{FF2B5EF4-FFF2-40B4-BE49-F238E27FC236}">
                <a16:creationId xmlns:a16="http://schemas.microsoft.com/office/drawing/2014/main" id="{D56CA13D-7841-4756-8436-AC3FC3C67611}"/>
              </a:ext>
            </a:extLst>
          </p:cNvPr>
          <p:cNvSpPr>
            <a:spLocks noGrp="1"/>
          </p:cNvSpPr>
          <p:nvPr>
            <p:ph type="title" hasCustomPrompt="1"/>
          </p:nvPr>
        </p:nvSpPr>
        <p:spPr>
          <a:xfrm>
            <a:off x="631827" y="648855"/>
            <a:ext cx="4832346" cy="1368980"/>
          </a:xfrm>
        </p:spPr>
        <p:txBody>
          <a:bodyPr anchor="t"/>
          <a:lstStyle>
            <a:lvl1pPr>
              <a:defRPr/>
            </a:lvl1pPr>
          </a:lstStyle>
          <a:p>
            <a:r>
              <a:rPr lang="en-US"/>
              <a:t>Click to edit slide  title</a:t>
            </a:r>
            <a:endParaRPr lang="en-GB"/>
          </a:p>
        </p:txBody>
      </p:sp>
    </p:spTree>
    <p:extLst>
      <p:ext uri="{BB962C8B-B14F-4D97-AF65-F5344CB8AC3E}">
        <p14:creationId xmlns:p14="http://schemas.microsoft.com/office/powerpoint/2010/main" val="19815831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Key message_short 1">
    <p:bg>
      <p:bgPr>
        <a:solidFill>
          <a:schemeClr val="accent1"/>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picture containing drawing&#10;&#10;Description automatically generated">
            <a:extLst>
              <a:ext uri="{FF2B5EF4-FFF2-40B4-BE49-F238E27FC236}">
                <a16:creationId xmlns:a16="http://schemas.microsoft.com/office/drawing/2014/main" id="{46DB4834-88C7-47BD-8AE4-1A1981F9173F}"/>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605056851"/>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Key message_short 2">
    <p:bg>
      <p:bgPr>
        <a:solidFill>
          <a:schemeClr val="accent2"/>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2D8F410B-E330-43A6-96CE-F9F13220C790}"/>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619949028"/>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1">
    <p:bg>
      <p:bgPr>
        <a:solidFill>
          <a:schemeClr val="accent1"/>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69332"/>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picture containing drawing&#10;&#10;Description automatically generated">
            <a:extLst>
              <a:ext uri="{FF2B5EF4-FFF2-40B4-BE49-F238E27FC236}">
                <a16:creationId xmlns:a16="http://schemas.microsoft.com/office/drawing/2014/main" id="{3328DBE9-984F-4E5C-B374-B8B7184F30D3}"/>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8201865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2">
    <p:bg>
      <p:bgPr>
        <a:solidFill>
          <a:schemeClr val="accent2"/>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32399"/>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close up of a logo&#10;&#10;Description automatically generated">
            <a:extLst>
              <a:ext uri="{FF2B5EF4-FFF2-40B4-BE49-F238E27FC236}">
                <a16:creationId xmlns:a16="http://schemas.microsoft.com/office/drawing/2014/main" id="{9A5E41BA-D5E9-4E55-9661-D7AD2909E6CF}"/>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20230917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Key message_long 1">
    <p:bg>
      <p:bgPr>
        <a:solidFill>
          <a:schemeClr val="accent1"/>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picture containing drawing&#10;&#10;Description automatically generated">
            <a:extLst>
              <a:ext uri="{FF2B5EF4-FFF2-40B4-BE49-F238E27FC236}">
                <a16:creationId xmlns:a16="http://schemas.microsoft.com/office/drawing/2014/main" id="{26FD53E3-F04E-4B0A-9708-A134B5D228D1}"/>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9321763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Key message_long 2">
    <p:bg>
      <p:bgPr>
        <a:solidFill>
          <a:schemeClr val="accent2"/>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D06736CD-D6C5-468A-BEB4-4E9DB8F673D2}"/>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7796273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Key message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bg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69332"/>
          </a:xfrm>
        </p:spPr>
        <p:txBody>
          <a:bodyPr wrap="square">
            <a:spAutoFit/>
          </a:bodyPr>
          <a:lstStyle>
            <a:lvl1pPr marL="0" indent="0" algn="ctr">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6" name="Picture 5" descr="A picture containing drawing&#10;&#10;Description automatically generated">
            <a:extLst>
              <a:ext uri="{FF2B5EF4-FFF2-40B4-BE49-F238E27FC236}">
                <a16:creationId xmlns:a16="http://schemas.microsoft.com/office/drawing/2014/main" id="{8AD17681-4AD1-4D98-A929-3CC7943B2A0B}"/>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0981883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Key message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close up of a logo&#10;&#10;Description automatically generated">
            <a:extLst>
              <a:ext uri="{FF2B5EF4-FFF2-40B4-BE49-F238E27FC236}">
                <a16:creationId xmlns:a16="http://schemas.microsoft.com/office/drawing/2014/main" id="{CADB2F02-D1A0-4384-879D-EC9B06BE17A4}"/>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4386561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Question">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9" name="Freeform 8">
            <a:extLst>
              <a:ext uri="{FF2B5EF4-FFF2-40B4-BE49-F238E27FC236}">
                <a16:creationId xmlns:a16="http://schemas.microsoft.com/office/drawing/2014/main" id="{EBA603DA-388E-5D47-80E3-A383A3C757CF}"/>
              </a:ext>
            </a:extLst>
          </p:cNvPr>
          <p:cNvSpPr/>
          <p:nvPr/>
        </p:nvSpPr>
        <p:spPr>
          <a:xfrm>
            <a:off x="4499276" y="825378"/>
            <a:ext cx="3302622" cy="5068250"/>
          </a:xfrm>
          <a:custGeom>
            <a:avLst/>
            <a:gdLst>
              <a:gd name="connsiteX0" fmla="*/ 907887 w 2834469"/>
              <a:gd name="connsiteY0" fmla="*/ 2964158 h 4349817"/>
              <a:gd name="connsiteX1" fmla="*/ 886486 w 2834469"/>
              <a:gd name="connsiteY1" fmla="*/ 2912189 h 4349817"/>
              <a:gd name="connsiteX2" fmla="*/ 886486 w 2834469"/>
              <a:gd name="connsiteY2" fmla="*/ 2716400 h 4349817"/>
              <a:gd name="connsiteX3" fmla="*/ 1042382 w 2834469"/>
              <a:gd name="connsiteY3" fmla="*/ 2223833 h 4349817"/>
              <a:gd name="connsiteX4" fmla="*/ 1491712 w 2834469"/>
              <a:gd name="connsiteY4" fmla="*/ 1829208 h 4349817"/>
              <a:gd name="connsiteX5" fmla="*/ 1846306 w 2834469"/>
              <a:gd name="connsiteY5" fmla="*/ 1535571 h 4349817"/>
              <a:gd name="connsiteX6" fmla="*/ 1962538 w 2834469"/>
              <a:gd name="connsiteY6" fmla="*/ 1223470 h 4349817"/>
              <a:gd name="connsiteX7" fmla="*/ 1815773 w 2834469"/>
              <a:gd name="connsiteY7" fmla="*/ 908417 h 4349817"/>
              <a:gd name="connsiteX8" fmla="*/ 1430552 w 2834469"/>
              <a:gd name="connsiteY8" fmla="*/ 789154 h 4349817"/>
              <a:gd name="connsiteX9" fmla="*/ 1017937 w 2834469"/>
              <a:gd name="connsiteY9" fmla="*/ 917555 h 4349817"/>
              <a:gd name="connsiteX10" fmla="*/ 861946 w 2834469"/>
              <a:gd name="connsiteY10" fmla="*/ 1248027 h 4349817"/>
              <a:gd name="connsiteX11" fmla="*/ 861946 w 2834469"/>
              <a:gd name="connsiteY11" fmla="*/ 1345874 h 4349817"/>
              <a:gd name="connsiteX12" fmla="*/ 788611 w 2834469"/>
              <a:gd name="connsiteY12" fmla="*/ 1413167 h 4349817"/>
              <a:gd name="connsiteX13" fmla="*/ 73336 w 2834469"/>
              <a:gd name="connsiteY13" fmla="*/ 1382614 h 4349817"/>
              <a:gd name="connsiteX14" fmla="*/ 1 w 2834469"/>
              <a:gd name="connsiteY14" fmla="*/ 1309801 h 4349817"/>
              <a:gd name="connsiteX15" fmla="*/ 1 w 2834469"/>
              <a:gd name="connsiteY15" fmla="*/ 1309134 h 4349817"/>
              <a:gd name="connsiteX16" fmla="*/ 1 w 2834469"/>
              <a:gd name="connsiteY16" fmla="*/ 1248027 h 4349817"/>
              <a:gd name="connsiteX17" fmla="*/ 183385 w 2834469"/>
              <a:gd name="connsiteY17" fmla="*/ 596411 h 4349817"/>
              <a:gd name="connsiteX18" fmla="*/ 693970 w 2834469"/>
              <a:gd name="connsiteY18" fmla="*/ 155908 h 4349817"/>
              <a:gd name="connsiteX19" fmla="*/ 1448909 w 2834469"/>
              <a:gd name="connsiteY19" fmla="*/ 0 h 4349817"/>
              <a:gd name="connsiteX20" fmla="*/ 2179594 w 2834469"/>
              <a:gd name="connsiteY20" fmla="*/ 149817 h 4349817"/>
              <a:gd name="connsiteX21" fmla="*/ 2665638 w 2834469"/>
              <a:gd name="connsiteY21" fmla="*/ 568617 h 4349817"/>
              <a:gd name="connsiteX22" fmla="*/ 2836848 w 2834469"/>
              <a:gd name="connsiteY22" fmla="*/ 1192631 h 4349817"/>
              <a:gd name="connsiteX23" fmla="*/ 2741731 w 2834469"/>
              <a:gd name="connsiteY23" fmla="*/ 1654549 h 4349817"/>
              <a:gd name="connsiteX24" fmla="*/ 2512786 w 2834469"/>
              <a:gd name="connsiteY24" fmla="*/ 1970268 h 4349817"/>
              <a:gd name="connsiteX25" fmla="*/ 2170367 w 2834469"/>
              <a:gd name="connsiteY25" fmla="*/ 2239538 h 4349817"/>
              <a:gd name="connsiteX26" fmla="*/ 1846306 w 2834469"/>
              <a:gd name="connsiteY26" fmla="*/ 2502621 h 4349817"/>
              <a:gd name="connsiteX27" fmla="*/ 1742438 w 2834469"/>
              <a:gd name="connsiteY27" fmla="*/ 2771796 h 4349817"/>
              <a:gd name="connsiteX28" fmla="*/ 1742438 w 2834469"/>
              <a:gd name="connsiteY28" fmla="*/ 2912570 h 4349817"/>
              <a:gd name="connsiteX29" fmla="*/ 1669676 w 2834469"/>
              <a:gd name="connsiteY29" fmla="*/ 2985955 h 4349817"/>
              <a:gd name="connsiteX30" fmla="*/ 1669008 w 2834469"/>
              <a:gd name="connsiteY30" fmla="*/ 2985955 h 4349817"/>
              <a:gd name="connsiteX31" fmla="*/ 959821 w 2834469"/>
              <a:gd name="connsiteY31" fmla="*/ 2985955 h 4349817"/>
              <a:gd name="connsiteX32" fmla="*/ 907887 w 2834469"/>
              <a:gd name="connsiteY32" fmla="*/ 2964159 h 4349817"/>
              <a:gd name="connsiteX33" fmla="*/ 944507 w 2834469"/>
              <a:gd name="connsiteY33" fmla="*/ 4218372 h 4349817"/>
              <a:gd name="connsiteX34" fmla="*/ 806969 w 2834469"/>
              <a:gd name="connsiteY34" fmla="*/ 3872671 h 4349817"/>
              <a:gd name="connsiteX35" fmla="*/ 941463 w 2834469"/>
              <a:gd name="connsiteY35" fmla="*/ 3530015 h 4349817"/>
              <a:gd name="connsiteX36" fmla="*/ 1289969 w 2834469"/>
              <a:gd name="connsiteY36" fmla="*/ 3395428 h 4349817"/>
              <a:gd name="connsiteX37" fmla="*/ 1635432 w 2834469"/>
              <a:gd name="connsiteY37" fmla="*/ 3526969 h 4349817"/>
              <a:gd name="connsiteX38" fmla="*/ 1766883 w 2834469"/>
              <a:gd name="connsiteY38" fmla="*/ 3872575 h 4349817"/>
              <a:gd name="connsiteX39" fmla="*/ 1632388 w 2834469"/>
              <a:gd name="connsiteY39" fmla="*/ 4218277 h 4349817"/>
              <a:gd name="connsiteX40" fmla="*/ 1289969 w 2834469"/>
              <a:gd name="connsiteY40" fmla="*/ 4355910 h 4349817"/>
              <a:gd name="connsiteX41" fmla="*/ 944507 w 2834469"/>
              <a:gd name="connsiteY41" fmla="*/ 4218372 h 4349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834469" h="4349817">
                <a:moveTo>
                  <a:pt x="907887" y="2964158"/>
                </a:moveTo>
                <a:cubicBezTo>
                  <a:pt x="893856" y="2950558"/>
                  <a:pt x="886104" y="2931733"/>
                  <a:pt x="886486" y="2912189"/>
                </a:cubicBezTo>
                <a:lnTo>
                  <a:pt x="886486" y="2716400"/>
                </a:lnTo>
                <a:cubicBezTo>
                  <a:pt x="886486" y="2512456"/>
                  <a:pt x="938451" y="2348267"/>
                  <a:pt x="1042382" y="2223833"/>
                </a:cubicBezTo>
                <a:cubicBezTo>
                  <a:pt x="1146312" y="2099398"/>
                  <a:pt x="1296089" y="1967857"/>
                  <a:pt x="1491712" y="1829208"/>
                </a:cubicBezTo>
                <a:cubicBezTo>
                  <a:pt x="1650683" y="1719114"/>
                  <a:pt x="1768881" y="1621235"/>
                  <a:pt x="1846306" y="1535571"/>
                </a:cubicBezTo>
                <a:cubicBezTo>
                  <a:pt x="1923730" y="1449908"/>
                  <a:pt x="1962474" y="1345874"/>
                  <a:pt x="1962538" y="1223470"/>
                </a:cubicBezTo>
                <a:cubicBezTo>
                  <a:pt x="1962538" y="1092943"/>
                  <a:pt x="1913616" y="987926"/>
                  <a:pt x="1815773" y="908417"/>
                </a:cubicBezTo>
                <a:cubicBezTo>
                  <a:pt x="1717930" y="828908"/>
                  <a:pt x="1589523" y="789154"/>
                  <a:pt x="1430552" y="789154"/>
                </a:cubicBezTo>
                <a:cubicBezTo>
                  <a:pt x="1259342" y="789154"/>
                  <a:pt x="1121804" y="831954"/>
                  <a:pt x="1017937" y="917555"/>
                </a:cubicBezTo>
                <a:cubicBezTo>
                  <a:pt x="914070" y="1003155"/>
                  <a:pt x="862073" y="1113312"/>
                  <a:pt x="861946" y="1248027"/>
                </a:cubicBezTo>
                <a:lnTo>
                  <a:pt x="861946" y="1345874"/>
                </a:lnTo>
                <a:cubicBezTo>
                  <a:pt x="861946" y="1390800"/>
                  <a:pt x="837501" y="1413231"/>
                  <a:pt x="788611" y="1413167"/>
                </a:cubicBezTo>
                <a:lnTo>
                  <a:pt x="73336" y="1382614"/>
                </a:lnTo>
                <a:cubicBezTo>
                  <a:pt x="32992" y="1382772"/>
                  <a:pt x="159" y="1350173"/>
                  <a:pt x="1" y="1309801"/>
                </a:cubicBezTo>
                <a:cubicBezTo>
                  <a:pt x="-1" y="1309579"/>
                  <a:pt x="0" y="1309356"/>
                  <a:pt x="1" y="1309134"/>
                </a:cubicBezTo>
                <a:lnTo>
                  <a:pt x="1" y="1248027"/>
                </a:lnTo>
                <a:cubicBezTo>
                  <a:pt x="1" y="1003218"/>
                  <a:pt x="61129" y="786013"/>
                  <a:pt x="183385" y="596411"/>
                </a:cubicBezTo>
                <a:cubicBezTo>
                  <a:pt x="305642" y="406808"/>
                  <a:pt x="475836" y="259974"/>
                  <a:pt x="693970" y="155908"/>
                </a:cubicBezTo>
                <a:cubicBezTo>
                  <a:pt x="911914" y="51969"/>
                  <a:pt x="1163560" y="0"/>
                  <a:pt x="1448909" y="0"/>
                </a:cubicBezTo>
                <a:cubicBezTo>
                  <a:pt x="1726078" y="0"/>
                  <a:pt x="1969640" y="49939"/>
                  <a:pt x="2179594" y="149817"/>
                </a:cubicBezTo>
                <a:cubicBezTo>
                  <a:pt x="2389547" y="249694"/>
                  <a:pt x="2551562" y="389294"/>
                  <a:pt x="2665638" y="568617"/>
                </a:cubicBezTo>
                <a:cubicBezTo>
                  <a:pt x="2779778" y="748131"/>
                  <a:pt x="2836848" y="956135"/>
                  <a:pt x="2836848" y="1192631"/>
                </a:cubicBezTo>
                <a:cubicBezTo>
                  <a:pt x="2836848" y="1372144"/>
                  <a:pt x="2805142" y="1526117"/>
                  <a:pt x="2741731" y="1654549"/>
                </a:cubicBezTo>
                <a:cubicBezTo>
                  <a:pt x="2678321" y="1782981"/>
                  <a:pt x="2602005" y="1888221"/>
                  <a:pt x="2512786" y="1970268"/>
                </a:cubicBezTo>
                <a:cubicBezTo>
                  <a:pt x="2404170" y="2066843"/>
                  <a:pt x="2289821" y="2156764"/>
                  <a:pt x="2170367" y="2239538"/>
                </a:cubicBezTo>
                <a:cubicBezTo>
                  <a:pt x="2023571" y="2341446"/>
                  <a:pt x="1915550" y="2429140"/>
                  <a:pt x="1846306" y="2502621"/>
                </a:cubicBezTo>
                <a:cubicBezTo>
                  <a:pt x="1777061" y="2576101"/>
                  <a:pt x="1742438" y="2665826"/>
                  <a:pt x="1742438" y="2771796"/>
                </a:cubicBezTo>
                <a:lnTo>
                  <a:pt x="1742438" y="2912570"/>
                </a:lnTo>
                <a:cubicBezTo>
                  <a:pt x="1742596" y="2952941"/>
                  <a:pt x="1710019" y="2985797"/>
                  <a:pt x="1669676" y="2985955"/>
                </a:cubicBezTo>
                <a:cubicBezTo>
                  <a:pt x="1669453" y="2985956"/>
                  <a:pt x="1669231" y="2985956"/>
                  <a:pt x="1669008" y="2985955"/>
                </a:cubicBezTo>
                <a:lnTo>
                  <a:pt x="959821" y="2985955"/>
                </a:lnTo>
                <a:cubicBezTo>
                  <a:pt x="940233" y="2986238"/>
                  <a:pt x="921413" y="2978340"/>
                  <a:pt x="907887" y="2964159"/>
                </a:cubicBezTo>
                <a:close/>
                <a:moveTo>
                  <a:pt x="944507" y="4218372"/>
                </a:moveTo>
                <a:cubicBezTo>
                  <a:pt x="852815" y="4126616"/>
                  <a:pt x="806969" y="4011383"/>
                  <a:pt x="806969" y="3872671"/>
                </a:cubicBezTo>
                <a:cubicBezTo>
                  <a:pt x="806969" y="3733959"/>
                  <a:pt x="851800" y="3619741"/>
                  <a:pt x="941463" y="3530015"/>
                </a:cubicBezTo>
                <a:cubicBezTo>
                  <a:pt x="1031063" y="3440354"/>
                  <a:pt x="1147232" y="3395492"/>
                  <a:pt x="1289969" y="3395428"/>
                </a:cubicBezTo>
                <a:cubicBezTo>
                  <a:pt x="1432708" y="3395365"/>
                  <a:pt x="1547862" y="3439212"/>
                  <a:pt x="1635432" y="3526969"/>
                </a:cubicBezTo>
                <a:cubicBezTo>
                  <a:pt x="1723066" y="3614728"/>
                  <a:pt x="1766883" y="3729930"/>
                  <a:pt x="1766883" y="3872575"/>
                </a:cubicBezTo>
                <a:cubicBezTo>
                  <a:pt x="1766883" y="4011351"/>
                  <a:pt x="1722052" y="4126585"/>
                  <a:pt x="1632388" y="4218277"/>
                </a:cubicBezTo>
                <a:cubicBezTo>
                  <a:pt x="1542726" y="4309969"/>
                  <a:pt x="1428586" y="4355847"/>
                  <a:pt x="1289969" y="4355910"/>
                </a:cubicBezTo>
                <a:cubicBezTo>
                  <a:pt x="1151417" y="4355973"/>
                  <a:pt x="1036263" y="4310128"/>
                  <a:pt x="944507" y="4218372"/>
                </a:cubicBezTo>
                <a:close/>
              </a:path>
            </a:pathLst>
          </a:custGeom>
          <a:solidFill>
            <a:schemeClr val="accent3">
              <a:lumMod val="20000"/>
              <a:lumOff val="80000"/>
            </a:schemeClr>
          </a:solidFill>
          <a:ln w="951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a:noFill/>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28" name="Picture 27" descr="A close up of a sign&#10;&#10;Description automatically generated">
            <a:extLst>
              <a:ext uri="{FF2B5EF4-FFF2-40B4-BE49-F238E27FC236}">
                <a16:creationId xmlns:a16="http://schemas.microsoft.com/office/drawing/2014/main" id="{5EFE27B8-738C-4F89-829B-F0BBBDF27CC4}"/>
              </a:ext>
            </a:extLst>
          </p:cNvPr>
          <p:cNvPicPr>
            <a:picLocks noChangeAspect="1"/>
          </p:cNvPicPr>
          <p:nvPr userDrawn="1"/>
        </p:nvPicPr>
        <p:blipFill>
          <a:blip r:embed="rId2"/>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60016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 slide 1">
    <p:bg>
      <p:bgPr>
        <a:solidFill>
          <a:schemeClr val="tx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49" name="Picture 48" descr="A picture containing drawing&#10;&#10;Description automatically generated">
            <a:extLst>
              <a:ext uri="{FF2B5EF4-FFF2-40B4-BE49-F238E27FC236}">
                <a16:creationId xmlns:a16="http://schemas.microsoft.com/office/drawing/2014/main" id="{3BE5C39E-DAF2-4353-ADEA-14C7DACD543E}"/>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341292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mage slide 2">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marL="252000" indent="0">
              <a:buNone/>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8271693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losing slide">
    <p:bg>
      <p:bgPr>
        <a:solidFill>
          <a:schemeClr val="accent1"/>
        </a:solidFill>
        <a:effectLst/>
      </p:bgPr>
    </p:bg>
    <p:spTree>
      <p:nvGrpSpPr>
        <p:cNvPr id="1" name=""/>
        <p:cNvGrpSpPr/>
        <p:nvPr/>
      </p:nvGrpSpPr>
      <p:grpSpPr>
        <a:xfrm>
          <a:off x="0" y="0"/>
          <a:ext cx="0" cy="0"/>
          <a:chOff x="0" y="0"/>
          <a:chExt cx="0" cy="0"/>
        </a:xfrm>
      </p:grpSpPr>
      <p:sp>
        <p:nvSpPr>
          <p:cNvPr id="31" name="Title 1">
            <a:extLst>
              <a:ext uri="{FF2B5EF4-FFF2-40B4-BE49-F238E27FC236}">
                <a16:creationId xmlns:a16="http://schemas.microsoft.com/office/drawing/2014/main" id="{0AF5186C-64A3-9C4C-A3A4-D88A9F6D7B71}"/>
              </a:ext>
            </a:extLst>
          </p:cNvPr>
          <p:cNvSpPr>
            <a:spLocks noGrp="1"/>
          </p:cNvSpPr>
          <p:nvPr>
            <p:ph type="ctrTitle" hasCustomPrompt="1"/>
          </p:nvPr>
        </p:nvSpPr>
        <p:spPr>
          <a:xfrm>
            <a:off x="635000" y="2595615"/>
            <a:ext cx="6849513" cy="1498600"/>
          </a:xfrm>
        </p:spPr>
        <p:txBody>
          <a:bodyPr anchor="t"/>
          <a:lstStyle>
            <a:lvl1pPr algn="l">
              <a:defRPr sz="6000">
                <a:solidFill>
                  <a:schemeClr val="bg1"/>
                </a:solidFill>
              </a:defRPr>
            </a:lvl1pPr>
          </a:lstStyle>
          <a:p>
            <a:r>
              <a:rPr lang="en-US"/>
              <a:t>Master title style</a:t>
            </a:r>
            <a:endParaRPr lang="en-GB"/>
          </a:p>
        </p:txBody>
      </p:sp>
      <p:sp>
        <p:nvSpPr>
          <p:cNvPr id="32" name="Subtitle 2">
            <a:extLst>
              <a:ext uri="{FF2B5EF4-FFF2-40B4-BE49-F238E27FC236}">
                <a16:creationId xmlns:a16="http://schemas.microsoft.com/office/drawing/2014/main" id="{4B03D137-CA1B-A24F-B49E-DB9EAE79DBAF}"/>
              </a:ext>
            </a:extLst>
          </p:cNvPr>
          <p:cNvSpPr>
            <a:spLocks noGrp="1"/>
          </p:cNvSpPr>
          <p:nvPr>
            <p:ph type="subTitle" idx="1"/>
          </p:nvPr>
        </p:nvSpPr>
        <p:spPr>
          <a:xfrm>
            <a:off x="635000" y="3493523"/>
            <a:ext cx="6849513" cy="498475"/>
          </a:xfrm>
        </p:spPr>
        <p:txBody>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6" name="Text Placeholder 5">
            <a:extLst>
              <a:ext uri="{FF2B5EF4-FFF2-40B4-BE49-F238E27FC236}">
                <a16:creationId xmlns:a16="http://schemas.microsoft.com/office/drawing/2014/main" id="{5F5139DE-51DE-664D-B2AE-29ABD2EF062D}"/>
              </a:ext>
            </a:extLst>
          </p:cNvPr>
          <p:cNvSpPr>
            <a:spLocks noGrp="1"/>
          </p:cNvSpPr>
          <p:nvPr>
            <p:ph type="body" sz="quarter" idx="13" hasCustomPrompt="1"/>
          </p:nvPr>
        </p:nvSpPr>
        <p:spPr>
          <a:xfrm>
            <a:off x="635001" y="4343064"/>
            <a:ext cx="2108200" cy="1498600"/>
          </a:xfrm>
        </p:spPr>
        <p:txBody>
          <a:bodyPr>
            <a:normAutofit/>
          </a:bodyPr>
          <a:lstStyle>
            <a:lvl1pPr>
              <a:spcBef>
                <a:spcPts val="0"/>
              </a:spcBef>
              <a:spcAft>
                <a:spcPts val="0"/>
              </a:spcAft>
              <a:defRPr sz="1200">
                <a:solidFill>
                  <a:schemeClr val="bg1"/>
                </a:solidFill>
              </a:defRPr>
            </a:lvl1pPr>
            <a:lvl2pPr>
              <a:spcBef>
                <a:spcPts val="0"/>
              </a:spcBef>
              <a:spcAft>
                <a:spcPts val="0"/>
              </a:spcAft>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Name</a:t>
            </a:r>
          </a:p>
          <a:p>
            <a:pPr lvl="1"/>
            <a:r>
              <a:rPr lang="en-US" err="1"/>
              <a:t>email@teachfirst.org.uk</a:t>
            </a:r>
            <a:endParaRPr lang="en-US"/>
          </a:p>
          <a:p>
            <a:pPr lvl="1"/>
            <a:r>
              <a:rPr lang="en-US"/>
              <a:t>Phone number</a:t>
            </a:r>
          </a:p>
          <a:p>
            <a:pPr lvl="1"/>
            <a:r>
              <a:rPr lang="en-US"/>
              <a:t>Social media info</a:t>
            </a:r>
          </a:p>
        </p:txBody>
      </p:sp>
      <p:sp>
        <p:nvSpPr>
          <p:cNvPr id="33" name="Text Placeholder 5">
            <a:extLst>
              <a:ext uri="{FF2B5EF4-FFF2-40B4-BE49-F238E27FC236}">
                <a16:creationId xmlns:a16="http://schemas.microsoft.com/office/drawing/2014/main" id="{23E7D76E-B637-634F-B5B8-F314F943300D}"/>
              </a:ext>
            </a:extLst>
          </p:cNvPr>
          <p:cNvSpPr>
            <a:spLocks noGrp="1"/>
          </p:cNvSpPr>
          <p:nvPr>
            <p:ph type="body" sz="quarter" idx="14" hasCustomPrompt="1"/>
          </p:nvPr>
        </p:nvSpPr>
        <p:spPr>
          <a:xfrm>
            <a:off x="3005656" y="4343064"/>
            <a:ext cx="2108200" cy="1498600"/>
          </a:xfrm>
        </p:spPr>
        <p:txBody>
          <a:bodyPr>
            <a:normAutofit/>
          </a:bodyPr>
          <a:lstStyle>
            <a:lvl1pPr marL="0" marR="0" indent="0" algn="l" defTabSz="914400" rtl="0" eaLnBrk="1" fontAlgn="auto" latinLnBrk="0" hangingPunct="1">
              <a:lnSpc>
                <a:spcPct val="90000"/>
              </a:lnSpc>
              <a:spcBef>
                <a:spcPts val="600"/>
              </a:spcBef>
              <a:spcAft>
                <a:spcPts val="600"/>
              </a:spcAft>
              <a:buClrTx/>
              <a:buSzTx/>
              <a:buFont typeface="Arial" panose="020B0604020202020204" pitchFamily="34" charset="0"/>
              <a:buNone/>
              <a:tabLst/>
              <a:defRPr sz="1200" b="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Use this slide to put down your contact details and list the next steps if required.</a:t>
            </a:r>
          </a:p>
        </p:txBody>
      </p:sp>
      <p:sp>
        <p:nvSpPr>
          <p:cNvPr id="34" name="TextBox 33">
            <a:extLst>
              <a:ext uri="{FF2B5EF4-FFF2-40B4-BE49-F238E27FC236}">
                <a16:creationId xmlns:a16="http://schemas.microsoft.com/office/drawing/2014/main" id="{28FE258A-7B36-1341-8223-9FAF97581E3F}"/>
              </a:ext>
            </a:extLst>
          </p:cNvPr>
          <p:cNvSpPr txBox="1">
            <a:spLocks noChangeArrowheads="1"/>
          </p:cNvSpPr>
          <p:nvPr userDrawn="1"/>
        </p:nvSpPr>
        <p:spPr bwMode="auto">
          <a:xfrm>
            <a:off x="8340258" y="5982412"/>
            <a:ext cx="338676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Geneva" pitchFamily="-96" charset="-128"/>
              </a:defRPr>
            </a:lvl1pPr>
            <a:lvl2pPr marL="742950" indent="-285750">
              <a:defRPr>
                <a:solidFill>
                  <a:schemeClr val="tx1"/>
                </a:solidFill>
                <a:latin typeface="Calibri" panose="020F0502020204030204" pitchFamily="34" charset="0"/>
                <a:ea typeface="Geneva" pitchFamily="-96" charset="-128"/>
              </a:defRPr>
            </a:lvl2pPr>
            <a:lvl3pPr marL="1143000" indent="-228600">
              <a:defRPr>
                <a:solidFill>
                  <a:schemeClr val="tx1"/>
                </a:solidFill>
                <a:latin typeface="Calibri" panose="020F0502020204030204" pitchFamily="34" charset="0"/>
                <a:ea typeface="Geneva" pitchFamily="-96" charset="-128"/>
              </a:defRPr>
            </a:lvl3pPr>
            <a:lvl4pPr marL="1600200" indent="-228600">
              <a:defRPr>
                <a:solidFill>
                  <a:schemeClr val="tx1"/>
                </a:solidFill>
                <a:latin typeface="Calibri" panose="020F0502020204030204" pitchFamily="34" charset="0"/>
                <a:ea typeface="Geneva" pitchFamily="-96" charset="-128"/>
              </a:defRPr>
            </a:lvl4pPr>
            <a:lvl5pPr marL="2057400" indent="-228600">
              <a:defRPr>
                <a:solidFill>
                  <a:schemeClr val="tx1"/>
                </a:solidFill>
                <a:latin typeface="Calibri" panose="020F0502020204030204" pitchFamily="34" charset="0"/>
                <a:ea typeface="Geneva" pitchFamily="-96"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Geneva" pitchFamily="-96"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Geneva" pitchFamily="-96"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Geneva" pitchFamily="-96"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Geneva" pitchFamily="-96" charset="-128"/>
              </a:defRPr>
            </a:lvl9pPr>
          </a:lstStyle>
          <a:p>
            <a:pPr algn="l" eaLnBrk="1" hangingPunct="1">
              <a:defRPr/>
            </a:pPr>
            <a:r>
              <a:rPr lang="en-GB" altLang="en-US" sz="1200" b="1">
                <a:solidFill>
                  <a:schemeClr val="bg1"/>
                </a:solidFill>
                <a:latin typeface="+mn-lt"/>
              </a:rPr>
              <a:t>Teach First is a registered charity, no. 1098294</a:t>
            </a:r>
          </a:p>
        </p:txBody>
      </p:sp>
      <p:sp>
        <p:nvSpPr>
          <p:cNvPr id="35" name="Rectangle 34">
            <a:extLst>
              <a:ext uri="{FF2B5EF4-FFF2-40B4-BE49-F238E27FC236}">
                <a16:creationId xmlns:a16="http://schemas.microsoft.com/office/drawing/2014/main" id="{BFADFA1D-0041-D543-964A-99EB797915B1}"/>
              </a:ext>
            </a:extLst>
          </p:cNvPr>
          <p:cNvSpPr/>
          <p:nvPr userDrawn="1"/>
        </p:nvSpPr>
        <p:spPr>
          <a:xfrm>
            <a:off x="7429341" y="6319013"/>
            <a:ext cx="1205458" cy="184666"/>
          </a:xfrm>
          <a:prstGeom prst="rect">
            <a:avLst/>
          </a:prstGeom>
        </p:spPr>
        <p:txBody>
          <a:bodyPr wrap="none" lIns="0" tIns="0" rIns="0" bIns="0">
            <a:spAutoFit/>
          </a:bodyPr>
          <a:lstStyle/>
          <a:p>
            <a:pPr algn="l" eaLnBrk="1" hangingPunct="1">
              <a:defRPr/>
            </a:pPr>
            <a:r>
              <a:rPr lang="en-GB" altLang="en-US" sz="1200" b="1">
                <a:solidFill>
                  <a:schemeClr val="bg1"/>
                </a:solidFill>
                <a:latin typeface="+mn-lt"/>
              </a:rPr>
              <a:t>teachfirst.org.uk</a:t>
            </a:r>
          </a:p>
        </p:txBody>
      </p:sp>
      <p:grpSp>
        <p:nvGrpSpPr>
          <p:cNvPr id="36" name="Group 35">
            <a:extLst>
              <a:ext uri="{FF2B5EF4-FFF2-40B4-BE49-F238E27FC236}">
                <a16:creationId xmlns:a16="http://schemas.microsoft.com/office/drawing/2014/main" id="{C281475C-42FD-2F4C-AB60-57E691ED2EED}"/>
              </a:ext>
            </a:extLst>
          </p:cNvPr>
          <p:cNvGrpSpPr/>
          <p:nvPr userDrawn="1"/>
        </p:nvGrpSpPr>
        <p:grpSpPr>
          <a:xfrm>
            <a:off x="8926519" y="6319011"/>
            <a:ext cx="3017895" cy="187253"/>
            <a:chOff x="6174145" y="2837017"/>
            <a:chExt cx="3740919" cy="232115"/>
          </a:xfrm>
        </p:grpSpPr>
        <p:grpSp>
          <p:nvGrpSpPr>
            <p:cNvPr id="37" name="Group 36">
              <a:extLst>
                <a:ext uri="{FF2B5EF4-FFF2-40B4-BE49-F238E27FC236}">
                  <a16:creationId xmlns:a16="http://schemas.microsoft.com/office/drawing/2014/main" id="{7EA0F3E2-061E-E24F-9F1C-CCE43A11FF5F}"/>
                </a:ext>
              </a:extLst>
            </p:cNvPr>
            <p:cNvGrpSpPr/>
            <p:nvPr userDrawn="1"/>
          </p:nvGrpSpPr>
          <p:grpSpPr>
            <a:xfrm>
              <a:off x="6174145" y="2837017"/>
              <a:ext cx="1687807" cy="228908"/>
              <a:chOff x="4388997" y="6273325"/>
              <a:chExt cx="1687807" cy="228908"/>
            </a:xfrm>
            <a:solidFill>
              <a:schemeClr val="bg1"/>
            </a:solidFill>
          </p:grpSpPr>
          <p:sp>
            <p:nvSpPr>
              <p:cNvPr id="41" name="Rectangle 40">
                <a:extLst>
                  <a:ext uri="{FF2B5EF4-FFF2-40B4-BE49-F238E27FC236}">
                    <a16:creationId xmlns:a16="http://schemas.microsoft.com/office/drawing/2014/main" id="{5FFD9BD6-EB44-1540-8F09-28A770787B08}"/>
                  </a:ext>
                </a:extLst>
              </p:cNvPr>
              <p:cNvSpPr/>
              <p:nvPr userDrawn="1"/>
            </p:nvSpPr>
            <p:spPr>
              <a:xfrm>
                <a:off x="4721636" y="6273325"/>
                <a:ext cx="1355168" cy="228908"/>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1">
                    <a:solidFill>
                      <a:schemeClr val="bg1"/>
                    </a:solidFill>
                  </a:rPr>
                  <a:t>@</a:t>
                </a:r>
                <a:r>
                  <a:rPr lang="en-GB" altLang="en-US" sz="1200" b="1" err="1">
                    <a:solidFill>
                      <a:schemeClr val="bg1"/>
                    </a:solidFill>
                  </a:rPr>
                  <a:t>TeachFirst</a:t>
                </a:r>
                <a:endParaRPr lang="en-GB" sz="1200" b="1">
                  <a:solidFill>
                    <a:schemeClr val="bg1"/>
                  </a:solidFill>
                </a:endParaRPr>
              </a:p>
            </p:txBody>
          </p:sp>
          <p:pic>
            <p:nvPicPr>
              <p:cNvPr id="42" name="Graphic 41">
                <a:extLst>
                  <a:ext uri="{FF2B5EF4-FFF2-40B4-BE49-F238E27FC236}">
                    <a16:creationId xmlns:a16="http://schemas.microsoft.com/office/drawing/2014/main" id="{29A2C690-4BC2-824B-8ED4-8917459FD179}"/>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388997" y="6285528"/>
                <a:ext cx="235270" cy="191039"/>
              </a:xfrm>
              <a:prstGeom prst="rect">
                <a:avLst/>
              </a:prstGeom>
            </p:spPr>
          </p:pic>
        </p:grpSp>
        <p:grpSp>
          <p:nvGrpSpPr>
            <p:cNvPr id="38" name="Group 37">
              <a:extLst>
                <a:ext uri="{FF2B5EF4-FFF2-40B4-BE49-F238E27FC236}">
                  <a16:creationId xmlns:a16="http://schemas.microsoft.com/office/drawing/2014/main" id="{24A137C2-387B-FB48-8F95-101CD7770AE0}"/>
                </a:ext>
              </a:extLst>
            </p:cNvPr>
            <p:cNvGrpSpPr/>
            <p:nvPr userDrawn="1"/>
          </p:nvGrpSpPr>
          <p:grpSpPr>
            <a:xfrm>
              <a:off x="8003079" y="2840224"/>
              <a:ext cx="1911985" cy="228908"/>
              <a:chOff x="6575745" y="6276532"/>
              <a:chExt cx="1911985" cy="228908"/>
            </a:xfrm>
            <a:solidFill>
              <a:schemeClr val="bg1"/>
            </a:solidFill>
          </p:grpSpPr>
          <p:pic>
            <p:nvPicPr>
              <p:cNvPr id="39" name="Graphic 38">
                <a:extLst>
                  <a:ext uri="{FF2B5EF4-FFF2-40B4-BE49-F238E27FC236}">
                    <a16:creationId xmlns:a16="http://schemas.microsoft.com/office/drawing/2014/main" id="{09A8DB4D-C72E-9848-93EB-E6E6165A50D2}"/>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6575745" y="6285528"/>
                <a:ext cx="216704" cy="216706"/>
              </a:xfrm>
              <a:prstGeom prst="rect">
                <a:avLst/>
              </a:prstGeom>
            </p:spPr>
          </p:pic>
          <p:sp>
            <p:nvSpPr>
              <p:cNvPr id="40" name="Rectangle 39">
                <a:extLst>
                  <a:ext uri="{FF2B5EF4-FFF2-40B4-BE49-F238E27FC236}">
                    <a16:creationId xmlns:a16="http://schemas.microsoft.com/office/drawing/2014/main" id="{BE130D37-462F-E247-9B26-CCF995604594}"/>
                  </a:ext>
                </a:extLst>
              </p:cNvPr>
              <p:cNvSpPr/>
              <p:nvPr userDrawn="1"/>
            </p:nvSpPr>
            <p:spPr>
              <a:xfrm>
                <a:off x="6924943" y="6276532"/>
                <a:ext cx="1562787" cy="228908"/>
              </a:xfrm>
              <a:prstGeom prst="rect">
                <a:avLst/>
              </a:prstGeom>
              <a:noFill/>
            </p:spPr>
            <p:txBody>
              <a:bodyPr wrap="square" lIns="0" tIns="0" rIns="0" bIns="0">
                <a:spAutoFit/>
              </a:bodyPr>
              <a:lstStyle/>
              <a:p>
                <a:r>
                  <a:rPr lang="en-GB" sz="1200" b="1" i="0" kern="1200">
                    <a:solidFill>
                      <a:schemeClr val="bg1"/>
                    </a:solidFill>
                    <a:effectLst/>
                    <a:latin typeface="+mn-lt"/>
                    <a:ea typeface="+mn-ea"/>
                    <a:cs typeface="+mn-cs"/>
                  </a:rPr>
                  <a:t>@</a:t>
                </a:r>
                <a:r>
                  <a:rPr lang="en-GB" sz="1200" b="1" i="0" kern="1200" err="1">
                    <a:solidFill>
                      <a:schemeClr val="bg1"/>
                    </a:solidFill>
                    <a:effectLst/>
                  </a:rPr>
                  <a:t>teachfirstuk</a:t>
                </a:r>
                <a:endParaRPr lang="en-GB" sz="1200" b="1">
                  <a:solidFill>
                    <a:schemeClr val="bg1"/>
                  </a:solidFill>
                </a:endParaRPr>
              </a:p>
            </p:txBody>
          </p:sp>
        </p:grpSp>
      </p:grpSp>
      <p:grpSp>
        <p:nvGrpSpPr>
          <p:cNvPr id="60" name="Graphic 11">
            <a:extLst>
              <a:ext uri="{FF2B5EF4-FFF2-40B4-BE49-F238E27FC236}">
                <a16:creationId xmlns:a16="http://schemas.microsoft.com/office/drawing/2014/main" id="{10757686-C67F-4DD4-9D71-786903A3164E}"/>
              </a:ext>
            </a:extLst>
          </p:cNvPr>
          <p:cNvGrpSpPr/>
          <p:nvPr userDrawn="1"/>
        </p:nvGrpSpPr>
        <p:grpSpPr>
          <a:xfrm>
            <a:off x="8527850" y="249743"/>
            <a:ext cx="3341108" cy="1537667"/>
            <a:chOff x="1676400" y="1162555"/>
            <a:chExt cx="8966200" cy="4126490"/>
          </a:xfrm>
          <a:solidFill>
            <a:schemeClr val="bg1"/>
          </a:solidFill>
        </p:grpSpPr>
        <p:sp>
          <p:nvSpPr>
            <p:cNvPr id="61" name="Freeform 9">
              <a:extLst>
                <a:ext uri="{FF2B5EF4-FFF2-40B4-BE49-F238E27FC236}">
                  <a16:creationId xmlns:a16="http://schemas.microsoft.com/office/drawing/2014/main" id="{D2A647DC-867F-43E9-B679-AF087C9C74AA}"/>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9C6C2A61-4AE6-441B-8AF3-3A5CA068D616}"/>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945B0C3C-D306-42CC-AC52-CF209FE85166}"/>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F5018DF8-187A-46FC-B762-5C151E4E7662}"/>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D8C786EF-19D6-4EEE-93BD-20626DEE102B}"/>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30F7FD6D-258E-490E-8CED-0DFFC1202130}"/>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40CACF16-1432-48AF-B848-EB872F57E755}"/>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B4498185-9602-41B1-B2A5-A16DED956CD1}"/>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7E4FC8F4-D8A7-4DAF-8C53-94AAD1C0C8FE}"/>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C0594CE3-C897-4AC5-9146-062BB997AF91}"/>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554518F2-9BBF-4F2E-9285-120559A79739}"/>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E6DD0297-C16B-43B9-849E-472AC0186C21}"/>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730A1D15-9373-4657-AA67-2FB3AC8FBE8D}"/>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DC8F21B5-FAFE-4343-8EAB-F0E200FA2ECC}"/>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14AFAAF8-194B-42EF-947D-6665E26903E3}"/>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41009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Title Slide 3">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344467"/>
            <a:ext cx="5394325" cy="1590469"/>
          </a:xfrm>
        </p:spPr>
        <p:txBody>
          <a:bodyPr anchor="b">
            <a:normAutofit/>
          </a:bodyPr>
          <a:lstStyle>
            <a:lvl1pPr algn="l">
              <a:defRPr sz="6000">
                <a:solidFill>
                  <a:schemeClr val="accent1"/>
                </a:solidFill>
              </a:defRPr>
            </a:lvl1pPr>
          </a:lstStyle>
          <a:p>
            <a:r>
              <a:rPr lang="en-US"/>
              <a:t>Master title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1934936"/>
            <a:ext cx="5391940" cy="488623"/>
          </a:xfrm>
        </p:spPr>
        <p:txBody>
          <a:bodyPr>
            <a:normAutofit/>
          </a:bodyPr>
          <a:lstStyle>
            <a:lvl1pPr marL="0" indent="0" algn="l">
              <a:buNone/>
              <a:defRPr sz="18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27" name="Graphic 11">
            <a:extLst>
              <a:ext uri="{FF2B5EF4-FFF2-40B4-BE49-F238E27FC236}">
                <a16:creationId xmlns:a16="http://schemas.microsoft.com/office/drawing/2014/main" id="{794D4390-A6DF-E349-AB41-8748E8DF4F7C}"/>
              </a:ext>
            </a:extLst>
          </p:cNvPr>
          <p:cNvGrpSpPr/>
          <p:nvPr userDrawn="1"/>
        </p:nvGrpSpPr>
        <p:grpSpPr>
          <a:xfrm>
            <a:off x="9256905" y="5498917"/>
            <a:ext cx="2885374" cy="1327926"/>
            <a:chOff x="1676400" y="1162555"/>
            <a:chExt cx="8966200" cy="4126490"/>
          </a:xfrm>
          <a:solidFill>
            <a:schemeClr val="tx1"/>
          </a:solidFill>
        </p:grpSpPr>
        <p:sp>
          <p:nvSpPr>
            <p:cNvPr id="28" name="Freeform 27">
              <a:extLst>
                <a:ext uri="{FF2B5EF4-FFF2-40B4-BE49-F238E27FC236}">
                  <a16:creationId xmlns:a16="http://schemas.microsoft.com/office/drawing/2014/main" id="{CB874688-9A20-6142-BB62-5AEBD3CBD5A7}"/>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9" name="Freeform 28">
              <a:extLst>
                <a:ext uri="{FF2B5EF4-FFF2-40B4-BE49-F238E27FC236}">
                  <a16:creationId xmlns:a16="http://schemas.microsoft.com/office/drawing/2014/main" id="{C66487D3-E68C-9043-A685-0181A8FF94E9}"/>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30" name="Freeform 29">
              <a:extLst>
                <a:ext uri="{FF2B5EF4-FFF2-40B4-BE49-F238E27FC236}">
                  <a16:creationId xmlns:a16="http://schemas.microsoft.com/office/drawing/2014/main" id="{50AC4A5F-0442-3643-AD67-1E8E2A5A4463}"/>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30">
              <a:extLst>
                <a:ext uri="{FF2B5EF4-FFF2-40B4-BE49-F238E27FC236}">
                  <a16:creationId xmlns:a16="http://schemas.microsoft.com/office/drawing/2014/main" id="{65312DE1-8F30-EC43-8ED8-77A836D62A8C}"/>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31">
              <a:extLst>
                <a:ext uri="{FF2B5EF4-FFF2-40B4-BE49-F238E27FC236}">
                  <a16:creationId xmlns:a16="http://schemas.microsoft.com/office/drawing/2014/main" id="{3E5B4B88-AE9B-8645-A33F-EB228BD31080}"/>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32">
              <a:extLst>
                <a:ext uri="{FF2B5EF4-FFF2-40B4-BE49-F238E27FC236}">
                  <a16:creationId xmlns:a16="http://schemas.microsoft.com/office/drawing/2014/main" id="{9CF616FB-7FA2-3B4B-ACB8-A072D762C334}"/>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33">
              <a:extLst>
                <a:ext uri="{FF2B5EF4-FFF2-40B4-BE49-F238E27FC236}">
                  <a16:creationId xmlns:a16="http://schemas.microsoft.com/office/drawing/2014/main" id="{96C1D6CE-7602-6543-84FB-9B338F80C0CA}"/>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34">
              <a:extLst>
                <a:ext uri="{FF2B5EF4-FFF2-40B4-BE49-F238E27FC236}">
                  <a16:creationId xmlns:a16="http://schemas.microsoft.com/office/drawing/2014/main" id="{CABF753E-2AA0-C94A-8C0D-5737DC03D23A}"/>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35">
              <a:extLst>
                <a:ext uri="{FF2B5EF4-FFF2-40B4-BE49-F238E27FC236}">
                  <a16:creationId xmlns:a16="http://schemas.microsoft.com/office/drawing/2014/main" id="{0BE69866-D191-904B-BC42-3EFFAD173777}"/>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36">
              <a:extLst>
                <a:ext uri="{FF2B5EF4-FFF2-40B4-BE49-F238E27FC236}">
                  <a16:creationId xmlns:a16="http://schemas.microsoft.com/office/drawing/2014/main" id="{3908C243-69E3-5649-9993-C824323DF558}"/>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37">
              <a:extLst>
                <a:ext uri="{FF2B5EF4-FFF2-40B4-BE49-F238E27FC236}">
                  <a16:creationId xmlns:a16="http://schemas.microsoft.com/office/drawing/2014/main" id="{827849F7-BFB9-8841-9C4D-A1CA358CC47C}"/>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38">
              <a:extLst>
                <a:ext uri="{FF2B5EF4-FFF2-40B4-BE49-F238E27FC236}">
                  <a16:creationId xmlns:a16="http://schemas.microsoft.com/office/drawing/2014/main" id="{F1789727-70E4-204D-9762-09CFA4C33BCB}"/>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39">
              <a:extLst>
                <a:ext uri="{FF2B5EF4-FFF2-40B4-BE49-F238E27FC236}">
                  <a16:creationId xmlns:a16="http://schemas.microsoft.com/office/drawing/2014/main" id="{2B2EDF88-E626-0E4A-9E28-B9920F77E26B}"/>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40">
              <a:extLst>
                <a:ext uri="{FF2B5EF4-FFF2-40B4-BE49-F238E27FC236}">
                  <a16:creationId xmlns:a16="http://schemas.microsoft.com/office/drawing/2014/main" id="{5693C36B-2261-3A4E-80C2-321071B39831}"/>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41">
              <a:extLst>
                <a:ext uri="{FF2B5EF4-FFF2-40B4-BE49-F238E27FC236}">
                  <a16:creationId xmlns:a16="http://schemas.microsoft.com/office/drawing/2014/main" id="{AC2EC52F-E1DF-D542-BA8D-7A312DAE9664}"/>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spTree>
    <p:extLst>
      <p:ext uri="{BB962C8B-B14F-4D97-AF65-F5344CB8AC3E}">
        <p14:creationId xmlns:p14="http://schemas.microsoft.com/office/powerpoint/2010/main" val="1593574450"/>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B16A78-4A6B-6840-BB34-BB1B54812BC3}"/>
              </a:ext>
            </a:extLst>
          </p:cNvPr>
          <p:cNvSpPr>
            <a:spLocks noGrp="1"/>
          </p:cNvSpPr>
          <p:nvPr>
            <p:ph type="title"/>
          </p:nvPr>
        </p:nvSpPr>
        <p:spPr>
          <a:xfrm>
            <a:off x="631826" y="648855"/>
            <a:ext cx="10921999" cy="852155"/>
          </a:xfrm>
          <a:prstGeom prst="rect">
            <a:avLst/>
          </a:prstGeom>
        </p:spPr>
        <p:txBody>
          <a:bodyPr vert="horz" lIns="0" tIns="0" rIns="0" bIns="0" rtlCol="0" anchor="t">
            <a:noAutofit/>
          </a:bodyPr>
          <a:lstStyle/>
          <a:p>
            <a:r>
              <a:rPr lang="en-US"/>
              <a:t>Click to edit slide title</a:t>
            </a:r>
            <a:endParaRPr lang="en-GB"/>
          </a:p>
        </p:txBody>
      </p:sp>
      <p:sp>
        <p:nvSpPr>
          <p:cNvPr id="3" name="Text Placeholder 2">
            <a:extLst>
              <a:ext uri="{FF2B5EF4-FFF2-40B4-BE49-F238E27FC236}">
                <a16:creationId xmlns:a16="http://schemas.microsoft.com/office/drawing/2014/main" id="{D68E4F8E-E113-894C-AC68-7443FBB6DCE9}"/>
              </a:ext>
            </a:extLst>
          </p:cNvPr>
          <p:cNvSpPr>
            <a:spLocks noGrp="1"/>
          </p:cNvSpPr>
          <p:nvPr>
            <p:ph type="body" idx="1"/>
          </p:nvPr>
        </p:nvSpPr>
        <p:spPr>
          <a:xfrm>
            <a:off x="635000" y="2008620"/>
            <a:ext cx="10918825" cy="4114049"/>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1F997482-F341-924C-9967-93B7F7A7A132}"/>
              </a:ext>
            </a:extLst>
          </p:cNvPr>
          <p:cNvSpPr>
            <a:spLocks noGrp="1"/>
          </p:cNvSpPr>
          <p:nvPr>
            <p:ph type="sldNum" sz="quarter" idx="4"/>
          </p:nvPr>
        </p:nvSpPr>
        <p:spPr>
          <a:xfrm>
            <a:off x="10932510" y="6401178"/>
            <a:ext cx="807025" cy="153888"/>
          </a:xfrm>
          <a:prstGeom prst="rect">
            <a:avLst/>
          </a:prstGeom>
        </p:spPr>
        <p:txBody>
          <a:bodyPr vert="horz" wrap="square" lIns="0" tIns="0" rIns="0" bIns="0" rtlCol="0" anchor="ctr">
            <a:spAutoFit/>
          </a:bodyPr>
          <a:lstStyle>
            <a:lvl1pPr algn="r">
              <a:defRPr sz="1000">
                <a:solidFill>
                  <a:schemeClr val="tx1"/>
                </a:solidFill>
              </a:defRPr>
            </a:lvl1pPr>
          </a:lstStyle>
          <a:p>
            <a:fld id="{6B6EFD66-0F65-0C43-B4F5-A9CE99357F25}" type="slidenum">
              <a:rPr lang="en-GB" smtClean="0"/>
              <a:pPr/>
              <a:t>‹#›</a:t>
            </a:fld>
            <a:endParaRPr lang="en-GB"/>
          </a:p>
        </p:txBody>
      </p:sp>
      <p:pic>
        <p:nvPicPr>
          <p:cNvPr id="43" name="Picture 42" descr="A close up of a sign&#10;&#10;Description automatically generated">
            <a:extLst>
              <a:ext uri="{FF2B5EF4-FFF2-40B4-BE49-F238E27FC236}">
                <a16:creationId xmlns:a16="http://schemas.microsoft.com/office/drawing/2014/main" id="{D149D55B-52D6-439C-B090-C4847318D135}"/>
              </a:ext>
            </a:extLst>
          </p:cNvPr>
          <p:cNvPicPr>
            <a:picLocks noChangeAspect="1"/>
          </p:cNvPicPr>
          <p:nvPr userDrawn="1"/>
        </p:nvPicPr>
        <p:blipFill>
          <a:blip r:embed="rId31"/>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93020268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49" r:id="rId5"/>
    <p:sldLayoutId id="2147483659" r:id="rId6"/>
    <p:sldLayoutId id="2147483651" r:id="rId7"/>
    <p:sldLayoutId id="2147483661" r:id="rId8"/>
    <p:sldLayoutId id="2147483657" r:id="rId9"/>
    <p:sldLayoutId id="2147483650" r:id="rId10"/>
    <p:sldLayoutId id="2147483652" r:id="rId11"/>
    <p:sldLayoutId id="2147483656" r:id="rId12"/>
    <p:sldLayoutId id="2147483654" r:id="rId13"/>
    <p:sldLayoutId id="2147483655" r:id="rId14"/>
    <p:sldLayoutId id="2147483662" r:id="rId15"/>
    <p:sldLayoutId id="2147483663" r:id="rId16"/>
    <p:sldLayoutId id="2147483664" r:id="rId17"/>
    <p:sldLayoutId id="2147483674" r:id="rId18"/>
    <p:sldLayoutId id="2147483665" r:id="rId19"/>
    <p:sldLayoutId id="2147483675" r:id="rId20"/>
    <p:sldLayoutId id="2147483666" r:id="rId21"/>
    <p:sldLayoutId id="2147483676" r:id="rId22"/>
    <p:sldLayoutId id="2147483667" r:id="rId23"/>
    <p:sldLayoutId id="2147483677" r:id="rId24"/>
    <p:sldLayoutId id="2147483672" r:id="rId25"/>
    <p:sldLayoutId id="2147483670" r:id="rId26"/>
    <p:sldLayoutId id="2147483673" r:id="rId27"/>
    <p:sldLayoutId id="2147483671" r:id="rId28"/>
    <p:sldLayoutId id="2147483678" r:id="rId29"/>
  </p:sldLayoutIdLst>
  <p:hf hdr="0" ftr="0" dt="0"/>
  <p:txStyles>
    <p:title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p:titleStyle>
    <p:bodyStyle>
      <a:lvl1pPr marL="0" indent="0" algn="l" defTabSz="914400" rtl="0" eaLnBrk="1" latinLnBrk="0" hangingPunct="1">
        <a:lnSpc>
          <a:spcPct val="100000"/>
        </a:lnSpc>
        <a:spcBef>
          <a:spcPts val="600"/>
        </a:spcBef>
        <a:spcAft>
          <a:spcPts val="600"/>
        </a:spcAft>
        <a:buFont typeface="Arial" panose="020B0604020202020204" pitchFamily="34" charset="0"/>
        <a:buNone/>
        <a:tabLst/>
        <a:defRPr sz="3200" b="1" kern="1200">
          <a:solidFill>
            <a:schemeClr val="tx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tabLst/>
        <a:defRPr sz="3000" kern="1200">
          <a:solidFill>
            <a:schemeClr val="tx1"/>
          </a:solidFill>
          <a:latin typeface="+mn-lt"/>
          <a:ea typeface="+mn-ea"/>
          <a:cs typeface="+mn-cs"/>
        </a:defRPr>
      </a:lvl2pPr>
      <a:lvl3pPr marL="252000" indent="-252000" algn="l" defTabSz="914400" rtl="0" eaLnBrk="1" latinLnBrk="0" hangingPunct="1">
        <a:lnSpc>
          <a:spcPct val="100000"/>
        </a:lnSpc>
        <a:spcBef>
          <a:spcPts val="0"/>
        </a:spcBef>
        <a:spcAft>
          <a:spcPts val="600"/>
        </a:spcAft>
        <a:buFont typeface="Arial" panose="020B0604020202020204" pitchFamily="34" charset="0"/>
        <a:buChar char="•"/>
        <a:tabLst/>
        <a:defRPr sz="3000" kern="1200">
          <a:solidFill>
            <a:schemeClr val="tx1"/>
          </a:solidFill>
          <a:latin typeface="+mn-lt"/>
          <a:ea typeface="+mn-ea"/>
          <a:cs typeface="+mn-cs"/>
        </a:defRPr>
      </a:lvl3pPr>
      <a:lvl4pPr marL="594900" indent="-342900" algn="l" defTabSz="914400" rtl="0" eaLnBrk="1" latinLnBrk="0" hangingPunct="1">
        <a:lnSpc>
          <a:spcPct val="100000"/>
        </a:lnSpc>
        <a:spcBef>
          <a:spcPts val="0"/>
        </a:spcBef>
        <a:spcAft>
          <a:spcPts val="600"/>
        </a:spcAft>
        <a:buFont typeface="Courier New" panose="02070309020205020404" pitchFamily="49" charset="0"/>
        <a:buChar char="o"/>
        <a:tabLst/>
        <a:defRPr sz="1800" kern="1200">
          <a:solidFill>
            <a:schemeClr val="tx1"/>
          </a:solidFill>
          <a:latin typeface="+mn-lt"/>
          <a:ea typeface="+mn-ea"/>
          <a:cs typeface="+mn-cs"/>
        </a:defRPr>
      </a:lvl4pPr>
      <a:lvl5pPr marL="0" indent="0" algn="l" defTabSz="914400" rtl="0" eaLnBrk="1" latinLnBrk="0" hangingPunct="1">
        <a:lnSpc>
          <a:spcPct val="100000"/>
        </a:lnSpc>
        <a:spcBef>
          <a:spcPts val="600"/>
        </a:spcBef>
        <a:spcAft>
          <a:spcPts val="600"/>
        </a:spcAft>
        <a:buFont typeface="Arial" panose="020B0604020202020204" pitchFamily="34" charset="0"/>
        <a:buNone/>
        <a:tabLst/>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798" userDrawn="1">
          <p15:clr>
            <a:srgbClr val="F26B43"/>
          </p15:clr>
        </p15:guide>
        <p15:guide id="7" orient="horz" pos="1272" userDrawn="1">
          <p15:clr>
            <a:srgbClr val="F26B43"/>
          </p15:clr>
        </p15:guide>
        <p15:guide id="9" orient="horz" pos="814" userDrawn="1">
          <p15:clr>
            <a:srgbClr val="F26B43"/>
          </p15:clr>
        </p15:guide>
        <p15:guide id="12" orient="horz" pos="500" userDrawn="1">
          <p15:clr>
            <a:srgbClr val="F26B43"/>
          </p15:clr>
        </p15:guide>
        <p15:guide id="14" pos="400" userDrawn="1">
          <p15:clr>
            <a:srgbClr val="F26B43"/>
          </p15:clr>
        </p15:guide>
        <p15:guide id="15" pos="898" userDrawn="1">
          <p15:clr>
            <a:srgbClr val="F26B43"/>
          </p15:clr>
        </p15:guide>
        <p15:guide id="16" pos="980" userDrawn="1">
          <p15:clr>
            <a:srgbClr val="F26B43"/>
          </p15:clr>
        </p15:guide>
        <p15:guide id="17" pos="1478" userDrawn="1">
          <p15:clr>
            <a:srgbClr val="F26B43"/>
          </p15:clr>
        </p15:guide>
        <p15:guide id="18" pos="1560" userDrawn="1">
          <p15:clr>
            <a:srgbClr val="F26B43"/>
          </p15:clr>
        </p15:guide>
        <p15:guide id="19" pos="2140" userDrawn="1">
          <p15:clr>
            <a:srgbClr val="F26B43"/>
          </p15:clr>
        </p15:guide>
        <p15:guide id="20" pos="2058" userDrawn="1">
          <p15:clr>
            <a:srgbClr val="F26B43"/>
          </p15:clr>
        </p15:guide>
        <p15:guide id="21" pos="2720" userDrawn="1">
          <p15:clr>
            <a:srgbClr val="F26B43"/>
          </p15:clr>
        </p15:guide>
        <p15:guide id="22" pos="2638" userDrawn="1">
          <p15:clr>
            <a:srgbClr val="F26B43"/>
          </p15:clr>
        </p15:guide>
        <p15:guide id="23" pos="3218" userDrawn="1">
          <p15:clr>
            <a:srgbClr val="F26B43"/>
          </p15:clr>
        </p15:guide>
        <p15:guide id="24" pos="3300" userDrawn="1">
          <p15:clr>
            <a:srgbClr val="F26B43"/>
          </p15:clr>
        </p15:guide>
        <p15:guide id="25" pos="3880" userDrawn="1">
          <p15:clr>
            <a:srgbClr val="F26B43"/>
          </p15:clr>
        </p15:guide>
        <p15:guide id="26" pos="4378" userDrawn="1">
          <p15:clr>
            <a:srgbClr val="F26B43"/>
          </p15:clr>
        </p15:guide>
        <p15:guide id="27" pos="4460" userDrawn="1">
          <p15:clr>
            <a:srgbClr val="F26B43"/>
          </p15:clr>
        </p15:guide>
        <p15:guide id="28" pos="5040" userDrawn="1">
          <p15:clr>
            <a:srgbClr val="F26B43"/>
          </p15:clr>
        </p15:guide>
        <p15:guide id="29" pos="4958" userDrawn="1">
          <p15:clr>
            <a:srgbClr val="F26B43"/>
          </p15:clr>
        </p15:guide>
        <p15:guide id="30" pos="5538" userDrawn="1">
          <p15:clr>
            <a:srgbClr val="F26B43"/>
          </p15:clr>
        </p15:guide>
        <p15:guide id="31" pos="5620" userDrawn="1">
          <p15:clr>
            <a:srgbClr val="F26B43"/>
          </p15:clr>
        </p15:guide>
        <p15:guide id="32" pos="6199" userDrawn="1">
          <p15:clr>
            <a:srgbClr val="F26B43"/>
          </p15:clr>
        </p15:guide>
        <p15:guide id="33" pos="6118" userDrawn="1">
          <p15:clr>
            <a:srgbClr val="F26B43"/>
          </p15:clr>
        </p15:guide>
        <p15:guide id="34" pos="6698" userDrawn="1">
          <p15:clr>
            <a:srgbClr val="F26B43"/>
          </p15:clr>
        </p15:guide>
        <p15:guide id="35" pos="6778" userDrawn="1">
          <p15:clr>
            <a:srgbClr val="F26B43"/>
          </p15:clr>
        </p15:guide>
        <p15:guide id="36" pos="7278" userDrawn="1">
          <p15:clr>
            <a:srgbClr val="F26B43"/>
          </p15:clr>
        </p15:guide>
        <p15:guide id="44" orient="horz" pos="3918" userDrawn="1">
          <p15:clr>
            <a:srgbClr val="F26B43"/>
          </p15:clr>
        </p15:guide>
        <p15:guide id="45" orient="horz" pos="4034"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hyperlink" Target="https://teacherhead.com/2021/12/01/five-ways-to-scaffold-classroom-dialogue/" TargetMode="External"/><Relationship Id="rId3" Type="http://schemas.openxmlformats.org/officeDocument/2006/relationships/hyperlink" Target="https://youtu.be/hA0jFccVzr8" TargetMode="External"/><Relationship Id="rId7" Type="http://schemas.openxmlformats.org/officeDocument/2006/relationships/hyperlink" Target="https://impact.chartered.college/article/egan-simon-moving-towards-dialogic-teaching/" TargetMode="External"/><Relationship Id="rId2" Type="http://schemas.openxmlformats.org/officeDocument/2006/relationships/notesSlide" Target="../notesSlides/notesSlide1.xml"/><Relationship Id="rId1" Type="http://schemas.openxmlformats.org/officeDocument/2006/relationships/slideLayout" Target="../slideLayouts/slideLayout10.xml"/><Relationship Id="rId6" Type="http://schemas.openxmlformats.org/officeDocument/2006/relationships/hyperlink" Target="https://my.chartered.college/wp-content/uploads/2018/10/6.-Dialogic-questioning.pdf" TargetMode="External"/><Relationship Id="rId5" Type="http://schemas.openxmlformats.org/officeDocument/2006/relationships/hyperlink" Target="https://d2tic4wvo1iusb.cloudfront.net/eef-guidance-reports/literacy-ks3-ks4/EEF_KS3_KS4_LITERACY_GUIDANCE.pdf" TargetMode="External"/><Relationship Id="rId10" Type="http://schemas.openxmlformats.org/officeDocument/2006/relationships/image" Target="../media/image12.png"/><Relationship Id="rId4" Type="http://schemas.openxmlformats.org/officeDocument/2006/relationships/hyperlink" Target="https://youtu.be/prkyoawq46Q" TargetMode="External"/><Relationship Id="rId9" Type="http://schemas.openxmlformats.org/officeDocument/2006/relationships/hyperlink" Target="https://teachfirst.eu.qualtrics.com/jfe/form/SV_0CmLSDXu7ZmtpFY"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14.svg"/></Relationships>
</file>

<file path=ppt/slides/_rels/slide4.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9.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 Id="rId9" Type="http://schemas.openxmlformats.org/officeDocument/2006/relationships/image" Target="../media/image21.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svg"/><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image" Target="../media/image26.sv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34.sv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3" Type="http://schemas.openxmlformats.org/officeDocument/2006/relationships/hyperlink" Target="https://my.chartered.college/wp-content/uploads/2018/10/6.-Dialogic-questioning.pdf" TargetMode="External"/><Relationship Id="rId2" Type="http://schemas.openxmlformats.org/officeDocument/2006/relationships/notesSlide" Target="../notesSlides/notesSlide26.xml"/><Relationship Id="rId1" Type="http://schemas.openxmlformats.org/officeDocument/2006/relationships/slideLayout" Target="../slideLayouts/slideLayout9.xml"/><Relationship Id="rId4" Type="http://schemas.openxmlformats.org/officeDocument/2006/relationships/hyperlink" Target="http://www.bit.ly/2K3GLoE" TargetMode="Externa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87C7BE3-097B-493C-9F3B-407D017F65D8}"/>
              </a:ext>
            </a:extLst>
          </p:cNvPr>
          <p:cNvSpPr>
            <a:spLocks noGrp="1"/>
          </p:cNvSpPr>
          <p:nvPr>
            <p:ph type="title"/>
          </p:nvPr>
        </p:nvSpPr>
        <p:spPr>
          <a:xfrm>
            <a:off x="635000" y="451908"/>
            <a:ext cx="9092695" cy="852155"/>
          </a:xfrm>
        </p:spPr>
        <p:txBody>
          <a:bodyPr/>
          <a:lstStyle/>
          <a:p>
            <a:r>
              <a:rPr lang="en-GB"/>
              <a:t>Notes to the facilitator</a:t>
            </a:r>
          </a:p>
        </p:txBody>
      </p:sp>
      <p:sp>
        <p:nvSpPr>
          <p:cNvPr id="6" name="Content Placeholder 5">
            <a:extLst>
              <a:ext uri="{FF2B5EF4-FFF2-40B4-BE49-F238E27FC236}">
                <a16:creationId xmlns:a16="http://schemas.microsoft.com/office/drawing/2014/main" id="{73238E87-27C4-460E-A429-B5023ADA326D}"/>
              </a:ext>
            </a:extLst>
          </p:cNvPr>
          <p:cNvSpPr>
            <a:spLocks noGrp="1"/>
          </p:cNvSpPr>
          <p:nvPr>
            <p:ph idx="1"/>
          </p:nvPr>
        </p:nvSpPr>
        <p:spPr>
          <a:xfrm>
            <a:off x="697124" y="1518407"/>
            <a:ext cx="10638284" cy="4887685"/>
          </a:xfrm>
        </p:spPr>
        <p:txBody>
          <a:bodyPr vert="horz" lIns="0" tIns="0" rIns="0" bIns="0" rtlCol="0" anchor="t">
            <a:normAutofit fontScale="85000" lnSpcReduction="20000"/>
          </a:bodyPr>
          <a:lstStyle/>
          <a:p>
            <a:r>
              <a:rPr lang="en-GB" sz="1700" dirty="0"/>
              <a:t>Seminar duration: </a:t>
            </a:r>
            <a:r>
              <a:rPr lang="en-GB" sz="1700" b="0" dirty="0"/>
              <a:t>90 minutes</a:t>
            </a:r>
          </a:p>
          <a:p>
            <a:endParaRPr lang="en-GB" sz="1700" b="0" dirty="0">
              <a:solidFill>
                <a:schemeClr val="accent1"/>
              </a:solidFill>
            </a:endParaRPr>
          </a:p>
          <a:p>
            <a:pPr fontAlgn="base"/>
            <a:r>
              <a:rPr lang="en-GB" sz="1700" dirty="0"/>
              <a:t>Teachers need to have access to: </a:t>
            </a:r>
            <a:endParaRPr lang="en-GB" sz="1700" dirty="0">
              <a:cs typeface="Arial"/>
            </a:endParaRPr>
          </a:p>
          <a:p>
            <a:pPr marL="285750" indent="-285750" fontAlgn="base">
              <a:buFont typeface="Arial" panose="020B0604020202020204" pitchFamily="34" charset="0"/>
              <a:buChar char="•"/>
            </a:pPr>
            <a:r>
              <a:rPr lang="en-GB" sz="1700" b="0" dirty="0">
                <a:cs typeface="Arial"/>
              </a:rPr>
              <a:t>Teachers would benefit from having a </a:t>
            </a:r>
            <a:r>
              <a:rPr lang="en-GB" sz="1700" dirty="0">
                <a:cs typeface="Arial"/>
              </a:rPr>
              <a:t>pen and paper </a:t>
            </a:r>
            <a:r>
              <a:rPr lang="en-GB" sz="1700" b="0" dirty="0">
                <a:cs typeface="Arial"/>
              </a:rPr>
              <a:t>or somewhere to record notes/complete tasks throughout the seminar. </a:t>
            </a:r>
          </a:p>
          <a:p>
            <a:endParaRPr lang="en-GB" sz="1700" dirty="0"/>
          </a:p>
          <a:p>
            <a:pPr marL="0" lvl="2" indent="0" fontAlgn="base">
              <a:buNone/>
            </a:pPr>
            <a:r>
              <a:rPr lang="en-GB" sz="1700" b="1" dirty="0"/>
              <a:t>Link to training video on YouTube:</a:t>
            </a:r>
            <a:endParaRPr lang="en-GB" sz="1700" dirty="0"/>
          </a:p>
          <a:p>
            <a:pPr lvl="2"/>
            <a:r>
              <a:rPr lang="en-GB" sz="1700" u="sng" dirty="0">
                <a:solidFill>
                  <a:srgbClr val="0070C0"/>
                </a:solidFill>
                <a:ea typeface="+mn-lt"/>
                <a:cs typeface="+mn-lt"/>
                <a:hlinkClick r:id="rId3"/>
              </a:rPr>
              <a:t>How to use Teach First slides</a:t>
            </a:r>
            <a:endParaRPr lang="en-GB" sz="1700" dirty="0">
              <a:ea typeface="+mn-lt"/>
              <a:cs typeface="+mn-lt"/>
              <a:hlinkClick r:id="rId3"/>
            </a:endParaRPr>
          </a:p>
          <a:p>
            <a:pPr marL="251460" lvl="2" indent="-251460">
              <a:buFont typeface="Arial"/>
              <a:buChar char="•"/>
            </a:pPr>
            <a:r>
              <a:rPr lang="en-GB" sz="1700" b="1" dirty="0">
                <a:ea typeface="+mn-lt"/>
                <a:cs typeface="+mn-lt"/>
                <a:hlinkClick r:id="rId4"/>
              </a:rPr>
              <a:t>Using structured talk to develop pupils’ literacy – Facilitator training video</a:t>
            </a:r>
            <a:endParaRPr lang="en-GB" dirty="0"/>
          </a:p>
          <a:p>
            <a:pPr marL="0" lvl="2" indent="0" fontAlgn="base">
              <a:buNone/>
            </a:pPr>
            <a:endParaRPr lang="en-GB" sz="1700" i="1" dirty="0">
              <a:solidFill>
                <a:srgbClr val="FF0000"/>
              </a:solidFill>
              <a:cs typeface="Arial"/>
            </a:endParaRPr>
          </a:p>
          <a:p>
            <a:pPr marL="0" lvl="2" indent="0" fontAlgn="base">
              <a:buNone/>
            </a:pPr>
            <a:r>
              <a:rPr lang="en-GB" sz="1700" b="1" dirty="0"/>
              <a:t>Research or resources you might wish to review ahead of delivery: </a:t>
            </a:r>
            <a:endParaRPr lang="en-GB" sz="1200" b="0" dirty="0"/>
          </a:p>
          <a:p>
            <a:pPr marL="285750" indent="-285750">
              <a:buFont typeface="Arial,Sans-Serif"/>
              <a:buChar char="•"/>
            </a:pPr>
            <a:r>
              <a:rPr lang="en-GB" sz="1700" dirty="0">
                <a:ea typeface="+mn-lt"/>
                <a:cs typeface="+mn-lt"/>
                <a:hlinkClick r:id="rId5"/>
              </a:rPr>
              <a:t>EEF: Improving literacy in secondary schools guidance </a:t>
            </a:r>
            <a:r>
              <a:rPr lang="en-GB" sz="1700" dirty="0">
                <a:ea typeface="+mn-lt"/>
                <a:cs typeface="+mn-lt"/>
              </a:rPr>
              <a:t>– see page 29</a:t>
            </a:r>
            <a:endParaRPr lang="en-US" sz="1700" b="0" dirty="0">
              <a:ea typeface="+mn-lt"/>
              <a:cs typeface="+mn-lt"/>
            </a:endParaRPr>
          </a:p>
          <a:p>
            <a:pPr marL="285750" indent="-285750">
              <a:buFont typeface="Arial,Sans-Serif"/>
              <a:buChar char="•"/>
            </a:pPr>
            <a:r>
              <a:rPr lang="en-GB" sz="1700" dirty="0">
                <a:ea typeface="+mn-lt"/>
                <a:cs typeface="+mn-lt"/>
                <a:hlinkClick r:id="rId6"/>
              </a:rPr>
              <a:t>Dialogic questioning</a:t>
            </a:r>
            <a:endParaRPr lang="en-GB" sz="1700" b="0" dirty="0">
              <a:ea typeface="+mn-lt"/>
              <a:cs typeface="+mn-lt"/>
            </a:endParaRPr>
          </a:p>
          <a:p>
            <a:pPr marL="285750" indent="-285750">
              <a:buFont typeface="Arial,Sans-Serif"/>
              <a:buChar char="•"/>
            </a:pPr>
            <a:r>
              <a:rPr lang="en-GB" sz="1700" dirty="0">
                <a:ea typeface="+mn-lt"/>
                <a:cs typeface="+mn-lt"/>
                <a:hlinkClick r:id="rId7"/>
              </a:rPr>
              <a:t>It’s good to talk – moving towards dialogic teaching</a:t>
            </a:r>
            <a:endParaRPr lang="en-GB" sz="1700" b="0" dirty="0">
              <a:ea typeface="+mn-lt"/>
              <a:cs typeface="+mn-lt"/>
            </a:endParaRPr>
          </a:p>
          <a:p>
            <a:pPr marL="285750" indent="-285750">
              <a:buFont typeface="Arial,Sans-Serif"/>
              <a:buChar char="•"/>
            </a:pPr>
            <a:r>
              <a:rPr lang="en-GB" sz="1700" dirty="0">
                <a:cs typeface="Arial"/>
                <a:hlinkClick r:id="rId8"/>
              </a:rPr>
              <a:t>Scaffolding classroom dialogue </a:t>
            </a:r>
            <a:endParaRPr lang="en-GB" sz="1700" dirty="0">
              <a:cs typeface="Arial"/>
            </a:endParaRPr>
          </a:p>
          <a:p>
            <a:endParaRPr lang="en-GB" dirty="0"/>
          </a:p>
          <a:p>
            <a:pPr marL="0" lvl="2" indent="0" fontAlgn="base">
              <a:buNone/>
            </a:pPr>
            <a:r>
              <a:rPr lang="en-GB" sz="1700" b="1" dirty="0">
                <a:cs typeface="Arial"/>
              </a:rPr>
              <a:t>Link to feedback form </a:t>
            </a:r>
            <a:r>
              <a:rPr lang="en-GB" sz="1700" dirty="0">
                <a:cs typeface="Arial"/>
              </a:rPr>
              <a:t>–</a:t>
            </a:r>
            <a:r>
              <a:rPr lang="en-GB" sz="1700" b="1" dirty="0">
                <a:cs typeface="Arial"/>
              </a:rPr>
              <a:t> </a:t>
            </a:r>
            <a:r>
              <a:rPr lang="en-GB" sz="1700" dirty="0">
                <a:cs typeface="Arial"/>
              </a:rPr>
              <a:t>please complete this </a:t>
            </a:r>
            <a:r>
              <a:rPr lang="en-GB" sz="1700" b="1" dirty="0">
                <a:ea typeface="+mn-lt"/>
                <a:cs typeface="+mn-lt"/>
                <a:hlinkClick r:id="rId9"/>
              </a:rPr>
              <a:t>facilitator feedback form</a:t>
            </a:r>
            <a:r>
              <a:rPr lang="en-GB" sz="1700" b="1" dirty="0">
                <a:cs typeface="Arial"/>
              </a:rPr>
              <a:t> </a:t>
            </a:r>
            <a:r>
              <a:rPr lang="en-GB" sz="1700" dirty="0">
                <a:cs typeface="Arial"/>
              </a:rPr>
              <a:t>after delivering this seminar. </a:t>
            </a:r>
          </a:p>
          <a:p>
            <a:endParaRPr lang="en-GB" sz="1700" b="0" dirty="0"/>
          </a:p>
          <a:p>
            <a:endParaRPr lang="en-GB" b="0" dirty="0"/>
          </a:p>
          <a:p>
            <a:endParaRPr lang="en-GB" dirty="0"/>
          </a:p>
        </p:txBody>
      </p:sp>
      <p:pic>
        <p:nvPicPr>
          <p:cNvPr id="2" name="Picture 1">
            <a:extLst>
              <a:ext uri="{FF2B5EF4-FFF2-40B4-BE49-F238E27FC236}">
                <a16:creationId xmlns:a16="http://schemas.microsoft.com/office/drawing/2014/main" id="{7B5F0647-D097-434B-85D0-F7E613F010AE}"/>
              </a:ext>
            </a:extLst>
          </p:cNvPr>
          <p:cNvPicPr>
            <a:picLocks noChangeAspect="1"/>
          </p:cNvPicPr>
          <p:nvPr/>
        </p:nvPicPr>
        <p:blipFill>
          <a:blip r:embed="rId10"/>
          <a:stretch>
            <a:fillRect/>
          </a:stretch>
        </p:blipFill>
        <p:spPr>
          <a:xfrm>
            <a:off x="10056709" y="125034"/>
            <a:ext cx="1934817" cy="1179029"/>
          </a:xfrm>
          <a:prstGeom prst="rect">
            <a:avLst/>
          </a:prstGeom>
        </p:spPr>
      </p:pic>
    </p:spTree>
    <p:extLst>
      <p:ext uri="{BB962C8B-B14F-4D97-AF65-F5344CB8AC3E}">
        <p14:creationId xmlns:p14="http://schemas.microsoft.com/office/powerpoint/2010/main" val="2918955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D7FDF-82D4-40DB-921B-AC582C83883A}"/>
              </a:ext>
            </a:extLst>
          </p:cNvPr>
          <p:cNvSpPr>
            <a:spLocks noGrp="1"/>
          </p:cNvSpPr>
          <p:nvPr>
            <p:ph type="title"/>
          </p:nvPr>
        </p:nvSpPr>
        <p:spPr/>
        <p:txBody>
          <a:bodyPr/>
          <a:lstStyle/>
          <a:p>
            <a:r>
              <a:rPr lang="en-GB"/>
              <a:t>Overview of the seminar</a:t>
            </a:r>
          </a:p>
        </p:txBody>
      </p:sp>
      <p:sp>
        <p:nvSpPr>
          <p:cNvPr id="4" name="Slide Number Placeholder 3">
            <a:extLst>
              <a:ext uri="{FF2B5EF4-FFF2-40B4-BE49-F238E27FC236}">
                <a16:creationId xmlns:a16="http://schemas.microsoft.com/office/drawing/2014/main" id="{A0E21F62-CD37-4A11-9EAA-503DCD553E7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graphicFrame>
        <p:nvGraphicFramePr>
          <p:cNvPr id="5" name="Table 5">
            <a:extLst>
              <a:ext uri="{FF2B5EF4-FFF2-40B4-BE49-F238E27FC236}">
                <a16:creationId xmlns:a16="http://schemas.microsoft.com/office/drawing/2014/main" id="{C897CE65-6713-4EFF-8BB6-EF1474CA5F8D}"/>
              </a:ext>
            </a:extLst>
          </p:cNvPr>
          <p:cNvGraphicFramePr>
            <a:graphicFrameLocks noGrp="1"/>
          </p:cNvGraphicFramePr>
          <p:nvPr>
            <p:extLst>
              <p:ext uri="{D42A27DB-BD31-4B8C-83A1-F6EECF244321}">
                <p14:modId xmlns:p14="http://schemas.microsoft.com/office/powerpoint/2010/main" val="4085432514"/>
              </p:ext>
            </p:extLst>
          </p:nvPr>
        </p:nvGraphicFramePr>
        <p:xfrm>
          <a:off x="833120" y="1574800"/>
          <a:ext cx="10800080" cy="4683760"/>
        </p:xfrm>
        <a:graphic>
          <a:graphicData uri="http://schemas.openxmlformats.org/drawingml/2006/table">
            <a:tbl>
              <a:tblPr firstRow="1" bandRow="1">
                <a:tableStyleId>{5C22544A-7EE6-4342-B048-85BDC9FD1C3A}</a:tableStyleId>
              </a:tblPr>
              <a:tblGrid>
                <a:gridCol w="3064523">
                  <a:extLst>
                    <a:ext uri="{9D8B030D-6E8A-4147-A177-3AD203B41FA5}">
                      <a16:colId xmlns:a16="http://schemas.microsoft.com/office/drawing/2014/main" val="244674642"/>
                    </a:ext>
                  </a:extLst>
                </a:gridCol>
                <a:gridCol w="7735557">
                  <a:extLst>
                    <a:ext uri="{9D8B030D-6E8A-4147-A177-3AD203B41FA5}">
                      <a16:colId xmlns:a16="http://schemas.microsoft.com/office/drawing/2014/main" val="4206751510"/>
                    </a:ext>
                  </a:extLst>
                </a:gridCol>
              </a:tblGrid>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a:t>Seminar focus: Using structured talk to develop pupils’ literacy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a:p>
                  </a:txBody>
                  <a:tcPr/>
                </a:tc>
                <a:tc hMerge="1">
                  <a:txBody>
                    <a:bodyPr/>
                    <a:lstStyle/>
                    <a:p>
                      <a:endParaRPr lang="en-GB"/>
                    </a:p>
                  </a:txBody>
                  <a:tcPr/>
                </a:tc>
                <a:extLst>
                  <a:ext uri="{0D108BD9-81ED-4DB2-BD59-A6C34878D82A}">
                    <a16:rowId xmlns:a16="http://schemas.microsoft.com/office/drawing/2014/main" val="1421347440"/>
                  </a:ext>
                </a:extLst>
              </a:tr>
              <a:tr h="370840">
                <a:tc>
                  <a:txBody>
                    <a:bodyPr/>
                    <a:lstStyle/>
                    <a:p>
                      <a:r>
                        <a:rPr lang="en-GB"/>
                        <a:t>Slide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a:t>Settling task – ECTs reflect on what talk currently looks like in their class.</a:t>
                      </a:r>
                    </a:p>
                  </a:txBody>
                  <a:tcPr/>
                </a:tc>
                <a:extLst>
                  <a:ext uri="{0D108BD9-81ED-4DB2-BD59-A6C34878D82A}">
                    <a16:rowId xmlns:a16="http://schemas.microsoft.com/office/drawing/2014/main" val="3248252564"/>
                  </a:ext>
                </a:extLst>
              </a:tr>
              <a:tr h="370840">
                <a:tc>
                  <a:txBody>
                    <a:bodyPr/>
                    <a:lstStyle/>
                    <a:p>
                      <a:r>
                        <a:rPr lang="en-GB"/>
                        <a:t>Slides 4 – 6</a:t>
                      </a:r>
                    </a:p>
                  </a:txBody>
                  <a:tcPr/>
                </a:tc>
                <a:tc>
                  <a:txBody>
                    <a:bodyPr/>
                    <a:lstStyle/>
                    <a:p>
                      <a:r>
                        <a:rPr lang="en-GB"/>
                        <a:t>Introduces the seminar, outcomes and ECF statements covered.</a:t>
                      </a:r>
                    </a:p>
                  </a:txBody>
                  <a:tcPr/>
                </a:tc>
                <a:extLst>
                  <a:ext uri="{0D108BD9-81ED-4DB2-BD59-A6C34878D82A}">
                    <a16:rowId xmlns:a16="http://schemas.microsoft.com/office/drawing/2014/main" val="2505342433"/>
                  </a:ext>
                </a:extLst>
              </a:tr>
              <a:tr h="370840">
                <a:tc>
                  <a:txBody>
                    <a:bodyPr/>
                    <a:lstStyle/>
                    <a:p>
                      <a:r>
                        <a:rPr lang="en-GB"/>
                        <a:t>Slides 7 – 8</a:t>
                      </a:r>
                    </a:p>
                  </a:txBody>
                  <a:tcPr/>
                </a:tc>
                <a:tc>
                  <a:txBody>
                    <a:bodyPr/>
                    <a:lstStyle/>
                    <a:p>
                      <a:r>
                        <a:rPr lang="en-GB"/>
                        <a:t>Explores the importance of developing pupil talk.</a:t>
                      </a:r>
                    </a:p>
                  </a:txBody>
                  <a:tcPr/>
                </a:tc>
                <a:extLst>
                  <a:ext uri="{0D108BD9-81ED-4DB2-BD59-A6C34878D82A}">
                    <a16:rowId xmlns:a16="http://schemas.microsoft.com/office/drawing/2014/main" val="29501776"/>
                  </a:ext>
                </a:extLst>
              </a:tr>
              <a:tr h="370840">
                <a:tc>
                  <a:txBody>
                    <a:bodyPr/>
                    <a:lstStyle/>
                    <a:p>
                      <a:r>
                        <a:rPr lang="en-GB"/>
                        <a:t>Slides 9 – 10</a:t>
                      </a:r>
                    </a:p>
                  </a:txBody>
                  <a:tcPr/>
                </a:tc>
                <a:tc>
                  <a:txBody>
                    <a:bodyPr/>
                    <a:lstStyle/>
                    <a:p>
                      <a:r>
                        <a:rPr lang="en-GB"/>
                        <a:t>Explores the conditions required for purposeful structured talk to occur.</a:t>
                      </a:r>
                    </a:p>
                  </a:txBody>
                  <a:tcPr/>
                </a:tc>
                <a:extLst>
                  <a:ext uri="{0D108BD9-81ED-4DB2-BD59-A6C34878D82A}">
                    <a16:rowId xmlns:a16="http://schemas.microsoft.com/office/drawing/2014/main" val="114338520"/>
                  </a:ext>
                </a:extLst>
              </a:tr>
              <a:tr h="370840">
                <a:tc>
                  <a:txBody>
                    <a:bodyPr/>
                    <a:lstStyle/>
                    <a:p>
                      <a:r>
                        <a:rPr lang="en-GB"/>
                        <a:t>Slide 11</a:t>
                      </a:r>
                    </a:p>
                  </a:txBody>
                  <a:tcPr/>
                </a:tc>
                <a:tc>
                  <a:txBody>
                    <a:bodyPr/>
                    <a:lstStyle/>
                    <a:p>
                      <a:r>
                        <a:rPr lang="en-GB"/>
                        <a:t>Introduction to a dialogic approach to questioning and scaffold to structure talk and develop literacy.</a:t>
                      </a:r>
                      <a:endParaRPr lang="en-GB" b="1"/>
                    </a:p>
                  </a:txBody>
                  <a:tcPr/>
                </a:tc>
                <a:extLst>
                  <a:ext uri="{0D108BD9-81ED-4DB2-BD59-A6C34878D82A}">
                    <a16:rowId xmlns:a16="http://schemas.microsoft.com/office/drawing/2014/main" val="2524290562"/>
                  </a:ext>
                </a:extLst>
              </a:tr>
              <a:tr h="370840">
                <a:tc>
                  <a:txBody>
                    <a:bodyPr/>
                    <a:lstStyle/>
                    <a:p>
                      <a:r>
                        <a:rPr lang="en-GB"/>
                        <a:t>Slides 12 – 18</a:t>
                      </a:r>
                    </a:p>
                  </a:txBody>
                  <a:tcPr/>
                </a:tc>
                <a:tc>
                  <a:txBody>
                    <a:bodyPr/>
                    <a:lstStyle/>
                    <a:p>
                      <a:r>
                        <a:rPr lang="en-GB"/>
                        <a:t>Explores how to and provides an example of using dialogic questioning effectively</a:t>
                      </a:r>
                      <a:r>
                        <a:rPr lang="en-GB" b="0"/>
                        <a:t>.</a:t>
                      </a:r>
                    </a:p>
                  </a:txBody>
                  <a:tcPr/>
                </a:tc>
                <a:extLst>
                  <a:ext uri="{0D108BD9-81ED-4DB2-BD59-A6C34878D82A}">
                    <a16:rowId xmlns:a16="http://schemas.microsoft.com/office/drawing/2014/main" val="3287633928"/>
                  </a:ext>
                </a:extLst>
              </a:tr>
              <a:tr h="370840">
                <a:tc>
                  <a:txBody>
                    <a:bodyPr/>
                    <a:lstStyle/>
                    <a:p>
                      <a:r>
                        <a:rPr lang="en-GB"/>
                        <a:t>Slides 19 – 23</a:t>
                      </a: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a:t>Explores how to and provides an example of using scaffolds for pupil talk effectively.</a:t>
                      </a:r>
                      <a:endParaRPr lang="en-GB" b="1"/>
                    </a:p>
                  </a:txBody>
                  <a:tcPr/>
                </a:tc>
                <a:extLst>
                  <a:ext uri="{0D108BD9-81ED-4DB2-BD59-A6C34878D82A}">
                    <a16:rowId xmlns:a16="http://schemas.microsoft.com/office/drawing/2014/main" val="2895154866"/>
                  </a:ext>
                </a:extLst>
              </a:tr>
              <a:tr h="370840">
                <a:tc>
                  <a:txBody>
                    <a:bodyPr/>
                    <a:lstStyle/>
                    <a:p>
                      <a:r>
                        <a:rPr lang="en-GB"/>
                        <a:t>Slide 24</a:t>
                      </a:r>
                    </a:p>
                  </a:txBody>
                  <a:tcPr/>
                </a:tc>
                <a:tc>
                  <a:txBody>
                    <a:bodyPr/>
                    <a:lstStyle/>
                    <a:p>
                      <a:r>
                        <a:rPr lang="en-GB"/>
                        <a:t>Shares networks and resources that </a:t>
                      </a:r>
                      <a:r>
                        <a:rPr lang="en-GB" sz="1800" b="0"/>
                        <a:t>might be useful for ECTs to utilise to further support their development.</a:t>
                      </a:r>
                      <a:endParaRPr lang="en-GB"/>
                    </a:p>
                  </a:txBody>
                  <a:tcPr/>
                </a:tc>
                <a:extLst>
                  <a:ext uri="{0D108BD9-81ED-4DB2-BD59-A6C34878D82A}">
                    <a16:rowId xmlns:a16="http://schemas.microsoft.com/office/drawing/2014/main" val="221090991"/>
                  </a:ext>
                </a:extLst>
              </a:tr>
            </a:tbl>
          </a:graphicData>
        </a:graphic>
      </p:graphicFrame>
    </p:spTree>
    <p:extLst>
      <p:ext uri="{BB962C8B-B14F-4D97-AF65-F5344CB8AC3E}">
        <p14:creationId xmlns:p14="http://schemas.microsoft.com/office/powerpoint/2010/main" val="1887178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Snipped 13">
            <a:extLst>
              <a:ext uri="{FF2B5EF4-FFF2-40B4-BE49-F238E27FC236}">
                <a16:creationId xmlns:a16="http://schemas.microsoft.com/office/drawing/2014/main" id="{0806E19C-6298-4BBA-BBF7-F49206A812F8}"/>
              </a:ext>
            </a:extLst>
          </p:cNvPr>
          <p:cNvSpPr/>
          <p:nvPr/>
        </p:nvSpPr>
        <p:spPr>
          <a:xfrm>
            <a:off x="894364" y="2427151"/>
            <a:ext cx="6953692" cy="3569611"/>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
            <a:extLst>
              <a:ext uri="{FF2B5EF4-FFF2-40B4-BE49-F238E27FC236}">
                <a16:creationId xmlns:a16="http://schemas.microsoft.com/office/drawing/2014/main" id="{DAA69DC3-1060-49CA-91EF-B960D5FAECAB}"/>
              </a:ext>
            </a:extLst>
          </p:cNvPr>
          <p:cNvSpPr>
            <a:spLocks noGrp="1"/>
          </p:cNvSpPr>
          <p:nvPr>
            <p:ph type="title"/>
          </p:nvPr>
        </p:nvSpPr>
        <p:spPr>
          <a:xfrm>
            <a:off x="1075117" y="3079002"/>
            <a:ext cx="6592185" cy="2424574"/>
          </a:xfrm>
        </p:spPr>
        <p:txBody>
          <a:bodyPr/>
          <a:lstStyle/>
          <a:p>
            <a:r>
              <a:rPr lang="en-GB" sz="3200">
                <a:solidFill>
                  <a:schemeClr val="tx1"/>
                </a:solidFill>
                <a:latin typeface="+mj-lt"/>
              </a:rPr>
              <a:t>What does ‘talk’ currently look like in your class?</a:t>
            </a:r>
            <a:br>
              <a:rPr lang="en-GB" sz="3200">
                <a:solidFill>
                  <a:schemeClr val="tx1"/>
                </a:solidFill>
                <a:latin typeface="+mj-lt"/>
              </a:rPr>
            </a:br>
            <a:br>
              <a:rPr lang="en-GB" sz="3200">
                <a:solidFill>
                  <a:schemeClr val="tx1"/>
                </a:solidFill>
                <a:latin typeface="+mj-lt"/>
              </a:rPr>
            </a:br>
            <a:r>
              <a:rPr lang="en-GB" sz="3200">
                <a:solidFill>
                  <a:schemeClr val="tx1"/>
                </a:solidFill>
                <a:latin typeface="+mj-lt"/>
              </a:rPr>
              <a:t>How do you support pupils to engage in purposeful talk?</a:t>
            </a:r>
          </a:p>
        </p:txBody>
      </p:sp>
      <p:sp>
        <p:nvSpPr>
          <p:cNvPr id="11" name="Slide Number Placeholder 2">
            <a:extLst>
              <a:ext uri="{FF2B5EF4-FFF2-40B4-BE49-F238E27FC236}">
                <a16:creationId xmlns:a16="http://schemas.microsoft.com/office/drawing/2014/main" id="{1CD61F3A-99D2-4AF8-8D41-F72E5621AB5D}"/>
              </a:ext>
            </a:extLst>
          </p:cNvPr>
          <p:cNvSpPr>
            <a:spLocks noGrp="1"/>
          </p:cNvSpPr>
          <p:nvPr>
            <p:ph type="sldNum" sz="quarter" idx="12"/>
          </p:nvPr>
        </p:nvSpPr>
        <p:spPr/>
        <p:txBody>
          <a:bodyPr/>
          <a:lstStyle/>
          <a:p>
            <a:fld id="{6B6EFD66-0F65-0C43-B4F5-A9CE99357F25}" type="slidenum">
              <a:rPr lang="en-GB" smtClean="0"/>
              <a:pPr/>
              <a:t>3</a:t>
            </a:fld>
            <a:endParaRPr lang="en-GB"/>
          </a:p>
        </p:txBody>
      </p:sp>
      <p:sp>
        <p:nvSpPr>
          <p:cNvPr id="12" name="TextBox 11">
            <a:extLst>
              <a:ext uri="{FF2B5EF4-FFF2-40B4-BE49-F238E27FC236}">
                <a16:creationId xmlns:a16="http://schemas.microsoft.com/office/drawing/2014/main" id="{62697ED5-EC94-4B73-A700-75020A892EA4}"/>
              </a:ext>
            </a:extLst>
          </p:cNvPr>
          <p:cNvSpPr txBox="1"/>
          <p:nvPr/>
        </p:nvSpPr>
        <p:spPr>
          <a:xfrm>
            <a:off x="2004345" y="2057820"/>
            <a:ext cx="184731" cy="369332"/>
          </a:xfrm>
          <a:prstGeom prst="rect">
            <a:avLst/>
          </a:prstGeom>
          <a:noFill/>
        </p:spPr>
        <p:txBody>
          <a:bodyPr wrap="none" rtlCol="0">
            <a:spAutoFit/>
          </a:bodyPr>
          <a:lstStyle/>
          <a:p>
            <a:endParaRPr lang="en-GB"/>
          </a:p>
        </p:txBody>
      </p:sp>
      <p:pic>
        <p:nvPicPr>
          <p:cNvPr id="9" name="Graphic 8" descr="Signature with solid fill">
            <a:extLst>
              <a:ext uri="{FF2B5EF4-FFF2-40B4-BE49-F238E27FC236}">
                <a16:creationId xmlns:a16="http://schemas.microsoft.com/office/drawing/2014/main" id="{189C09F6-3522-46C7-95C0-C04E350FCD0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82246" y="2585817"/>
            <a:ext cx="3410945" cy="3410945"/>
          </a:xfrm>
          <a:prstGeom prst="rect">
            <a:avLst/>
          </a:prstGeom>
        </p:spPr>
      </p:pic>
      <p:sp>
        <p:nvSpPr>
          <p:cNvPr id="10" name="TextBox 9">
            <a:extLst>
              <a:ext uri="{FF2B5EF4-FFF2-40B4-BE49-F238E27FC236}">
                <a16:creationId xmlns:a16="http://schemas.microsoft.com/office/drawing/2014/main" id="{AEF2CA2E-E4C7-4447-91E6-950909E501E2}"/>
              </a:ext>
            </a:extLst>
          </p:cNvPr>
          <p:cNvSpPr txBox="1"/>
          <p:nvPr/>
        </p:nvSpPr>
        <p:spPr>
          <a:xfrm>
            <a:off x="765545" y="439634"/>
            <a:ext cx="4040371" cy="830997"/>
          </a:xfrm>
          <a:prstGeom prst="rect">
            <a:avLst/>
          </a:prstGeom>
          <a:noFill/>
        </p:spPr>
        <p:txBody>
          <a:bodyPr wrap="square" rtlCol="0">
            <a:spAutoFit/>
          </a:bodyPr>
          <a:lstStyle/>
          <a:p>
            <a:r>
              <a:rPr lang="en-GB" sz="4800" b="1">
                <a:solidFill>
                  <a:schemeClr val="bg1"/>
                </a:solidFill>
                <a:latin typeface="Constantia" panose="02030602050306030303" pitchFamily="18" charset="0"/>
              </a:rPr>
              <a:t>Settling task</a:t>
            </a:r>
          </a:p>
        </p:txBody>
      </p:sp>
    </p:spTree>
    <p:extLst>
      <p:ext uri="{BB962C8B-B14F-4D97-AF65-F5344CB8AC3E}">
        <p14:creationId xmlns:p14="http://schemas.microsoft.com/office/powerpoint/2010/main" val="2753173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Top Corners Snipped 15">
            <a:extLst>
              <a:ext uri="{FF2B5EF4-FFF2-40B4-BE49-F238E27FC236}">
                <a16:creationId xmlns:a16="http://schemas.microsoft.com/office/drawing/2014/main" id="{9C2436F9-FD6D-44D5-9464-B8281576D1FA}"/>
              </a:ext>
            </a:extLst>
          </p:cNvPr>
          <p:cNvSpPr/>
          <p:nvPr/>
        </p:nvSpPr>
        <p:spPr>
          <a:xfrm>
            <a:off x="6786664" y="3057348"/>
            <a:ext cx="5217819" cy="3693319"/>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 name="Title 1">
            <a:extLst>
              <a:ext uri="{FF2B5EF4-FFF2-40B4-BE49-F238E27FC236}">
                <a16:creationId xmlns:a16="http://schemas.microsoft.com/office/drawing/2014/main" id="{F3CC4C13-3E97-C642-B810-682B24DE21DC}"/>
              </a:ext>
            </a:extLst>
          </p:cNvPr>
          <p:cNvSpPr>
            <a:spLocks noGrp="1"/>
          </p:cNvSpPr>
          <p:nvPr>
            <p:ph type="ctrTitle"/>
          </p:nvPr>
        </p:nvSpPr>
        <p:spPr>
          <a:xfrm>
            <a:off x="4309110" y="536361"/>
            <a:ext cx="7695373" cy="1746121"/>
          </a:xfrm>
        </p:spPr>
        <p:txBody>
          <a:bodyPr>
            <a:noAutofit/>
          </a:bodyPr>
          <a:lstStyle/>
          <a:p>
            <a:r>
              <a:rPr lang="en-GB" sz="5000">
                <a:latin typeface="Constantia"/>
              </a:rPr>
              <a:t>Using structured talk to develop pupils’ literacy </a:t>
            </a:r>
          </a:p>
        </p:txBody>
      </p:sp>
      <p:sp>
        <p:nvSpPr>
          <p:cNvPr id="15" name="TextBox 14">
            <a:extLst>
              <a:ext uri="{FF2B5EF4-FFF2-40B4-BE49-F238E27FC236}">
                <a16:creationId xmlns:a16="http://schemas.microsoft.com/office/drawing/2014/main" id="{C47815DB-C349-463E-9F22-94B1767EA056}"/>
              </a:ext>
            </a:extLst>
          </p:cNvPr>
          <p:cNvSpPr txBox="1"/>
          <p:nvPr/>
        </p:nvSpPr>
        <p:spPr>
          <a:xfrm>
            <a:off x="6969663" y="3401913"/>
            <a:ext cx="3790638" cy="3693319"/>
          </a:xfrm>
          <a:prstGeom prst="rect">
            <a:avLst/>
          </a:prstGeom>
          <a:noFill/>
        </p:spPr>
        <p:txBody>
          <a:bodyPr wrap="square" rtlCol="0">
            <a:spAutoFit/>
          </a:bodyPr>
          <a:lstStyle/>
          <a:p>
            <a:r>
              <a:rPr lang="en-GB" sz="2200"/>
              <a:t>Throughout the seminar please:</a:t>
            </a:r>
          </a:p>
          <a:p>
            <a:endParaRPr lang="en-GB" sz="2200"/>
          </a:p>
          <a:p>
            <a:pPr marL="342900" indent="-342900">
              <a:buFont typeface="Arial" panose="020B0604020202020204" pitchFamily="34" charset="0"/>
              <a:buChar char="•"/>
            </a:pPr>
            <a:r>
              <a:rPr lang="en-GB" sz="2200"/>
              <a:t>keep your camera on</a:t>
            </a:r>
          </a:p>
          <a:p>
            <a:pPr marL="342900" indent="-342900">
              <a:buFont typeface="Arial" panose="020B0604020202020204" pitchFamily="34" charset="0"/>
              <a:buChar char="•"/>
            </a:pPr>
            <a:endParaRPr lang="en-GB" sz="2200"/>
          </a:p>
          <a:p>
            <a:pPr marL="342900" indent="-342900">
              <a:buFont typeface="Arial" panose="020B0604020202020204" pitchFamily="34" charset="0"/>
              <a:buChar char="•"/>
            </a:pPr>
            <a:r>
              <a:rPr lang="en-GB" sz="2200"/>
              <a:t>mic muted if not talking</a:t>
            </a:r>
          </a:p>
          <a:p>
            <a:pPr marL="342900" indent="-342900">
              <a:buFont typeface="Arial" panose="020B0604020202020204" pitchFamily="34" charset="0"/>
              <a:buChar char="•"/>
            </a:pPr>
            <a:endParaRPr lang="en-GB" sz="2200"/>
          </a:p>
          <a:p>
            <a:pPr marL="342900" indent="-342900">
              <a:buFont typeface="Arial" panose="020B0604020202020204" pitchFamily="34" charset="0"/>
              <a:buChar char="•"/>
            </a:pPr>
            <a:r>
              <a:rPr lang="en-GB" sz="2200"/>
              <a:t>‘raise your hand’ if you wish to speak</a:t>
            </a:r>
          </a:p>
          <a:p>
            <a:endParaRPr lang="en-GB"/>
          </a:p>
          <a:p>
            <a:endParaRPr lang="en-GB"/>
          </a:p>
        </p:txBody>
      </p:sp>
      <p:sp>
        <p:nvSpPr>
          <p:cNvPr id="17" name="Rectangle: Top Corners Snipped 16">
            <a:extLst>
              <a:ext uri="{FF2B5EF4-FFF2-40B4-BE49-F238E27FC236}">
                <a16:creationId xmlns:a16="http://schemas.microsoft.com/office/drawing/2014/main" id="{1FD973A6-CCFC-4D9F-AFCD-5E5FCE68129E}"/>
              </a:ext>
            </a:extLst>
          </p:cNvPr>
          <p:cNvSpPr/>
          <p:nvPr/>
        </p:nvSpPr>
        <p:spPr>
          <a:xfrm rot="21335612">
            <a:off x="6116365" y="2781300"/>
            <a:ext cx="2352200" cy="620613"/>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200" b="1"/>
              <a:t>Seminar norms</a:t>
            </a:r>
          </a:p>
        </p:txBody>
      </p:sp>
      <p:pic>
        <p:nvPicPr>
          <p:cNvPr id="19" name="Graphic 18" descr="Video camera">
            <a:extLst>
              <a:ext uri="{FF2B5EF4-FFF2-40B4-BE49-F238E27FC236}">
                <a16:creationId xmlns:a16="http://schemas.microsoft.com/office/drawing/2014/main" id="{32319608-3CD5-4FF1-9B75-A8E8DBBA8B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12468" y="4132846"/>
            <a:ext cx="767457" cy="767457"/>
          </a:xfrm>
          <a:prstGeom prst="rect">
            <a:avLst/>
          </a:prstGeom>
        </p:spPr>
      </p:pic>
      <p:pic>
        <p:nvPicPr>
          <p:cNvPr id="21" name="Graphic 20" descr="Radio microphone">
            <a:extLst>
              <a:ext uri="{FF2B5EF4-FFF2-40B4-BE49-F238E27FC236}">
                <a16:creationId xmlns:a16="http://schemas.microsoft.com/office/drawing/2014/main" id="{3A688C46-FE33-40F9-8086-6555E3DD7D4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50043" y="5032045"/>
            <a:ext cx="620515" cy="620515"/>
          </a:xfrm>
          <a:prstGeom prst="rect">
            <a:avLst/>
          </a:prstGeom>
        </p:spPr>
      </p:pic>
      <p:pic>
        <p:nvPicPr>
          <p:cNvPr id="23" name="Graphic 22" descr="Raised hand">
            <a:extLst>
              <a:ext uri="{FF2B5EF4-FFF2-40B4-BE49-F238E27FC236}">
                <a16:creationId xmlns:a16="http://schemas.microsoft.com/office/drawing/2014/main" id="{1F166D38-1A7B-4620-9CB3-EC36A0FE72B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303101" y="5784302"/>
            <a:ext cx="767457" cy="767457"/>
          </a:xfrm>
          <a:prstGeom prst="rect">
            <a:avLst/>
          </a:prstGeom>
        </p:spPr>
      </p:pic>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91272" y="0"/>
            <a:ext cx="4578350" cy="685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1376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69EB488-BC77-0540-812C-E70B6AC86254}"/>
              </a:ext>
            </a:extLst>
          </p:cNvPr>
          <p:cNvSpPr>
            <a:spLocks noGrp="1"/>
          </p:cNvSpPr>
          <p:nvPr>
            <p:ph type="title"/>
          </p:nvPr>
        </p:nvSpPr>
        <p:spPr/>
        <p:txBody>
          <a:bodyPr/>
          <a:lstStyle/>
          <a:p>
            <a:r>
              <a:rPr lang="en-GB"/>
              <a:t>Seminar objectives</a:t>
            </a:r>
          </a:p>
        </p:txBody>
      </p:sp>
      <p:sp>
        <p:nvSpPr>
          <p:cNvPr id="6" name="Content Placeholder 5">
            <a:extLst>
              <a:ext uri="{FF2B5EF4-FFF2-40B4-BE49-F238E27FC236}">
                <a16:creationId xmlns:a16="http://schemas.microsoft.com/office/drawing/2014/main" id="{60EA8BC1-62A1-4248-B8BC-61125B1A324F}"/>
              </a:ext>
            </a:extLst>
          </p:cNvPr>
          <p:cNvSpPr>
            <a:spLocks noGrp="1"/>
          </p:cNvSpPr>
          <p:nvPr>
            <p:ph idx="1"/>
          </p:nvPr>
        </p:nvSpPr>
        <p:spPr>
          <a:xfrm>
            <a:off x="635000" y="1752600"/>
            <a:ext cx="10918825" cy="4200525"/>
          </a:xfrm>
        </p:spPr>
        <p:txBody>
          <a:bodyPr vert="horz" lIns="0" tIns="0" rIns="0" bIns="0" rtlCol="0" anchor="t">
            <a:normAutofit/>
          </a:bodyPr>
          <a:lstStyle/>
          <a:p>
            <a:pPr marL="0" lvl="2" indent="0">
              <a:buNone/>
            </a:pPr>
            <a:r>
              <a:rPr lang="en-GB" sz="2700">
                <a:latin typeface="+mj-lt"/>
              </a:rPr>
              <a:t>By the end of this seminar, you will:</a:t>
            </a:r>
          </a:p>
          <a:p>
            <a:pPr fontAlgn="base"/>
            <a:r>
              <a:rPr lang="en-GB" sz="2700" b="0" i="0">
                <a:effectLst/>
                <a:latin typeface="Arial" panose="020B0604020202020204" pitchFamily="34" charset="0"/>
              </a:rPr>
              <a:t>know how developing pupil talk supports literacy and understanding </a:t>
            </a:r>
          </a:p>
          <a:p>
            <a:pPr fontAlgn="base"/>
            <a:r>
              <a:rPr lang="en-GB" sz="2700">
                <a:latin typeface="Arial" panose="020B0604020202020204" pitchFamily="34" charset="0"/>
              </a:rPr>
              <a:t>have c</a:t>
            </a:r>
            <a:r>
              <a:rPr lang="en-GB" sz="2700" b="0" i="0">
                <a:effectLst/>
                <a:latin typeface="Arial" panose="020B0604020202020204" pitchFamily="34" charset="0"/>
              </a:rPr>
              <a:t>onsidered the conditions required to enable purposeful talk to tak</a:t>
            </a:r>
            <a:r>
              <a:rPr lang="en-GB" sz="2700">
                <a:latin typeface="Arial" panose="020B0604020202020204" pitchFamily="34" charset="0"/>
              </a:rPr>
              <a:t>e place</a:t>
            </a:r>
            <a:endParaRPr lang="en-GB" sz="2700" b="0" i="0">
              <a:effectLst/>
              <a:latin typeface="Arial" panose="020B0604020202020204" pitchFamily="34" charset="0"/>
            </a:endParaRPr>
          </a:p>
          <a:p>
            <a:pPr fontAlgn="base"/>
            <a:r>
              <a:rPr lang="en-GB" sz="2700">
                <a:latin typeface="Arial" panose="020B0604020202020204" pitchFamily="34" charset="0"/>
              </a:rPr>
              <a:t>h</a:t>
            </a:r>
            <a:r>
              <a:rPr lang="en-GB" sz="2700" b="0" i="0">
                <a:effectLst/>
                <a:latin typeface="Arial" panose="020B0604020202020204" pitchFamily="34" charset="0"/>
              </a:rPr>
              <a:t>ave explored strategies to develop talk </a:t>
            </a:r>
            <a:endParaRPr lang="en-GB" sz="2700">
              <a:latin typeface="Arial" panose="020B0604020202020204" pitchFamily="34" charset="0"/>
            </a:endParaRPr>
          </a:p>
          <a:p>
            <a:pPr fontAlgn="base"/>
            <a:r>
              <a:rPr lang="en-GB" sz="2700">
                <a:latin typeface="Arial" panose="020B0604020202020204" pitchFamily="34" charset="0"/>
              </a:rPr>
              <a:t>h</a:t>
            </a:r>
            <a:r>
              <a:rPr lang="en-GB" sz="2700" b="0" i="0">
                <a:effectLst/>
                <a:latin typeface="Arial" panose="020B0604020202020204" pitchFamily="34" charset="0"/>
              </a:rPr>
              <a:t>ave practised incorporating identified strategies into your teaching practice </a:t>
            </a:r>
          </a:p>
          <a:p>
            <a:pPr marL="0" lvl="2" indent="0">
              <a:buNone/>
            </a:pPr>
            <a:endParaRPr lang="en-GB" sz="2700">
              <a:latin typeface="+mj-lt"/>
            </a:endParaRPr>
          </a:p>
          <a:p>
            <a:pPr marL="0" lvl="2" indent="0">
              <a:buNone/>
            </a:pPr>
            <a:endParaRPr lang="en-GB" sz="2700" b="0" i="0">
              <a:effectLst/>
              <a:latin typeface="+mj-lt"/>
            </a:endParaRPr>
          </a:p>
          <a:p>
            <a:pPr marL="0" lvl="2" indent="0">
              <a:buNone/>
            </a:pPr>
            <a:endParaRPr lang="en-GB" b="0" i="0">
              <a:effectLst/>
              <a:latin typeface="Segoe UI" panose="020B0502040204020203" pitchFamily="34" charset="0"/>
            </a:endParaRPr>
          </a:p>
          <a:p>
            <a:pPr marL="0" lvl="2" indent="0">
              <a:buNone/>
            </a:pPr>
            <a:endParaRPr lang="en-GB"/>
          </a:p>
          <a:p>
            <a:pPr marL="0" lvl="2" indent="0">
              <a:buNone/>
            </a:pPr>
            <a:endParaRPr lang="en-GB"/>
          </a:p>
          <a:p>
            <a:pPr marL="0" lvl="2" indent="0">
              <a:buNone/>
            </a:pPr>
            <a:endParaRPr lang="en-GB"/>
          </a:p>
          <a:p>
            <a:pPr marL="0" lvl="2" indent="0">
              <a:buNone/>
            </a:pPr>
            <a:endParaRPr lang="en-GB"/>
          </a:p>
          <a:p>
            <a:pPr marL="251460" indent="-251460" fontAlgn="base"/>
            <a:endParaRPr lang="en-GB">
              <a:cs typeface="Arial" panose="020B0604020202020204"/>
            </a:endParaRPr>
          </a:p>
          <a:p>
            <a:pPr marL="251460" indent="-251460" fontAlgn="base"/>
            <a:endParaRPr lang="en-GB">
              <a:cs typeface="Arial" panose="020B0604020202020204"/>
            </a:endParaRPr>
          </a:p>
          <a:p>
            <a:pPr marL="0" lvl="2" indent="0">
              <a:buNone/>
            </a:pPr>
            <a:endParaRPr lang="en-GB"/>
          </a:p>
        </p:txBody>
      </p:sp>
      <p:sp>
        <p:nvSpPr>
          <p:cNvPr id="2" name="Slide Number Placeholder 1">
            <a:extLst>
              <a:ext uri="{FF2B5EF4-FFF2-40B4-BE49-F238E27FC236}">
                <a16:creationId xmlns:a16="http://schemas.microsoft.com/office/drawing/2014/main" id="{F73F79CD-4F90-4BA4-A4CD-833A2178DB1A}"/>
              </a:ext>
            </a:extLst>
          </p:cNvPr>
          <p:cNvSpPr>
            <a:spLocks noGrp="1"/>
          </p:cNvSpPr>
          <p:nvPr>
            <p:ph type="sldNum" sz="quarter" idx="12"/>
          </p:nvPr>
        </p:nvSpPr>
        <p:spPr/>
        <p:txBody>
          <a:bodyPr/>
          <a:lstStyle/>
          <a:p>
            <a:fld id="{6B6EFD66-0F65-0C43-B4F5-A9CE99357F25}" type="slidenum">
              <a:rPr lang="en-GB" smtClean="0"/>
              <a:t>5</a:t>
            </a:fld>
            <a:endParaRPr lang="en-GB"/>
          </a:p>
        </p:txBody>
      </p:sp>
    </p:spTree>
    <p:extLst>
      <p:ext uri="{BB962C8B-B14F-4D97-AF65-F5344CB8AC3E}">
        <p14:creationId xmlns:p14="http://schemas.microsoft.com/office/powerpoint/2010/main" val="19817980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ght Triangle 9">
            <a:extLst>
              <a:ext uri="{FF2B5EF4-FFF2-40B4-BE49-F238E27FC236}">
                <a16:creationId xmlns:a16="http://schemas.microsoft.com/office/drawing/2014/main" id="{DD5625DE-99D0-410A-BB05-5561FEE4F7E4}"/>
              </a:ext>
            </a:extLst>
          </p:cNvPr>
          <p:cNvSpPr/>
          <p:nvPr/>
        </p:nvSpPr>
        <p:spPr>
          <a:xfrm rot="16200000">
            <a:off x="8274464" y="2986921"/>
            <a:ext cx="3789886" cy="4045186"/>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lide Number Placeholder 3">
            <a:extLst>
              <a:ext uri="{FF2B5EF4-FFF2-40B4-BE49-F238E27FC236}">
                <a16:creationId xmlns:a16="http://schemas.microsoft.com/office/drawing/2014/main" id="{A721511E-B433-4F7E-B573-6B4DA3FDDD6B}"/>
              </a:ext>
            </a:extLst>
          </p:cNvPr>
          <p:cNvSpPr>
            <a:spLocks noGrp="1"/>
          </p:cNvSpPr>
          <p:nvPr>
            <p:ph type="sldNum" sz="quarter" idx="12"/>
          </p:nvPr>
        </p:nvSpPr>
        <p:spPr>
          <a:xfrm>
            <a:off x="10760074" y="6407149"/>
            <a:ext cx="796925" cy="153888"/>
          </a:xfrm>
        </p:spPr>
        <p:txBody>
          <a:bodyPr/>
          <a:lstStyle/>
          <a:p>
            <a:fld id="{6B6EFD66-0F65-0C43-B4F5-A9CE99357F25}" type="slidenum">
              <a:rPr lang="en-GB" smtClean="0"/>
              <a:pPr/>
              <a:t>6</a:t>
            </a:fld>
            <a:endParaRPr lang="en-GB"/>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8827" y="0"/>
            <a:ext cx="45783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a:extLst>
              <a:ext uri="{FF2B5EF4-FFF2-40B4-BE49-F238E27FC236}">
                <a16:creationId xmlns:a16="http://schemas.microsoft.com/office/drawing/2014/main" id="{D4330728-8233-47F0-9A10-9FEB38663C0C}"/>
              </a:ext>
            </a:extLst>
          </p:cNvPr>
          <p:cNvSpPr txBox="1"/>
          <p:nvPr/>
        </p:nvSpPr>
        <p:spPr>
          <a:xfrm>
            <a:off x="292962" y="1420061"/>
            <a:ext cx="9759661" cy="4701287"/>
          </a:xfrm>
          <a:prstGeom prst="rect">
            <a:avLst/>
          </a:prstGeom>
          <a:noFill/>
        </p:spPr>
        <p:txBody>
          <a:bodyPr wrap="square" lIns="91440" tIns="45720" rIns="91440" bIns="45720" rtlCol="0" anchor="t">
            <a:spAutoFit/>
          </a:bodyPr>
          <a:lstStyle/>
          <a:p>
            <a:pPr algn="l" rtl="0" fontAlgn="base"/>
            <a:r>
              <a:rPr lang="en-GB" b="1" i="0">
                <a:solidFill>
                  <a:srgbClr val="000000"/>
                </a:solidFill>
                <a:effectLst/>
              </a:rPr>
              <a:t>Subject and curriculum</a:t>
            </a:r>
            <a:r>
              <a:rPr lang="en-GB" b="0" i="0">
                <a:solidFill>
                  <a:srgbClr val="000000"/>
                </a:solidFill>
                <a:effectLst/>
              </a:rPr>
              <a:t> </a:t>
            </a:r>
            <a:r>
              <a:rPr lang="en-GB" b="1">
                <a:effectLst/>
                <a:ea typeface="Calibri" panose="020F0502020204030204" pitchFamily="34" charset="0"/>
                <a:cs typeface="Times New Roman" panose="02020603050405020304" pitchFamily="18" charset="0"/>
              </a:rPr>
              <a:t>(Standard 3 – Demonstrate good subject and curriculum knowledge)</a:t>
            </a:r>
            <a:endParaRPr lang="en-GB" b="0" i="0">
              <a:solidFill>
                <a:srgbClr val="000000"/>
              </a:solidFill>
              <a:effectLst/>
            </a:endParaRPr>
          </a:p>
          <a:p>
            <a:pPr algn="l" rtl="0" fontAlgn="base"/>
            <a:r>
              <a:rPr lang="en-GB" b="0" i="0">
                <a:solidFill>
                  <a:srgbClr val="000000"/>
                </a:solidFill>
                <a:effectLst/>
              </a:rPr>
              <a:t>3.10 Every teacher can improve pupils’ literacy, including by explicitly teaching reading, writing and oral language skills specific to individual disciplines.   </a:t>
            </a:r>
            <a:endParaRPr lang="en-GB" b="0" i="0">
              <a:solidFill>
                <a:srgbClr val="000000"/>
              </a:solidFill>
              <a:effectLst/>
              <a:cs typeface="Arial"/>
            </a:endParaRPr>
          </a:p>
          <a:p>
            <a:pPr algn="l" rtl="0" fontAlgn="base"/>
            <a:endParaRPr lang="en-GB" sz="900" b="0" i="0">
              <a:solidFill>
                <a:srgbClr val="000000"/>
              </a:solidFill>
              <a:effectLst/>
            </a:endParaRPr>
          </a:p>
          <a:p>
            <a:pPr algn="l" rtl="0" fontAlgn="base"/>
            <a:r>
              <a:rPr lang="en-GB" b="0">
                <a:solidFill>
                  <a:srgbClr val="000000"/>
                </a:solidFill>
                <a:effectLst/>
              </a:rPr>
              <a:t>Develop pupils’ literacy, by:</a:t>
            </a:r>
            <a:endParaRPr lang="en-GB" b="0">
              <a:solidFill>
                <a:srgbClr val="000000"/>
              </a:solidFill>
              <a:effectLst/>
              <a:cs typeface="Arial"/>
            </a:endParaRPr>
          </a:p>
          <a:p>
            <a:pPr marL="285750" indent="-285750" algn="l" rtl="0" fontAlgn="base">
              <a:buFont typeface="Arial" panose="020B0604020202020204" pitchFamily="34" charset="0"/>
              <a:buChar char="•"/>
            </a:pPr>
            <a:r>
              <a:rPr lang="en-GB" b="0" i="1">
                <a:solidFill>
                  <a:srgbClr val="000000"/>
                </a:solidFill>
                <a:effectLst/>
              </a:rPr>
              <a:t>Teaching unfamiliar vocabulary explicitly and planning for pupils to be repeatedly exposed to high-utility and high-frequency vocabulary in what is taught.</a:t>
            </a:r>
            <a:r>
              <a:rPr lang="en-GB" b="0" i="0">
                <a:solidFill>
                  <a:srgbClr val="000000"/>
                </a:solidFill>
                <a:effectLst/>
              </a:rPr>
              <a:t>   </a:t>
            </a:r>
            <a:endParaRPr lang="en-GB" b="0" i="0">
              <a:solidFill>
                <a:srgbClr val="000000"/>
              </a:solidFill>
              <a:effectLst/>
              <a:cs typeface="Arial"/>
            </a:endParaRPr>
          </a:p>
          <a:p>
            <a:pPr marL="285750" indent="-285750" algn="l" rtl="0" fontAlgn="base">
              <a:buFont typeface="Arial" panose="020B0604020202020204" pitchFamily="34" charset="0"/>
              <a:buChar char="•"/>
            </a:pPr>
            <a:r>
              <a:rPr lang="en-GB" b="0" i="1">
                <a:solidFill>
                  <a:srgbClr val="000000"/>
                </a:solidFill>
                <a:effectLst/>
              </a:rPr>
              <a:t>Modelling and requiring high-quality oral language, recognising that spoken language underpins the development of reading and writing (e.g., requiring pupils to respond to questions in full sentences, making use of relevant technical vocabulary).</a:t>
            </a:r>
            <a:r>
              <a:rPr lang="en-GB" b="0" i="0">
                <a:solidFill>
                  <a:srgbClr val="000000"/>
                </a:solidFill>
                <a:effectLst/>
              </a:rPr>
              <a:t>   </a:t>
            </a:r>
            <a:endParaRPr lang="en-GB" b="0" i="0">
              <a:solidFill>
                <a:srgbClr val="000000"/>
              </a:solidFill>
              <a:effectLst/>
              <a:cs typeface="Arial"/>
            </a:endParaRPr>
          </a:p>
          <a:p>
            <a:pPr marL="285750" indent="-285750" algn="l" rtl="0" fontAlgn="base">
              <a:buFont typeface="Arial" panose="020B0604020202020204" pitchFamily="34" charset="0"/>
              <a:buChar char="•"/>
            </a:pPr>
            <a:endParaRPr lang="en-GB" sz="1000" b="0" i="0">
              <a:solidFill>
                <a:srgbClr val="000000"/>
              </a:solidFill>
              <a:effectLst/>
            </a:endParaRPr>
          </a:p>
          <a:p>
            <a:pPr algn="l" rtl="0" fontAlgn="base"/>
            <a:r>
              <a:rPr lang="en-GB" b="1" i="0">
                <a:solidFill>
                  <a:srgbClr val="000000"/>
                </a:solidFill>
                <a:effectLst/>
              </a:rPr>
              <a:t>Classroom practice</a:t>
            </a:r>
            <a:r>
              <a:rPr lang="en-GB" b="0" i="0">
                <a:solidFill>
                  <a:srgbClr val="000000"/>
                </a:solidFill>
                <a:effectLst/>
              </a:rPr>
              <a:t> </a:t>
            </a:r>
            <a:r>
              <a:rPr lang="en-GB" sz="1800" b="1">
                <a:effectLst/>
                <a:ea typeface="Calibri" panose="020F0502020204030204" pitchFamily="34" charset="0"/>
                <a:cs typeface="Times New Roman" panose="02020603050405020304" pitchFamily="18" charset="0"/>
              </a:rPr>
              <a:t>(Standard 4 – Plan and teach well structured lessons)</a:t>
            </a:r>
            <a:endParaRPr lang="en-GB" b="0" i="0">
              <a:solidFill>
                <a:srgbClr val="000000"/>
              </a:solidFill>
              <a:effectLst/>
              <a:cs typeface="Arial"/>
            </a:endParaRPr>
          </a:p>
          <a:p>
            <a:pPr algn="l" rtl="0" fontAlgn="base"/>
            <a:r>
              <a:rPr lang="en-GB" b="0" i="0">
                <a:solidFill>
                  <a:srgbClr val="000000"/>
                </a:solidFill>
                <a:effectLst/>
              </a:rPr>
              <a:t>4.7 High-quality classroom talk can support pupils to articulate key ideas, consolidate understanding and extend their vocabulary. </a:t>
            </a:r>
            <a:endParaRPr lang="en-GB" b="0" i="0">
              <a:solidFill>
                <a:srgbClr val="000000"/>
              </a:solidFill>
              <a:effectLst/>
              <a:cs typeface="Arial"/>
            </a:endParaRPr>
          </a:p>
          <a:p>
            <a:pPr algn="l" rtl="0" fontAlgn="base"/>
            <a:endParaRPr lang="en-GB" sz="1050" b="0" i="0">
              <a:solidFill>
                <a:srgbClr val="000000"/>
              </a:solidFill>
              <a:effectLst/>
            </a:endParaRPr>
          </a:p>
          <a:p>
            <a:pPr fontAlgn="base"/>
            <a:r>
              <a:rPr lang="en-GB"/>
              <a:t>Stimulate pupil thinking and check for understanding, by: </a:t>
            </a:r>
            <a:endParaRPr lang="en-GB">
              <a:cs typeface="Arial"/>
            </a:endParaRPr>
          </a:p>
          <a:p>
            <a:pPr marL="285750" indent="-285750" algn="l" rtl="0" fontAlgn="base">
              <a:buFont typeface="Arial"/>
              <a:buChar char="•"/>
            </a:pPr>
            <a:r>
              <a:rPr lang="en-GB" i="1"/>
              <a:t>P</a:t>
            </a:r>
            <a:r>
              <a:rPr lang="en-GB" b="0" i="1">
                <a:solidFill>
                  <a:srgbClr val="000000"/>
                </a:solidFill>
                <a:effectLst/>
              </a:rPr>
              <a:t>roviding scaffolds for pupil talk to increase the focus and rigour of dialogue.</a:t>
            </a:r>
            <a:r>
              <a:rPr lang="en-GB" b="0" i="0">
                <a:solidFill>
                  <a:srgbClr val="000000"/>
                </a:solidFill>
                <a:effectLst/>
              </a:rPr>
              <a:t>  </a:t>
            </a:r>
            <a:endParaRPr lang="en-GB" b="0" i="0">
              <a:solidFill>
                <a:srgbClr val="000000"/>
              </a:solidFill>
              <a:effectLst/>
              <a:cs typeface="Arial" panose="020B0604020202020204"/>
            </a:endParaRPr>
          </a:p>
        </p:txBody>
      </p:sp>
      <p:sp>
        <p:nvSpPr>
          <p:cNvPr id="7" name="Title 4">
            <a:extLst>
              <a:ext uri="{FF2B5EF4-FFF2-40B4-BE49-F238E27FC236}">
                <a16:creationId xmlns:a16="http://schemas.microsoft.com/office/drawing/2014/main" id="{2849A101-6508-45BF-94CE-62B0262AD836}"/>
              </a:ext>
            </a:extLst>
          </p:cNvPr>
          <p:cNvSpPr txBox="1">
            <a:spLocks/>
          </p:cNvSpPr>
          <p:nvPr/>
        </p:nvSpPr>
        <p:spPr>
          <a:xfrm>
            <a:off x="285056" y="440026"/>
            <a:ext cx="9092695" cy="85215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a:t>ECF statements</a:t>
            </a:r>
          </a:p>
        </p:txBody>
      </p:sp>
    </p:spTree>
    <p:extLst>
      <p:ext uri="{BB962C8B-B14F-4D97-AF65-F5344CB8AC3E}">
        <p14:creationId xmlns:p14="http://schemas.microsoft.com/office/powerpoint/2010/main" val="1756328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2453A9A-8C5A-4F45-908F-410CE452183A}"/>
              </a:ext>
            </a:extLst>
          </p:cNvPr>
          <p:cNvSpPr>
            <a:spLocks noGrp="1"/>
          </p:cNvSpPr>
          <p:nvPr>
            <p:ph type="title"/>
          </p:nvPr>
        </p:nvSpPr>
        <p:spPr>
          <a:xfrm>
            <a:off x="635000" y="507472"/>
            <a:ext cx="10921999" cy="852155"/>
          </a:xfrm>
        </p:spPr>
        <p:txBody>
          <a:bodyPr/>
          <a:lstStyle/>
          <a:p>
            <a:r>
              <a:rPr lang="en-GB">
                <a:latin typeface="Constantia"/>
              </a:rPr>
              <a:t>The importance of talk</a:t>
            </a:r>
            <a:endParaRPr lang="en-US"/>
          </a:p>
        </p:txBody>
      </p:sp>
      <p:sp>
        <p:nvSpPr>
          <p:cNvPr id="17" name="TextBox 16">
            <a:extLst>
              <a:ext uri="{FF2B5EF4-FFF2-40B4-BE49-F238E27FC236}">
                <a16:creationId xmlns:a16="http://schemas.microsoft.com/office/drawing/2014/main" id="{11CF4E51-5229-487D-A7CA-951C27126C62}"/>
              </a:ext>
            </a:extLst>
          </p:cNvPr>
          <p:cNvSpPr txBox="1"/>
          <p:nvPr/>
        </p:nvSpPr>
        <p:spPr>
          <a:xfrm>
            <a:off x="2852928" y="5935766"/>
            <a:ext cx="7822989" cy="556473"/>
          </a:xfrm>
          <a:prstGeom prst="rect">
            <a:avLst/>
          </a:prstGeom>
          <a:noFill/>
        </p:spPr>
        <p:txBody>
          <a:bodyPr wrap="square" lIns="91440" tIns="45720" rIns="91440" bIns="45720" anchor="t">
            <a:spAutoFit/>
          </a:bodyPr>
          <a:lstStyle/>
          <a:p>
            <a:endParaRPr lang="en-GB" sz="2000">
              <a:cs typeface="Arial"/>
            </a:endParaRPr>
          </a:p>
        </p:txBody>
      </p:sp>
      <p:sp>
        <p:nvSpPr>
          <p:cNvPr id="10" name="Rectangle: Top Corners Snipped 9">
            <a:extLst>
              <a:ext uri="{FF2B5EF4-FFF2-40B4-BE49-F238E27FC236}">
                <a16:creationId xmlns:a16="http://schemas.microsoft.com/office/drawing/2014/main" id="{E1A2EDF1-7E1F-439E-9AC1-09FCA326EC4F}"/>
              </a:ext>
            </a:extLst>
          </p:cNvPr>
          <p:cNvSpPr/>
          <p:nvPr/>
        </p:nvSpPr>
        <p:spPr>
          <a:xfrm>
            <a:off x="635000" y="3155300"/>
            <a:ext cx="3003550" cy="1453496"/>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bg1"/>
                </a:solidFill>
              </a:rPr>
              <a:t>Developing talk</a:t>
            </a:r>
          </a:p>
        </p:txBody>
      </p:sp>
      <p:sp>
        <p:nvSpPr>
          <p:cNvPr id="11" name="Rectangle: Top Corners Snipped 10">
            <a:extLst>
              <a:ext uri="{FF2B5EF4-FFF2-40B4-BE49-F238E27FC236}">
                <a16:creationId xmlns:a16="http://schemas.microsoft.com/office/drawing/2014/main" id="{A15AF67A-D26A-403B-B5D2-DE91A0EDBC33}"/>
              </a:ext>
            </a:extLst>
          </p:cNvPr>
          <p:cNvSpPr/>
          <p:nvPr/>
        </p:nvSpPr>
        <p:spPr>
          <a:xfrm>
            <a:off x="4873252" y="1524775"/>
            <a:ext cx="4167746" cy="975877"/>
          </a:xfrm>
          <a:prstGeom prst="snip2SameRect">
            <a:avLst>
              <a:gd name="adj1" fmla="val 9849"/>
              <a:gd name="adj2" fmla="val 943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Literacy</a:t>
            </a:r>
          </a:p>
        </p:txBody>
      </p:sp>
      <p:sp>
        <p:nvSpPr>
          <p:cNvPr id="14" name="Rectangle: Top Corners Snipped 13">
            <a:extLst>
              <a:ext uri="{FF2B5EF4-FFF2-40B4-BE49-F238E27FC236}">
                <a16:creationId xmlns:a16="http://schemas.microsoft.com/office/drawing/2014/main" id="{8BE0958B-1DD1-4672-BE97-B3F39F1AB00A}"/>
              </a:ext>
            </a:extLst>
          </p:cNvPr>
          <p:cNvSpPr/>
          <p:nvPr/>
        </p:nvSpPr>
        <p:spPr>
          <a:xfrm>
            <a:off x="4873252" y="2855304"/>
            <a:ext cx="4167746" cy="975877"/>
          </a:xfrm>
          <a:prstGeom prst="snip2SameRect">
            <a:avLst>
              <a:gd name="adj1" fmla="val 9849"/>
              <a:gd name="adj2" fmla="val 943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Understanding across the curriculum</a:t>
            </a:r>
          </a:p>
        </p:txBody>
      </p:sp>
      <p:sp>
        <p:nvSpPr>
          <p:cNvPr id="15" name="Rectangle: Top Corners Snipped 14">
            <a:extLst>
              <a:ext uri="{FF2B5EF4-FFF2-40B4-BE49-F238E27FC236}">
                <a16:creationId xmlns:a16="http://schemas.microsoft.com/office/drawing/2014/main" id="{90404D77-74C6-4389-A51C-7A041EC01879}"/>
              </a:ext>
            </a:extLst>
          </p:cNvPr>
          <p:cNvSpPr/>
          <p:nvPr/>
        </p:nvSpPr>
        <p:spPr>
          <a:xfrm>
            <a:off x="4873252" y="4188147"/>
            <a:ext cx="4167746" cy="975877"/>
          </a:xfrm>
          <a:prstGeom prst="snip2SameRect">
            <a:avLst>
              <a:gd name="adj1" fmla="val 9849"/>
              <a:gd name="adj2" fmla="val 943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Communication skills</a:t>
            </a:r>
          </a:p>
        </p:txBody>
      </p:sp>
      <p:sp>
        <p:nvSpPr>
          <p:cNvPr id="16" name="Rectangle: Top Corners Snipped 15">
            <a:extLst>
              <a:ext uri="{FF2B5EF4-FFF2-40B4-BE49-F238E27FC236}">
                <a16:creationId xmlns:a16="http://schemas.microsoft.com/office/drawing/2014/main" id="{D8CE6A59-800C-4FEE-88D2-2FC0DB62A34F}"/>
              </a:ext>
            </a:extLst>
          </p:cNvPr>
          <p:cNvSpPr/>
          <p:nvPr/>
        </p:nvSpPr>
        <p:spPr>
          <a:xfrm>
            <a:off x="4903600" y="5516362"/>
            <a:ext cx="4167746" cy="975877"/>
          </a:xfrm>
          <a:prstGeom prst="snip2SameRect">
            <a:avLst>
              <a:gd name="adj1" fmla="val 9849"/>
              <a:gd name="adj2" fmla="val 943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Life chances and wellbeing</a:t>
            </a:r>
          </a:p>
        </p:txBody>
      </p:sp>
      <p:cxnSp>
        <p:nvCxnSpPr>
          <p:cNvPr id="9" name="Straight Arrow Connector 8">
            <a:extLst>
              <a:ext uri="{FF2B5EF4-FFF2-40B4-BE49-F238E27FC236}">
                <a16:creationId xmlns:a16="http://schemas.microsoft.com/office/drawing/2014/main" id="{8215F0A8-BC4D-49AC-9A79-560485EE0F86}"/>
              </a:ext>
            </a:extLst>
          </p:cNvPr>
          <p:cNvCxnSpPr>
            <a:cxnSpLocks/>
          </p:cNvCxnSpPr>
          <p:nvPr/>
        </p:nvCxnSpPr>
        <p:spPr>
          <a:xfrm flipV="1">
            <a:off x="3448050" y="2209802"/>
            <a:ext cx="1425202" cy="1061178"/>
          </a:xfrm>
          <a:prstGeom prst="straightConnector1">
            <a:avLst/>
          </a:prstGeom>
          <a:ln w="762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12E1112F-A48C-4965-8718-AB1BAEA61E5D}"/>
              </a:ext>
            </a:extLst>
          </p:cNvPr>
          <p:cNvCxnSpPr>
            <a:cxnSpLocks/>
          </p:cNvCxnSpPr>
          <p:nvPr/>
        </p:nvCxnSpPr>
        <p:spPr>
          <a:xfrm flipV="1">
            <a:off x="3619499" y="3402748"/>
            <a:ext cx="1234702" cy="312134"/>
          </a:xfrm>
          <a:prstGeom prst="straightConnector1">
            <a:avLst/>
          </a:prstGeom>
          <a:ln w="762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395389BD-EEE8-4CE7-AE2C-1E8C49E3892C}"/>
              </a:ext>
            </a:extLst>
          </p:cNvPr>
          <p:cNvCxnSpPr>
            <a:cxnSpLocks/>
          </p:cNvCxnSpPr>
          <p:nvPr/>
        </p:nvCxnSpPr>
        <p:spPr>
          <a:xfrm>
            <a:off x="3619499" y="4188147"/>
            <a:ext cx="1253753" cy="380161"/>
          </a:xfrm>
          <a:prstGeom prst="straightConnector1">
            <a:avLst/>
          </a:prstGeom>
          <a:ln w="762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DAA33A74-41E0-4C3A-B06D-763C46D948A2}"/>
              </a:ext>
            </a:extLst>
          </p:cNvPr>
          <p:cNvCxnSpPr>
            <a:cxnSpLocks/>
          </p:cNvCxnSpPr>
          <p:nvPr/>
        </p:nvCxnSpPr>
        <p:spPr>
          <a:xfrm>
            <a:off x="3478398" y="4525572"/>
            <a:ext cx="1375803" cy="1478728"/>
          </a:xfrm>
          <a:prstGeom prst="straightConnector1">
            <a:avLst/>
          </a:prstGeom>
          <a:ln w="762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13" name="Slide Number Placeholder 2">
            <a:extLst>
              <a:ext uri="{FF2B5EF4-FFF2-40B4-BE49-F238E27FC236}">
                <a16:creationId xmlns:a16="http://schemas.microsoft.com/office/drawing/2014/main" id="{FD73B111-52E9-4D29-BC66-E5ED50E8EB4A}"/>
              </a:ext>
            </a:extLst>
          </p:cNvPr>
          <p:cNvSpPr>
            <a:spLocks noGrp="1"/>
          </p:cNvSpPr>
          <p:nvPr>
            <p:ph type="sldNum" sz="quarter" idx="12"/>
          </p:nvPr>
        </p:nvSpPr>
        <p:spPr>
          <a:xfrm>
            <a:off x="10932510" y="6401178"/>
            <a:ext cx="807025" cy="153888"/>
          </a:xfrm>
        </p:spPr>
        <p:txBody>
          <a:bodyPr/>
          <a:lstStyle/>
          <a:p>
            <a:fld id="{6B6EFD66-0F65-0C43-B4F5-A9CE99357F25}" type="slidenum">
              <a:rPr lang="en-GB" smtClean="0"/>
              <a:t>7</a:t>
            </a:fld>
            <a:endParaRPr lang="en-GB"/>
          </a:p>
        </p:txBody>
      </p:sp>
    </p:spTree>
    <p:extLst>
      <p:ext uri="{BB962C8B-B14F-4D97-AF65-F5344CB8AC3E}">
        <p14:creationId xmlns:p14="http://schemas.microsoft.com/office/powerpoint/2010/main" val="3997949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15"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A4E7E-FEE3-4AF8-8449-034479302D55}"/>
              </a:ext>
            </a:extLst>
          </p:cNvPr>
          <p:cNvSpPr>
            <a:spLocks noGrp="1"/>
          </p:cNvSpPr>
          <p:nvPr>
            <p:ph type="title"/>
          </p:nvPr>
        </p:nvSpPr>
        <p:spPr/>
        <p:txBody>
          <a:bodyPr/>
          <a:lstStyle/>
          <a:p>
            <a:r>
              <a:rPr lang="en-GB"/>
              <a:t>Subject-specific talk</a:t>
            </a:r>
          </a:p>
        </p:txBody>
      </p:sp>
      <p:sp>
        <p:nvSpPr>
          <p:cNvPr id="3" name="Slide Number Placeholder 2">
            <a:extLst>
              <a:ext uri="{FF2B5EF4-FFF2-40B4-BE49-F238E27FC236}">
                <a16:creationId xmlns:a16="http://schemas.microsoft.com/office/drawing/2014/main" id="{D7254FF3-F7F3-48F4-AE3A-EAF4727823A7}"/>
              </a:ext>
            </a:extLst>
          </p:cNvPr>
          <p:cNvSpPr>
            <a:spLocks noGrp="1"/>
          </p:cNvSpPr>
          <p:nvPr>
            <p:ph type="sldNum" sz="quarter" idx="12"/>
          </p:nvPr>
        </p:nvSpPr>
        <p:spPr/>
        <p:txBody>
          <a:bodyPr/>
          <a:lstStyle/>
          <a:p>
            <a:fld id="{6B6EFD66-0F65-0C43-B4F5-A9CE99357F25}" type="slidenum">
              <a:rPr lang="en-GB" smtClean="0"/>
              <a:t>8</a:t>
            </a:fld>
            <a:endParaRPr lang="en-GB"/>
          </a:p>
        </p:txBody>
      </p:sp>
      <p:sp>
        <p:nvSpPr>
          <p:cNvPr id="5" name="Rectangle: Top Corners Snipped 4">
            <a:extLst>
              <a:ext uri="{FF2B5EF4-FFF2-40B4-BE49-F238E27FC236}">
                <a16:creationId xmlns:a16="http://schemas.microsoft.com/office/drawing/2014/main" id="{260073FF-8264-411D-B971-3A7B75C1B181}"/>
              </a:ext>
            </a:extLst>
          </p:cNvPr>
          <p:cNvSpPr/>
          <p:nvPr/>
        </p:nvSpPr>
        <p:spPr>
          <a:xfrm>
            <a:off x="631825" y="2205990"/>
            <a:ext cx="4941071" cy="1649318"/>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bg1"/>
                </a:solidFill>
              </a:rPr>
              <a:t>Subject-specific vocabulary</a:t>
            </a:r>
          </a:p>
        </p:txBody>
      </p:sp>
      <p:sp>
        <p:nvSpPr>
          <p:cNvPr id="6" name="Rectangle: Top Corners Snipped 5">
            <a:extLst>
              <a:ext uri="{FF2B5EF4-FFF2-40B4-BE49-F238E27FC236}">
                <a16:creationId xmlns:a16="http://schemas.microsoft.com/office/drawing/2014/main" id="{A1B563C5-781C-428A-AEC5-B3BC300690FE}"/>
              </a:ext>
            </a:extLst>
          </p:cNvPr>
          <p:cNvSpPr/>
          <p:nvPr/>
        </p:nvSpPr>
        <p:spPr>
          <a:xfrm>
            <a:off x="631825" y="4318995"/>
            <a:ext cx="4941071" cy="1649318"/>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bg1"/>
                </a:solidFill>
              </a:rPr>
              <a:t>Subject-specific features of discussion</a:t>
            </a:r>
          </a:p>
        </p:txBody>
      </p:sp>
      <p:sp>
        <p:nvSpPr>
          <p:cNvPr id="7" name="Rectangle: Top Corners Snipped 6">
            <a:extLst>
              <a:ext uri="{FF2B5EF4-FFF2-40B4-BE49-F238E27FC236}">
                <a16:creationId xmlns:a16="http://schemas.microsoft.com/office/drawing/2014/main" id="{11755DE0-789C-465D-B7B4-4C9B99023EC7}"/>
              </a:ext>
            </a:extLst>
          </p:cNvPr>
          <p:cNvSpPr/>
          <p:nvPr/>
        </p:nvSpPr>
        <p:spPr>
          <a:xfrm>
            <a:off x="6596805" y="2206781"/>
            <a:ext cx="4807037" cy="3761532"/>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t>     </a:t>
            </a:r>
          </a:p>
        </p:txBody>
      </p:sp>
      <p:sp>
        <p:nvSpPr>
          <p:cNvPr id="9" name="Graphic 25">
            <a:extLst>
              <a:ext uri="{FF2B5EF4-FFF2-40B4-BE49-F238E27FC236}">
                <a16:creationId xmlns:a16="http://schemas.microsoft.com/office/drawing/2014/main" id="{9E45BDB2-EFF2-471D-8D20-ADD5DDF4A707}"/>
              </a:ext>
            </a:extLst>
          </p:cNvPr>
          <p:cNvSpPr/>
          <p:nvPr/>
        </p:nvSpPr>
        <p:spPr>
          <a:xfrm>
            <a:off x="6619106" y="2594866"/>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0" name="Graphic 25">
            <a:extLst>
              <a:ext uri="{FF2B5EF4-FFF2-40B4-BE49-F238E27FC236}">
                <a16:creationId xmlns:a16="http://schemas.microsoft.com/office/drawing/2014/main" id="{CEDA993A-BBC8-4843-B342-F262B1AB36F6}"/>
              </a:ext>
            </a:extLst>
          </p:cNvPr>
          <p:cNvSpPr/>
          <p:nvPr/>
        </p:nvSpPr>
        <p:spPr>
          <a:xfrm>
            <a:off x="6319965" y="2594866"/>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1" name="TextBox 10">
            <a:extLst>
              <a:ext uri="{FF2B5EF4-FFF2-40B4-BE49-F238E27FC236}">
                <a16:creationId xmlns:a16="http://schemas.microsoft.com/office/drawing/2014/main" id="{AD58B2E5-D0E2-4988-9F71-6FB782A427A5}"/>
              </a:ext>
            </a:extLst>
          </p:cNvPr>
          <p:cNvSpPr txBox="1"/>
          <p:nvPr/>
        </p:nvSpPr>
        <p:spPr>
          <a:xfrm>
            <a:off x="7290486" y="2533275"/>
            <a:ext cx="3768812" cy="3108543"/>
          </a:xfrm>
          <a:prstGeom prst="rect">
            <a:avLst/>
          </a:prstGeom>
          <a:noFill/>
        </p:spPr>
        <p:txBody>
          <a:bodyPr wrap="square" rtlCol="0">
            <a:spAutoFit/>
          </a:bodyPr>
          <a:lstStyle/>
          <a:p>
            <a:r>
              <a:rPr lang="en-GB" sz="2200" b="1"/>
              <a:t>Reflect: </a:t>
            </a:r>
          </a:p>
          <a:p>
            <a:endParaRPr lang="en-GB" sz="1000" b="1"/>
          </a:p>
          <a:p>
            <a:r>
              <a:rPr lang="en-GB" sz="2200"/>
              <a:t>How have you used talk to support pupils to develop their understanding of subject-specific vocabulary or discussion? </a:t>
            </a:r>
          </a:p>
          <a:p>
            <a:endParaRPr lang="en-GB" sz="1000"/>
          </a:p>
          <a:p>
            <a:r>
              <a:rPr lang="en-GB" sz="2200"/>
              <a:t>What was the impact on pupils?</a:t>
            </a:r>
          </a:p>
        </p:txBody>
      </p:sp>
    </p:spTree>
    <p:extLst>
      <p:ext uri="{BB962C8B-B14F-4D97-AF65-F5344CB8AC3E}">
        <p14:creationId xmlns:p14="http://schemas.microsoft.com/office/powerpoint/2010/main" val="1365460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E7CEF10-88D0-4966-ADF9-7916A86C235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5" name="Title 4">
            <a:extLst>
              <a:ext uri="{FF2B5EF4-FFF2-40B4-BE49-F238E27FC236}">
                <a16:creationId xmlns:a16="http://schemas.microsoft.com/office/drawing/2014/main" id="{F439B183-CD39-4C5F-9609-07A2B7B569AF}"/>
              </a:ext>
            </a:extLst>
          </p:cNvPr>
          <p:cNvSpPr>
            <a:spLocks noGrp="1"/>
          </p:cNvSpPr>
          <p:nvPr>
            <p:ph type="title"/>
          </p:nvPr>
        </p:nvSpPr>
        <p:spPr>
          <a:xfrm>
            <a:off x="330200" y="302934"/>
            <a:ext cx="5867400" cy="659245"/>
          </a:xfrm>
        </p:spPr>
        <p:txBody>
          <a:bodyPr/>
          <a:lstStyle/>
          <a:p>
            <a:r>
              <a:rPr lang="en-GB"/>
              <a:t>Setting up a talk culture</a:t>
            </a:r>
          </a:p>
        </p:txBody>
      </p:sp>
      <p:sp>
        <p:nvSpPr>
          <p:cNvPr id="6" name="Rectangle: Top Corners Snipped 5">
            <a:extLst>
              <a:ext uri="{FF2B5EF4-FFF2-40B4-BE49-F238E27FC236}">
                <a16:creationId xmlns:a16="http://schemas.microsoft.com/office/drawing/2014/main" id="{0075618F-7D73-4DBE-82F8-59464BFA93F2}"/>
              </a:ext>
            </a:extLst>
          </p:cNvPr>
          <p:cNvSpPr/>
          <p:nvPr/>
        </p:nvSpPr>
        <p:spPr>
          <a:xfrm>
            <a:off x="279400" y="1859105"/>
            <a:ext cx="5575300" cy="914400"/>
          </a:xfrm>
          <a:prstGeom prst="snip2SameRect">
            <a:avLst>
              <a:gd name="adj1" fmla="val 9849"/>
              <a:gd name="adj2" fmla="val 9435"/>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         Establish talk norms</a:t>
            </a:r>
          </a:p>
        </p:txBody>
      </p:sp>
      <p:pic>
        <p:nvPicPr>
          <p:cNvPr id="7" name="Graphic 6" descr="Checklist with solid fill">
            <a:extLst>
              <a:ext uri="{FF2B5EF4-FFF2-40B4-BE49-F238E27FC236}">
                <a16:creationId xmlns:a16="http://schemas.microsoft.com/office/drawing/2014/main" id="{C6B68A7F-FBA5-4FE3-9A26-A04F773E4D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30200" y="1884504"/>
            <a:ext cx="914400" cy="914400"/>
          </a:xfrm>
          <a:prstGeom prst="rect">
            <a:avLst/>
          </a:prstGeom>
        </p:spPr>
      </p:pic>
      <p:sp>
        <p:nvSpPr>
          <p:cNvPr id="8" name="Rectangle: Top Corners Snipped 7">
            <a:extLst>
              <a:ext uri="{FF2B5EF4-FFF2-40B4-BE49-F238E27FC236}">
                <a16:creationId xmlns:a16="http://schemas.microsoft.com/office/drawing/2014/main" id="{3F889D82-94CD-4C06-933B-7CC54CA4F51C}"/>
              </a:ext>
            </a:extLst>
          </p:cNvPr>
          <p:cNvSpPr/>
          <p:nvPr/>
        </p:nvSpPr>
        <p:spPr>
          <a:xfrm>
            <a:off x="279400" y="2860442"/>
            <a:ext cx="5575300" cy="901798"/>
          </a:xfrm>
          <a:prstGeom prst="snip2SameRect">
            <a:avLst>
              <a:gd name="adj1" fmla="val 9849"/>
              <a:gd name="adj2" fmla="val 9435"/>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          Establish clear goals</a:t>
            </a:r>
          </a:p>
        </p:txBody>
      </p:sp>
      <p:pic>
        <p:nvPicPr>
          <p:cNvPr id="9" name="Graphic 8" descr="Bullseye outline">
            <a:extLst>
              <a:ext uri="{FF2B5EF4-FFF2-40B4-BE49-F238E27FC236}">
                <a16:creationId xmlns:a16="http://schemas.microsoft.com/office/drawing/2014/main" id="{21641D35-A5E9-4F5B-855B-16E9968BB72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30200" y="2885841"/>
            <a:ext cx="914400" cy="914400"/>
          </a:xfrm>
          <a:prstGeom prst="rect">
            <a:avLst/>
          </a:prstGeom>
        </p:spPr>
      </p:pic>
      <p:sp>
        <p:nvSpPr>
          <p:cNvPr id="10" name="Rectangle: Top Corners Snipped 9">
            <a:extLst>
              <a:ext uri="{FF2B5EF4-FFF2-40B4-BE49-F238E27FC236}">
                <a16:creationId xmlns:a16="http://schemas.microsoft.com/office/drawing/2014/main" id="{E992ACA9-8D12-4FED-AE46-4B596466F02A}"/>
              </a:ext>
            </a:extLst>
          </p:cNvPr>
          <p:cNvSpPr/>
          <p:nvPr/>
        </p:nvSpPr>
        <p:spPr>
          <a:xfrm>
            <a:off x="279400" y="3832454"/>
            <a:ext cx="5575300" cy="889709"/>
          </a:xfrm>
          <a:prstGeom prst="snip2SameRect">
            <a:avLst>
              <a:gd name="adj1" fmla="val 9849"/>
              <a:gd name="adj2" fmla="val 9435"/>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          Assign roles</a:t>
            </a:r>
          </a:p>
        </p:txBody>
      </p:sp>
      <p:pic>
        <p:nvPicPr>
          <p:cNvPr id="11" name="Graphic 10" descr="Group brainstorm outline">
            <a:extLst>
              <a:ext uri="{FF2B5EF4-FFF2-40B4-BE49-F238E27FC236}">
                <a16:creationId xmlns:a16="http://schemas.microsoft.com/office/drawing/2014/main" id="{C0CA035A-40F1-4CA9-9B6C-51C44C7FE78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30200" y="3860623"/>
            <a:ext cx="914400" cy="914400"/>
          </a:xfrm>
          <a:prstGeom prst="rect">
            <a:avLst/>
          </a:prstGeom>
        </p:spPr>
      </p:pic>
      <p:sp>
        <p:nvSpPr>
          <p:cNvPr id="12" name="Rectangle: Top Corners Snipped 11">
            <a:extLst>
              <a:ext uri="{FF2B5EF4-FFF2-40B4-BE49-F238E27FC236}">
                <a16:creationId xmlns:a16="http://schemas.microsoft.com/office/drawing/2014/main" id="{487577BA-CE63-4E32-8B3B-5938C443B2E2}"/>
              </a:ext>
            </a:extLst>
          </p:cNvPr>
          <p:cNvSpPr/>
          <p:nvPr/>
        </p:nvSpPr>
        <p:spPr>
          <a:xfrm>
            <a:off x="279400" y="4792377"/>
            <a:ext cx="5575300" cy="889709"/>
          </a:xfrm>
          <a:prstGeom prst="snip2SameRect">
            <a:avLst>
              <a:gd name="adj1" fmla="val 9849"/>
              <a:gd name="adj2" fmla="val 9435"/>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          Modelling</a:t>
            </a:r>
          </a:p>
        </p:txBody>
      </p:sp>
      <p:sp>
        <p:nvSpPr>
          <p:cNvPr id="13" name="Rectangle: Top Corners Snipped 12">
            <a:extLst>
              <a:ext uri="{FF2B5EF4-FFF2-40B4-BE49-F238E27FC236}">
                <a16:creationId xmlns:a16="http://schemas.microsoft.com/office/drawing/2014/main" id="{C0CEB24A-F56F-41AD-B898-A05A8E8EE033}"/>
              </a:ext>
            </a:extLst>
          </p:cNvPr>
          <p:cNvSpPr/>
          <p:nvPr/>
        </p:nvSpPr>
        <p:spPr>
          <a:xfrm>
            <a:off x="279400" y="5772037"/>
            <a:ext cx="5575300" cy="889709"/>
          </a:xfrm>
          <a:prstGeom prst="snip2SameRect">
            <a:avLst>
              <a:gd name="adj1" fmla="val 9849"/>
              <a:gd name="adj2" fmla="val 9435"/>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          Feedback</a:t>
            </a:r>
          </a:p>
        </p:txBody>
      </p:sp>
      <p:pic>
        <p:nvPicPr>
          <p:cNvPr id="14" name="Graphic 13" descr="Classroom with solid fill">
            <a:extLst>
              <a:ext uri="{FF2B5EF4-FFF2-40B4-BE49-F238E27FC236}">
                <a16:creationId xmlns:a16="http://schemas.microsoft.com/office/drawing/2014/main" id="{48F59769-0800-423D-BFB7-E44D649B5A8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30200" y="4864974"/>
            <a:ext cx="797560" cy="797560"/>
          </a:xfrm>
          <a:prstGeom prst="rect">
            <a:avLst/>
          </a:prstGeom>
        </p:spPr>
      </p:pic>
      <p:pic>
        <p:nvPicPr>
          <p:cNvPr id="16" name="Graphic 15" descr="Chat bubble outline">
            <a:extLst>
              <a:ext uri="{FF2B5EF4-FFF2-40B4-BE49-F238E27FC236}">
                <a16:creationId xmlns:a16="http://schemas.microsoft.com/office/drawing/2014/main" id="{91DC0722-EBC3-45C4-8C82-C7562AE3F23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56871" y="5888209"/>
            <a:ext cx="744218" cy="744218"/>
          </a:xfrm>
          <a:prstGeom prst="rect">
            <a:avLst/>
          </a:prstGeom>
        </p:spPr>
      </p:pic>
      <p:sp>
        <p:nvSpPr>
          <p:cNvPr id="19" name="Rectangle: Top Corners Snipped 18">
            <a:extLst>
              <a:ext uri="{FF2B5EF4-FFF2-40B4-BE49-F238E27FC236}">
                <a16:creationId xmlns:a16="http://schemas.microsoft.com/office/drawing/2014/main" id="{CCAC584A-5C2F-4671-A956-07E0133B09A5}"/>
              </a:ext>
            </a:extLst>
          </p:cNvPr>
          <p:cNvSpPr/>
          <p:nvPr/>
        </p:nvSpPr>
        <p:spPr>
          <a:xfrm>
            <a:off x="6750656" y="1620260"/>
            <a:ext cx="4912015" cy="4780917"/>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sp>
        <p:nvSpPr>
          <p:cNvPr id="20" name="Graphic 25">
            <a:extLst>
              <a:ext uri="{FF2B5EF4-FFF2-40B4-BE49-F238E27FC236}">
                <a16:creationId xmlns:a16="http://schemas.microsoft.com/office/drawing/2014/main" id="{4FA75718-B917-4AAA-8383-F48F2BBEE965}"/>
              </a:ext>
            </a:extLst>
          </p:cNvPr>
          <p:cNvSpPr/>
          <p:nvPr/>
        </p:nvSpPr>
        <p:spPr>
          <a:xfrm>
            <a:off x="6750656" y="2251466"/>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1" name="Graphic 25">
            <a:extLst>
              <a:ext uri="{FF2B5EF4-FFF2-40B4-BE49-F238E27FC236}">
                <a16:creationId xmlns:a16="http://schemas.microsoft.com/office/drawing/2014/main" id="{514BEEA5-924E-4642-99C3-34548272233C}"/>
              </a:ext>
            </a:extLst>
          </p:cNvPr>
          <p:cNvSpPr/>
          <p:nvPr/>
        </p:nvSpPr>
        <p:spPr>
          <a:xfrm>
            <a:off x="6415725" y="2251466"/>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2" name="TextBox 21">
            <a:extLst>
              <a:ext uri="{FF2B5EF4-FFF2-40B4-BE49-F238E27FC236}">
                <a16:creationId xmlns:a16="http://schemas.microsoft.com/office/drawing/2014/main" id="{D4C7ED5B-6A0F-4602-A8CD-324C6B835905}"/>
              </a:ext>
            </a:extLst>
          </p:cNvPr>
          <p:cNvSpPr txBox="1"/>
          <p:nvPr/>
        </p:nvSpPr>
        <p:spPr>
          <a:xfrm>
            <a:off x="7318074" y="1986385"/>
            <a:ext cx="3674611"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Reflect: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00000"/>
                </a:solidFill>
                <a:effectLst/>
                <a:uLnTx/>
                <a:uFillTx/>
                <a:latin typeface="Arial" panose="020B0604020202020204"/>
                <a:ea typeface="+mn-ea"/>
                <a:cs typeface="+mn-cs"/>
              </a:rPr>
              <a:t>How have you set up a talk culture in your class?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00000"/>
                </a:solidFill>
                <a:effectLst/>
                <a:uLnTx/>
                <a:uFillTx/>
                <a:latin typeface="Arial" panose="020B0604020202020204"/>
                <a:ea typeface="+mn-ea"/>
                <a:cs typeface="+mn-cs"/>
              </a:rPr>
              <a:t>Which of these five elements are in place?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00000"/>
                </a:solidFill>
                <a:effectLst/>
                <a:uLnTx/>
                <a:uFillTx/>
                <a:latin typeface="Arial" panose="020B0604020202020204"/>
                <a:ea typeface="+mn-ea"/>
                <a:cs typeface="+mn-cs"/>
              </a:rPr>
              <a:t>Which could you include or improve on?</a:t>
            </a:r>
          </a:p>
        </p:txBody>
      </p:sp>
    </p:spTree>
    <p:extLst>
      <p:ext uri="{BB962C8B-B14F-4D97-AF65-F5344CB8AC3E}">
        <p14:creationId xmlns:p14="http://schemas.microsoft.com/office/powerpoint/2010/main" val="99127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2" grpId="0" animBg="1"/>
      <p:bldP spid="13" grpId="0" animBg="1"/>
      <p:bldP spid="19" grpId="0" animBg="1"/>
      <p:bldP spid="20" grpId="0" animBg="1"/>
      <p:bldP spid="21" grpId="0" animBg="1"/>
      <p:bldP spid="2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FE36E-1E76-4213-B0E6-CFEA9B09267D}"/>
              </a:ext>
            </a:extLst>
          </p:cNvPr>
          <p:cNvSpPr>
            <a:spLocks noGrp="1"/>
          </p:cNvSpPr>
          <p:nvPr>
            <p:ph type="title"/>
          </p:nvPr>
        </p:nvSpPr>
        <p:spPr/>
        <p:txBody>
          <a:bodyPr/>
          <a:lstStyle/>
          <a:p>
            <a:r>
              <a:rPr lang="en-GB"/>
              <a:t>Organising talk</a:t>
            </a:r>
          </a:p>
        </p:txBody>
      </p:sp>
      <p:sp>
        <p:nvSpPr>
          <p:cNvPr id="3" name="Slide Number Placeholder 2">
            <a:extLst>
              <a:ext uri="{FF2B5EF4-FFF2-40B4-BE49-F238E27FC236}">
                <a16:creationId xmlns:a16="http://schemas.microsoft.com/office/drawing/2014/main" id="{A56794A2-D77B-4272-96E9-97295C67E699}"/>
              </a:ext>
            </a:extLst>
          </p:cNvPr>
          <p:cNvSpPr>
            <a:spLocks noGrp="1"/>
          </p:cNvSpPr>
          <p:nvPr>
            <p:ph type="sldNum" sz="quarter" idx="12"/>
          </p:nvPr>
        </p:nvSpPr>
        <p:spPr/>
        <p:txBody>
          <a:bodyPr/>
          <a:lstStyle/>
          <a:p>
            <a:fld id="{6B6EFD66-0F65-0C43-B4F5-A9CE99357F25}" type="slidenum">
              <a:rPr lang="en-GB" smtClean="0"/>
              <a:pPr/>
              <a:t>10</a:t>
            </a:fld>
            <a:endParaRPr lang="en-GB"/>
          </a:p>
        </p:txBody>
      </p:sp>
      <p:sp>
        <p:nvSpPr>
          <p:cNvPr id="6" name="Rectangle: Top Corners Snipped 5">
            <a:extLst>
              <a:ext uri="{FF2B5EF4-FFF2-40B4-BE49-F238E27FC236}">
                <a16:creationId xmlns:a16="http://schemas.microsoft.com/office/drawing/2014/main" id="{E182EBB6-8E38-4C9F-9AA8-BE3F17D6B06A}"/>
              </a:ext>
            </a:extLst>
          </p:cNvPr>
          <p:cNvSpPr/>
          <p:nvPr/>
        </p:nvSpPr>
        <p:spPr>
          <a:xfrm>
            <a:off x="631827" y="2318945"/>
            <a:ext cx="4829172" cy="3585399"/>
          </a:xfrm>
          <a:prstGeom prst="snip2SameRect">
            <a:avLst>
              <a:gd name="adj1" fmla="val 9849"/>
              <a:gd name="adj2" fmla="val 9435"/>
            </a:avLst>
          </a:prstGeom>
          <a:solidFill>
            <a:schemeClr val="accent2"/>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a:solidFill>
                  <a:schemeClr val="tx1"/>
                </a:solidFill>
              </a:rPr>
              <a:t>Format</a:t>
            </a:r>
          </a:p>
          <a:p>
            <a:endParaRPr lang="en-GB" sz="2400" b="1">
              <a:solidFill>
                <a:schemeClr val="tx1"/>
              </a:solidFill>
            </a:endParaRPr>
          </a:p>
          <a:p>
            <a:pPr marL="342900" indent="-342900">
              <a:buFont typeface="Arial" panose="020B0604020202020204" pitchFamily="34" charset="0"/>
              <a:buChar char="•"/>
            </a:pPr>
            <a:r>
              <a:rPr lang="en-GB" sz="2400">
                <a:solidFill>
                  <a:schemeClr val="tx1"/>
                </a:solidFill>
              </a:rPr>
              <a:t>Whole class</a:t>
            </a:r>
          </a:p>
          <a:p>
            <a:endParaRPr lang="en-GB" sz="1000">
              <a:solidFill>
                <a:schemeClr val="tx1"/>
              </a:solidFill>
            </a:endParaRPr>
          </a:p>
          <a:p>
            <a:pPr marL="342900" indent="-342900">
              <a:buFont typeface="Arial" panose="020B0604020202020204" pitchFamily="34" charset="0"/>
              <a:buChar char="•"/>
            </a:pPr>
            <a:r>
              <a:rPr lang="en-GB" sz="2400">
                <a:solidFill>
                  <a:schemeClr val="tx1"/>
                </a:solidFill>
              </a:rPr>
              <a:t>Group (teacher-led)</a:t>
            </a:r>
          </a:p>
          <a:p>
            <a:endParaRPr lang="en-GB" sz="1000">
              <a:solidFill>
                <a:schemeClr val="tx1"/>
              </a:solidFill>
            </a:endParaRPr>
          </a:p>
          <a:p>
            <a:pPr marL="342900" indent="-342900">
              <a:buFont typeface="Arial" panose="020B0604020202020204" pitchFamily="34" charset="0"/>
              <a:buChar char="•"/>
            </a:pPr>
            <a:r>
              <a:rPr lang="en-GB" sz="2400">
                <a:solidFill>
                  <a:schemeClr val="tx1"/>
                </a:solidFill>
              </a:rPr>
              <a:t>Group (pupil-led)</a:t>
            </a:r>
          </a:p>
          <a:p>
            <a:endParaRPr lang="en-GB" sz="1000">
              <a:solidFill>
                <a:schemeClr val="tx1"/>
              </a:solidFill>
            </a:endParaRPr>
          </a:p>
          <a:p>
            <a:pPr marL="342900" indent="-342900">
              <a:buFont typeface="Arial" panose="020B0604020202020204" pitchFamily="34" charset="0"/>
              <a:buChar char="•"/>
            </a:pPr>
            <a:r>
              <a:rPr lang="en-GB" sz="2400">
                <a:solidFill>
                  <a:schemeClr val="tx1"/>
                </a:solidFill>
              </a:rPr>
              <a:t>Individual (teacher and pupil)</a:t>
            </a:r>
          </a:p>
          <a:p>
            <a:endParaRPr lang="en-GB" sz="1000">
              <a:solidFill>
                <a:schemeClr val="tx1"/>
              </a:solidFill>
            </a:endParaRPr>
          </a:p>
          <a:p>
            <a:pPr marL="342900" indent="-342900">
              <a:buFont typeface="Arial" panose="020B0604020202020204" pitchFamily="34" charset="0"/>
              <a:buChar char="•"/>
            </a:pPr>
            <a:r>
              <a:rPr lang="en-GB" sz="2400">
                <a:solidFill>
                  <a:schemeClr val="tx1"/>
                </a:solidFill>
              </a:rPr>
              <a:t>Individual (pupil to pupil)</a:t>
            </a:r>
          </a:p>
        </p:txBody>
      </p:sp>
      <p:sp>
        <p:nvSpPr>
          <p:cNvPr id="7" name="Rectangle: Top Corners Snipped 6">
            <a:extLst>
              <a:ext uri="{FF2B5EF4-FFF2-40B4-BE49-F238E27FC236}">
                <a16:creationId xmlns:a16="http://schemas.microsoft.com/office/drawing/2014/main" id="{DEFDEADD-E990-45CF-9905-5D02F1DF9259}"/>
              </a:ext>
            </a:extLst>
          </p:cNvPr>
          <p:cNvSpPr/>
          <p:nvPr/>
        </p:nvSpPr>
        <p:spPr>
          <a:xfrm>
            <a:off x="6763392" y="2331893"/>
            <a:ext cx="4572630" cy="1378237"/>
          </a:xfrm>
          <a:prstGeom prst="snip2SameRect">
            <a:avLst>
              <a:gd name="adj1" fmla="val 9849"/>
              <a:gd name="adj2" fmla="val 9435"/>
            </a:avLst>
          </a:prstGeom>
          <a:solidFill>
            <a:schemeClr val="accent3">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rPr>
              <a:t>Physical space</a:t>
            </a:r>
          </a:p>
        </p:txBody>
      </p:sp>
      <p:sp>
        <p:nvSpPr>
          <p:cNvPr id="8" name="Rectangle: Top Corners Snipped 7">
            <a:extLst>
              <a:ext uri="{FF2B5EF4-FFF2-40B4-BE49-F238E27FC236}">
                <a16:creationId xmlns:a16="http://schemas.microsoft.com/office/drawing/2014/main" id="{06E113F4-C16C-4042-A9D0-BD1118F62ADC}"/>
              </a:ext>
            </a:extLst>
          </p:cNvPr>
          <p:cNvSpPr/>
          <p:nvPr/>
        </p:nvSpPr>
        <p:spPr>
          <a:xfrm>
            <a:off x="6763392" y="4526107"/>
            <a:ext cx="4572630" cy="1378237"/>
          </a:xfrm>
          <a:prstGeom prst="snip2SameRect">
            <a:avLst>
              <a:gd name="adj1" fmla="val 9849"/>
              <a:gd name="adj2" fmla="val 9435"/>
            </a:avLst>
          </a:prstGeom>
          <a:solidFill>
            <a:schemeClr val="accent3">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rPr>
              <a:t>Timing</a:t>
            </a:r>
          </a:p>
        </p:txBody>
      </p:sp>
    </p:spTree>
    <p:extLst>
      <p:ext uri="{BB962C8B-B14F-4D97-AF65-F5344CB8AC3E}">
        <p14:creationId xmlns:p14="http://schemas.microsoft.com/office/powerpoint/2010/main" val="3227707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5ADFB-0B09-472F-B8FE-495122BA9F5F}"/>
              </a:ext>
            </a:extLst>
          </p:cNvPr>
          <p:cNvSpPr>
            <a:spLocks noGrp="1"/>
          </p:cNvSpPr>
          <p:nvPr>
            <p:ph type="title"/>
          </p:nvPr>
        </p:nvSpPr>
        <p:spPr/>
        <p:txBody>
          <a:bodyPr/>
          <a:lstStyle/>
          <a:p>
            <a:r>
              <a:rPr lang="en-US">
                <a:latin typeface="Constantia"/>
              </a:rPr>
              <a:t>Using structured talk to develop literacy</a:t>
            </a:r>
            <a:endParaRPr lang="en-US"/>
          </a:p>
        </p:txBody>
      </p:sp>
      <p:sp>
        <p:nvSpPr>
          <p:cNvPr id="3" name="Content Placeholder 2">
            <a:extLst>
              <a:ext uri="{FF2B5EF4-FFF2-40B4-BE49-F238E27FC236}">
                <a16:creationId xmlns:a16="http://schemas.microsoft.com/office/drawing/2014/main" id="{0C1394C4-DEF9-42B2-89A2-B3419DDAB86C}"/>
              </a:ext>
            </a:extLst>
          </p:cNvPr>
          <p:cNvSpPr>
            <a:spLocks noGrp="1"/>
          </p:cNvSpPr>
          <p:nvPr>
            <p:ph idx="4294967295"/>
          </p:nvPr>
        </p:nvSpPr>
        <p:spPr>
          <a:xfrm>
            <a:off x="2465976" y="2967880"/>
            <a:ext cx="3355704" cy="852154"/>
          </a:xfrm>
        </p:spPr>
        <p:txBody>
          <a:bodyPr vert="horz" lIns="0" tIns="0" rIns="0" bIns="0" rtlCol="0" anchor="t">
            <a:normAutofit/>
          </a:bodyPr>
          <a:lstStyle/>
          <a:p>
            <a:r>
              <a:rPr lang="en-US" sz="2600" b="0">
                <a:cs typeface="Arial"/>
              </a:rPr>
              <a:t>Dialogic approach to questioning</a:t>
            </a:r>
          </a:p>
        </p:txBody>
      </p:sp>
      <p:sp>
        <p:nvSpPr>
          <p:cNvPr id="10" name="TextBox 9">
            <a:extLst>
              <a:ext uri="{FF2B5EF4-FFF2-40B4-BE49-F238E27FC236}">
                <a16:creationId xmlns:a16="http://schemas.microsoft.com/office/drawing/2014/main" id="{7D6E0AEA-2685-4711-B777-7C0073CD1A91}"/>
              </a:ext>
            </a:extLst>
          </p:cNvPr>
          <p:cNvSpPr txBox="1"/>
          <p:nvPr/>
        </p:nvSpPr>
        <p:spPr>
          <a:xfrm>
            <a:off x="2465396" y="4650641"/>
            <a:ext cx="3173404" cy="492443"/>
          </a:xfrm>
          <a:prstGeom prst="rect">
            <a:avLst/>
          </a:prstGeom>
          <a:noFill/>
        </p:spPr>
        <p:txBody>
          <a:bodyPr wrap="square">
            <a:spAutoFit/>
          </a:bodyPr>
          <a:lstStyle/>
          <a:p>
            <a:pPr marL="0" marR="0" lvl="0" indent="0" algn="l" defTabSz="914400" rtl="0" eaLnBrk="1" fontAlgn="auto" latinLnBrk="0" hangingPunct="1">
              <a:lnSpc>
                <a:spcPct val="100000"/>
              </a:lnSpc>
              <a:spcBef>
                <a:spcPts val="600"/>
              </a:spcBef>
              <a:spcAft>
                <a:spcPts val="60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000000"/>
                </a:solidFill>
                <a:effectLst/>
                <a:uLnTx/>
                <a:uFillTx/>
                <a:latin typeface="Arial" panose="020B0604020202020204"/>
                <a:ea typeface="+mn-ea"/>
                <a:cs typeface="Arial"/>
              </a:rPr>
              <a:t>Scaffolds for talk</a:t>
            </a:r>
            <a:endParaRPr kumimoji="0" lang="en-US" sz="2600" b="0" i="0" u="none" strike="noStrike" kern="1200" cap="none" spc="0" normalizeH="0" baseline="0" noProof="0">
              <a:ln>
                <a:noFill/>
              </a:ln>
              <a:solidFill>
                <a:srgbClr val="000000"/>
              </a:solidFill>
              <a:effectLst/>
              <a:highlight>
                <a:srgbClr val="FFFF00"/>
              </a:highlight>
              <a:uLnTx/>
              <a:uFillTx/>
              <a:latin typeface="Arial" panose="020B0604020202020204"/>
              <a:ea typeface="+mn-ea"/>
              <a:cs typeface="Arial"/>
            </a:endParaRPr>
          </a:p>
        </p:txBody>
      </p:sp>
      <p:sp>
        <p:nvSpPr>
          <p:cNvPr id="23" name="Graphic 25">
            <a:extLst>
              <a:ext uri="{FF2B5EF4-FFF2-40B4-BE49-F238E27FC236}">
                <a16:creationId xmlns:a16="http://schemas.microsoft.com/office/drawing/2014/main" id="{05563558-267D-4A3B-8062-C7710954F42E}"/>
              </a:ext>
            </a:extLst>
          </p:cNvPr>
          <p:cNvSpPr/>
          <p:nvPr/>
        </p:nvSpPr>
        <p:spPr>
          <a:xfrm>
            <a:off x="1793289" y="3045484"/>
            <a:ext cx="476044" cy="57525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3" name="Graphic 25">
            <a:extLst>
              <a:ext uri="{FF2B5EF4-FFF2-40B4-BE49-F238E27FC236}">
                <a16:creationId xmlns:a16="http://schemas.microsoft.com/office/drawing/2014/main" id="{ADAF25F3-D5B1-4653-A35F-1ED9C7E793CE}"/>
              </a:ext>
            </a:extLst>
          </p:cNvPr>
          <p:cNvSpPr/>
          <p:nvPr/>
        </p:nvSpPr>
        <p:spPr>
          <a:xfrm>
            <a:off x="1793289" y="4567832"/>
            <a:ext cx="476044" cy="57525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pic>
        <p:nvPicPr>
          <p:cNvPr id="7" name="Graphic 6" descr="Good Idea with solid fill">
            <a:extLst>
              <a:ext uri="{FF2B5EF4-FFF2-40B4-BE49-F238E27FC236}">
                <a16:creationId xmlns:a16="http://schemas.microsoft.com/office/drawing/2014/main" id="{D300562A-5509-4636-A879-4AF2AAC29EC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026680" y="2111698"/>
            <a:ext cx="3704219" cy="3704219"/>
          </a:xfrm>
          <a:prstGeom prst="rect">
            <a:avLst/>
          </a:prstGeom>
        </p:spPr>
      </p:pic>
      <p:sp>
        <p:nvSpPr>
          <p:cNvPr id="8" name="Slide Number Placeholder 2">
            <a:extLst>
              <a:ext uri="{FF2B5EF4-FFF2-40B4-BE49-F238E27FC236}">
                <a16:creationId xmlns:a16="http://schemas.microsoft.com/office/drawing/2014/main" id="{56AD8E26-1ACA-4D53-900C-EC3012E5A923}"/>
              </a:ext>
            </a:extLst>
          </p:cNvPr>
          <p:cNvSpPr>
            <a:spLocks noGrp="1"/>
          </p:cNvSpPr>
          <p:nvPr>
            <p:ph type="sldNum" sz="quarter" idx="12"/>
          </p:nvPr>
        </p:nvSpPr>
        <p:spPr>
          <a:xfrm>
            <a:off x="10932510" y="6401178"/>
            <a:ext cx="807025" cy="153888"/>
          </a:xfrm>
        </p:spPr>
        <p:txBody>
          <a:bodyPr/>
          <a:lstStyle/>
          <a:p>
            <a:fld id="{6B6EFD66-0F65-0C43-B4F5-A9CE99357F25}" type="slidenum">
              <a:rPr lang="en-GB" smtClean="0"/>
              <a:pPr/>
              <a:t>11</a:t>
            </a:fld>
            <a:endParaRPr lang="en-GB"/>
          </a:p>
        </p:txBody>
      </p:sp>
    </p:spTree>
    <p:extLst>
      <p:ext uri="{BB962C8B-B14F-4D97-AF65-F5344CB8AC3E}">
        <p14:creationId xmlns:p14="http://schemas.microsoft.com/office/powerpoint/2010/main" val="36211277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635AD59-3100-428C-A295-97C9C2091EB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CB9E1A2-348A-4CE4-8D7A-A143997378AF}"/>
              </a:ext>
            </a:extLst>
          </p:cNvPr>
          <p:cNvSpPr>
            <a:spLocks noGrp="1"/>
          </p:cNvSpPr>
          <p:nvPr>
            <p:ph type="title"/>
          </p:nvPr>
        </p:nvSpPr>
        <p:spPr>
          <a:xfrm>
            <a:off x="404795" y="605526"/>
            <a:ext cx="5819773" cy="1368980"/>
          </a:xfrm>
        </p:spPr>
        <p:txBody>
          <a:bodyPr/>
          <a:lstStyle/>
          <a:p>
            <a:r>
              <a:rPr lang="en-GB"/>
              <a:t>A dialogic approach to questioning</a:t>
            </a:r>
          </a:p>
        </p:txBody>
      </p:sp>
      <p:sp>
        <p:nvSpPr>
          <p:cNvPr id="14" name="TextBox 13">
            <a:extLst>
              <a:ext uri="{FF2B5EF4-FFF2-40B4-BE49-F238E27FC236}">
                <a16:creationId xmlns:a16="http://schemas.microsoft.com/office/drawing/2014/main" id="{742BAF41-81F9-4DB4-9FFC-FD4D14768105}"/>
              </a:ext>
            </a:extLst>
          </p:cNvPr>
          <p:cNvSpPr txBox="1"/>
          <p:nvPr/>
        </p:nvSpPr>
        <p:spPr>
          <a:xfrm>
            <a:off x="6375400" y="812800"/>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a:ln>
                <a:noFill/>
              </a:ln>
              <a:solidFill>
                <a:srgbClr val="000000"/>
              </a:solidFill>
              <a:effectLst/>
              <a:uLnTx/>
              <a:uFillTx/>
              <a:latin typeface="Arial" panose="020B0604020202020204"/>
              <a:ea typeface="+mn-ea"/>
              <a:cs typeface="Arial"/>
            </a:endParaRPr>
          </a:p>
        </p:txBody>
      </p:sp>
      <p:sp>
        <p:nvSpPr>
          <p:cNvPr id="16" name="TextBox 15">
            <a:extLst>
              <a:ext uri="{FF2B5EF4-FFF2-40B4-BE49-F238E27FC236}">
                <a16:creationId xmlns:a16="http://schemas.microsoft.com/office/drawing/2014/main" id="{07051A32-A643-42A9-AA66-EC0341B100EE}"/>
              </a:ext>
            </a:extLst>
          </p:cNvPr>
          <p:cNvSpPr txBox="1"/>
          <p:nvPr/>
        </p:nvSpPr>
        <p:spPr>
          <a:xfrm>
            <a:off x="668365" y="5760031"/>
            <a:ext cx="4703735" cy="492443"/>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CN" sz="2600" b="1" i="0" u="none" strike="noStrike" kern="1200" cap="none" spc="0" normalizeH="0" baseline="0" noProof="0">
              <a:ln>
                <a:noFill/>
              </a:ln>
              <a:solidFill>
                <a:srgbClr val="000000"/>
              </a:solidFill>
              <a:effectLst/>
              <a:uLnTx/>
              <a:uFillTx/>
              <a:latin typeface="Arial" panose="020B0604020202020204"/>
              <a:ea typeface="黑体"/>
              <a:cs typeface="Arial"/>
            </a:endParaRPr>
          </a:p>
        </p:txBody>
      </p:sp>
      <p:sp>
        <p:nvSpPr>
          <p:cNvPr id="5" name="TextBox 4">
            <a:extLst>
              <a:ext uri="{FF2B5EF4-FFF2-40B4-BE49-F238E27FC236}">
                <a16:creationId xmlns:a16="http://schemas.microsoft.com/office/drawing/2014/main" id="{7F6E7386-FE70-4D63-8018-8807D1827FDA}"/>
              </a:ext>
            </a:extLst>
          </p:cNvPr>
          <p:cNvSpPr txBox="1"/>
          <p:nvPr/>
        </p:nvSpPr>
        <p:spPr>
          <a:xfrm>
            <a:off x="555627" y="2866931"/>
            <a:ext cx="4993740"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srgbClr val="000000"/>
                </a:solidFill>
                <a:effectLst/>
                <a:uLnTx/>
                <a:uFillTx/>
                <a:latin typeface="Arial" panose="020B060402020202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WordVisi_MSFontServic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9" name="Rectangle: Top Corners Snipped 8">
            <a:extLst>
              <a:ext uri="{FF2B5EF4-FFF2-40B4-BE49-F238E27FC236}">
                <a16:creationId xmlns:a16="http://schemas.microsoft.com/office/drawing/2014/main" id="{BF96AD22-28B0-4A8B-8AB3-8FEF5BE83FE7}"/>
              </a:ext>
            </a:extLst>
          </p:cNvPr>
          <p:cNvSpPr/>
          <p:nvPr/>
        </p:nvSpPr>
        <p:spPr>
          <a:xfrm>
            <a:off x="6642635" y="2314576"/>
            <a:ext cx="4693388" cy="3524532"/>
          </a:xfrm>
          <a:prstGeom prst="snip2SameRect">
            <a:avLst>
              <a:gd name="adj1" fmla="val 9849"/>
              <a:gd name="adj2" fmla="val 9435"/>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200">
                <a:solidFill>
                  <a:srgbClr val="000000"/>
                </a:solidFill>
                <a:latin typeface="Arial" panose="020B0604020202020204"/>
              </a:rPr>
              <a:t>Use e</a:t>
            </a:r>
            <a:r>
              <a:rPr kumimoji="0" lang="en-GB" sz="2200" b="0" i="0" u="none" strike="noStrike" kern="1200" cap="none" spc="0" normalizeH="0" baseline="0" noProof="0" err="1">
                <a:ln>
                  <a:noFill/>
                </a:ln>
                <a:solidFill>
                  <a:srgbClr val="000000"/>
                </a:solidFill>
                <a:effectLst/>
                <a:uLnTx/>
                <a:uFillTx/>
                <a:latin typeface="Arial" panose="020B0604020202020204"/>
                <a:ea typeface="+mn-ea"/>
                <a:cs typeface="+mn-cs"/>
              </a:rPr>
              <a:t>xtended</a:t>
            </a:r>
            <a:r>
              <a:rPr kumimoji="0" lang="en-GB" sz="2200" b="0" i="0" u="none" strike="noStrike" kern="1200" cap="none" spc="0" normalizeH="0" baseline="0" noProof="0">
                <a:ln>
                  <a:noFill/>
                </a:ln>
                <a:solidFill>
                  <a:srgbClr val="000000"/>
                </a:solidFill>
                <a:effectLst/>
                <a:uLnTx/>
                <a:uFillTx/>
                <a:latin typeface="Arial" panose="020B0604020202020204"/>
                <a:ea typeface="+mn-ea"/>
                <a:cs typeface="+mn-cs"/>
              </a:rPr>
              <a:t> questioning with fewer pupils.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a:ln>
                  <a:noFill/>
                </a:ln>
                <a:solidFill>
                  <a:srgbClr val="000000"/>
                </a:solidFill>
                <a:effectLst/>
                <a:uLnTx/>
                <a:uFillTx/>
                <a:latin typeface="Arial" panose="020B0604020202020204"/>
                <a:ea typeface="+mn-ea"/>
                <a:cs typeface="+mn-cs"/>
              </a:rPr>
              <a:t>Both the pupil(s) speaking and those listening benefit.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a:ln>
                  <a:noFill/>
                </a:ln>
                <a:solidFill>
                  <a:srgbClr val="000000"/>
                </a:solidFill>
                <a:effectLst/>
                <a:uLnTx/>
                <a:uFillTx/>
                <a:latin typeface="Arial" panose="020B0604020202020204"/>
                <a:ea typeface="+mn-ea"/>
                <a:cs typeface="+mn-cs"/>
              </a:rPr>
              <a:t>Pupils not speaking must be fully engaged in listening and thinking.</a:t>
            </a:r>
            <a:endParaRPr kumimoji="0" lang="en-GB" sz="2200" b="1"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0" name="Rectangle: Top Corners Snipped 9">
            <a:extLst>
              <a:ext uri="{FF2B5EF4-FFF2-40B4-BE49-F238E27FC236}">
                <a16:creationId xmlns:a16="http://schemas.microsoft.com/office/drawing/2014/main" id="{B4845AF4-EA39-42E5-A250-2DE4C2FCD9BD}"/>
              </a:ext>
            </a:extLst>
          </p:cNvPr>
          <p:cNvSpPr/>
          <p:nvPr/>
        </p:nvSpPr>
        <p:spPr>
          <a:xfrm>
            <a:off x="555627" y="2314577"/>
            <a:ext cx="4693388" cy="3524531"/>
          </a:xfrm>
          <a:prstGeom prst="snip2SameRect">
            <a:avLst>
              <a:gd name="adj1" fmla="val 9849"/>
              <a:gd name="adj2" fmla="val 9435"/>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Arial" panose="020B0604020202020204"/>
                <a:ea typeface="+mn-ea"/>
                <a:cs typeface="+mn-cs"/>
              </a:rPr>
              <a:t>“While question-spreading is useful to encourage participation, sometimes it is valuable to spend some time engaged in extended teacher</a:t>
            </a:r>
            <a:r>
              <a:rPr lang="en-GB" sz="2400">
                <a:solidFill>
                  <a:schemeClr val="tx1"/>
                </a:solidFill>
              </a:rPr>
              <a:t>–</a:t>
            </a:r>
            <a:r>
              <a:rPr kumimoji="0" lang="en-GB" sz="2400" b="0" i="0" u="none" strike="noStrike" kern="1200" cap="none" spc="0" normalizeH="0" baseline="0" noProof="0">
                <a:ln>
                  <a:noFill/>
                </a:ln>
                <a:solidFill>
                  <a:srgbClr val="000000"/>
                </a:solidFill>
                <a:effectLst/>
                <a:uLnTx/>
                <a:uFillTx/>
                <a:latin typeface="Arial" panose="020B0604020202020204"/>
                <a:ea typeface="+mn-ea"/>
                <a:cs typeface="+mn-cs"/>
              </a:rPr>
              <a:t>student dialogue with one student.”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srgbClr val="000000"/>
                </a:solidFill>
                <a:effectLst/>
                <a:uLnTx/>
                <a:uFillTx/>
                <a:latin typeface="Arial" panose="020B0604020202020204"/>
                <a:ea typeface="+mn-ea"/>
                <a:cs typeface="+mn-cs"/>
              </a:rPr>
              <a:t>(Sherrington &amp; Stafford, 2018)</a:t>
            </a: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644765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9C777-605F-4953-A260-102277731EC9}"/>
              </a:ext>
            </a:extLst>
          </p:cNvPr>
          <p:cNvSpPr>
            <a:spLocks noGrp="1"/>
          </p:cNvSpPr>
          <p:nvPr>
            <p:ph type="title"/>
          </p:nvPr>
        </p:nvSpPr>
        <p:spPr/>
        <p:txBody>
          <a:bodyPr/>
          <a:lstStyle/>
          <a:p>
            <a:r>
              <a:rPr lang="en-GB"/>
              <a:t>A dialogic approach to questioning</a:t>
            </a:r>
          </a:p>
        </p:txBody>
      </p:sp>
      <p:sp>
        <p:nvSpPr>
          <p:cNvPr id="4" name="Slide Number Placeholder 3">
            <a:extLst>
              <a:ext uri="{FF2B5EF4-FFF2-40B4-BE49-F238E27FC236}">
                <a16:creationId xmlns:a16="http://schemas.microsoft.com/office/drawing/2014/main" id="{6D1032DD-3379-4B87-AA72-15A7B06B02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6" name="Rectangle: Top Corners Snipped 5">
            <a:extLst>
              <a:ext uri="{FF2B5EF4-FFF2-40B4-BE49-F238E27FC236}">
                <a16:creationId xmlns:a16="http://schemas.microsoft.com/office/drawing/2014/main" id="{66B41F12-F780-462B-B86E-7320964940D8}"/>
              </a:ext>
            </a:extLst>
          </p:cNvPr>
          <p:cNvSpPr/>
          <p:nvPr/>
        </p:nvSpPr>
        <p:spPr>
          <a:xfrm>
            <a:off x="631826" y="1717293"/>
            <a:ext cx="4402822" cy="1068769"/>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1" i="0" u="none" strike="noStrike" kern="1200" cap="none" spc="0" normalizeH="0" baseline="0" noProof="0">
                <a:ln>
                  <a:noFill/>
                </a:ln>
                <a:solidFill>
                  <a:srgbClr val="000000"/>
                </a:solidFill>
                <a:effectLst/>
                <a:uLnTx/>
                <a:uFillTx/>
                <a:latin typeface="Arial" panose="020B0604020202020204"/>
                <a:ea typeface="+mn-ea"/>
                <a:cs typeface="+mn-cs"/>
              </a:rPr>
              <a:t>Collective</a:t>
            </a:r>
          </a:p>
        </p:txBody>
      </p:sp>
      <p:sp>
        <p:nvSpPr>
          <p:cNvPr id="7" name="Rectangle: Top Corners Snipped 6">
            <a:extLst>
              <a:ext uri="{FF2B5EF4-FFF2-40B4-BE49-F238E27FC236}">
                <a16:creationId xmlns:a16="http://schemas.microsoft.com/office/drawing/2014/main" id="{DBEB1212-5024-48DE-B678-56ED2E124F1F}"/>
              </a:ext>
            </a:extLst>
          </p:cNvPr>
          <p:cNvSpPr/>
          <p:nvPr/>
        </p:nvSpPr>
        <p:spPr>
          <a:xfrm>
            <a:off x="5936572" y="1717293"/>
            <a:ext cx="4402822" cy="1068769"/>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1" i="0" u="none" strike="noStrike" kern="1200" cap="none" spc="0" normalizeH="0" baseline="0" noProof="0">
                <a:ln>
                  <a:noFill/>
                </a:ln>
                <a:solidFill>
                  <a:srgbClr val="000000"/>
                </a:solidFill>
                <a:effectLst/>
                <a:uLnTx/>
                <a:uFillTx/>
                <a:latin typeface="Arial" panose="020B0604020202020204"/>
                <a:ea typeface="+mn-ea"/>
                <a:cs typeface="+mn-cs"/>
              </a:rPr>
              <a:t>Deliberative</a:t>
            </a:r>
          </a:p>
        </p:txBody>
      </p:sp>
      <p:sp>
        <p:nvSpPr>
          <p:cNvPr id="8" name="Rectangle: Top Corners Snipped 7">
            <a:extLst>
              <a:ext uri="{FF2B5EF4-FFF2-40B4-BE49-F238E27FC236}">
                <a16:creationId xmlns:a16="http://schemas.microsoft.com/office/drawing/2014/main" id="{2AB3DF3B-5798-437B-93BC-D3D5E8398AA0}"/>
              </a:ext>
            </a:extLst>
          </p:cNvPr>
          <p:cNvSpPr/>
          <p:nvPr/>
        </p:nvSpPr>
        <p:spPr>
          <a:xfrm>
            <a:off x="631826" y="3284157"/>
            <a:ext cx="4402822" cy="1068769"/>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1" i="0" u="none" strike="noStrike" kern="1200" cap="none" spc="0" normalizeH="0" baseline="0" noProof="0">
                <a:ln>
                  <a:noFill/>
                </a:ln>
                <a:solidFill>
                  <a:srgbClr val="000000"/>
                </a:solidFill>
                <a:effectLst/>
                <a:uLnTx/>
                <a:uFillTx/>
                <a:latin typeface="Arial" panose="020B0604020202020204"/>
                <a:ea typeface="+mn-ea"/>
                <a:cs typeface="+mn-cs"/>
              </a:rPr>
              <a:t>Supportive</a:t>
            </a:r>
          </a:p>
        </p:txBody>
      </p:sp>
      <p:sp>
        <p:nvSpPr>
          <p:cNvPr id="9" name="Rectangle: Top Corners Snipped 8">
            <a:extLst>
              <a:ext uri="{FF2B5EF4-FFF2-40B4-BE49-F238E27FC236}">
                <a16:creationId xmlns:a16="http://schemas.microsoft.com/office/drawing/2014/main" id="{7F33C006-760A-43F3-A0EC-5740A15ADE32}"/>
              </a:ext>
            </a:extLst>
          </p:cNvPr>
          <p:cNvSpPr/>
          <p:nvPr/>
        </p:nvSpPr>
        <p:spPr>
          <a:xfrm>
            <a:off x="631826" y="4730660"/>
            <a:ext cx="4402822" cy="1068769"/>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1" i="0" u="none" strike="noStrike" kern="1200" cap="none" spc="0" normalizeH="0" baseline="0" noProof="0">
                <a:ln>
                  <a:noFill/>
                </a:ln>
                <a:solidFill>
                  <a:srgbClr val="000000"/>
                </a:solidFill>
                <a:effectLst/>
                <a:uLnTx/>
                <a:uFillTx/>
                <a:latin typeface="Arial" panose="020B0604020202020204"/>
                <a:ea typeface="+mn-ea"/>
                <a:cs typeface="+mn-cs"/>
              </a:rPr>
              <a:t>Reciprocal</a:t>
            </a:r>
          </a:p>
        </p:txBody>
      </p:sp>
      <p:sp>
        <p:nvSpPr>
          <p:cNvPr id="10" name="Rectangle: Top Corners Snipped 9">
            <a:extLst>
              <a:ext uri="{FF2B5EF4-FFF2-40B4-BE49-F238E27FC236}">
                <a16:creationId xmlns:a16="http://schemas.microsoft.com/office/drawing/2014/main" id="{E86E2C07-596D-45EE-B355-81CA58760E54}"/>
              </a:ext>
            </a:extLst>
          </p:cNvPr>
          <p:cNvSpPr/>
          <p:nvPr/>
        </p:nvSpPr>
        <p:spPr>
          <a:xfrm>
            <a:off x="5936572" y="3284157"/>
            <a:ext cx="4402822" cy="1068769"/>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1" i="0" u="none" strike="noStrike" kern="1200" cap="none" spc="0" normalizeH="0" baseline="0" noProof="0">
                <a:ln>
                  <a:noFill/>
                </a:ln>
                <a:solidFill>
                  <a:srgbClr val="000000"/>
                </a:solidFill>
                <a:effectLst/>
                <a:uLnTx/>
                <a:uFillTx/>
                <a:latin typeface="Arial" panose="020B0604020202020204"/>
                <a:ea typeface="+mn-ea"/>
                <a:cs typeface="+mn-cs"/>
              </a:rPr>
              <a:t>Cumulative</a:t>
            </a:r>
          </a:p>
        </p:txBody>
      </p:sp>
      <p:sp>
        <p:nvSpPr>
          <p:cNvPr id="11" name="Rectangle: Top Corners Snipped 10">
            <a:extLst>
              <a:ext uri="{FF2B5EF4-FFF2-40B4-BE49-F238E27FC236}">
                <a16:creationId xmlns:a16="http://schemas.microsoft.com/office/drawing/2014/main" id="{EA744CA1-E146-4F98-B5FF-5ECED7A9083E}"/>
              </a:ext>
            </a:extLst>
          </p:cNvPr>
          <p:cNvSpPr/>
          <p:nvPr/>
        </p:nvSpPr>
        <p:spPr>
          <a:xfrm>
            <a:off x="5936572" y="4741482"/>
            <a:ext cx="4402822" cy="1068769"/>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1" i="0" u="none" strike="noStrike" kern="1200" cap="none" spc="0" normalizeH="0" baseline="0" noProof="0">
                <a:ln>
                  <a:noFill/>
                </a:ln>
                <a:solidFill>
                  <a:srgbClr val="000000"/>
                </a:solidFill>
                <a:effectLst/>
                <a:uLnTx/>
                <a:uFillTx/>
                <a:latin typeface="Arial" panose="020B0604020202020204"/>
                <a:ea typeface="+mn-ea"/>
                <a:cs typeface="+mn-cs"/>
              </a:rPr>
              <a:t>Purposeful</a:t>
            </a:r>
          </a:p>
        </p:txBody>
      </p:sp>
    </p:spTree>
    <p:extLst>
      <p:ext uri="{BB962C8B-B14F-4D97-AF65-F5344CB8AC3E}">
        <p14:creationId xmlns:p14="http://schemas.microsoft.com/office/powerpoint/2010/main" val="1707873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B7AD0-50C5-4EF8-9F1E-4444EE6680E0}"/>
              </a:ext>
            </a:extLst>
          </p:cNvPr>
          <p:cNvSpPr>
            <a:spLocks noGrp="1"/>
          </p:cNvSpPr>
          <p:nvPr>
            <p:ph type="title"/>
          </p:nvPr>
        </p:nvSpPr>
        <p:spPr>
          <a:xfrm>
            <a:off x="363544" y="331355"/>
            <a:ext cx="5732456" cy="1368980"/>
          </a:xfrm>
        </p:spPr>
        <p:txBody>
          <a:bodyPr/>
          <a:lstStyle/>
          <a:p>
            <a:r>
              <a:rPr lang="en-GB"/>
              <a:t>Developing reading comprehension through talk</a:t>
            </a:r>
          </a:p>
        </p:txBody>
      </p:sp>
      <p:sp>
        <p:nvSpPr>
          <p:cNvPr id="3" name="Slide Number Placeholder 2">
            <a:extLst>
              <a:ext uri="{FF2B5EF4-FFF2-40B4-BE49-F238E27FC236}">
                <a16:creationId xmlns:a16="http://schemas.microsoft.com/office/drawing/2014/main" id="{DBF3353A-FABC-4A12-BF7D-A6CA41FDA6BA}"/>
              </a:ext>
            </a:extLst>
          </p:cNvPr>
          <p:cNvSpPr>
            <a:spLocks noGrp="1"/>
          </p:cNvSpPr>
          <p:nvPr>
            <p:ph type="sldNum" sz="quarter" idx="12"/>
          </p:nvPr>
        </p:nvSpPr>
        <p:spPr/>
        <p:txBody>
          <a:bodyPr/>
          <a:lstStyle/>
          <a:p>
            <a:fld id="{6B6EFD66-0F65-0C43-B4F5-A9CE99357F25}" type="slidenum">
              <a:rPr lang="en-GB" smtClean="0"/>
              <a:pPr/>
              <a:t>14</a:t>
            </a:fld>
            <a:endParaRPr lang="en-GB"/>
          </a:p>
        </p:txBody>
      </p:sp>
      <p:graphicFrame>
        <p:nvGraphicFramePr>
          <p:cNvPr id="6" name="Diagram 5">
            <a:extLst>
              <a:ext uri="{FF2B5EF4-FFF2-40B4-BE49-F238E27FC236}">
                <a16:creationId xmlns:a16="http://schemas.microsoft.com/office/drawing/2014/main" id="{337A651D-77A0-4E1C-9017-6B2827B600D2}"/>
              </a:ext>
            </a:extLst>
          </p:cNvPr>
          <p:cNvGraphicFramePr/>
          <p:nvPr>
            <p:extLst>
              <p:ext uri="{D42A27DB-BD31-4B8C-83A1-F6EECF244321}">
                <p14:modId xmlns:p14="http://schemas.microsoft.com/office/powerpoint/2010/main" val="1248130867"/>
              </p:ext>
            </p:extLst>
          </p:nvPr>
        </p:nvGraphicFramePr>
        <p:xfrm>
          <a:off x="631826" y="2378841"/>
          <a:ext cx="4757062" cy="40335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Top Corners Snipped 6">
            <a:extLst>
              <a:ext uri="{FF2B5EF4-FFF2-40B4-BE49-F238E27FC236}">
                <a16:creationId xmlns:a16="http://schemas.microsoft.com/office/drawing/2014/main" id="{C42993FC-F168-4DC3-A750-27C55473A192}"/>
              </a:ext>
            </a:extLst>
          </p:cNvPr>
          <p:cNvSpPr/>
          <p:nvPr/>
        </p:nvSpPr>
        <p:spPr>
          <a:xfrm>
            <a:off x="6731003" y="2068635"/>
            <a:ext cx="5097454" cy="4274804"/>
          </a:xfrm>
          <a:prstGeom prst="snip2SameRect">
            <a:avLst>
              <a:gd name="adj1" fmla="val 9849"/>
              <a:gd name="adj2" fmla="val 9435"/>
            </a:avLst>
          </a:prstGeom>
          <a:solidFill>
            <a:schemeClr val="accent2">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nSpc>
                <a:spcPct val="107000"/>
              </a:lnSpc>
            </a:pPr>
            <a:r>
              <a:rPr lang="en-GB" sz="2200" b="1">
                <a:solidFill>
                  <a:schemeClr val="tx1"/>
                </a:solidFill>
                <a:latin typeface="+mj-lt"/>
                <a:ea typeface="Calibri" panose="020F0502020204030204" pitchFamily="34" charset="0"/>
                <a:cs typeface="Times New Roman"/>
              </a:rPr>
              <a:t>I</a:t>
            </a:r>
            <a:r>
              <a:rPr lang="en-GB" sz="2200" b="1">
                <a:solidFill>
                  <a:schemeClr val="tx1"/>
                </a:solidFill>
                <a:effectLst/>
                <a:latin typeface="+mj-lt"/>
                <a:ea typeface="Calibri" panose="020F0502020204030204" pitchFamily="34" charset="0"/>
                <a:cs typeface="Times New Roman"/>
              </a:rPr>
              <a:t>nferencing requires:</a:t>
            </a:r>
          </a:p>
          <a:p>
            <a:pPr>
              <a:lnSpc>
                <a:spcPct val="107000"/>
              </a:lnSpc>
            </a:pPr>
            <a:endParaRPr lang="en-GB" sz="1200" b="1">
              <a:solidFill>
                <a:schemeClr val="tx1"/>
              </a:solidFill>
              <a:effectLst/>
              <a:latin typeface="+mj-lt"/>
              <a:ea typeface="Calibri" panose="020F0502020204030204" pitchFamily="34" charset="0"/>
              <a:cs typeface="Times New Roman"/>
            </a:endParaRPr>
          </a:p>
          <a:p>
            <a:pPr marL="285750" indent="-285750">
              <a:lnSpc>
                <a:spcPct val="107000"/>
              </a:lnSpc>
              <a:buFont typeface="Arial" panose="020B0604020202020204" pitchFamily="34" charset="0"/>
              <a:buChar char="•"/>
            </a:pPr>
            <a:r>
              <a:rPr lang="en-GB" sz="2200">
                <a:solidFill>
                  <a:schemeClr val="tx1"/>
                </a:solidFill>
                <a:effectLst/>
                <a:latin typeface="+mj-lt"/>
                <a:ea typeface="Calibri" panose="020F0502020204030204" pitchFamily="34" charset="0"/>
                <a:cs typeface="Times New Roman"/>
              </a:rPr>
              <a:t>an awareness of whether or not you are understanding what you see or read</a:t>
            </a:r>
          </a:p>
          <a:p>
            <a:pPr>
              <a:lnSpc>
                <a:spcPct val="107000"/>
              </a:lnSpc>
            </a:pPr>
            <a:endParaRPr lang="en-GB" sz="1200">
              <a:solidFill>
                <a:schemeClr val="tx1"/>
              </a:solidFill>
              <a:latin typeface="+mj-lt"/>
              <a:ea typeface="Calibri" panose="020F0502020204030204" pitchFamily="34" charset="0"/>
              <a:cs typeface="Times New Roman"/>
            </a:endParaRPr>
          </a:p>
          <a:p>
            <a:pPr marL="285750" indent="-285750">
              <a:lnSpc>
                <a:spcPct val="107000"/>
              </a:lnSpc>
              <a:buFont typeface="Arial" panose="020B0604020202020204" pitchFamily="34" charset="0"/>
              <a:buChar char="•"/>
            </a:pPr>
            <a:r>
              <a:rPr lang="en-GB" sz="2200">
                <a:solidFill>
                  <a:schemeClr val="tx1"/>
                </a:solidFill>
                <a:latin typeface="+mj-lt"/>
                <a:ea typeface="Calibri" panose="020F0502020204030204" pitchFamily="34" charset="0"/>
                <a:cs typeface="Times New Roman"/>
              </a:rPr>
              <a:t>the ability to connect </a:t>
            </a:r>
            <a:r>
              <a:rPr lang="en-GB" sz="2200">
                <a:solidFill>
                  <a:schemeClr val="tx1"/>
                </a:solidFill>
                <a:effectLst/>
                <a:latin typeface="+mj-lt"/>
                <a:ea typeface="Calibri" panose="020F0502020204030204" pitchFamily="34" charset="0"/>
                <a:cs typeface="Times New Roman"/>
              </a:rPr>
              <a:t>ideas together</a:t>
            </a:r>
            <a:r>
              <a:rPr lang="en-GB" sz="2200">
                <a:solidFill>
                  <a:schemeClr val="tx1"/>
                </a:solidFill>
                <a:latin typeface="+mj-lt"/>
                <a:ea typeface="Calibri" panose="020F0502020204030204" pitchFamily="34" charset="0"/>
                <a:cs typeface="Times New Roman"/>
              </a:rPr>
              <a:t> </a:t>
            </a:r>
          </a:p>
          <a:p>
            <a:pPr>
              <a:lnSpc>
                <a:spcPct val="107000"/>
              </a:lnSpc>
            </a:pPr>
            <a:endParaRPr lang="en-GB" sz="1200">
              <a:solidFill>
                <a:schemeClr val="tx1"/>
              </a:solidFill>
              <a:effectLst/>
              <a:latin typeface="+mj-lt"/>
              <a:ea typeface="Calibri" panose="020F0502020204030204" pitchFamily="34" charset="0"/>
              <a:cs typeface="Times New Roman" panose="02020603050405020304" pitchFamily="18" charset="0"/>
            </a:endParaRPr>
          </a:p>
          <a:p>
            <a:pPr marL="285750" indent="-285750">
              <a:lnSpc>
                <a:spcPct val="107000"/>
              </a:lnSpc>
              <a:buFont typeface="Arial" panose="020B0604020202020204" pitchFamily="34" charset="0"/>
              <a:buChar char="•"/>
            </a:pPr>
            <a:r>
              <a:rPr lang="en-GB" sz="2200">
                <a:solidFill>
                  <a:schemeClr val="tx1"/>
                </a:solidFill>
                <a:latin typeface="+mj-lt"/>
                <a:ea typeface="Calibri" panose="020F0502020204030204" pitchFamily="34" charset="0"/>
                <a:cs typeface="Times New Roman"/>
              </a:rPr>
              <a:t>a broad prior knowledge, general</a:t>
            </a:r>
            <a:r>
              <a:rPr lang="en-GB" sz="2200">
                <a:solidFill>
                  <a:schemeClr val="tx1"/>
                </a:solidFill>
                <a:effectLst/>
                <a:latin typeface="+mj-lt"/>
                <a:ea typeface="Calibri" panose="020F0502020204030204" pitchFamily="34" charset="0"/>
                <a:cs typeface="Times New Roman"/>
              </a:rPr>
              <a:t> knowledge</a:t>
            </a:r>
            <a:r>
              <a:rPr lang="en-GB" sz="2200">
                <a:solidFill>
                  <a:schemeClr val="tx1"/>
                </a:solidFill>
                <a:latin typeface="+mj-lt"/>
                <a:ea typeface="Calibri" panose="020F0502020204030204" pitchFamily="34" charset="0"/>
                <a:cs typeface="Times New Roman"/>
              </a:rPr>
              <a:t> and </a:t>
            </a:r>
            <a:r>
              <a:rPr lang="en-GB" sz="2200">
                <a:solidFill>
                  <a:schemeClr val="tx1"/>
                </a:solidFill>
                <a:latin typeface="+mj-lt"/>
                <a:ea typeface="Calibri" panose="020F0502020204030204" pitchFamily="34" charset="0"/>
                <a:cs typeface="Arial"/>
              </a:rPr>
              <a:t>vocabulary</a:t>
            </a:r>
            <a:endParaRPr lang="en-GB" sz="2200">
              <a:solidFill>
                <a:schemeClr val="tx1"/>
              </a:solidFill>
              <a:effectLst/>
              <a:latin typeface="+mj-lt"/>
              <a:ea typeface="Calibri" panose="020F0502020204030204" pitchFamily="34" charset="0"/>
              <a:cs typeface="Times New Roman"/>
            </a:endParaRPr>
          </a:p>
          <a:p>
            <a:pPr algn="r">
              <a:lnSpc>
                <a:spcPct val="107000"/>
              </a:lnSpc>
            </a:pPr>
            <a:r>
              <a:rPr lang="en-GB" sz="2200">
                <a:solidFill>
                  <a:schemeClr val="tx1"/>
                </a:solidFill>
                <a:latin typeface="+mj-lt"/>
                <a:ea typeface="Calibri" panose="020F0502020204030204" pitchFamily="34" charset="0"/>
                <a:cs typeface="Times New Roman"/>
              </a:rPr>
              <a:t>(Sealy, 2019)</a:t>
            </a:r>
            <a:endParaRPr lang="en-GB" sz="2200">
              <a:solidFill>
                <a:schemeClr val="tx1"/>
              </a:solidFill>
              <a:effectLst/>
              <a:latin typeface="+mj-lt"/>
              <a:ea typeface="Calibri" panose="020F0502020204030204" pitchFamily="34" charset="0"/>
              <a:cs typeface="Times New Roman"/>
            </a:endParaRPr>
          </a:p>
        </p:txBody>
      </p:sp>
    </p:spTree>
    <p:extLst>
      <p:ext uri="{BB962C8B-B14F-4D97-AF65-F5344CB8AC3E}">
        <p14:creationId xmlns:p14="http://schemas.microsoft.com/office/powerpoint/2010/main" val="1802781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bg/>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uiExpand="1"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455D3-3ABB-4A26-89CF-F7024DBD993E}"/>
              </a:ext>
            </a:extLst>
          </p:cNvPr>
          <p:cNvSpPr>
            <a:spLocks noGrp="1"/>
          </p:cNvSpPr>
          <p:nvPr>
            <p:ph type="title"/>
          </p:nvPr>
        </p:nvSpPr>
        <p:spPr>
          <a:xfrm>
            <a:off x="631826" y="425831"/>
            <a:ext cx="10921999" cy="852155"/>
          </a:xfrm>
        </p:spPr>
        <p:txBody>
          <a:bodyPr/>
          <a:lstStyle/>
          <a:p>
            <a:r>
              <a:rPr lang="en-GB"/>
              <a:t>The importance of vocabulary</a:t>
            </a:r>
          </a:p>
        </p:txBody>
      </p:sp>
      <p:sp>
        <p:nvSpPr>
          <p:cNvPr id="4" name="Slide Number Placeholder 3">
            <a:extLst>
              <a:ext uri="{FF2B5EF4-FFF2-40B4-BE49-F238E27FC236}">
                <a16:creationId xmlns:a16="http://schemas.microsoft.com/office/drawing/2014/main" id="{FBD5F4C8-713F-433B-A8CB-AFE7F3C69F91}"/>
              </a:ext>
            </a:extLst>
          </p:cNvPr>
          <p:cNvSpPr>
            <a:spLocks noGrp="1"/>
          </p:cNvSpPr>
          <p:nvPr>
            <p:ph type="sldNum" sz="quarter" idx="12"/>
          </p:nvPr>
        </p:nvSpPr>
        <p:spPr>
          <a:xfrm>
            <a:off x="10946827" y="6406479"/>
            <a:ext cx="807025" cy="153888"/>
          </a:xfrm>
        </p:spPr>
        <p:txBody>
          <a:bodyPr/>
          <a:lstStyle/>
          <a:p>
            <a:fld id="{6B6EFD66-0F65-0C43-B4F5-A9CE99357F25}" type="slidenum">
              <a:rPr lang="en-GB" smtClean="0"/>
              <a:t>15</a:t>
            </a:fld>
            <a:endParaRPr lang="en-GB"/>
          </a:p>
        </p:txBody>
      </p:sp>
      <p:sp>
        <p:nvSpPr>
          <p:cNvPr id="6" name="Rectangle: Top Corners Snipped 5">
            <a:extLst>
              <a:ext uri="{FF2B5EF4-FFF2-40B4-BE49-F238E27FC236}">
                <a16:creationId xmlns:a16="http://schemas.microsoft.com/office/drawing/2014/main" id="{E1AF57BA-CC42-4EBE-9D1C-EBE65D3E3665}"/>
              </a:ext>
            </a:extLst>
          </p:cNvPr>
          <p:cNvSpPr/>
          <p:nvPr/>
        </p:nvSpPr>
        <p:spPr>
          <a:xfrm>
            <a:off x="8432170" y="1887854"/>
            <a:ext cx="2846109" cy="998461"/>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a:solidFill>
                  <a:schemeClr val="tx1"/>
                </a:solidFill>
              </a:rPr>
              <a:t>Arid: </a:t>
            </a:r>
            <a:r>
              <a:rPr lang="en-GB">
                <a:solidFill>
                  <a:schemeClr val="tx1"/>
                </a:solidFill>
              </a:rPr>
              <a:t>so dry very few </a:t>
            </a:r>
          </a:p>
          <a:p>
            <a:r>
              <a:rPr lang="en-GB">
                <a:solidFill>
                  <a:schemeClr val="tx1"/>
                </a:solidFill>
              </a:rPr>
              <a:t>plants can grow</a:t>
            </a:r>
            <a:endParaRPr lang="en-GB" sz="2000">
              <a:solidFill>
                <a:schemeClr val="tx1"/>
              </a:solidFill>
            </a:endParaRPr>
          </a:p>
        </p:txBody>
      </p:sp>
      <p:sp>
        <p:nvSpPr>
          <p:cNvPr id="7" name="Rectangle: Top Corners Snipped 6">
            <a:extLst>
              <a:ext uri="{FF2B5EF4-FFF2-40B4-BE49-F238E27FC236}">
                <a16:creationId xmlns:a16="http://schemas.microsoft.com/office/drawing/2014/main" id="{F359F849-E8AD-46B9-B1F4-92A3EB70E2DB}"/>
              </a:ext>
            </a:extLst>
          </p:cNvPr>
          <p:cNvSpPr/>
          <p:nvPr/>
        </p:nvSpPr>
        <p:spPr>
          <a:xfrm>
            <a:off x="8432170" y="2988823"/>
            <a:ext cx="2918170" cy="998461"/>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a:solidFill>
                  <a:schemeClr val="tx1"/>
                </a:solidFill>
              </a:rPr>
              <a:t>Scorching: </a:t>
            </a:r>
            <a:r>
              <a:rPr lang="en-GB" sz="2000">
                <a:solidFill>
                  <a:schemeClr val="tx1"/>
                </a:solidFill>
              </a:rPr>
              <a:t>very, very hot</a:t>
            </a:r>
          </a:p>
        </p:txBody>
      </p:sp>
      <p:sp>
        <p:nvSpPr>
          <p:cNvPr id="12" name="Rectangle: Top Corners Snipped 11">
            <a:extLst>
              <a:ext uri="{FF2B5EF4-FFF2-40B4-BE49-F238E27FC236}">
                <a16:creationId xmlns:a16="http://schemas.microsoft.com/office/drawing/2014/main" id="{54F068C8-B478-4305-B392-5CC70014F5CC}"/>
              </a:ext>
            </a:extLst>
          </p:cNvPr>
          <p:cNvSpPr/>
          <p:nvPr/>
        </p:nvSpPr>
        <p:spPr>
          <a:xfrm>
            <a:off x="8432170" y="5190761"/>
            <a:ext cx="2918170" cy="990350"/>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a:solidFill>
                  <a:schemeClr val="tx1"/>
                </a:solidFill>
              </a:rPr>
              <a:t>Crops: </a:t>
            </a:r>
            <a:r>
              <a:rPr lang="en-GB">
                <a:solidFill>
                  <a:schemeClr val="tx1"/>
                </a:solidFill>
              </a:rPr>
              <a:t>plants grown in </a:t>
            </a:r>
          </a:p>
          <a:p>
            <a:r>
              <a:rPr lang="en-GB">
                <a:solidFill>
                  <a:schemeClr val="tx1"/>
                </a:solidFill>
              </a:rPr>
              <a:t>larger amounts for food</a:t>
            </a:r>
            <a:endParaRPr lang="en-GB" sz="2000">
              <a:solidFill>
                <a:schemeClr val="tx1"/>
              </a:solidFill>
            </a:endParaRPr>
          </a:p>
        </p:txBody>
      </p:sp>
      <p:sp>
        <p:nvSpPr>
          <p:cNvPr id="8" name="Rectangle: Top Corners Snipped 7">
            <a:extLst>
              <a:ext uri="{FF2B5EF4-FFF2-40B4-BE49-F238E27FC236}">
                <a16:creationId xmlns:a16="http://schemas.microsoft.com/office/drawing/2014/main" id="{956AF40D-CCB9-4EF3-A332-75F3E52A6158}"/>
              </a:ext>
            </a:extLst>
          </p:cNvPr>
          <p:cNvSpPr/>
          <p:nvPr/>
        </p:nvSpPr>
        <p:spPr>
          <a:xfrm>
            <a:off x="8432170" y="4089792"/>
            <a:ext cx="2918170" cy="998461"/>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a:solidFill>
                  <a:schemeClr val="tx1"/>
                </a:solidFill>
              </a:rPr>
              <a:t>Drought: </a:t>
            </a:r>
            <a:r>
              <a:rPr lang="en-GB" sz="2000">
                <a:solidFill>
                  <a:schemeClr val="tx1"/>
                </a:solidFill>
              </a:rPr>
              <a:t>a</a:t>
            </a:r>
            <a:r>
              <a:rPr lang="en-GB">
                <a:solidFill>
                  <a:schemeClr val="tx1"/>
                </a:solidFill>
              </a:rPr>
              <a:t> long period of time when no rain </a:t>
            </a:r>
          </a:p>
          <a:p>
            <a:r>
              <a:rPr lang="en-GB">
                <a:solidFill>
                  <a:schemeClr val="tx1"/>
                </a:solidFill>
              </a:rPr>
              <a:t>has fallen</a:t>
            </a:r>
            <a:endParaRPr lang="en-GB" sz="2000">
              <a:solidFill>
                <a:schemeClr val="tx1"/>
              </a:solidFill>
            </a:endParaRPr>
          </a:p>
        </p:txBody>
      </p:sp>
      <p:sp>
        <p:nvSpPr>
          <p:cNvPr id="19" name="Rectangle: Top Corners Snipped 18">
            <a:extLst>
              <a:ext uri="{FF2B5EF4-FFF2-40B4-BE49-F238E27FC236}">
                <a16:creationId xmlns:a16="http://schemas.microsoft.com/office/drawing/2014/main" id="{28F2E49D-A228-494C-930A-54D9B226F586}"/>
              </a:ext>
            </a:extLst>
          </p:cNvPr>
          <p:cNvSpPr/>
          <p:nvPr/>
        </p:nvSpPr>
        <p:spPr>
          <a:xfrm>
            <a:off x="4012213" y="1791885"/>
            <a:ext cx="2290949" cy="1158622"/>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Familiar with new words</a:t>
            </a:r>
          </a:p>
        </p:txBody>
      </p:sp>
      <p:cxnSp>
        <p:nvCxnSpPr>
          <p:cNvPr id="20" name="Straight Arrow Connector 19">
            <a:extLst>
              <a:ext uri="{FF2B5EF4-FFF2-40B4-BE49-F238E27FC236}">
                <a16:creationId xmlns:a16="http://schemas.microsoft.com/office/drawing/2014/main" id="{0012A3B7-F41E-44A9-99CC-BB09D386A7B9}"/>
              </a:ext>
            </a:extLst>
          </p:cNvPr>
          <p:cNvCxnSpPr>
            <a:cxnSpLocks/>
          </p:cNvCxnSpPr>
          <p:nvPr/>
        </p:nvCxnSpPr>
        <p:spPr>
          <a:xfrm flipV="1">
            <a:off x="2714944" y="2879385"/>
            <a:ext cx="1260100" cy="628735"/>
          </a:xfrm>
          <a:prstGeom prst="straightConnector1">
            <a:avLst/>
          </a:prstGeom>
          <a:ln w="762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21" name="Rectangle: Top Corners Snipped 20">
            <a:extLst>
              <a:ext uri="{FF2B5EF4-FFF2-40B4-BE49-F238E27FC236}">
                <a16:creationId xmlns:a16="http://schemas.microsoft.com/office/drawing/2014/main" id="{B199BC7B-BCFB-4331-B41A-E95BD6A6EB71}"/>
              </a:ext>
            </a:extLst>
          </p:cNvPr>
          <p:cNvSpPr/>
          <p:nvPr/>
        </p:nvSpPr>
        <p:spPr>
          <a:xfrm>
            <a:off x="3975045" y="3392990"/>
            <a:ext cx="2328118" cy="1155520"/>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Understand content being taught</a:t>
            </a:r>
          </a:p>
        </p:txBody>
      </p:sp>
      <p:sp>
        <p:nvSpPr>
          <p:cNvPr id="22" name="Rectangle: Top Corners Snipped 21">
            <a:extLst>
              <a:ext uri="{FF2B5EF4-FFF2-40B4-BE49-F238E27FC236}">
                <a16:creationId xmlns:a16="http://schemas.microsoft.com/office/drawing/2014/main" id="{3C5E257F-5843-4773-9D57-F230D3C13386}"/>
              </a:ext>
            </a:extLst>
          </p:cNvPr>
          <p:cNvSpPr/>
          <p:nvPr/>
        </p:nvSpPr>
        <p:spPr>
          <a:xfrm>
            <a:off x="3975045" y="4990993"/>
            <a:ext cx="2328118" cy="1170490"/>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Use and apply them</a:t>
            </a:r>
          </a:p>
        </p:txBody>
      </p:sp>
      <p:cxnSp>
        <p:nvCxnSpPr>
          <p:cNvPr id="23" name="Straight Arrow Connector 22">
            <a:extLst>
              <a:ext uri="{FF2B5EF4-FFF2-40B4-BE49-F238E27FC236}">
                <a16:creationId xmlns:a16="http://schemas.microsoft.com/office/drawing/2014/main" id="{15CEE81F-19DE-4F74-BCAD-22D4AA7DEBAA}"/>
              </a:ext>
            </a:extLst>
          </p:cNvPr>
          <p:cNvCxnSpPr>
            <a:cxnSpLocks/>
          </p:cNvCxnSpPr>
          <p:nvPr/>
        </p:nvCxnSpPr>
        <p:spPr>
          <a:xfrm>
            <a:off x="2714944" y="4508503"/>
            <a:ext cx="1207454" cy="655328"/>
          </a:xfrm>
          <a:prstGeom prst="straightConnector1">
            <a:avLst/>
          </a:prstGeom>
          <a:ln w="762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A392CB2E-C2B6-4781-8112-230B585BEDDB}"/>
              </a:ext>
            </a:extLst>
          </p:cNvPr>
          <p:cNvCxnSpPr>
            <a:cxnSpLocks/>
            <a:stCxn id="18" idx="2"/>
          </p:cNvCxnSpPr>
          <p:nvPr/>
        </p:nvCxnSpPr>
        <p:spPr>
          <a:xfrm>
            <a:off x="519422" y="4008311"/>
            <a:ext cx="3455622" cy="0"/>
          </a:xfrm>
          <a:prstGeom prst="straightConnector1">
            <a:avLst/>
          </a:prstGeom>
          <a:ln w="762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18" name="Rectangle: Top Corners Snipped 17">
            <a:extLst>
              <a:ext uri="{FF2B5EF4-FFF2-40B4-BE49-F238E27FC236}">
                <a16:creationId xmlns:a16="http://schemas.microsoft.com/office/drawing/2014/main" id="{1DAB66AC-408B-441B-A392-AC71B9ED818C}"/>
              </a:ext>
            </a:extLst>
          </p:cNvPr>
          <p:cNvSpPr/>
          <p:nvPr/>
        </p:nvSpPr>
        <p:spPr>
          <a:xfrm>
            <a:off x="519422" y="3430551"/>
            <a:ext cx="2290949" cy="115552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bg1"/>
                </a:solidFill>
              </a:rPr>
              <a:t>Pre-teaching vocabulary</a:t>
            </a:r>
          </a:p>
        </p:txBody>
      </p:sp>
      <p:pic>
        <p:nvPicPr>
          <p:cNvPr id="25" name="Picture 2" descr="Lila and the Secret of Rain: 1 : Conway, David, Daly, Jude: Amazon.co.uk:  Books">
            <a:extLst>
              <a:ext uri="{FF2B5EF4-FFF2-40B4-BE49-F238E27FC236}">
                <a16:creationId xmlns:a16="http://schemas.microsoft.com/office/drawing/2014/main" id="{1D011F0A-4CF6-4012-A529-2E4C700C48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1925" y="1882337"/>
            <a:ext cx="1405385" cy="1197251"/>
          </a:xfrm>
          <a:prstGeom prst="rect">
            <a:avLst/>
          </a:prstGeom>
          <a:noFill/>
          <a:ln w="12700">
            <a:solidFill>
              <a:schemeClr val="accent2"/>
            </a:solidFill>
          </a:ln>
          <a:extLst>
            <a:ext uri="{909E8E84-426E-40DD-AFC4-6F175D3DCCD1}">
              <a14:hiddenFill xmlns:a14="http://schemas.microsoft.com/office/drawing/2010/main">
                <a:solidFill>
                  <a:srgbClr val="FFFFFF"/>
                </a:solidFill>
              </a14:hiddenFill>
            </a:ext>
          </a:extLst>
        </p:spPr>
      </p:pic>
      <p:sp>
        <p:nvSpPr>
          <p:cNvPr id="33" name="Rectangle: Top Corners Snipped 32">
            <a:extLst>
              <a:ext uri="{FF2B5EF4-FFF2-40B4-BE49-F238E27FC236}">
                <a16:creationId xmlns:a16="http://schemas.microsoft.com/office/drawing/2014/main" id="{3E8933A1-20D8-415F-B792-BEEAF4547E59}"/>
              </a:ext>
            </a:extLst>
          </p:cNvPr>
          <p:cNvSpPr/>
          <p:nvPr/>
        </p:nvSpPr>
        <p:spPr>
          <a:xfrm>
            <a:off x="6564605" y="1607127"/>
            <a:ext cx="5069565" cy="4825042"/>
          </a:xfrm>
          <a:prstGeom prst="snip2SameRect">
            <a:avLst>
              <a:gd name="adj1" fmla="val 9849"/>
              <a:gd name="adj2" fmla="val 9435"/>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spTree>
    <p:extLst>
      <p:ext uri="{BB962C8B-B14F-4D97-AF65-F5344CB8AC3E}">
        <p14:creationId xmlns:p14="http://schemas.microsoft.com/office/powerpoint/2010/main" val="36989538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2" grpId="0" animBg="1"/>
      <p:bldP spid="8" grpId="0" animBg="1"/>
      <p:bldP spid="19" grpId="0" animBg="1"/>
      <p:bldP spid="21" grpId="0" animBg="1"/>
      <p:bldP spid="22" grpId="0" animBg="1"/>
      <p:bldP spid="18" grpId="0" animBg="1"/>
      <p:bldP spid="3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3C38F-E2D6-4423-8BDC-D096A87FC5BA}"/>
              </a:ext>
            </a:extLst>
          </p:cNvPr>
          <p:cNvSpPr>
            <a:spLocks noGrp="1"/>
          </p:cNvSpPr>
          <p:nvPr>
            <p:ph type="title"/>
          </p:nvPr>
        </p:nvSpPr>
        <p:spPr/>
        <p:txBody>
          <a:bodyPr/>
          <a:lstStyle/>
          <a:p>
            <a:r>
              <a:rPr lang="en-GB"/>
              <a:t>Questioning example</a:t>
            </a:r>
          </a:p>
        </p:txBody>
      </p:sp>
      <p:sp>
        <p:nvSpPr>
          <p:cNvPr id="4" name="Slide Number Placeholder 3">
            <a:extLst>
              <a:ext uri="{FF2B5EF4-FFF2-40B4-BE49-F238E27FC236}">
                <a16:creationId xmlns:a16="http://schemas.microsoft.com/office/drawing/2014/main" id="{40FE1FE4-F769-4C41-A18B-682D076BDFF2}"/>
              </a:ext>
            </a:extLst>
          </p:cNvPr>
          <p:cNvSpPr>
            <a:spLocks noGrp="1"/>
          </p:cNvSpPr>
          <p:nvPr>
            <p:ph type="sldNum" sz="quarter" idx="12"/>
          </p:nvPr>
        </p:nvSpPr>
        <p:spPr/>
        <p:txBody>
          <a:bodyPr/>
          <a:lstStyle/>
          <a:p>
            <a:fld id="{6B6EFD66-0F65-0C43-B4F5-A9CE99357F25}" type="slidenum">
              <a:rPr lang="en-GB" smtClean="0"/>
              <a:t>16</a:t>
            </a:fld>
            <a:endParaRPr lang="en-GB"/>
          </a:p>
        </p:txBody>
      </p:sp>
      <p:sp>
        <p:nvSpPr>
          <p:cNvPr id="8" name="TextBox 7">
            <a:extLst>
              <a:ext uri="{FF2B5EF4-FFF2-40B4-BE49-F238E27FC236}">
                <a16:creationId xmlns:a16="http://schemas.microsoft.com/office/drawing/2014/main" id="{9FDDC611-EA78-42BC-ADC6-78E2A2DF80CB}"/>
              </a:ext>
            </a:extLst>
          </p:cNvPr>
          <p:cNvSpPr txBox="1"/>
          <p:nvPr/>
        </p:nvSpPr>
        <p:spPr>
          <a:xfrm>
            <a:off x="4500426" y="1625206"/>
            <a:ext cx="7643446" cy="4247317"/>
          </a:xfrm>
          <a:prstGeom prst="rect">
            <a:avLst/>
          </a:prstGeom>
          <a:noFill/>
        </p:spPr>
        <p:txBody>
          <a:bodyPr wrap="square" rtlCol="0">
            <a:spAutoFit/>
          </a:bodyPr>
          <a:lstStyle/>
          <a:p>
            <a:pPr algn="l" fontAlgn="base"/>
            <a:r>
              <a:rPr lang="en-GB" sz="1500" b="1">
                <a:effectLst/>
              </a:rPr>
              <a:t>Teacher: </a:t>
            </a:r>
            <a:r>
              <a:rPr lang="en-GB" sz="1500">
                <a:effectLst/>
              </a:rPr>
              <a:t>With your talk partner use </a:t>
            </a:r>
            <a:r>
              <a:rPr lang="en-GB" sz="1500" b="1">
                <a:effectLst/>
              </a:rPr>
              <a:t>clues</a:t>
            </a:r>
            <a:r>
              <a:rPr lang="en-GB" sz="1500">
                <a:effectLst/>
              </a:rPr>
              <a:t> in the picture to</a:t>
            </a:r>
            <a:r>
              <a:rPr lang="en-GB" sz="1500" b="1">
                <a:effectLst/>
              </a:rPr>
              <a:t> infer </a:t>
            </a:r>
            <a:r>
              <a:rPr lang="en-GB" sz="1500">
                <a:effectLst/>
              </a:rPr>
              <a:t>more about the climat</a:t>
            </a:r>
            <a:r>
              <a:rPr lang="en-GB" sz="1500"/>
              <a:t>e of this</a:t>
            </a:r>
            <a:r>
              <a:rPr lang="en-GB" sz="1500">
                <a:effectLst/>
              </a:rPr>
              <a:t> place</a:t>
            </a:r>
            <a:r>
              <a:rPr lang="en-GB" sz="1500"/>
              <a:t> </a:t>
            </a:r>
            <a:r>
              <a:rPr lang="en-GB" sz="1500">
                <a:effectLst/>
              </a:rPr>
              <a:t>and where the story is set. (</a:t>
            </a:r>
            <a:r>
              <a:rPr lang="en-GB" sz="1500" i="1"/>
              <a:t>G</a:t>
            </a:r>
            <a:r>
              <a:rPr lang="en-GB" sz="1500" i="1">
                <a:effectLst/>
              </a:rPr>
              <a:t>ives talk time to pupils).</a:t>
            </a:r>
            <a:endParaRPr lang="en-GB" sz="1500" b="1">
              <a:effectLst/>
            </a:endParaRPr>
          </a:p>
          <a:p>
            <a:pPr algn="l" fontAlgn="base"/>
            <a:r>
              <a:rPr lang="en-GB" sz="1500" b="1">
                <a:effectLst/>
              </a:rPr>
              <a:t>Teacher: </a:t>
            </a:r>
            <a:r>
              <a:rPr lang="en-GB" sz="1500" b="0" err="1">
                <a:effectLst/>
              </a:rPr>
              <a:t>Ayub</a:t>
            </a:r>
            <a:r>
              <a:rPr lang="en-GB" sz="1500" b="0">
                <a:effectLst/>
              </a:rPr>
              <a:t>, what were you saying with your talk partner about the picture? </a:t>
            </a:r>
          </a:p>
          <a:p>
            <a:pPr algn="l" fontAlgn="base"/>
            <a:r>
              <a:rPr lang="en-GB" sz="1500" b="1"/>
              <a:t>Pupil 1: </a:t>
            </a:r>
            <a:r>
              <a:rPr lang="en-GB" sz="1500"/>
              <a:t>We were </a:t>
            </a:r>
            <a:r>
              <a:rPr lang="en-GB" sz="1500" b="0">
                <a:effectLst/>
              </a:rPr>
              <a:t>saying that it is hot there. </a:t>
            </a:r>
          </a:p>
          <a:p>
            <a:pPr algn="l" fontAlgn="base"/>
            <a:r>
              <a:rPr lang="en-GB" sz="1500" b="1">
                <a:effectLst/>
              </a:rPr>
              <a:t>Teacher: </a:t>
            </a:r>
            <a:r>
              <a:rPr lang="en-GB" sz="1500" b="0">
                <a:effectLst/>
              </a:rPr>
              <a:t>How do you know that it is hot? Can you use any </a:t>
            </a:r>
            <a:r>
              <a:rPr lang="en-GB" sz="1500" b="1">
                <a:effectLst/>
              </a:rPr>
              <a:t>evidence</a:t>
            </a:r>
            <a:r>
              <a:rPr lang="en-GB" sz="1500" b="0">
                <a:effectLst/>
              </a:rPr>
              <a:t> from the picture?</a:t>
            </a:r>
          </a:p>
          <a:p>
            <a:pPr algn="l" fontAlgn="base"/>
            <a:r>
              <a:rPr lang="en-GB" sz="1500" b="1"/>
              <a:t>Pupil 1: </a:t>
            </a:r>
            <a:r>
              <a:rPr lang="en-GB" sz="1500"/>
              <a:t>T</a:t>
            </a:r>
            <a:r>
              <a:rPr lang="en-GB" sz="1500" b="0">
                <a:effectLst/>
              </a:rPr>
              <a:t>he trees haven’t got any leaves on them and that sun is really bright!</a:t>
            </a:r>
          </a:p>
          <a:p>
            <a:pPr algn="l" fontAlgn="base"/>
            <a:r>
              <a:rPr lang="en-GB" sz="1500" b="1">
                <a:effectLst/>
              </a:rPr>
              <a:t>Teacher: </a:t>
            </a:r>
            <a:r>
              <a:rPr lang="en-GB" sz="1500" b="0">
                <a:effectLst/>
              </a:rPr>
              <a:t>Are you sure that means it’s hot? Could it not be the time of the year when the trees lose their leaves?</a:t>
            </a:r>
          </a:p>
          <a:p>
            <a:pPr fontAlgn="base"/>
            <a:r>
              <a:rPr lang="en-GB" sz="1500" b="1"/>
              <a:t>Pupil 1: </a:t>
            </a:r>
            <a:r>
              <a:rPr lang="en-GB" sz="1500"/>
              <a:t>Hmm </a:t>
            </a:r>
            <a:r>
              <a:rPr lang="en-GB" sz="1500" i="1"/>
              <a:t>(takes time to think)… </a:t>
            </a:r>
            <a:r>
              <a:rPr lang="en-GB" sz="1500"/>
              <a:t>No because the ground also looks really dry.</a:t>
            </a:r>
            <a:endParaRPr lang="en-GB" sz="1500" b="0">
              <a:effectLst/>
            </a:endParaRPr>
          </a:p>
          <a:p>
            <a:pPr fontAlgn="base"/>
            <a:r>
              <a:rPr lang="en-GB" sz="1500" b="1">
                <a:effectLst/>
              </a:rPr>
              <a:t>Teacher: </a:t>
            </a:r>
            <a:r>
              <a:rPr lang="en-GB" sz="1500">
                <a:effectLst/>
              </a:rPr>
              <a:t>Great </a:t>
            </a:r>
            <a:r>
              <a:rPr lang="en-GB" sz="1500" b="1">
                <a:effectLst/>
              </a:rPr>
              <a:t>evidence</a:t>
            </a:r>
            <a:r>
              <a:rPr lang="en-GB" sz="1500">
                <a:effectLst/>
              </a:rPr>
              <a:t> from the picture – the ground does look </a:t>
            </a:r>
            <a:r>
              <a:rPr lang="en-GB" sz="1500" b="1">
                <a:effectLst/>
              </a:rPr>
              <a:t>arid</a:t>
            </a:r>
            <a:r>
              <a:rPr lang="en-GB" sz="1500">
                <a:effectLst/>
              </a:rPr>
              <a:t>. </a:t>
            </a:r>
            <a:r>
              <a:rPr lang="en-GB" sz="1500"/>
              <a:t>W</a:t>
            </a:r>
            <a:r>
              <a:rPr lang="en-GB" sz="1500" b="0">
                <a:effectLst/>
              </a:rPr>
              <a:t>hy do you think the ground is arid? Discuss with your TP. </a:t>
            </a:r>
            <a:r>
              <a:rPr lang="en-GB" sz="1500"/>
              <a:t>(</a:t>
            </a:r>
            <a:r>
              <a:rPr lang="en-GB" sz="1500" i="1"/>
              <a:t>Gives talk time to pupils).</a:t>
            </a:r>
            <a:endParaRPr lang="en-GB" sz="1500" b="0">
              <a:effectLst/>
            </a:endParaRPr>
          </a:p>
          <a:p>
            <a:pPr algn="l" fontAlgn="base"/>
            <a:r>
              <a:rPr lang="en-GB" sz="1500" b="1"/>
              <a:t>Pupil 2: </a:t>
            </a:r>
            <a:r>
              <a:rPr lang="en-GB" sz="1500" b="0">
                <a:effectLst/>
              </a:rPr>
              <a:t>Because the sun is so hot and maybe there hasn’t been any rain.</a:t>
            </a:r>
          </a:p>
          <a:p>
            <a:pPr algn="l" fontAlgn="base"/>
            <a:r>
              <a:rPr lang="en-GB" sz="1500" b="1"/>
              <a:t>Pupil 1: </a:t>
            </a:r>
            <a:r>
              <a:rPr lang="en-GB" sz="1500"/>
              <a:t>Oh yeah, a </a:t>
            </a:r>
            <a:r>
              <a:rPr lang="en-GB" sz="1500" b="1"/>
              <a:t>drought</a:t>
            </a:r>
            <a:r>
              <a:rPr lang="en-GB" sz="1500"/>
              <a:t>!</a:t>
            </a:r>
            <a:endParaRPr lang="en-GB" sz="1500" b="1">
              <a:effectLst/>
            </a:endParaRPr>
          </a:p>
          <a:p>
            <a:pPr algn="l" fontAlgn="base"/>
            <a:r>
              <a:rPr lang="en-GB" sz="1500" b="1">
                <a:effectLst/>
              </a:rPr>
              <a:t>Teacher: </a:t>
            </a:r>
            <a:r>
              <a:rPr lang="en-GB" sz="1500" b="0">
                <a:effectLst/>
              </a:rPr>
              <a:t>Excellent, great use of our new vocabulary. How could we put this altogether to explain what we have inferred so far about this place and the clues we have used?</a:t>
            </a:r>
          </a:p>
          <a:p>
            <a:pPr algn="l" fontAlgn="base"/>
            <a:r>
              <a:rPr lang="en-GB" sz="1500" b="1"/>
              <a:t>Pupil 1: </a:t>
            </a:r>
            <a:r>
              <a:rPr lang="en-GB" sz="1500"/>
              <a:t>Our inference is that it is a hot and </a:t>
            </a:r>
            <a:r>
              <a:rPr lang="en-GB" sz="1500" b="1"/>
              <a:t>arid</a:t>
            </a:r>
            <a:r>
              <a:rPr lang="en-GB" sz="1500"/>
              <a:t> place. The picture gives us clues like the sun and the dry ground where nothing is growing because there has been a </a:t>
            </a:r>
            <a:r>
              <a:rPr lang="en-GB" sz="1500" b="1"/>
              <a:t>drought</a:t>
            </a:r>
            <a:r>
              <a:rPr lang="en-GB" sz="1500"/>
              <a:t>.</a:t>
            </a:r>
          </a:p>
        </p:txBody>
      </p:sp>
      <p:pic>
        <p:nvPicPr>
          <p:cNvPr id="9" name="Picture 8">
            <a:extLst>
              <a:ext uri="{FF2B5EF4-FFF2-40B4-BE49-F238E27FC236}">
                <a16:creationId xmlns:a16="http://schemas.microsoft.com/office/drawing/2014/main" id="{BCD98726-5CE0-40C3-B5F7-CD9703EB8F1D}"/>
              </a:ext>
            </a:extLst>
          </p:cNvPr>
          <p:cNvPicPr>
            <a:picLocks noChangeAspect="1"/>
          </p:cNvPicPr>
          <p:nvPr/>
        </p:nvPicPr>
        <p:blipFill rotWithShape="1">
          <a:blip r:embed="rId3"/>
          <a:srcRect t="20116" r="50014" b="1181"/>
          <a:stretch/>
        </p:blipFill>
        <p:spPr>
          <a:xfrm>
            <a:off x="293076" y="2042946"/>
            <a:ext cx="3938954" cy="3531266"/>
          </a:xfrm>
          <a:prstGeom prst="rect">
            <a:avLst/>
          </a:prstGeom>
          <a:noFill/>
          <a:effectLst>
            <a:outerShdw blurRad="50800" dist="38100" dir="2700000" algn="tl" rotWithShape="0">
              <a:prstClr val="black">
                <a:alpha val="40000"/>
              </a:prstClr>
            </a:outerShdw>
          </a:effectLst>
        </p:spPr>
      </p:pic>
      <p:sp>
        <p:nvSpPr>
          <p:cNvPr id="10" name="Rectangle: Top Corners Snipped 9">
            <a:extLst>
              <a:ext uri="{FF2B5EF4-FFF2-40B4-BE49-F238E27FC236}">
                <a16:creationId xmlns:a16="http://schemas.microsoft.com/office/drawing/2014/main" id="{5AFA4BC5-225F-49C6-926B-07D0CA7B2E0F}"/>
              </a:ext>
            </a:extLst>
          </p:cNvPr>
          <p:cNvSpPr/>
          <p:nvPr/>
        </p:nvSpPr>
        <p:spPr>
          <a:xfrm>
            <a:off x="993163" y="6129444"/>
            <a:ext cx="1544221" cy="516873"/>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Collective</a:t>
            </a:r>
          </a:p>
        </p:txBody>
      </p:sp>
      <p:sp>
        <p:nvSpPr>
          <p:cNvPr id="11" name="Rectangle: Top Corners Snipped 10">
            <a:extLst>
              <a:ext uri="{FF2B5EF4-FFF2-40B4-BE49-F238E27FC236}">
                <a16:creationId xmlns:a16="http://schemas.microsoft.com/office/drawing/2014/main" id="{A93C5D08-E329-42B2-A3D3-B2A261773054}"/>
              </a:ext>
            </a:extLst>
          </p:cNvPr>
          <p:cNvSpPr/>
          <p:nvPr/>
        </p:nvSpPr>
        <p:spPr>
          <a:xfrm>
            <a:off x="6200579" y="6142741"/>
            <a:ext cx="1544221" cy="516873"/>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Deliberative</a:t>
            </a:r>
          </a:p>
        </p:txBody>
      </p:sp>
      <p:sp>
        <p:nvSpPr>
          <p:cNvPr id="12" name="Rectangle: Top Corners Snipped 11">
            <a:extLst>
              <a:ext uri="{FF2B5EF4-FFF2-40B4-BE49-F238E27FC236}">
                <a16:creationId xmlns:a16="http://schemas.microsoft.com/office/drawing/2014/main" id="{C4D76B31-088F-4E78-A2F4-053F426BB584}"/>
              </a:ext>
            </a:extLst>
          </p:cNvPr>
          <p:cNvSpPr/>
          <p:nvPr/>
        </p:nvSpPr>
        <p:spPr>
          <a:xfrm>
            <a:off x="2687809" y="6142741"/>
            <a:ext cx="1544221" cy="516873"/>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Supportive</a:t>
            </a:r>
          </a:p>
        </p:txBody>
      </p:sp>
      <p:sp>
        <p:nvSpPr>
          <p:cNvPr id="13" name="Rectangle: Top Corners Snipped 12">
            <a:extLst>
              <a:ext uri="{FF2B5EF4-FFF2-40B4-BE49-F238E27FC236}">
                <a16:creationId xmlns:a16="http://schemas.microsoft.com/office/drawing/2014/main" id="{27CB4873-70A3-4645-B9E9-ADE9391318DF}"/>
              </a:ext>
            </a:extLst>
          </p:cNvPr>
          <p:cNvSpPr/>
          <p:nvPr/>
        </p:nvSpPr>
        <p:spPr>
          <a:xfrm>
            <a:off x="4444194" y="6142741"/>
            <a:ext cx="1544221" cy="516873"/>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Reciprocal</a:t>
            </a:r>
          </a:p>
        </p:txBody>
      </p:sp>
      <p:sp>
        <p:nvSpPr>
          <p:cNvPr id="14" name="Rectangle: Top Corners Snipped 13">
            <a:extLst>
              <a:ext uri="{FF2B5EF4-FFF2-40B4-BE49-F238E27FC236}">
                <a16:creationId xmlns:a16="http://schemas.microsoft.com/office/drawing/2014/main" id="{E267BC9F-3293-409F-B45A-EF01B18E3D57}"/>
              </a:ext>
            </a:extLst>
          </p:cNvPr>
          <p:cNvSpPr/>
          <p:nvPr/>
        </p:nvSpPr>
        <p:spPr>
          <a:xfrm>
            <a:off x="7956964" y="6129443"/>
            <a:ext cx="1544221" cy="516873"/>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Cumulative</a:t>
            </a:r>
          </a:p>
        </p:txBody>
      </p:sp>
      <p:sp>
        <p:nvSpPr>
          <p:cNvPr id="15" name="Rectangle: Top Corners Snipped 14">
            <a:extLst>
              <a:ext uri="{FF2B5EF4-FFF2-40B4-BE49-F238E27FC236}">
                <a16:creationId xmlns:a16="http://schemas.microsoft.com/office/drawing/2014/main" id="{FCA1A75A-06AB-4B2A-9A95-FD35F3FD4BBB}"/>
              </a:ext>
            </a:extLst>
          </p:cNvPr>
          <p:cNvSpPr/>
          <p:nvPr/>
        </p:nvSpPr>
        <p:spPr>
          <a:xfrm>
            <a:off x="9713349" y="6129442"/>
            <a:ext cx="1544221" cy="516873"/>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Purposeful</a:t>
            </a:r>
          </a:p>
        </p:txBody>
      </p:sp>
      <p:sp>
        <p:nvSpPr>
          <p:cNvPr id="16" name="Rectangle: Top Corners Snipped 15">
            <a:extLst>
              <a:ext uri="{FF2B5EF4-FFF2-40B4-BE49-F238E27FC236}">
                <a16:creationId xmlns:a16="http://schemas.microsoft.com/office/drawing/2014/main" id="{34273A6F-A80F-4373-9700-1F79BF2BDF97}"/>
              </a:ext>
            </a:extLst>
          </p:cNvPr>
          <p:cNvSpPr/>
          <p:nvPr/>
        </p:nvSpPr>
        <p:spPr>
          <a:xfrm>
            <a:off x="4371817" y="1405172"/>
            <a:ext cx="7643446" cy="4600074"/>
          </a:xfrm>
          <a:prstGeom prst="snip2SameRect">
            <a:avLst>
              <a:gd name="adj1" fmla="val 9849"/>
              <a:gd name="adj2" fmla="val 9435"/>
            </a:avLst>
          </a:prstGeom>
          <a:noFill/>
          <a:ln w="28575">
            <a:solidFill>
              <a:srgbClr val="3663F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nSpc>
                <a:spcPct val="107000"/>
              </a:lnSpc>
            </a:pPr>
            <a:endParaRPr lang="en-GB" sz="2200">
              <a:solidFill>
                <a:schemeClr val="tx1"/>
              </a:solidFill>
              <a:effectLst/>
              <a:latin typeface="+mj-lt"/>
              <a:ea typeface="Calibri" panose="020F0502020204030204" pitchFamily="34" charset="0"/>
              <a:cs typeface="Times New Roman"/>
            </a:endParaRPr>
          </a:p>
        </p:txBody>
      </p:sp>
    </p:spTree>
    <p:extLst>
      <p:ext uri="{BB962C8B-B14F-4D97-AF65-F5344CB8AC3E}">
        <p14:creationId xmlns:p14="http://schemas.microsoft.com/office/powerpoint/2010/main" val="877517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7F61F-A1BB-48F1-AE05-097F149173DA}"/>
              </a:ext>
            </a:extLst>
          </p:cNvPr>
          <p:cNvSpPr>
            <a:spLocks noGrp="1"/>
          </p:cNvSpPr>
          <p:nvPr>
            <p:ph type="title"/>
          </p:nvPr>
        </p:nvSpPr>
        <p:spPr>
          <a:xfrm>
            <a:off x="631825" y="648854"/>
            <a:ext cx="10921999" cy="852155"/>
          </a:xfrm>
        </p:spPr>
        <p:txBody>
          <a:bodyPr/>
          <a:lstStyle/>
          <a:p>
            <a:r>
              <a:rPr lang="en-GB" sz="4600"/>
              <a:t>Non-example</a:t>
            </a:r>
          </a:p>
        </p:txBody>
      </p:sp>
      <p:sp>
        <p:nvSpPr>
          <p:cNvPr id="3" name="Slide Number Placeholder 2">
            <a:extLst>
              <a:ext uri="{FF2B5EF4-FFF2-40B4-BE49-F238E27FC236}">
                <a16:creationId xmlns:a16="http://schemas.microsoft.com/office/drawing/2014/main" id="{CBBEF3C4-8492-4082-9D38-14A3B5597D45}"/>
              </a:ext>
            </a:extLst>
          </p:cNvPr>
          <p:cNvSpPr>
            <a:spLocks noGrp="1"/>
          </p:cNvSpPr>
          <p:nvPr>
            <p:ph type="sldNum" sz="quarter" idx="12"/>
          </p:nvPr>
        </p:nvSpPr>
        <p:spPr/>
        <p:txBody>
          <a:bodyPr/>
          <a:lstStyle/>
          <a:p>
            <a:fld id="{6B6EFD66-0F65-0C43-B4F5-A9CE99357F25}" type="slidenum">
              <a:rPr lang="en-GB" smtClean="0"/>
              <a:t>17</a:t>
            </a:fld>
            <a:endParaRPr lang="en-GB"/>
          </a:p>
        </p:txBody>
      </p:sp>
      <p:sp>
        <p:nvSpPr>
          <p:cNvPr id="4" name="TextBox 3">
            <a:extLst>
              <a:ext uri="{FF2B5EF4-FFF2-40B4-BE49-F238E27FC236}">
                <a16:creationId xmlns:a16="http://schemas.microsoft.com/office/drawing/2014/main" id="{F03643EB-5D15-4ECA-8027-F7E569392305}"/>
              </a:ext>
            </a:extLst>
          </p:cNvPr>
          <p:cNvSpPr txBox="1"/>
          <p:nvPr/>
        </p:nvSpPr>
        <p:spPr>
          <a:xfrm>
            <a:off x="353597" y="1850533"/>
            <a:ext cx="7116507" cy="4539704"/>
          </a:xfrm>
          <a:prstGeom prst="rect">
            <a:avLst/>
          </a:prstGeom>
          <a:noFill/>
        </p:spPr>
        <p:txBody>
          <a:bodyPr wrap="square" rtlCol="0">
            <a:spAutoFit/>
          </a:bodyPr>
          <a:lstStyle/>
          <a:p>
            <a:pPr fontAlgn="base"/>
            <a:r>
              <a:rPr lang="en-GB" sz="1700" b="1">
                <a:effectLst/>
              </a:rPr>
              <a:t>Teacher: </a:t>
            </a:r>
            <a:r>
              <a:rPr lang="en-GB" sz="1700" b="0">
                <a:effectLst/>
              </a:rPr>
              <a:t>Let’s look at the text on the first page. </a:t>
            </a:r>
            <a:r>
              <a:rPr lang="en-GB" sz="1700">
                <a:solidFill>
                  <a:schemeClr val="tx1"/>
                </a:solidFill>
              </a:rPr>
              <a:t>For weeks and weeks, the sun beat down on the Kenyan village where Lila lived. What clues does this give us about what is happening? </a:t>
            </a:r>
            <a:r>
              <a:rPr lang="en-GB" sz="1700" err="1">
                <a:solidFill>
                  <a:schemeClr val="tx1"/>
                </a:solidFill>
              </a:rPr>
              <a:t>Seb</a:t>
            </a:r>
            <a:r>
              <a:rPr lang="en-GB" sz="1700">
                <a:solidFill>
                  <a:schemeClr val="tx1"/>
                </a:solidFill>
              </a:rPr>
              <a:t>, what do you think?</a:t>
            </a:r>
          </a:p>
          <a:p>
            <a:pPr fontAlgn="base"/>
            <a:r>
              <a:rPr lang="en-GB" sz="1700" b="1"/>
              <a:t>Pupil 1: </a:t>
            </a:r>
            <a:r>
              <a:rPr lang="en-GB" sz="1700"/>
              <a:t>Hmm that they were waiting weeks.</a:t>
            </a:r>
            <a:endParaRPr lang="en-GB" sz="1700">
              <a:effectLst/>
            </a:endParaRPr>
          </a:p>
          <a:p>
            <a:pPr fontAlgn="base"/>
            <a:r>
              <a:rPr lang="en-GB" sz="1700" b="1">
                <a:effectLst/>
              </a:rPr>
              <a:t>Teacher: </a:t>
            </a:r>
            <a:r>
              <a:rPr lang="en-GB" sz="1700" b="0">
                <a:effectLst/>
              </a:rPr>
              <a:t>OK, that’s right. Why have they been waiting weeks </a:t>
            </a:r>
            <a:r>
              <a:rPr lang="en-GB" sz="1700" b="0" err="1">
                <a:effectLst/>
              </a:rPr>
              <a:t>Mehreen</a:t>
            </a:r>
            <a:r>
              <a:rPr lang="en-GB" sz="1700" b="0">
                <a:effectLst/>
              </a:rPr>
              <a:t>?</a:t>
            </a:r>
          </a:p>
          <a:p>
            <a:pPr fontAlgn="base"/>
            <a:r>
              <a:rPr lang="en-GB" sz="1700" b="1"/>
              <a:t>Pupil 2: </a:t>
            </a:r>
            <a:r>
              <a:rPr lang="en-GB" sz="1700"/>
              <a:t>For the sun to not be so hot?</a:t>
            </a:r>
            <a:endParaRPr lang="en-GB" sz="1700">
              <a:effectLst/>
            </a:endParaRPr>
          </a:p>
          <a:p>
            <a:pPr fontAlgn="base"/>
            <a:r>
              <a:rPr lang="en-GB" sz="1700" b="1">
                <a:effectLst/>
              </a:rPr>
              <a:t>Teacher: </a:t>
            </a:r>
            <a:r>
              <a:rPr lang="en-GB" sz="1700"/>
              <a:t>Great, we know that the sun is hot because we can see how dry it is in the picture? Do you agree </a:t>
            </a:r>
            <a:r>
              <a:rPr lang="en-GB" sz="1700" err="1"/>
              <a:t>Ayub</a:t>
            </a:r>
            <a:r>
              <a:rPr lang="en-GB" sz="1700"/>
              <a:t>?</a:t>
            </a:r>
          </a:p>
          <a:p>
            <a:pPr fontAlgn="base"/>
            <a:r>
              <a:rPr lang="en-GB" sz="1700" b="1"/>
              <a:t>Pupil 3: </a:t>
            </a:r>
            <a:r>
              <a:rPr lang="en-GB" sz="1700"/>
              <a:t>Yes.</a:t>
            </a:r>
          </a:p>
          <a:p>
            <a:pPr fontAlgn="base"/>
            <a:r>
              <a:rPr lang="en-GB" sz="1700" b="1"/>
              <a:t>Teacher: ‘</a:t>
            </a:r>
            <a:r>
              <a:rPr lang="en-GB" sz="1700"/>
              <a:t>The sun beat down’, what a great descriptive sentence, what does that tell us Alice?</a:t>
            </a:r>
            <a:endParaRPr lang="en-GB" sz="1700" b="0">
              <a:effectLst/>
            </a:endParaRPr>
          </a:p>
          <a:p>
            <a:pPr fontAlgn="base"/>
            <a:r>
              <a:rPr lang="en-GB" sz="1700" b="1"/>
              <a:t>Pupil 4: </a:t>
            </a:r>
            <a:r>
              <a:rPr lang="en-GB" sz="1700"/>
              <a:t>That the sun is REALLY hot!</a:t>
            </a:r>
          </a:p>
          <a:p>
            <a:pPr fontAlgn="base"/>
            <a:r>
              <a:rPr lang="en-GB" sz="1700" b="1">
                <a:effectLst/>
              </a:rPr>
              <a:t>Teacher: </a:t>
            </a:r>
            <a:r>
              <a:rPr lang="en-GB" sz="1700">
                <a:effectLst/>
              </a:rPr>
              <a:t>Great! We could instead use the word scorching. </a:t>
            </a:r>
            <a:r>
              <a:rPr lang="en-GB" sz="1700"/>
              <a:t>Jaxon can you remind us what scorching means?</a:t>
            </a:r>
          </a:p>
          <a:p>
            <a:pPr fontAlgn="base"/>
            <a:r>
              <a:rPr lang="en-GB" sz="1700" b="1"/>
              <a:t>Pupil 5: </a:t>
            </a:r>
            <a:r>
              <a:rPr lang="en-GB" sz="1700"/>
              <a:t>That is so hot, like it might burn you!</a:t>
            </a:r>
            <a:endParaRPr lang="en-GB" sz="1700" b="1"/>
          </a:p>
          <a:p>
            <a:pPr fontAlgn="base"/>
            <a:r>
              <a:rPr lang="en-GB" sz="1700" b="1">
                <a:effectLst/>
              </a:rPr>
              <a:t>Teacher: </a:t>
            </a:r>
            <a:r>
              <a:rPr lang="en-GB" sz="1700" b="0">
                <a:effectLst/>
              </a:rPr>
              <a:t>Fantastic! So we think that where they live must be really hot and that it hasn’t rained there for weeks! </a:t>
            </a:r>
          </a:p>
        </p:txBody>
      </p:sp>
      <p:pic>
        <p:nvPicPr>
          <p:cNvPr id="13" name="Picture 12">
            <a:extLst>
              <a:ext uri="{FF2B5EF4-FFF2-40B4-BE49-F238E27FC236}">
                <a16:creationId xmlns:a16="http://schemas.microsoft.com/office/drawing/2014/main" id="{A18C1C58-C4B7-4EB8-8BC5-4F278A10087C}"/>
              </a:ext>
            </a:extLst>
          </p:cNvPr>
          <p:cNvPicPr>
            <a:picLocks noChangeAspect="1"/>
          </p:cNvPicPr>
          <p:nvPr/>
        </p:nvPicPr>
        <p:blipFill rotWithShape="1">
          <a:blip r:embed="rId3"/>
          <a:srcRect t="20116" r="50014" b="1181"/>
          <a:stretch/>
        </p:blipFill>
        <p:spPr>
          <a:xfrm>
            <a:off x="7478486" y="1612807"/>
            <a:ext cx="4459736" cy="3998146"/>
          </a:xfrm>
          <a:prstGeom prst="rect">
            <a:avLst/>
          </a:prstGeom>
          <a:noFill/>
        </p:spPr>
      </p:pic>
      <p:sp>
        <p:nvSpPr>
          <p:cNvPr id="14" name="Rectangle: Top Corners Snipped 13">
            <a:extLst>
              <a:ext uri="{FF2B5EF4-FFF2-40B4-BE49-F238E27FC236}">
                <a16:creationId xmlns:a16="http://schemas.microsoft.com/office/drawing/2014/main" id="{8BD36F47-3EC4-425D-9AC4-98008BE2FD5F}"/>
              </a:ext>
            </a:extLst>
          </p:cNvPr>
          <p:cNvSpPr/>
          <p:nvPr/>
        </p:nvSpPr>
        <p:spPr>
          <a:xfrm>
            <a:off x="7478485" y="5006898"/>
            <a:ext cx="4459736" cy="1184895"/>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For weeks and weeks, the sun beat down on the Kenyan village where Lila lived. </a:t>
            </a:r>
          </a:p>
        </p:txBody>
      </p:sp>
      <p:sp>
        <p:nvSpPr>
          <p:cNvPr id="7" name="Rectangle: Top Corners Snipped 6">
            <a:extLst>
              <a:ext uri="{FF2B5EF4-FFF2-40B4-BE49-F238E27FC236}">
                <a16:creationId xmlns:a16="http://schemas.microsoft.com/office/drawing/2014/main" id="{CB33E58E-89A8-4978-B0B4-7A842A4AD6DF}"/>
              </a:ext>
            </a:extLst>
          </p:cNvPr>
          <p:cNvSpPr/>
          <p:nvPr/>
        </p:nvSpPr>
        <p:spPr>
          <a:xfrm>
            <a:off x="253778" y="1501009"/>
            <a:ext cx="7116506" cy="5147312"/>
          </a:xfrm>
          <a:prstGeom prst="snip2SameRect">
            <a:avLst>
              <a:gd name="adj1" fmla="val 9849"/>
              <a:gd name="adj2" fmla="val 9435"/>
            </a:avLst>
          </a:prstGeom>
          <a:noFill/>
          <a:ln w="28575">
            <a:solidFill>
              <a:srgbClr val="3663F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nSpc>
                <a:spcPct val="107000"/>
              </a:lnSpc>
            </a:pPr>
            <a:endParaRPr lang="en-GB" sz="2200">
              <a:solidFill>
                <a:schemeClr val="tx1"/>
              </a:solidFill>
              <a:effectLst/>
              <a:latin typeface="+mj-lt"/>
              <a:ea typeface="Calibri" panose="020F0502020204030204" pitchFamily="34" charset="0"/>
              <a:cs typeface="Times New Roman"/>
            </a:endParaRPr>
          </a:p>
        </p:txBody>
      </p:sp>
    </p:spTree>
    <p:extLst>
      <p:ext uri="{BB962C8B-B14F-4D97-AF65-F5344CB8AC3E}">
        <p14:creationId xmlns:p14="http://schemas.microsoft.com/office/powerpoint/2010/main" val="29402654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0981F-F3AD-4213-A641-00A6677D0D53}"/>
              </a:ext>
            </a:extLst>
          </p:cNvPr>
          <p:cNvSpPr>
            <a:spLocks noGrp="1"/>
          </p:cNvSpPr>
          <p:nvPr>
            <p:ph type="title"/>
          </p:nvPr>
        </p:nvSpPr>
        <p:spPr/>
        <p:txBody>
          <a:bodyPr/>
          <a:lstStyle/>
          <a:p>
            <a:r>
              <a:rPr lang="en-GB"/>
              <a:t>Breakout activity</a:t>
            </a:r>
          </a:p>
        </p:txBody>
      </p:sp>
      <p:sp>
        <p:nvSpPr>
          <p:cNvPr id="3" name="Slide Number Placeholder 2">
            <a:extLst>
              <a:ext uri="{FF2B5EF4-FFF2-40B4-BE49-F238E27FC236}">
                <a16:creationId xmlns:a16="http://schemas.microsoft.com/office/drawing/2014/main" id="{D91F61C2-A304-4587-9D6D-728F8A01FF2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6" name="Rectangle: Top Corners Snipped 5">
            <a:extLst>
              <a:ext uri="{FF2B5EF4-FFF2-40B4-BE49-F238E27FC236}">
                <a16:creationId xmlns:a16="http://schemas.microsoft.com/office/drawing/2014/main" id="{E843C15C-7B18-4B9D-85C1-44A32075640C}"/>
              </a:ext>
            </a:extLst>
          </p:cNvPr>
          <p:cNvSpPr/>
          <p:nvPr/>
        </p:nvSpPr>
        <p:spPr>
          <a:xfrm>
            <a:off x="813940" y="1468338"/>
            <a:ext cx="5073782" cy="5047850"/>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sp>
        <p:nvSpPr>
          <p:cNvPr id="5" name="TextBox 4">
            <a:extLst>
              <a:ext uri="{FF2B5EF4-FFF2-40B4-BE49-F238E27FC236}">
                <a16:creationId xmlns:a16="http://schemas.microsoft.com/office/drawing/2014/main" id="{E73DDDDE-336F-43D1-8869-C19684CAAA83}"/>
              </a:ext>
            </a:extLst>
          </p:cNvPr>
          <p:cNvSpPr txBox="1"/>
          <p:nvPr/>
        </p:nvSpPr>
        <p:spPr>
          <a:xfrm>
            <a:off x="1200233" y="1689725"/>
            <a:ext cx="4489796" cy="467820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a:ln>
                  <a:noFill/>
                </a:ln>
                <a:solidFill>
                  <a:srgbClr val="000000"/>
                </a:solidFill>
                <a:effectLst/>
                <a:uLnTx/>
                <a:uFillTx/>
                <a:latin typeface="Arial" panose="020B0604020202020204"/>
                <a:ea typeface="+mn-ea"/>
                <a:cs typeface="+mn-cs"/>
              </a:rPr>
              <a:t>Discuss and rescript: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1200" cap="none" spc="0" normalizeH="0" baseline="0" noProof="0">
              <a:ln>
                <a:noFill/>
              </a:ln>
              <a:solidFill>
                <a:srgbClr val="000000"/>
              </a:solidFill>
              <a:effectLst/>
              <a:uLnTx/>
              <a:uFillTx/>
              <a:latin typeface="Arial" panose="020B0604020202020204"/>
              <a:ea typeface="+mn-ea"/>
              <a:cs typeface="+mn-cs"/>
            </a:endParaRPr>
          </a:p>
          <a:p>
            <a:pPr marR="0" lvl="0" algn="l" defTabSz="914400" rtl="0" eaLnBrk="1" fontAlgn="auto" latinLnBrk="0" hangingPunct="1">
              <a:lnSpc>
                <a:spcPct val="100000"/>
              </a:lnSpc>
              <a:spcBef>
                <a:spcPts val="0"/>
              </a:spcBef>
              <a:spcAft>
                <a:spcPts val="0"/>
              </a:spcAft>
              <a:buClrTx/>
              <a:buSzTx/>
              <a:tabLst/>
              <a:defRPr/>
            </a:pPr>
            <a:r>
              <a:rPr kumimoji="0" lang="en-GB" i="0" u="none" strike="noStrike" kern="1200" cap="none" spc="0" normalizeH="0" baseline="0" noProof="0">
                <a:ln>
                  <a:noFill/>
                </a:ln>
                <a:solidFill>
                  <a:srgbClr val="000000"/>
                </a:solidFill>
                <a:effectLst/>
                <a:uLnTx/>
                <a:uFillTx/>
                <a:latin typeface="Arial" panose="020B0604020202020204"/>
                <a:ea typeface="+mn-ea"/>
                <a:cs typeface="+mn-cs"/>
              </a:rPr>
              <a:t>How does the example not meet the 6 principles? </a:t>
            </a:r>
            <a:r>
              <a:rPr lang="en-GB">
                <a:solidFill>
                  <a:srgbClr val="000000"/>
                </a:solidFill>
                <a:latin typeface="Arial" panose="020B0604020202020204"/>
              </a:rPr>
              <a:t>(collective, supportive, reciprocal, deliberative, cumulative, purposeful)</a:t>
            </a:r>
          </a:p>
          <a:p>
            <a:pPr marR="0" lvl="0" algn="l" defTabSz="914400" rtl="0" eaLnBrk="1" fontAlgn="auto" latinLnBrk="0" hangingPunct="1">
              <a:lnSpc>
                <a:spcPct val="100000"/>
              </a:lnSpc>
              <a:spcBef>
                <a:spcPts val="0"/>
              </a:spcBef>
              <a:spcAft>
                <a:spcPts val="0"/>
              </a:spcAft>
              <a:buClrTx/>
              <a:buSzTx/>
              <a:tabLst/>
              <a:defRPr/>
            </a:pPr>
            <a:endParaRPr kumimoji="0" lang="en-GB" sz="1000" i="0" u="none" strike="noStrike" kern="1200" cap="none" spc="0" normalizeH="0" baseline="0" noProof="0">
              <a:ln>
                <a:noFill/>
              </a:ln>
              <a:solidFill>
                <a:srgbClr val="000000"/>
              </a:solidFill>
              <a:effectLst/>
              <a:uLnTx/>
              <a:uFillTx/>
              <a:latin typeface="Arial" panose="020B0604020202020204"/>
              <a:ea typeface="+mn-ea"/>
              <a:cs typeface="+mn-cs"/>
            </a:endParaRPr>
          </a:p>
          <a:p>
            <a:r>
              <a:rPr lang="en-GB"/>
              <a:t>Rescript the example so that it better structures and develops pupil talk.</a:t>
            </a:r>
            <a:endParaRPr lang="en-GB">
              <a:cs typeface="Arial"/>
            </a:endParaRPr>
          </a:p>
          <a:p>
            <a:endParaRPr lang="en-GB" sz="100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0000"/>
                </a:solidFill>
                <a:effectLst/>
                <a:uLnTx/>
                <a:uFillTx/>
                <a:latin typeface="Arial" panose="020B0604020202020204"/>
                <a:ea typeface="+mn-ea"/>
                <a:cs typeface="+mn-cs"/>
              </a:rPr>
              <a:t>Consider the features of dialogic questioning:</a:t>
            </a:r>
          </a:p>
          <a:p>
            <a:pPr marL="285750" indent="-285750">
              <a:buFont typeface="Arial" panose="020B0604020202020204" pitchFamily="34" charset="0"/>
              <a:buChar char="•"/>
            </a:pPr>
            <a:r>
              <a:rPr lang="en-GB" sz="1800" b="0" i="0">
                <a:solidFill>
                  <a:srgbClr val="000000"/>
                </a:solidFill>
                <a:effectLst/>
                <a:latin typeface="+mj-lt"/>
              </a:rPr>
              <a:t>extended questioning with fewer pupils </a:t>
            </a:r>
          </a:p>
          <a:p>
            <a:endParaRPr lang="en-GB" sz="800" b="0" i="0">
              <a:solidFill>
                <a:srgbClr val="000000"/>
              </a:solidFill>
              <a:effectLst/>
              <a:latin typeface="+mj-lt"/>
            </a:endParaRPr>
          </a:p>
          <a:p>
            <a:pPr marL="285750" indent="-285750">
              <a:buFont typeface="Arial" panose="020B0604020202020204" pitchFamily="34" charset="0"/>
              <a:buChar char="•"/>
            </a:pPr>
            <a:r>
              <a:rPr lang="en-GB">
                <a:solidFill>
                  <a:srgbClr val="000000"/>
                </a:solidFill>
                <a:latin typeface="+mj-lt"/>
              </a:rPr>
              <a:t>b</a:t>
            </a:r>
            <a:r>
              <a:rPr lang="en-GB" sz="1800">
                <a:solidFill>
                  <a:srgbClr val="000000"/>
                </a:solidFill>
                <a:latin typeface="+mj-lt"/>
              </a:rPr>
              <a:t>enefits </a:t>
            </a:r>
            <a:r>
              <a:rPr lang="en-GB" sz="1800" b="0" i="0">
                <a:solidFill>
                  <a:srgbClr val="000000"/>
                </a:solidFill>
                <a:effectLst/>
                <a:latin typeface="+mj-lt"/>
              </a:rPr>
              <a:t>the pupil(s) both speaking and listening</a:t>
            </a:r>
          </a:p>
          <a:p>
            <a:endParaRPr lang="en-GB" sz="800">
              <a:solidFill>
                <a:srgbClr val="000000"/>
              </a:solidFill>
              <a:latin typeface="+mj-lt"/>
            </a:endParaRPr>
          </a:p>
          <a:p>
            <a:pPr marL="285750" indent="-285750">
              <a:buFont typeface="Arial" panose="020B0604020202020204" pitchFamily="34" charset="0"/>
              <a:buChar char="•"/>
            </a:pPr>
            <a:r>
              <a:rPr lang="en-GB" sz="1800" b="0" i="0">
                <a:solidFill>
                  <a:srgbClr val="000000"/>
                </a:solidFill>
                <a:effectLst/>
                <a:latin typeface="+mj-lt"/>
              </a:rPr>
              <a:t>full engagement in listening and thinking from the pupils not speaking</a:t>
            </a:r>
            <a:endParaRPr lang="en-GB" sz="1800" b="1">
              <a:solidFill>
                <a:schemeClr val="tx1"/>
              </a:solidFill>
            </a:endParaRPr>
          </a:p>
        </p:txBody>
      </p:sp>
      <p:sp>
        <p:nvSpPr>
          <p:cNvPr id="9" name="Rectangle: Top Corners Snipped 8">
            <a:extLst>
              <a:ext uri="{FF2B5EF4-FFF2-40B4-BE49-F238E27FC236}">
                <a16:creationId xmlns:a16="http://schemas.microsoft.com/office/drawing/2014/main" id="{A63BAC7F-A9D4-4ABE-8DD5-13629D475B12}"/>
              </a:ext>
            </a:extLst>
          </p:cNvPr>
          <p:cNvSpPr/>
          <p:nvPr/>
        </p:nvSpPr>
        <p:spPr>
          <a:xfrm>
            <a:off x="6076323" y="1468337"/>
            <a:ext cx="5477502" cy="5047850"/>
          </a:xfrm>
          <a:prstGeom prst="snip2SameRect">
            <a:avLst>
              <a:gd name="adj1" fmla="val 9849"/>
              <a:gd name="adj2" fmla="val 9435"/>
            </a:avLst>
          </a:prstGeom>
          <a:noFill/>
          <a:ln w="38100">
            <a:solidFill>
              <a:srgbClr val="FAC8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0" name="Graphic 25">
            <a:extLst>
              <a:ext uri="{FF2B5EF4-FFF2-40B4-BE49-F238E27FC236}">
                <a16:creationId xmlns:a16="http://schemas.microsoft.com/office/drawing/2014/main" id="{41A080EE-D593-499A-B2E4-2E404D90665A}"/>
              </a:ext>
            </a:extLst>
          </p:cNvPr>
          <p:cNvSpPr/>
          <p:nvPr/>
        </p:nvSpPr>
        <p:spPr>
          <a:xfrm>
            <a:off x="813940" y="1689725"/>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1" name="Graphic 25">
            <a:extLst>
              <a:ext uri="{FF2B5EF4-FFF2-40B4-BE49-F238E27FC236}">
                <a16:creationId xmlns:a16="http://schemas.microsoft.com/office/drawing/2014/main" id="{DF1639AB-3534-46A9-B913-B18AB5201BA4}"/>
              </a:ext>
            </a:extLst>
          </p:cNvPr>
          <p:cNvSpPr/>
          <p:nvPr/>
        </p:nvSpPr>
        <p:spPr>
          <a:xfrm>
            <a:off x="514799" y="1689725"/>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11B5ED04-C5D1-4720-A84A-7D139499DC4C}"/>
              </a:ext>
            </a:extLst>
          </p:cNvPr>
          <p:cNvSpPr txBox="1"/>
          <p:nvPr/>
        </p:nvSpPr>
        <p:spPr>
          <a:xfrm>
            <a:off x="6359700" y="1689725"/>
            <a:ext cx="5073780" cy="4708981"/>
          </a:xfrm>
          <a:prstGeom prst="rect">
            <a:avLst/>
          </a:prstGeom>
          <a:noFill/>
        </p:spPr>
        <p:txBody>
          <a:bodyPr wrap="square" rtlCol="0">
            <a:spAutoFit/>
          </a:bodyPr>
          <a:lstStyle/>
          <a:p>
            <a:pPr fontAlgn="base"/>
            <a:r>
              <a:rPr lang="en-GB" sz="1500" b="1">
                <a:effectLst/>
              </a:rPr>
              <a:t>Teacher: </a:t>
            </a:r>
            <a:r>
              <a:rPr lang="en-GB" sz="1500" b="0">
                <a:effectLst/>
              </a:rPr>
              <a:t>Let’s look at the text on the first page. </a:t>
            </a:r>
            <a:r>
              <a:rPr lang="en-GB" sz="1500">
                <a:solidFill>
                  <a:schemeClr val="tx1"/>
                </a:solidFill>
              </a:rPr>
              <a:t>For weeks and weeks, the sun beat down on the Kenyan village where Lila lived. What clues does this give us about what is happening? </a:t>
            </a:r>
            <a:r>
              <a:rPr lang="en-GB" sz="1500" err="1">
                <a:solidFill>
                  <a:schemeClr val="tx1"/>
                </a:solidFill>
              </a:rPr>
              <a:t>Seb</a:t>
            </a:r>
            <a:r>
              <a:rPr lang="en-GB" sz="1500">
                <a:solidFill>
                  <a:schemeClr val="tx1"/>
                </a:solidFill>
              </a:rPr>
              <a:t>, what do you think?</a:t>
            </a:r>
          </a:p>
          <a:p>
            <a:pPr fontAlgn="base"/>
            <a:r>
              <a:rPr lang="en-GB" sz="1500" b="1"/>
              <a:t>Pupil 1: </a:t>
            </a:r>
            <a:r>
              <a:rPr lang="en-GB" sz="1500"/>
              <a:t>Hmm that they were waiting weeks.</a:t>
            </a:r>
            <a:endParaRPr lang="en-GB" sz="1500">
              <a:effectLst/>
            </a:endParaRPr>
          </a:p>
          <a:p>
            <a:pPr fontAlgn="base"/>
            <a:r>
              <a:rPr lang="en-GB" sz="1500" b="1">
                <a:effectLst/>
              </a:rPr>
              <a:t>Teacher: </a:t>
            </a:r>
            <a:r>
              <a:rPr lang="en-GB" sz="1500" b="0">
                <a:effectLst/>
              </a:rPr>
              <a:t>OK, that’s right. Why have they been waiting weeks </a:t>
            </a:r>
            <a:r>
              <a:rPr lang="en-GB" sz="1500" b="0" err="1">
                <a:effectLst/>
              </a:rPr>
              <a:t>Mehreen</a:t>
            </a:r>
            <a:r>
              <a:rPr lang="en-GB" sz="1500" b="0">
                <a:effectLst/>
              </a:rPr>
              <a:t>?</a:t>
            </a:r>
          </a:p>
          <a:p>
            <a:pPr fontAlgn="base"/>
            <a:r>
              <a:rPr lang="en-GB" sz="1500" b="1"/>
              <a:t>Pupil 2: </a:t>
            </a:r>
            <a:r>
              <a:rPr lang="en-GB" sz="1500"/>
              <a:t>For the sun to not be so hot?</a:t>
            </a:r>
            <a:endParaRPr lang="en-GB" sz="1500">
              <a:effectLst/>
            </a:endParaRPr>
          </a:p>
          <a:p>
            <a:pPr fontAlgn="base"/>
            <a:r>
              <a:rPr lang="en-GB" sz="1500" b="1">
                <a:effectLst/>
              </a:rPr>
              <a:t>Teacher: </a:t>
            </a:r>
            <a:r>
              <a:rPr lang="en-GB" sz="1500"/>
              <a:t>Great, we know that the sun is hot because we can see how dry it is in the picture? Do you agree </a:t>
            </a:r>
            <a:r>
              <a:rPr lang="en-GB" sz="1500" err="1"/>
              <a:t>Ayub</a:t>
            </a:r>
            <a:r>
              <a:rPr lang="en-GB" sz="1500"/>
              <a:t>?</a:t>
            </a:r>
          </a:p>
          <a:p>
            <a:pPr fontAlgn="base"/>
            <a:r>
              <a:rPr lang="en-GB" sz="1500" b="1"/>
              <a:t>Pupil 3: </a:t>
            </a:r>
            <a:r>
              <a:rPr lang="en-GB" sz="1500"/>
              <a:t>Yes.</a:t>
            </a:r>
          </a:p>
          <a:p>
            <a:pPr fontAlgn="base"/>
            <a:r>
              <a:rPr lang="en-GB" sz="1500" b="1"/>
              <a:t>Teacher: ‘</a:t>
            </a:r>
            <a:r>
              <a:rPr lang="en-GB" sz="1500"/>
              <a:t>The sun beat down’, what a great descriptive sentence, what does that tell us Alice?</a:t>
            </a:r>
            <a:endParaRPr lang="en-GB" sz="1500" b="0">
              <a:effectLst/>
            </a:endParaRPr>
          </a:p>
          <a:p>
            <a:pPr fontAlgn="base"/>
            <a:r>
              <a:rPr lang="en-GB" sz="1500" b="1"/>
              <a:t>Pupil 4: </a:t>
            </a:r>
            <a:r>
              <a:rPr lang="en-GB" sz="1500"/>
              <a:t>That the sun is REALLY hot!</a:t>
            </a:r>
          </a:p>
          <a:p>
            <a:pPr fontAlgn="base"/>
            <a:r>
              <a:rPr lang="en-GB" sz="1500" b="1">
                <a:effectLst/>
              </a:rPr>
              <a:t>Teacher: </a:t>
            </a:r>
            <a:r>
              <a:rPr lang="en-GB" sz="1500">
                <a:effectLst/>
              </a:rPr>
              <a:t>Great! We could instead use the word scorching. </a:t>
            </a:r>
            <a:r>
              <a:rPr lang="en-GB" sz="1500"/>
              <a:t>Jaxon can you remind us what scorching means?</a:t>
            </a:r>
          </a:p>
          <a:p>
            <a:pPr fontAlgn="base"/>
            <a:r>
              <a:rPr lang="en-GB" sz="1500" b="1"/>
              <a:t>Pupil 5: </a:t>
            </a:r>
            <a:r>
              <a:rPr lang="en-GB" sz="1500"/>
              <a:t>That is so hot, like it might burn you!</a:t>
            </a:r>
            <a:endParaRPr lang="en-GB" sz="1500" b="1"/>
          </a:p>
          <a:p>
            <a:pPr fontAlgn="base"/>
            <a:r>
              <a:rPr lang="en-GB" sz="1500" b="1">
                <a:effectLst/>
              </a:rPr>
              <a:t>Teacher: </a:t>
            </a:r>
            <a:r>
              <a:rPr lang="en-GB" sz="1500" b="0">
                <a:effectLst/>
              </a:rPr>
              <a:t>Fantastic! So we think that where they live must be really hot and that it hasn’t rained there for weeks! </a:t>
            </a:r>
          </a:p>
        </p:txBody>
      </p:sp>
    </p:spTree>
    <p:extLst>
      <p:ext uri="{BB962C8B-B14F-4D97-AF65-F5344CB8AC3E}">
        <p14:creationId xmlns:p14="http://schemas.microsoft.com/office/powerpoint/2010/main" val="3538894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E2B23-9D7A-44B1-8714-E5EDAF863D40}"/>
              </a:ext>
            </a:extLst>
          </p:cNvPr>
          <p:cNvSpPr>
            <a:spLocks noGrp="1"/>
          </p:cNvSpPr>
          <p:nvPr>
            <p:ph type="title"/>
          </p:nvPr>
        </p:nvSpPr>
        <p:spPr/>
        <p:txBody>
          <a:bodyPr/>
          <a:lstStyle/>
          <a:p>
            <a:r>
              <a:rPr lang="en-GB"/>
              <a:t>Scaffolds for talk</a:t>
            </a:r>
          </a:p>
        </p:txBody>
      </p:sp>
      <p:sp>
        <p:nvSpPr>
          <p:cNvPr id="3" name="Slide Number Placeholder 2">
            <a:extLst>
              <a:ext uri="{FF2B5EF4-FFF2-40B4-BE49-F238E27FC236}">
                <a16:creationId xmlns:a16="http://schemas.microsoft.com/office/drawing/2014/main" id="{0C11904D-02CE-4CB9-8FEB-8C158B730E0F}"/>
              </a:ext>
            </a:extLst>
          </p:cNvPr>
          <p:cNvSpPr>
            <a:spLocks noGrp="1"/>
          </p:cNvSpPr>
          <p:nvPr>
            <p:ph type="sldNum" sz="quarter" idx="12"/>
          </p:nvPr>
        </p:nvSpPr>
        <p:spPr/>
        <p:txBody>
          <a:bodyPr/>
          <a:lstStyle/>
          <a:p>
            <a:fld id="{6B6EFD66-0F65-0C43-B4F5-A9CE99357F25}" type="slidenum">
              <a:rPr lang="en-GB" smtClean="0"/>
              <a:t>19</a:t>
            </a:fld>
            <a:endParaRPr lang="en-GB"/>
          </a:p>
        </p:txBody>
      </p:sp>
      <p:sp>
        <p:nvSpPr>
          <p:cNvPr id="5" name="Rectangle: Top Corners Snipped 4">
            <a:extLst>
              <a:ext uri="{FF2B5EF4-FFF2-40B4-BE49-F238E27FC236}">
                <a16:creationId xmlns:a16="http://schemas.microsoft.com/office/drawing/2014/main" id="{0E2F28A7-446A-4FBE-A740-93624EA23826}"/>
              </a:ext>
            </a:extLst>
          </p:cNvPr>
          <p:cNvSpPr/>
          <p:nvPr/>
        </p:nvSpPr>
        <p:spPr>
          <a:xfrm>
            <a:off x="525146" y="2262843"/>
            <a:ext cx="3311813" cy="3376501"/>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a:solidFill>
                <a:schemeClr val="tx1"/>
              </a:solidFill>
            </a:endParaRPr>
          </a:p>
          <a:p>
            <a:pPr algn="ctr"/>
            <a:endParaRPr lang="en-GB" sz="2400" b="1">
              <a:solidFill>
                <a:schemeClr val="tx1"/>
              </a:solidFill>
            </a:endParaRPr>
          </a:p>
        </p:txBody>
      </p:sp>
      <p:sp>
        <p:nvSpPr>
          <p:cNvPr id="6" name="Rectangle: Top Corners Snipped 5">
            <a:extLst>
              <a:ext uri="{FF2B5EF4-FFF2-40B4-BE49-F238E27FC236}">
                <a16:creationId xmlns:a16="http://schemas.microsoft.com/office/drawing/2014/main" id="{DE5CAF16-D0F9-47A6-AE72-F33B8411A732}"/>
              </a:ext>
            </a:extLst>
          </p:cNvPr>
          <p:cNvSpPr/>
          <p:nvPr/>
        </p:nvSpPr>
        <p:spPr>
          <a:xfrm rot="20177733">
            <a:off x="130787" y="2046838"/>
            <a:ext cx="2161844" cy="71487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a:solidFill>
                  <a:schemeClr val="bg1"/>
                </a:solidFill>
              </a:rPr>
              <a:t>Sentence stems</a:t>
            </a:r>
            <a:endParaRPr lang="en-GB" sz="2200">
              <a:solidFill>
                <a:schemeClr val="bg1"/>
              </a:solidFill>
            </a:endParaRPr>
          </a:p>
        </p:txBody>
      </p:sp>
      <p:sp>
        <p:nvSpPr>
          <p:cNvPr id="4" name="TextBox 3">
            <a:extLst>
              <a:ext uri="{FF2B5EF4-FFF2-40B4-BE49-F238E27FC236}">
                <a16:creationId xmlns:a16="http://schemas.microsoft.com/office/drawing/2014/main" id="{642DCB89-6320-43BF-B0F8-A0CC1888AC4F}"/>
              </a:ext>
            </a:extLst>
          </p:cNvPr>
          <p:cNvSpPr txBox="1"/>
          <p:nvPr/>
        </p:nvSpPr>
        <p:spPr>
          <a:xfrm>
            <a:off x="899160" y="2936933"/>
            <a:ext cx="2624036" cy="2308324"/>
          </a:xfrm>
          <a:prstGeom prst="rect">
            <a:avLst/>
          </a:prstGeom>
          <a:noFill/>
        </p:spPr>
        <p:txBody>
          <a:bodyPr wrap="square" rtlCol="0">
            <a:spAutoFit/>
          </a:bodyPr>
          <a:lstStyle/>
          <a:p>
            <a:r>
              <a:rPr lang="en-GB"/>
              <a:t>A clue in the book made me think….</a:t>
            </a:r>
          </a:p>
          <a:p>
            <a:r>
              <a:rPr lang="en-GB"/>
              <a:t> </a:t>
            </a:r>
          </a:p>
          <a:p>
            <a:r>
              <a:rPr lang="en-GB"/>
              <a:t>I think the character is feeling____ because…. </a:t>
            </a:r>
          </a:p>
          <a:p>
            <a:r>
              <a:rPr lang="en-GB"/>
              <a:t> </a:t>
            </a:r>
          </a:p>
          <a:p>
            <a:r>
              <a:rPr lang="en-GB"/>
              <a:t>I think____ will happen next because….</a:t>
            </a:r>
          </a:p>
        </p:txBody>
      </p:sp>
      <p:sp>
        <p:nvSpPr>
          <p:cNvPr id="7" name="Rectangle: Top Corners Snipped 6">
            <a:extLst>
              <a:ext uri="{FF2B5EF4-FFF2-40B4-BE49-F238E27FC236}">
                <a16:creationId xmlns:a16="http://schemas.microsoft.com/office/drawing/2014/main" id="{5D5770E4-E782-4195-8E92-37C02E109673}"/>
              </a:ext>
            </a:extLst>
          </p:cNvPr>
          <p:cNvSpPr/>
          <p:nvPr/>
        </p:nvSpPr>
        <p:spPr>
          <a:xfrm>
            <a:off x="4430714" y="2262841"/>
            <a:ext cx="3311813" cy="3376501"/>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a:solidFill>
                <a:schemeClr val="tx1"/>
              </a:solidFill>
            </a:endParaRPr>
          </a:p>
          <a:p>
            <a:pPr algn="ctr"/>
            <a:endParaRPr lang="en-GB" sz="2400" b="1">
              <a:solidFill>
                <a:schemeClr val="tx1"/>
              </a:solidFill>
            </a:endParaRPr>
          </a:p>
        </p:txBody>
      </p:sp>
      <p:sp>
        <p:nvSpPr>
          <p:cNvPr id="8" name="Rectangle: Top Corners Snipped 7">
            <a:extLst>
              <a:ext uri="{FF2B5EF4-FFF2-40B4-BE49-F238E27FC236}">
                <a16:creationId xmlns:a16="http://schemas.microsoft.com/office/drawing/2014/main" id="{0C8A1A63-5982-4ADA-BA36-97FCBDC96B46}"/>
              </a:ext>
            </a:extLst>
          </p:cNvPr>
          <p:cNvSpPr/>
          <p:nvPr/>
        </p:nvSpPr>
        <p:spPr>
          <a:xfrm>
            <a:off x="8384672" y="2262841"/>
            <a:ext cx="3311813" cy="3376501"/>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a:solidFill>
                <a:schemeClr val="tx1"/>
              </a:solidFill>
            </a:endParaRPr>
          </a:p>
          <a:p>
            <a:pPr algn="ctr"/>
            <a:endParaRPr lang="en-GB" sz="2400" b="1">
              <a:solidFill>
                <a:schemeClr val="tx1"/>
              </a:solidFill>
            </a:endParaRPr>
          </a:p>
        </p:txBody>
      </p:sp>
      <p:sp>
        <p:nvSpPr>
          <p:cNvPr id="9" name="Rectangle: Top Corners Snipped 8">
            <a:extLst>
              <a:ext uri="{FF2B5EF4-FFF2-40B4-BE49-F238E27FC236}">
                <a16:creationId xmlns:a16="http://schemas.microsoft.com/office/drawing/2014/main" id="{FE321564-7028-4F66-B979-49B6CF2A15E9}"/>
              </a:ext>
            </a:extLst>
          </p:cNvPr>
          <p:cNvSpPr/>
          <p:nvPr/>
        </p:nvSpPr>
        <p:spPr>
          <a:xfrm rot="20177733">
            <a:off x="3962906" y="2069996"/>
            <a:ext cx="2161844" cy="71487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a:solidFill>
                  <a:schemeClr val="bg1"/>
                </a:solidFill>
              </a:rPr>
              <a:t>Question stems</a:t>
            </a:r>
            <a:endParaRPr lang="en-GB" sz="2200">
              <a:solidFill>
                <a:schemeClr val="bg1"/>
              </a:solidFill>
            </a:endParaRPr>
          </a:p>
        </p:txBody>
      </p:sp>
      <p:sp>
        <p:nvSpPr>
          <p:cNvPr id="10" name="Rectangle: Top Corners Snipped 9">
            <a:extLst>
              <a:ext uri="{FF2B5EF4-FFF2-40B4-BE49-F238E27FC236}">
                <a16:creationId xmlns:a16="http://schemas.microsoft.com/office/drawing/2014/main" id="{72112F59-621F-4233-833A-E38E675CDE4D}"/>
              </a:ext>
            </a:extLst>
          </p:cNvPr>
          <p:cNvSpPr/>
          <p:nvPr/>
        </p:nvSpPr>
        <p:spPr>
          <a:xfrm rot="20177733">
            <a:off x="7795026" y="2069997"/>
            <a:ext cx="2161844" cy="71487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a:solidFill>
                  <a:schemeClr val="bg1"/>
                </a:solidFill>
              </a:rPr>
              <a:t>Speaking frames</a:t>
            </a:r>
            <a:endParaRPr lang="en-GB" sz="2200">
              <a:solidFill>
                <a:schemeClr val="bg1"/>
              </a:solidFill>
            </a:endParaRPr>
          </a:p>
        </p:txBody>
      </p:sp>
      <p:sp>
        <p:nvSpPr>
          <p:cNvPr id="11" name="TextBox 10">
            <a:extLst>
              <a:ext uri="{FF2B5EF4-FFF2-40B4-BE49-F238E27FC236}">
                <a16:creationId xmlns:a16="http://schemas.microsoft.com/office/drawing/2014/main" id="{F929C21B-9A88-4056-A268-F7D50A501C1C}"/>
              </a:ext>
            </a:extLst>
          </p:cNvPr>
          <p:cNvSpPr txBox="1"/>
          <p:nvPr/>
        </p:nvSpPr>
        <p:spPr>
          <a:xfrm>
            <a:off x="4706181" y="2936933"/>
            <a:ext cx="2894277" cy="2492990"/>
          </a:xfrm>
          <a:prstGeom prst="rect">
            <a:avLst/>
          </a:prstGeom>
          <a:noFill/>
        </p:spPr>
        <p:txBody>
          <a:bodyPr wrap="square" rtlCol="0">
            <a:spAutoFit/>
          </a:bodyPr>
          <a:lstStyle/>
          <a:p>
            <a:r>
              <a:rPr lang="en-GB"/>
              <a:t>Why do you think…?</a:t>
            </a:r>
          </a:p>
          <a:p>
            <a:endParaRPr lang="en-GB" sz="1000"/>
          </a:p>
          <a:p>
            <a:r>
              <a:rPr lang="en-GB"/>
              <a:t>Does anyone else have a different way to explain...?</a:t>
            </a:r>
          </a:p>
          <a:p>
            <a:endParaRPr lang="en-GB" sz="1000"/>
          </a:p>
          <a:p>
            <a:r>
              <a:rPr lang="en-GB"/>
              <a:t>What facts support…?</a:t>
            </a:r>
          </a:p>
          <a:p>
            <a:endParaRPr lang="en-GB" sz="1000"/>
          </a:p>
          <a:p>
            <a:r>
              <a:rPr lang="en-GB"/>
              <a:t>Does anyone disagree with… Can you explain why?</a:t>
            </a:r>
          </a:p>
        </p:txBody>
      </p:sp>
      <p:sp>
        <p:nvSpPr>
          <p:cNvPr id="12" name="TextBox 11">
            <a:extLst>
              <a:ext uri="{FF2B5EF4-FFF2-40B4-BE49-F238E27FC236}">
                <a16:creationId xmlns:a16="http://schemas.microsoft.com/office/drawing/2014/main" id="{3D073C18-72F3-4B92-8A55-696CA18671F1}"/>
              </a:ext>
            </a:extLst>
          </p:cNvPr>
          <p:cNvSpPr txBox="1"/>
          <p:nvPr/>
        </p:nvSpPr>
        <p:spPr>
          <a:xfrm>
            <a:off x="8668805" y="2796928"/>
            <a:ext cx="3027680" cy="2585323"/>
          </a:xfrm>
          <a:prstGeom prst="rect">
            <a:avLst/>
          </a:prstGeom>
          <a:noFill/>
        </p:spPr>
        <p:txBody>
          <a:bodyPr wrap="square" rtlCol="0">
            <a:spAutoFit/>
          </a:bodyPr>
          <a:lstStyle/>
          <a:p>
            <a:pPr lvl="0">
              <a:defRPr/>
            </a:pPr>
            <a:r>
              <a:rPr lang="en-GB">
                <a:solidFill>
                  <a:srgbClr val="000000"/>
                </a:solidFill>
              </a:rPr>
              <a:t>There are ____ apples and ____ people altogether.</a:t>
            </a:r>
          </a:p>
          <a:p>
            <a:pPr lvl="0">
              <a:defRPr/>
            </a:pPr>
            <a:endParaRPr lang="en-GB">
              <a:solidFill>
                <a:srgbClr val="000000"/>
              </a:solidFill>
            </a:endParaRPr>
          </a:p>
          <a:p>
            <a:pPr lvl="0">
              <a:defRPr/>
            </a:pPr>
            <a:r>
              <a:rPr lang="en-GB">
                <a:solidFill>
                  <a:srgbClr val="000000"/>
                </a:solidFill>
              </a:rPr>
              <a:t>____ shared equally between ____  is equal to ____.</a:t>
            </a:r>
          </a:p>
          <a:p>
            <a:pPr lvl="0">
              <a:defRPr/>
            </a:pPr>
            <a:endParaRPr lang="en-GB">
              <a:solidFill>
                <a:srgbClr val="000000"/>
              </a:solidFill>
            </a:endParaRPr>
          </a:p>
          <a:p>
            <a:pPr lvl="0">
              <a:defRPr/>
            </a:pPr>
            <a:r>
              <a:rPr lang="en-GB">
                <a:solidFill>
                  <a:srgbClr val="000000"/>
                </a:solidFill>
              </a:rPr>
              <a:t>So each person gets the fraction ____ of the apples.</a:t>
            </a:r>
            <a:endParaRPr lang="en-GB"/>
          </a:p>
        </p:txBody>
      </p:sp>
      <p:sp>
        <p:nvSpPr>
          <p:cNvPr id="13" name="Rectangle: Top Corners Snipped 12">
            <a:extLst>
              <a:ext uri="{FF2B5EF4-FFF2-40B4-BE49-F238E27FC236}">
                <a16:creationId xmlns:a16="http://schemas.microsoft.com/office/drawing/2014/main" id="{8F881880-C6FD-44DB-9CF5-73765E8C5458}"/>
              </a:ext>
            </a:extLst>
          </p:cNvPr>
          <p:cNvSpPr/>
          <p:nvPr/>
        </p:nvSpPr>
        <p:spPr>
          <a:xfrm>
            <a:off x="979438" y="5887354"/>
            <a:ext cx="9601833" cy="852155"/>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t>     </a:t>
            </a:r>
          </a:p>
        </p:txBody>
      </p:sp>
      <p:sp>
        <p:nvSpPr>
          <p:cNvPr id="14" name="Graphic 25">
            <a:extLst>
              <a:ext uri="{FF2B5EF4-FFF2-40B4-BE49-F238E27FC236}">
                <a16:creationId xmlns:a16="http://schemas.microsoft.com/office/drawing/2014/main" id="{213CA549-179F-48CB-8EBC-4462FDC3036F}"/>
              </a:ext>
            </a:extLst>
          </p:cNvPr>
          <p:cNvSpPr/>
          <p:nvPr/>
        </p:nvSpPr>
        <p:spPr>
          <a:xfrm>
            <a:off x="1198301" y="5890176"/>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5" name="Graphic 25">
            <a:extLst>
              <a:ext uri="{FF2B5EF4-FFF2-40B4-BE49-F238E27FC236}">
                <a16:creationId xmlns:a16="http://schemas.microsoft.com/office/drawing/2014/main" id="{93E568C3-77B9-4D78-8A89-A1E2D8CCB156}"/>
              </a:ext>
            </a:extLst>
          </p:cNvPr>
          <p:cNvSpPr/>
          <p:nvPr/>
        </p:nvSpPr>
        <p:spPr>
          <a:xfrm>
            <a:off x="899160" y="5890176"/>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6" name="TextBox 15">
            <a:extLst>
              <a:ext uri="{FF2B5EF4-FFF2-40B4-BE49-F238E27FC236}">
                <a16:creationId xmlns:a16="http://schemas.microsoft.com/office/drawing/2014/main" id="{63383799-1BA5-47A5-A947-807F7031DEED}"/>
              </a:ext>
            </a:extLst>
          </p:cNvPr>
          <p:cNvSpPr txBox="1"/>
          <p:nvPr/>
        </p:nvSpPr>
        <p:spPr>
          <a:xfrm>
            <a:off x="1752130" y="5979926"/>
            <a:ext cx="8809686" cy="707886"/>
          </a:xfrm>
          <a:prstGeom prst="rect">
            <a:avLst/>
          </a:prstGeom>
          <a:noFill/>
        </p:spPr>
        <p:txBody>
          <a:bodyPr wrap="square" rtlCol="0">
            <a:spAutoFit/>
          </a:bodyPr>
          <a:lstStyle/>
          <a:p>
            <a:r>
              <a:rPr lang="en-GB" sz="2000" b="1"/>
              <a:t>Reflect: </a:t>
            </a:r>
            <a:r>
              <a:rPr lang="en-GB" sz="2000"/>
              <a:t>Have you used any scaffolds for talk in your classroom? What were they? What was the impact on pupils?</a:t>
            </a:r>
          </a:p>
        </p:txBody>
      </p:sp>
    </p:spTree>
    <p:extLst>
      <p:ext uri="{BB962C8B-B14F-4D97-AF65-F5344CB8AC3E}">
        <p14:creationId xmlns:p14="http://schemas.microsoft.com/office/powerpoint/2010/main" val="3508520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4" grpId="0"/>
      <p:bldP spid="7" grpId="0" animBg="1"/>
      <p:bldP spid="8" grpId="0" animBg="1"/>
      <p:bldP spid="9" grpId="0" animBg="1"/>
      <p:bldP spid="10" grpId="0" animBg="1"/>
      <p:bldP spid="11" grpId="0"/>
      <p:bldP spid="12" grpId="0"/>
      <p:bldP spid="13" grpId="0" animBg="1"/>
      <p:bldP spid="14" grpId="0" animBg="1"/>
      <p:bldP spid="15" grpId="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47536-F0C8-4EF4-8A07-8385B1AEAB84}"/>
              </a:ext>
            </a:extLst>
          </p:cNvPr>
          <p:cNvSpPr>
            <a:spLocks noGrp="1"/>
          </p:cNvSpPr>
          <p:nvPr>
            <p:ph type="title"/>
          </p:nvPr>
        </p:nvSpPr>
        <p:spPr/>
        <p:txBody>
          <a:bodyPr/>
          <a:lstStyle/>
          <a:p>
            <a:r>
              <a:rPr lang="en-GB"/>
              <a:t>Using talk to give and justify opinions</a:t>
            </a:r>
          </a:p>
        </p:txBody>
      </p:sp>
      <p:sp>
        <p:nvSpPr>
          <p:cNvPr id="3" name="Slide Number Placeholder 2">
            <a:extLst>
              <a:ext uri="{FF2B5EF4-FFF2-40B4-BE49-F238E27FC236}">
                <a16:creationId xmlns:a16="http://schemas.microsoft.com/office/drawing/2014/main" id="{334BBB0B-9628-4187-93FF-0A88D1483981}"/>
              </a:ext>
            </a:extLst>
          </p:cNvPr>
          <p:cNvSpPr>
            <a:spLocks noGrp="1"/>
          </p:cNvSpPr>
          <p:nvPr>
            <p:ph type="sldNum" sz="quarter" idx="12"/>
          </p:nvPr>
        </p:nvSpPr>
        <p:spPr/>
        <p:txBody>
          <a:bodyPr/>
          <a:lstStyle/>
          <a:p>
            <a:fld id="{6B6EFD66-0F65-0C43-B4F5-A9CE99357F25}" type="slidenum">
              <a:rPr lang="en-GB" smtClean="0"/>
              <a:t>20</a:t>
            </a:fld>
            <a:endParaRPr lang="en-GB"/>
          </a:p>
        </p:txBody>
      </p:sp>
      <p:sp>
        <p:nvSpPr>
          <p:cNvPr id="4" name="Rectangle: Top Corners Snipped 3">
            <a:extLst>
              <a:ext uri="{FF2B5EF4-FFF2-40B4-BE49-F238E27FC236}">
                <a16:creationId xmlns:a16="http://schemas.microsoft.com/office/drawing/2014/main" id="{F72AFF77-99F2-4561-A621-D3D00CEE8B88}"/>
              </a:ext>
            </a:extLst>
          </p:cNvPr>
          <p:cNvSpPr/>
          <p:nvPr/>
        </p:nvSpPr>
        <p:spPr>
          <a:xfrm>
            <a:off x="631825" y="1842655"/>
            <a:ext cx="10770465" cy="997527"/>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sz="2200" b="1"/>
              <a:t>Pupils should be taught to:</a:t>
            </a:r>
          </a:p>
          <a:p>
            <a:pPr marL="342900" indent="-342900">
              <a:buFont typeface="Arial" panose="020B0604020202020204" pitchFamily="34" charset="0"/>
              <a:buChar char="•"/>
            </a:pPr>
            <a:r>
              <a:rPr lang="en-GB" sz="2200"/>
              <a:t>articulate and justify answers, arguments and opinions</a:t>
            </a:r>
          </a:p>
        </p:txBody>
      </p:sp>
      <p:sp>
        <p:nvSpPr>
          <p:cNvPr id="5" name="Rectangle: Top Corners Snipped 4">
            <a:extLst>
              <a:ext uri="{FF2B5EF4-FFF2-40B4-BE49-F238E27FC236}">
                <a16:creationId xmlns:a16="http://schemas.microsoft.com/office/drawing/2014/main" id="{C83EDCEC-B264-4124-A8B6-95B67B64FAAA}"/>
              </a:ext>
            </a:extLst>
          </p:cNvPr>
          <p:cNvSpPr/>
          <p:nvPr/>
        </p:nvSpPr>
        <p:spPr>
          <a:xfrm>
            <a:off x="631825" y="3101621"/>
            <a:ext cx="3825182" cy="3376501"/>
          </a:xfrm>
          <a:prstGeom prst="snip2SameRect">
            <a:avLst>
              <a:gd name="adj1" fmla="val 9849"/>
              <a:gd name="adj2" fmla="val 9435"/>
            </a:avLst>
          </a:prstGeom>
          <a:noFill/>
          <a:ln w="38100">
            <a:solidFill>
              <a:srgbClr val="FAC8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rPr>
              <a:t>Fact vs opinion</a:t>
            </a:r>
          </a:p>
          <a:p>
            <a:pPr algn="ctr"/>
            <a:endParaRPr lang="en-GB" sz="2400" b="1">
              <a:solidFill>
                <a:schemeClr val="tx1"/>
              </a:solidFill>
            </a:endParaRPr>
          </a:p>
        </p:txBody>
      </p:sp>
      <p:sp>
        <p:nvSpPr>
          <p:cNvPr id="7" name="Rectangle: Top Corners Snipped 6">
            <a:extLst>
              <a:ext uri="{FF2B5EF4-FFF2-40B4-BE49-F238E27FC236}">
                <a16:creationId xmlns:a16="http://schemas.microsoft.com/office/drawing/2014/main" id="{60F5FABC-D74E-440A-9C93-E276AED918BC}"/>
              </a:ext>
            </a:extLst>
          </p:cNvPr>
          <p:cNvSpPr/>
          <p:nvPr/>
        </p:nvSpPr>
        <p:spPr>
          <a:xfrm>
            <a:off x="4860519" y="3096903"/>
            <a:ext cx="6541771" cy="1320900"/>
          </a:xfrm>
          <a:prstGeom prst="snip2SameRect">
            <a:avLst>
              <a:gd name="adj1" fmla="val 9849"/>
              <a:gd name="adj2" fmla="val 9435"/>
            </a:avLst>
          </a:prstGeom>
          <a:noFill/>
          <a:ln w="38100">
            <a:solidFill>
              <a:srgbClr val="FAC8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rPr>
              <a:t>Fact: </a:t>
            </a:r>
            <a:r>
              <a:rPr lang="en-GB" sz="2400">
                <a:solidFill>
                  <a:schemeClr val="tx1"/>
                </a:solidFill>
              </a:rPr>
              <a:t>It’s Monday today.</a:t>
            </a:r>
          </a:p>
          <a:p>
            <a:pPr algn="ctr"/>
            <a:r>
              <a:rPr lang="en-GB" sz="2400">
                <a:solidFill>
                  <a:schemeClr val="tx1"/>
                </a:solidFill>
              </a:rPr>
              <a:t>We know, It’s certain that</a:t>
            </a:r>
          </a:p>
        </p:txBody>
      </p:sp>
      <p:sp>
        <p:nvSpPr>
          <p:cNvPr id="8" name="Rectangle: Top Corners Snipped 7">
            <a:extLst>
              <a:ext uri="{FF2B5EF4-FFF2-40B4-BE49-F238E27FC236}">
                <a16:creationId xmlns:a16="http://schemas.microsoft.com/office/drawing/2014/main" id="{84732BD8-4D47-4719-B257-85917BC6340B}"/>
              </a:ext>
            </a:extLst>
          </p:cNvPr>
          <p:cNvSpPr/>
          <p:nvPr/>
        </p:nvSpPr>
        <p:spPr>
          <a:xfrm>
            <a:off x="4860519" y="5113861"/>
            <a:ext cx="6541771" cy="1320900"/>
          </a:xfrm>
          <a:prstGeom prst="snip2SameRect">
            <a:avLst>
              <a:gd name="adj1" fmla="val 9849"/>
              <a:gd name="adj2" fmla="val 9435"/>
            </a:avLst>
          </a:prstGeom>
          <a:noFill/>
          <a:ln w="38100">
            <a:solidFill>
              <a:srgbClr val="FAC8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rPr>
              <a:t>Opinion: </a:t>
            </a:r>
            <a:r>
              <a:rPr lang="en-GB" sz="2400">
                <a:solidFill>
                  <a:schemeClr val="tx1"/>
                </a:solidFill>
              </a:rPr>
              <a:t>It’s too cold today!</a:t>
            </a:r>
          </a:p>
          <a:p>
            <a:pPr algn="ctr"/>
            <a:r>
              <a:rPr lang="en-GB" sz="2400">
                <a:solidFill>
                  <a:schemeClr val="tx1"/>
                </a:solidFill>
              </a:rPr>
              <a:t>I think, I feel, I believe</a:t>
            </a:r>
          </a:p>
        </p:txBody>
      </p:sp>
    </p:spTree>
    <p:extLst>
      <p:ext uri="{BB962C8B-B14F-4D97-AF65-F5344CB8AC3E}">
        <p14:creationId xmlns:p14="http://schemas.microsoft.com/office/powerpoint/2010/main" val="4149709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ACC09-0755-46CD-9039-8B860F2896A5}"/>
              </a:ext>
            </a:extLst>
          </p:cNvPr>
          <p:cNvSpPr>
            <a:spLocks noGrp="1"/>
          </p:cNvSpPr>
          <p:nvPr>
            <p:ph type="title"/>
          </p:nvPr>
        </p:nvSpPr>
        <p:spPr/>
        <p:txBody>
          <a:bodyPr/>
          <a:lstStyle/>
          <a:p>
            <a:r>
              <a:rPr lang="en-GB"/>
              <a:t>Scaffolds for talk to develop opinions</a:t>
            </a:r>
          </a:p>
        </p:txBody>
      </p:sp>
      <p:sp>
        <p:nvSpPr>
          <p:cNvPr id="3" name="Slide Number Placeholder 2">
            <a:extLst>
              <a:ext uri="{FF2B5EF4-FFF2-40B4-BE49-F238E27FC236}">
                <a16:creationId xmlns:a16="http://schemas.microsoft.com/office/drawing/2014/main" id="{630E9314-43D6-4D27-AA23-6C26B2B02C21}"/>
              </a:ext>
            </a:extLst>
          </p:cNvPr>
          <p:cNvSpPr>
            <a:spLocks noGrp="1"/>
          </p:cNvSpPr>
          <p:nvPr>
            <p:ph type="sldNum" sz="quarter" idx="12"/>
          </p:nvPr>
        </p:nvSpPr>
        <p:spPr/>
        <p:txBody>
          <a:bodyPr/>
          <a:lstStyle/>
          <a:p>
            <a:fld id="{6B6EFD66-0F65-0C43-B4F5-A9CE99357F25}" type="slidenum">
              <a:rPr lang="en-GB" smtClean="0"/>
              <a:t>21</a:t>
            </a:fld>
            <a:endParaRPr lang="en-GB"/>
          </a:p>
        </p:txBody>
      </p:sp>
      <p:sp>
        <p:nvSpPr>
          <p:cNvPr id="4" name="Rectangle: Top Corners Snipped 3">
            <a:extLst>
              <a:ext uri="{FF2B5EF4-FFF2-40B4-BE49-F238E27FC236}">
                <a16:creationId xmlns:a16="http://schemas.microsoft.com/office/drawing/2014/main" id="{D063F5A7-E820-4E94-B91C-5CC4373BE4FE}"/>
              </a:ext>
            </a:extLst>
          </p:cNvPr>
          <p:cNvSpPr/>
          <p:nvPr/>
        </p:nvSpPr>
        <p:spPr>
          <a:xfrm>
            <a:off x="631826" y="2100974"/>
            <a:ext cx="4660610" cy="4327542"/>
          </a:xfrm>
          <a:prstGeom prst="snip2SameRect">
            <a:avLst>
              <a:gd name="adj1" fmla="val 9849"/>
              <a:gd name="adj2" fmla="val 9435"/>
            </a:avLst>
          </a:prstGeom>
          <a:noFill/>
          <a:ln w="38100">
            <a:solidFill>
              <a:srgbClr val="FAC8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a:solidFill>
                <a:schemeClr val="tx1"/>
              </a:solidFill>
            </a:endParaRPr>
          </a:p>
          <a:p>
            <a:pPr algn="ctr"/>
            <a:endParaRPr lang="en-GB" sz="2400" b="1">
              <a:solidFill>
                <a:schemeClr val="tx1"/>
              </a:solidFill>
            </a:endParaRPr>
          </a:p>
        </p:txBody>
      </p:sp>
      <p:sp>
        <p:nvSpPr>
          <p:cNvPr id="5" name="TextBox 4">
            <a:extLst>
              <a:ext uri="{FF2B5EF4-FFF2-40B4-BE49-F238E27FC236}">
                <a16:creationId xmlns:a16="http://schemas.microsoft.com/office/drawing/2014/main" id="{97C04F64-5296-47EF-8ABF-A32DD03BB719}"/>
              </a:ext>
            </a:extLst>
          </p:cNvPr>
          <p:cNvSpPr txBox="1"/>
          <p:nvPr/>
        </p:nvSpPr>
        <p:spPr>
          <a:xfrm>
            <a:off x="1011382" y="2382989"/>
            <a:ext cx="4017818" cy="4370427"/>
          </a:xfrm>
          <a:prstGeom prst="rect">
            <a:avLst/>
          </a:prstGeom>
          <a:noFill/>
        </p:spPr>
        <p:txBody>
          <a:bodyPr wrap="square" rtlCol="0">
            <a:spAutoFit/>
          </a:bodyPr>
          <a:lstStyle/>
          <a:p>
            <a:r>
              <a:rPr lang="en-GB" sz="2200"/>
              <a:t>I think …</a:t>
            </a:r>
          </a:p>
          <a:p>
            <a:endParaRPr lang="en-GB" sz="2200"/>
          </a:p>
          <a:p>
            <a:r>
              <a:rPr lang="en-GB" sz="2200"/>
              <a:t>I believe…</a:t>
            </a:r>
          </a:p>
          <a:p>
            <a:endParaRPr lang="en-GB" sz="2200"/>
          </a:p>
          <a:p>
            <a:r>
              <a:rPr lang="en-GB" sz="2200"/>
              <a:t>I feel that …</a:t>
            </a:r>
          </a:p>
          <a:p>
            <a:endParaRPr lang="en-GB" sz="2200"/>
          </a:p>
          <a:p>
            <a:r>
              <a:rPr lang="en-GB" sz="2200"/>
              <a:t>In my opinion…</a:t>
            </a:r>
          </a:p>
          <a:p>
            <a:endParaRPr lang="en-GB" sz="2200"/>
          </a:p>
          <a:p>
            <a:r>
              <a:rPr lang="en-GB" sz="2200"/>
              <a:t>In my view…</a:t>
            </a:r>
          </a:p>
          <a:p>
            <a:endParaRPr lang="en-GB" sz="2200"/>
          </a:p>
          <a:p>
            <a:r>
              <a:rPr lang="en-GB" sz="2200"/>
              <a:t>It seems to me that…</a:t>
            </a:r>
          </a:p>
          <a:p>
            <a:endParaRPr lang="en-GB"/>
          </a:p>
          <a:p>
            <a:endParaRPr lang="en-GB"/>
          </a:p>
        </p:txBody>
      </p:sp>
      <p:sp>
        <p:nvSpPr>
          <p:cNvPr id="6" name="Rectangle: Top Corners Snipped 5">
            <a:extLst>
              <a:ext uri="{FF2B5EF4-FFF2-40B4-BE49-F238E27FC236}">
                <a16:creationId xmlns:a16="http://schemas.microsoft.com/office/drawing/2014/main" id="{E8025113-6186-4D5E-945F-6C6CC336F006}"/>
              </a:ext>
            </a:extLst>
          </p:cNvPr>
          <p:cNvSpPr/>
          <p:nvPr/>
        </p:nvSpPr>
        <p:spPr>
          <a:xfrm>
            <a:off x="6271900" y="2100974"/>
            <a:ext cx="4660610" cy="4327542"/>
          </a:xfrm>
          <a:prstGeom prst="snip2SameRect">
            <a:avLst>
              <a:gd name="adj1" fmla="val 9849"/>
              <a:gd name="adj2" fmla="val 9435"/>
            </a:avLst>
          </a:prstGeom>
          <a:noFill/>
          <a:ln w="38100">
            <a:solidFill>
              <a:srgbClr val="FAC8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a:solidFill>
                <a:schemeClr val="tx1"/>
              </a:solidFill>
            </a:endParaRPr>
          </a:p>
          <a:p>
            <a:pPr algn="ctr"/>
            <a:endParaRPr lang="en-GB" sz="2400" b="1">
              <a:solidFill>
                <a:schemeClr val="tx1"/>
              </a:solidFill>
            </a:endParaRPr>
          </a:p>
        </p:txBody>
      </p:sp>
      <p:sp>
        <p:nvSpPr>
          <p:cNvPr id="7" name="TextBox 6">
            <a:extLst>
              <a:ext uri="{FF2B5EF4-FFF2-40B4-BE49-F238E27FC236}">
                <a16:creationId xmlns:a16="http://schemas.microsoft.com/office/drawing/2014/main" id="{28C3F6FC-CEF0-4004-ABE9-E7F3D5F9DA41}"/>
              </a:ext>
            </a:extLst>
          </p:cNvPr>
          <p:cNvSpPr txBox="1"/>
          <p:nvPr/>
        </p:nvSpPr>
        <p:spPr>
          <a:xfrm>
            <a:off x="6651456" y="2382989"/>
            <a:ext cx="4017818" cy="4801314"/>
          </a:xfrm>
          <a:prstGeom prst="rect">
            <a:avLst/>
          </a:prstGeom>
          <a:noFill/>
        </p:spPr>
        <p:txBody>
          <a:bodyPr wrap="square" rtlCol="0">
            <a:spAutoFit/>
          </a:bodyPr>
          <a:lstStyle/>
          <a:p>
            <a:r>
              <a:rPr lang="en-GB"/>
              <a:t>I think this because …</a:t>
            </a:r>
          </a:p>
          <a:p>
            <a:endParaRPr lang="en-GB"/>
          </a:p>
          <a:p>
            <a:r>
              <a:rPr lang="en-GB"/>
              <a:t>My reason(s) for thinking/believing this is/are that…</a:t>
            </a:r>
          </a:p>
          <a:p>
            <a:endParaRPr lang="en-GB"/>
          </a:p>
          <a:p>
            <a:r>
              <a:rPr lang="en-GB"/>
              <a:t>My justification for this viewpoint/opinion is…</a:t>
            </a:r>
          </a:p>
          <a:p>
            <a:endParaRPr lang="en-GB"/>
          </a:p>
          <a:p>
            <a:r>
              <a:rPr lang="en-GB"/>
              <a:t>The evidence is…</a:t>
            </a:r>
          </a:p>
          <a:p>
            <a:endParaRPr lang="en-GB"/>
          </a:p>
          <a:p>
            <a:r>
              <a:rPr lang="en-GB"/>
              <a:t>This is shown by/when…</a:t>
            </a:r>
          </a:p>
          <a:p>
            <a:endParaRPr lang="en-GB"/>
          </a:p>
          <a:p>
            <a:r>
              <a:rPr lang="en-GB"/>
              <a:t>The words/clues that tell me this are…</a:t>
            </a:r>
          </a:p>
          <a:p>
            <a:endParaRPr lang="en-GB"/>
          </a:p>
          <a:p>
            <a:endParaRPr lang="en-GB"/>
          </a:p>
          <a:p>
            <a:endParaRPr lang="en-GB"/>
          </a:p>
        </p:txBody>
      </p:sp>
      <p:sp>
        <p:nvSpPr>
          <p:cNvPr id="8" name="Rectangle: Top Corners Snipped 7">
            <a:extLst>
              <a:ext uri="{FF2B5EF4-FFF2-40B4-BE49-F238E27FC236}">
                <a16:creationId xmlns:a16="http://schemas.microsoft.com/office/drawing/2014/main" id="{DC712D20-E961-4D78-998D-998F0CA1808F}"/>
              </a:ext>
            </a:extLst>
          </p:cNvPr>
          <p:cNvSpPr/>
          <p:nvPr/>
        </p:nvSpPr>
        <p:spPr>
          <a:xfrm rot="21048541">
            <a:off x="243862" y="1598833"/>
            <a:ext cx="2739534" cy="71487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a:solidFill>
                  <a:schemeClr val="bg1"/>
                </a:solidFill>
              </a:rPr>
              <a:t>Give your opinion</a:t>
            </a:r>
            <a:endParaRPr lang="en-GB" sz="2200">
              <a:solidFill>
                <a:schemeClr val="bg1"/>
              </a:solidFill>
            </a:endParaRPr>
          </a:p>
        </p:txBody>
      </p:sp>
      <p:sp>
        <p:nvSpPr>
          <p:cNvPr id="9" name="Rectangle: Top Corners Snipped 8">
            <a:extLst>
              <a:ext uri="{FF2B5EF4-FFF2-40B4-BE49-F238E27FC236}">
                <a16:creationId xmlns:a16="http://schemas.microsoft.com/office/drawing/2014/main" id="{BC66CC4D-D271-4AC5-A81B-A625973CC02B}"/>
              </a:ext>
            </a:extLst>
          </p:cNvPr>
          <p:cNvSpPr/>
          <p:nvPr/>
        </p:nvSpPr>
        <p:spPr>
          <a:xfrm rot="21048541">
            <a:off x="5746450" y="1593806"/>
            <a:ext cx="2676578" cy="71487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a:solidFill>
                  <a:schemeClr val="bg1"/>
                </a:solidFill>
              </a:rPr>
              <a:t>Justify your opinion</a:t>
            </a:r>
            <a:endParaRPr lang="en-GB" sz="2200">
              <a:solidFill>
                <a:schemeClr val="bg1"/>
              </a:solidFill>
            </a:endParaRPr>
          </a:p>
        </p:txBody>
      </p:sp>
    </p:spTree>
    <p:extLst>
      <p:ext uri="{BB962C8B-B14F-4D97-AF65-F5344CB8AC3E}">
        <p14:creationId xmlns:p14="http://schemas.microsoft.com/office/powerpoint/2010/main" val="28536670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0981F-F3AD-4213-A641-00A6677D0D53}"/>
              </a:ext>
            </a:extLst>
          </p:cNvPr>
          <p:cNvSpPr>
            <a:spLocks noGrp="1"/>
          </p:cNvSpPr>
          <p:nvPr>
            <p:ph type="title"/>
          </p:nvPr>
        </p:nvSpPr>
        <p:spPr>
          <a:xfrm>
            <a:off x="482255" y="615700"/>
            <a:ext cx="10921999" cy="852155"/>
          </a:xfrm>
        </p:spPr>
        <p:txBody>
          <a:bodyPr/>
          <a:lstStyle/>
          <a:p>
            <a:r>
              <a:rPr lang="en-GB"/>
              <a:t>Breakout activity</a:t>
            </a:r>
          </a:p>
        </p:txBody>
      </p:sp>
      <p:sp>
        <p:nvSpPr>
          <p:cNvPr id="3" name="Slide Number Placeholder 2">
            <a:extLst>
              <a:ext uri="{FF2B5EF4-FFF2-40B4-BE49-F238E27FC236}">
                <a16:creationId xmlns:a16="http://schemas.microsoft.com/office/drawing/2014/main" id="{D91F61C2-A304-4587-9D6D-728F8A01FF20}"/>
              </a:ext>
            </a:extLst>
          </p:cNvPr>
          <p:cNvSpPr>
            <a:spLocks noGrp="1"/>
          </p:cNvSpPr>
          <p:nvPr>
            <p:ph type="sldNum" sz="quarter" idx="12"/>
          </p:nvPr>
        </p:nvSpPr>
        <p:spPr/>
        <p:txBody>
          <a:bodyPr/>
          <a:lstStyle/>
          <a:p>
            <a:fld id="{6B6EFD66-0F65-0C43-B4F5-A9CE99357F25}" type="slidenum">
              <a:rPr lang="en-GB" smtClean="0"/>
              <a:t>22</a:t>
            </a:fld>
            <a:endParaRPr lang="en-GB"/>
          </a:p>
        </p:txBody>
      </p:sp>
      <p:sp>
        <p:nvSpPr>
          <p:cNvPr id="6" name="Rectangle: Top Corners Snipped 5">
            <a:extLst>
              <a:ext uri="{FF2B5EF4-FFF2-40B4-BE49-F238E27FC236}">
                <a16:creationId xmlns:a16="http://schemas.microsoft.com/office/drawing/2014/main" id="{E843C15C-7B18-4B9D-85C1-44A32075640C}"/>
              </a:ext>
            </a:extLst>
          </p:cNvPr>
          <p:cNvSpPr/>
          <p:nvPr/>
        </p:nvSpPr>
        <p:spPr>
          <a:xfrm>
            <a:off x="805807" y="1624413"/>
            <a:ext cx="4722164" cy="4601055"/>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t>     </a:t>
            </a:r>
          </a:p>
        </p:txBody>
      </p:sp>
      <p:sp>
        <p:nvSpPr>
          <p:cNvPr id="5" name="TextBox 4">
            <a:extLst>
              <a:ext uri="{FF2B5EF4-FFF2-40B4-BE49-F238E27FC236}">
                <a16:creationId xmlns:a16="http://schemas.microsoft.com/office/drawing/2014/main" id="{E73DDDDE-336F-43D1-8869-C19684CAAA83}"/>
              </a:ext>
            </a:extLst>
          </p:cNvPr>
          <p:cNvSpPr txBox="1"/>
          <p:nvPr/>
        </p:nvSpPr>
        <p:spPr>
          <a:xfrm>
            <a:off x="1242593" y="1952577"/>
            <a:ext cx="3606498" cy="3816429"/>
          </a:xfrm>
          <a:prstGeom prst="rect">
            <a:avLst/>
          </a:prstGeom>
          <a:noFill/>
        </p:spPr>
        <p:txBody>
          <a:bodyPr wrap="square" rtlCol="0">
            <a:spAutoFit/>
          </a:bodyPr>
          <a:lstStyle/>
          <a:p>
            <a:r>
              <a:rPr lang="en-GB" sz="2400" b="1"/>
              <a:t>Discuss and plan:</a:t>
            </a:r>
          </a:p>
          <a:p>
            <a:endParaRPr lang="en-GB" b="1"/>
          </a:p>
          <a:p>
            <a:r>
              <a:rPr lang="en-GB" sz="2000"/>
              <a:t>Develop a scaffold for talk to support pupils to compare and contrast e.g. to compare and contrast characters within a text.</a:t>
            </a:r>
          </a:p>
          <a:p>
            <a:endParaRPr lang="en-GB" sz="2000"/>
          </a:p>
          <a:p>
            <a:r>
              <a:rPr lang="en-GB" sz="2000"/>
              <a:t>Ensure that it supports pupils’ use of key vocabulary, including: similar, alike, different/differ/difference</a:t>
            </a:r>
          </a:p>
        </p:txBody>
      </p:sp>
      <p:sp>
        <p:nvSpPr>
          <p:cNvPr id="9" name="Rectangle: Top Corners Snipped 8">
            <a:extLst>
              <a:ext uri="{FF2B5EF4-FFF2-40B4-BE49-F238E27FC236}">
                <a16:creationId xmlns:a16="http://schemas.microsoft.com/office/drawing/2014/main" id="{A63BAC7F-A9D4-4ABE-8DD5-13629D475B12}"/>
              </a:ext>
            </a:extLst>
          </p:cNvPr>
          <p:cNvSpPr/>
          <p:nvPr/>
        </p:nvSpPr>
        <p:spPr>
          <a:xfrm>
            <a:off x="6721960" y="1633989"/>
            <a:ext cx="4722164" cy="4601055"/>
          </a:xfrm>
          <a:prstGeom prst="snip2SameRect">
            <a:avLst>
              <a:gd name="adj1" fmla="val 9849"/>
              <a:gd name="adj2" fmla="val 9435"/>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12" name="TextBox 11">
            <a:extLst>
              <a:ext uri="{FF2B5EF4-FFF2-40B4-BE49-F238E27FC236}">
                <a16:creationId xmlns:a16="http://schemas.microsoft.com/office/drawing/2014/main" id="{FA4A7B32-8B57-40F7-BF80-ECE6AFB8ABBE}"/>
              </a:ext>
            </a:extLst>
          </p:cNvPr>
          <p:cNvSpPr txBox="1"/>
          <p:nvPr/>
        </p:nvSpPr>
        <p:spPr>
          <a:xfrm>
            <a:off x="6968213" y="1952577"/>
            <a:ext cx="4048493" cy="3816429"/>
          </a:xfrm>
          <a:prstGeom prst="rect">
            <a:avLst/>
          </a:prstGeom>
          <a:noFill/>
        </p:spPr>
        <p:txBody>
          <a:bodyPr wrap="square" rtlCol="0">
            <a:spAutoFit/>
          </a:bodyPr>
          <a:lstStyle/>
          <a:p>
            <a:r>
              <a:rPr lang="en-GB" sz="2400" b="1"/>
              <a:t>Consider:</a:t>
            </a:r>
          </a:p>
          <a:p>
            <a:endParaRPr lang="en-GB" b="1"/>
          </a:p>
          <a:p>
            <a:pPr marL="342900" indent="-342900">
              <a:buFont typeface="Arial" panose="020B0604020202020204" pitchFamily="34" charset="0"/>
              <a:buChar char="•"/>
            </a:pPr>
            <a:r>
              <a:rPr lang="en-GB" sz="2000"/>
              <a:t>How does the scaffold support pupils to formulate and structure their response? </a:t>
            </a:r>
          </a:p>
          <a:p>
            <a:pPr marL="342900" indent="-342900">
              <a:buFont typeface="Arial" panose="020B0604020202020204" pitchFamily="34" charset="0"/>
              <a:buChar char="•"/>
            </a:pPr>
            <a:endParaRPr lang="en-GB" sz="2000"/>
          </a:p>
          <a:p>
            <a:pPr marL="342900" indent="-342900">
              <a:buFont typeface="Arial" panose="020B0604020202020204" pitchFamily="34" charset="0"/>
              <a:buChar char="•"/>
            </a:pPr>
            <a:r>
              <a:rPr lang="en-GB" sz="2000"/>
              <a:t>How could you model then support independent use of the scaffold?</a:t>
            </a:r>
          </a:p>
          <a:p>
            <a:endParaRPr lang="en-GB" sz="2000"/>
          </a:p>
          <a:p>
            <a:pPr marL="342900" indent="-342900">
              <a:buFont typeface="Arial" panose="020B0604020202020204" pitchFamily="34" charset="0"/>
              <a:buChar char="•"/>
            </a:pPr>
            <a:r>
              <a:rPr lang="en-GB" sz="2000"/>
              <a:t>How might the scaffold support written work?</a:t>
            </a:r>
          </a:p>
        </p:txBody>
      </p:sp>
      <p:sp>
        <p:nvSpPr>
          <p:cNvPr id="14" name="Graphic 25">
            <a:extLst>
              <a:ext uri="{FF2B5EF4-FFF2-40B4-BE49-F238E27FC236}">
                <a16:creationId xmlns:a16="http://schemas.microsoft.com/office/drawing/2014/main" id="{6F980F50-1A79-4BF2-9F3F-D9F11DEB94A1}"/>
              </a:ext>
            </a:extLst>
          </p:cNvPr>
          <p:cNvSpPr/>
          <p:nvPr/>
        </p:nvSpPr>
        <p:spPr>
          <a:xfrm>
            <a:off x="834820" y="1952577"/>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5" name="Graphic 25">
            <a:extLst>
              <a:ext uri="{FF2B5EF4-FFF2-40B4-BE49-F238E27FC236}">
                <a16:creationId xmlns:a16="http://schemas.microsoft.com/office/drawing/2014/main" id="{2316406B-796D-4A1F-95E4-036C97205CC1}"/>
              </a:ext>
            </a:extLst>
          </p:cNvPr>
          <p:cNvSpPr/>
          <p:nvPr/>
        </p:nvSpPr>
        <p:spPr>
          <a:xfrm>
            <a:off x="535679" y="1952577"/>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5091852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Top Corners Snipped 10">
            <a:extLst>
              <a:ext uri="{FF2B5EF4-FFF2-40B4-BE49-F238E27FC236}">
                <a16:creationId xmlns:a16="http://schemas.microsoft.com/office/drawing/2014/main" id="{68C88F83-9DAF-4EE2-A866-3CFB06FDDCBF}"/>
              </a:ext>
            </a:extLst>
          </p:cNvPr>
          <p:cNvSpPr/>
          <p:nvPr/>
        </p:nvSpPr>
        <p:spPr>
          <a:xfrm>
            <a:off x="1230628" y="1706527"/>
            <a:ext cx="6076622" cy="4287874"/>
          </a:xfrm>
          <a:custGeom>
            <a:avLst/>
            <a:gdLst>
              <a:gd name="connsiteX0" fmla="*/ 422313 w 6076622"/>
              <a:gd name="connsiteY0" fmla="*/ 0 h 4287874"/>
              <a:gd name="connsiteX1" fmla="*/ 1023993 w 6076622"/>
              <a:gd name="connsiteY1" fmla="*/ 0 h 4287874"/>
              <a:gd name="connsiteX2" fmla="*/ 1573352 w 6076622"/>
              <a:gd name="connsiteY2" fmla="*/ 0 h 4287874"/>
              <a:gd name="connsiteX3" fmla="*/ 2279672 w 6076622"/>
              <a:gd name="connsiteY3" fmla="*/ 0 h 4287874"/>
              <a:gd name="connsiteX4" fmla="*/ 2829031 w 6076622"/>
              <a:gd name="connsiteY4" fmla="*/ 0 h 4287874"/>
              <a:gd name="connsiteX5" fmla="*/ 3326071 w 6076622"/>
              <a:gd name="connsiteY5" fmla="*/ 0 h 4287874"/>
              <a:gd name="connsiteX6" fmla="*/ 3875430 w 6076622"/>
              <a:gd name="connsiteY6" fmla="*/ 0 h 4287874"/>
              <a:gd name="connsiteX7" fmla="*/ 4477110 w 6076622"/>
              <a:gd name="connsiteY7" fmla="*/ 0 h 4287874"/>
              <a:gd name="connsiteX8" fmla="*/ 5654309 w 6076622"/>
              <a:gd name="connsiteY8" fmla="*/ 0 h 4287874"/>
              <a:gd name="connsiteX9" fmla="*/ 6076622 w 6076622"/>
              <a:gd name="connsiteY9" fmla="*/ 422313 h 4287874"/>
              <a:gd name="connsiteX10" fmla="*/ 6076622 w 6076622"/>
              <a:gd name="connsiteY10" fmla="*/ 1045293 h 4287874"/>
              <a:gd name="connsiteX11" fmla="*/ 6076622 w 6076622"/>
              <a:gd name="connsiteY11" fmla="*/ 1633663 h 4287874"/>
              <a:gd name="connsiteX12" fmla="*/ 6076622 w 6076622"/>
              <a:gd name="connsiteY12" fmla="*/ 2325863 h 4287874"/>
              <a:gd name="connsiteX13" fmla="*/ 6076622 w 6076622"/>
              <a:gd name="connsiteY13" fmla="*/ 3087283 h 4287874"/>
              <a:gd name="connsiteX14" fmla="*/ 6076622 w 6076622"/>
              <a:gd name="connsiteY14" fmla="*/ 3883313 h 4287874"/>
              <a:gd name="connsiteX15" fmla="*/ 5672061 w 6076622"/>
              <a:gd name="connsiteY15" fmla="*/ 4287874 h 4287874"/>
              <a:gd name="connsiteX16" fmla="*/ 5171649 w 6076622"/>
              <a:gd name="connsiteY16" fmla="*/ 4287874 h 4287874"/>
              <a:gd name="connsiteX17" fmla="*/ 4407861 w 6076622"/>
              <a:gd name="connsiteY17" fmla="*/ 4287874 h 4287874"/>
              <a:gd name="connsiteX18" fmla="*/ 3696749 w 6076622"/>
              <a:gd name="connsiteY18" fmla="*/ 4287874 h 4287874"/>
              <a:gd name="connsiteX19" fmla="*/ 2985636 w 6076622"/>
              <a:gd name="connsiteY19" fmla="*/ 4287874 h 4287874"/>
              <a:gd name="connsiteX20" fmla="*/ 2274524 w 6076622"/>
              <a:gd name="connsiteY20" fmla="*/ 4287874 h 4287874"/>
              <a:gd name="connsiteX21" fmla="*/ 1721436 w 6076622"/>
              <a:gd name="connsiteY21" fmla="*/ 4287874 h 4287874"/>
              <a:gd name="connsiteX22" fmla="*/ 404561 w 6076622"/>
              <a:gd name="connsiteY22" fmla="*/ 4287874 h 4287874"/>
              <a:gd name="connsiteX23" fmla="*/ 0 w 6076622"/>
              <a:gd name="connsiteY23" fmla="*/ 3883313 h 4287874"/>
              <a:gd name="connsiteX24" fmla="*/ 0 w 6076622"/>
              <a:gd name="connsiteY24" fmla="*/ 3294943 h 4287874"/>
              <a:gd name="connsiteX25" fmla="*/ 0 w 6076622"/>
              <a:gd name="connsiteY25" fmla="*/ 2568133 h 4287874"/>
              <a:gd name="connsiteX26" fmla="*/ 0 w 6076622"/>
              <a:gd name="connsiteY26" fmla="*/ 1945153 h 4287874"/>
              <a:gd name="connsiteX27" fmla="*/ 0 w 6076622"/>
              <a:gd name="connsiteY27" fmla="*/ 1218343 h 4287874"/>
              <a:gd name="connsiteX28" fmla="*/ 0 w 6076622"/>
              <a:gd name="connsiteY28" fmla="*/ 422313 h 4287874"/>
              <a:gd name="connsiteX29" fmla="*/ 422313 w 6076622"/>
              <a:gd name="connsiteY29" fmla="*/ 0 h 4287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076622" h="4287874" fill="none" extrusionOk="0">
                <a:moveTo>
                  <a:pt x="422313" y="0"/>
                </a:moveTo>
                <a:cubicBezTo>
                  <a:pt x="607277" y="-15948"/>
                  <a:pt x="883122" y="-2539"/>
                  <a:pt x="1023993" y="0"/>
                </a:cubicBezTo>
                <a:cubicBezTo>
                  <a:pt x="1164864" y="2539"/>
                  <a:pt x="1349401" y="-2939"/>
                  <a:pt x="1573352" y="0"/>
                </a:cubicBezTo>
                <a:cubicBezTo>
                  <a:pt x="1797303" y="2939"/>
                  <a:pt x="2005809" y="1661"/>
                  <a:pt x="2279672" y="0"/>
                </a:cubicBezTo>
                <a:cubicBezTo>
                  <a:pt x="2553535" y="-1661"/>
                  <a:pt x="2654352" y="21342"/>
                  <a:pt x="2829031" y="0"/>
                </a:cubicBezTo>
                <a:cubicBezTo>
                  <a:pt x="3003710" y="-21342"/>
                  <a:pt x="3163667" y="1758"/>
                  <a:pt x="3326071" y="0"/>
                </a:cubicBezTo>
                <a:cubicBezTo>
                  <a:pt x="3488475" y="-1758"/>
                  <a:pt x="3750008" y="-27064"/>
                  <a:pt x="3875430" y="0"/>
                </a:cubicBezTo>
                <a:cubicBezTo>
                  <a:pt x="4000852" y="27064"/>
                  <a:pt x="4183166" y="-674"/>
                  <a:pt x="4477110" y="0"/>
                </a:cubicBezTo>
                <a:cubicBezTo>
                  <a:pt x="4771054" y="674"/>
                  <a:pt x="5100979" y="12903"/>
                  <a:pt x="5654309" y="0"/>
                </a:cubicBezTo>
                <a:cubicBezTo>
                  <a:pt x="5786259" y="144305"/>
                  <a:pt x="5946998" y="271774"/>
                  <a:pt x="6076622" y="422313"/>
                </a:cubicBezTo>
                <a:cubicBezTo>
                  <a:pt x="6084470" y="656513"/>
                  <a:pt x="6060870" y="815112"/>
                  <a:pt x="6076622" y="1045293"/>
                </a:cubicBezTo>
                <a:cubicBezTo>
                  <a:pt x="6092374" y="1275474"/>
                  <a:pt x="6065813" y="1399233"/>
                  <a:pt x="6076622" y="1633663"/>
                </a:cubicBezTo>
                <a:cubicBezTo>
                  <a:pt x="6087432" y="1868093"/>
                  <a:pt x="6044614" y="2027524"/>
                  <a:pt x="6076622" y="2325863"/>
                </a:cubicBezTo>
                <a:cubicBezTo>
                  <a:pt x="6108630" y="2624202"/>
                  <a:pt x="6054475" y="2782425"/>
                  <a:pt x="6076622" y="3087283"/>
                </a:cubicBezTo>
                <a:cubicBezTo>
                  <a:pt x="6098769" y="3392141"/>
                  <a:pt x="6070324" y="3581388"/>
                  <a:pt x="6076622" y="3883313"/>
                </a:cubicBezTo>
                <a:cubicBezTo>
                  <a:pt x="5924042" y="4054891"/>
                  <a:pt x="5870745" y="4111017"/>
                  <a:pt x="5672061" y="4287874"/>
                </a:cubicBezTo>
                <a:cubicBezTo>
                  <a:pt x="5431047" y="4288659"/>
                  <a:pt x="5366734" y="4298899"/>
                  <a:pt x="5171649" y="4287874"/>
                </a:cubicBezTo>
                <a:cubicBezTo>
                  <a:pt x="4976564" y="4276849"/>
                  <a:pt x="4670814" y="4308826"/>
                  <a:pt x="4407861" y="4287874"/>
                </a:cubicBezTo>
                <a:cubicBezTo>
                  <a:pt x="4144908" y="4266922"/>
                  <a:pt x="4041500" y="4309775"/>
                  <a:pt x="3696749" y="4287874"/>
                </a:cubicBezTo>
                <a:cubicBezTo>
                  <a:pt x="3351998" y="4265973"/>
                  <a:pt x="3236931" y="4281470"/>
                  <a:pt x="2985636" y="4287874"/>
                </a:cubicBezTo>
                <a:cubicBezTo>
                  <a:pt x="2734341" y="4294278"/>
                  <a:pt x="2578649" y="4320175"/>
                  <a:pt x="2274524" y="4287874"/>
                </a:cubicBezTo>
                <a:cubicBezTo>
                  <a:pt x="1970399" y="4255573"/>
                  <a:pt x="1959599" y="4301714"/>
                  <a:pt x="1721436" y="4287874"/>
                </a:cubicBezTo>
                <a:cubicBezTo>
                  <a:pt x="1483273" y="4274034"/>
                  <a:pt x="891890" y="4335915"/>
                  <a:pt x="404561" y="4287874"/>
                </a:cubicBezTo>
                <a:cubicBezTo>
                  <a:pt x="253129" y="4148592"/>
                  <a:pt x="83474" y="3983091"/>
                  <a:pt x="0" y="3883313"/>
                </a:cubicBezTo>
                <a:cubicBezTo>
                  <a:pt x="-19732" y="3709218"/>
                  <a:pt x="-28695" y="3444176"/>
                  <a:pt x="0" y="3294943"/>
                </a:cubicBezTo>
                <a:cubicBezTo>
                  <a:pt x="28695" y="3145710"/>
                  <a:pt x="-26952" y="2756680"/>
                  <a:pt x="0" y="2568133"/>
                </a:cubicBezTo>
                <a:cubicBezTo>
                  <a:pt x="26952" y="2379586"/>
                  <a:pt x="-4771" y="2083844"/>
                  <a:pt x="0" y="1945153"/>
                </a:cubicBezTo>
                <a:cubicBezTo>
                  <a:pt x="4771" y="1806462"/>
                  <a:pt x="31444" y="1489123"/>
                  <a:pt x="0" y="1218343"/>
                </a:cubicBezTo>
                <a:cubicBezTo>
                  <a:pt x="-31444" y="947563"/>
                  <a:pt x="19985" y="745755"/>
                  <a:pt x="0" y="422313"/>
                </a:cubicBezTo>
                <a:cubicBezTo>
                  <a:pt x="128182" y="275377"/>
                  <a:pt x="271665" y="147836"/>
                  <a:pt x="422313" y="0"/>
                </a:cubicBezTo>
                <a:close/>
              </a:path>
              <a:path w="6076622" h="4287874" stroke="0" extrusionOk="0">
                <a:moveTo>
                  <a:pt x="422313" y="0"/>
                </a:moveTo>
                <a:cubicBezTo>
                  <a:pt x="640734" y="29999"/>
                  <a:pt x="841840" y="17159"/>
                  <a:pt x="1023993" y="0"/>
                </a:cubicBezTo>
                <a:cubicBezTo>
                  <a:pt x="1206146" y="-17159"/>
                  <a:pt x="1282837" y="2276"/>
                  <a:pt x="1521032" y="0"/>
                </a:cubicBezTo>
                <a:cubicBezTo>
                  <a:pt x="1759227" y="-2276"/>
                  <a:pt x="2052827" y="8489"/>
                  <a:pt x="2279672" y="0"/>
                </a:cubicBezTo>
                <a:cubicBezTo>
                  <a:pt x="2506517" y="-8489"/>
                  <a:pt x="2709633" y="10011"/>
                  <a:pt x="2881351" y="0"/>
                </a:cubicBezTo>
                <a:cubicBezTo>
                  <a:pt x="3053069" y="-10011"/>
                  <a:pt x="3262421" y="27181"/>
                  <a:pt x="3483031" y="0"/>
                </a:cubicBezTo>
                <a:cubicBezTo>
                  <a:pt x="3703641" y="-27181"/>
                  <a:pt x="3911432" y="5222"/>
                  <a:pt x="4241670" y="0"/>
                </a:cubicBezTo>
                <a:cubicBezTo>
                  <a:pt x="4571908" y="-5222"/>
                  <a:pt x="4670333" y="21087"/>
                  <a:pt x="4791030" y="0"/>
                </a:cubicBezTo>
                <a:cubicBezTo>
                  <a:pt x="4911727" y="-21087"/>
                  <a:pt x="5269682" y="27742"/>
                  <a:pt x="5654309" y="0"/>
                </a:cubicBezTo>
                <a:cubicBezTo>
                  <a:pt x="5783837" y="118138"/>
                  <a:pt x="5893166" y="265609"/>
                  <a:pt x="6076622" y="422313"/>
                </a:cubicBezTo>
                <a:cubicBezTo>
                  <a:pt x="6099614" y="553181"/>
                  <a:pt x="6082635" y="762612"/>
                  <a:pt x="6076622" y="1045293"/>
                </a:cubicBezTo>
                <a:cubicBezTo>
                  <a:pt x="6070609" y="1327974"/>
                  <a:pt x="6075338" y="1480393"/>
                  <a:pt x="6076622" y="1737493"/>
                </a:cubicBezTo>
                <a:cubicBezTo>
                  <a:pt x="6077906" y="1994593"/>
                  <a:pt x="6103491" y="2116000"/>
                  <a:pt x="6076622" y="2395083"/>
                </a:cubicBezTo>
                <a:cubicBezTo>
                  <a:pt x="6049754" y="2674166"/>
                  <a:pt x="6091213" y="2845103"/>
                  <a:pt x="6076622" y="3156503"/>
                </a:cubicBezTo>
                <a:cubicBezTo>
                  <a:pt x="6062031" y="3467903"/>
                  <a:pt x="6105179" y="3651891"/>
                  <a:pt x="6076622" y="3883313"/>
                </a:cubicBezTo>
                <a:cubicBezTo>
                  <a:pt x="5951794" y="4027134"/>
                  <a:pt x="5811721" y="4158531"/>
                  <a:pt x="5672061" y="4287874"/>
                </a:cubicBezTo>
                <a:cubicBezTo>
                  <a:pt x="5467965" y="4300078"/>
                  <a:pt x="5216541" y="4277894"/>
                  <a:pt x="5013624" y="4287874"/>
                </a:cubicBezTo>
                <a:cubicBezTo>
                  <a:pt x="4810707" y="4297854"/>
                  <a:pt x="4577181" y="4255792"/>
                  <a:pt x="4302511" y="4287874"/>
                </a:cubicBezTo>
                <a:cubicBezTo>
                  <a:pt x="4027841" y="4319956"/>
                  <a:pt x="3994029" y="4284312"/>
                  <a:pt x="3802099" y="4287874"/>
                </a:cubicBezTo>
                <a:cubicBezTo>
                  <a:pt x="3610169" y="4291436"/>
                  <a:pt x="3409125" y="4301797"/>
                  <a:pt x="3249011" y="4287874"/>
                </a:cubicBezTo>
                <a:cubicBezTo>
                  <a:pt x="3088897" y="4273951"/>
                  <a:pt x="2847357" y="4264485"/>
                  <a:pt x="2537899" y="4287874"/>
                </a:cubicBezTo>
                <a:cubicBezTo>
                  <a:pt x="2228441" y="4311263"/>
                  <a:pt x="2182652" y="4289712"/>
                  <a:pt x="1932136" y="4287874"/>
                </a:cubicBezTo>
                <a:cubicBezTo>
                  <a:pt x="1681620" y="4286036"/>
                  <a:pt x="1491360" y="4275809"/>
                  <a:pt x="1379049" y="4287874"/>
                </a:cubicBezTo>
                <a:cubicBezTo>
                  <a:pt x="1266738" y="4299939"/>
                  <a:pt x="630911" y="4278239"/>
                  <a:pt x="404561" y="4287874"/>
                </a:cubicBezTo>
                <a:cubicBezTo>
                  <a:pt x="229586" y="4073826"/>
                  <a:pt x="117373" y="3984244"/>
                  <a:pt x="0" y="3883313"/>
                </a:cubicBezTo>
                <a:cubicBezTo>
                  <a:pt x="14198" y="3714714"/>
                  <a:pt x="134" y="3512260"/>
                  <a:pt x="0" y="3191113"/>
                </a:cubicBezTo>
                <a:cubicBezTo>
                  <a:pt x="-134" y="2869966"/>
                  <a:pt x="2943" y="2807764"/>
                  <a:pt x="0" y="2568133"/>
                </a:cubicBezTo>
                <a:cubicBezTo>
                  <a:pt x="-2943" y="2328502"/>
                  <a:pt x="27107" y="1976377"/>
                  <a:pt x="0" y="1806713"/>
                </a:cubicBezTo>
                <a:cubicBezTo>
                  <a:pt x="-27107" y="1637049"/>
                  <a:pt x="-20340" y="1439714"/>
                  <a:pt x="0" y="1149123"/>
                </a:cubicBezTo>
                <a:cubicBezTo>
                  <a:pt x="20340" y="858532"/>
                  <a:pt x="23630" y="619600"/>
                  <a:pt x="0" y="422313"/>
                </a:cubicBezTo>
                <a:cubicBezTo>
                  <a:pt x="135201" y="259063"/>
                  <a:pt x="328296" y="78290"/>
                  <a:pt x="42231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6BD66BD3-55DD-49E3-8E21-E4CFD6628928}"/>
              </a:ext>
            </a:extLst>
          </p:cNvPr>
          <p:cNvSpPr>
            <a:spLocks noGrp="1"/>
          </p:cNvSpPr>
          <p:nvPr>
            <p:ph type="title"/>
          </p:nvPr>
        </p:nvSpPr>
        <p:spPr>
          <a:xfrm>
            <a:off x="635000" y="565591"/>
            <a:ext cx="10921999" cy="852155"/>
          </a:xfrm>
        </p:spPr>
        <p:txBody>
          <a:bodyPr/>
          <a:lstStyle/>
          <a:p>
            <a:r>
              <a:rPr lang="en-GB"/>
              <a:t>Reflection</a:t>
            </a:r>
          </a:p>
        </p:txBody>
      </p:sp>
      <p:sp>
        <p:nvSpPr>
          <p:cNvPr id="3" name="Content Placeholder 2">
            <a:extLst>
              <a:ext uri="{FF2B5EF4-FFF2-40B4-BE49-F238E27FC236}">
                <a16:creationId xmlns:a16="http://schemas.microsoft.com/office/drawing/2014/main" id="{F0B9D84F-C183-4C8D-A71F-88284F55F972}"/>
              </a:ext>
            </a:extLst>
          </p:cNvPr>
          <p:cNvSpPr>
            <a:spLocks noGrp="1"/>
          </p:cNvSpPr>
          <p:nvPr>
            <p:ph idx="1"/>
          </p:nvPr>
        </p:nvSpPr>
        <p:spPr>
          <a:xfrm>
            <a:off x="1605163" y="2086188"/>
            <a:ext cx="5565676" cy="4103369"/>
          </a:xfrm>
        </p:spPr>
        <p:txBody>
          <a:bodyPr>
            <a:normAutofit/>
          </a:bodyPr>
          <a:lstStyle/>
          <a:p>
            <a:r>
              <a:rPr lang="en-GB" sz="2400"/>
              <a:t>Think about an upcoming lesson:</a:t>
            </a:r>
            <a:endParaRPr lang="en-GB" sz="2400" b="0"/>
          </a:p>
          <a:p>
            <a:pPr marL="457200" indent="-457200">
              <a:buFont typeface="Arial" panose="020B0604020202020204" pitchFamily="34" charset="0"/>
              <a:buChar char="•"/>
            </a:pPr>
            <a:r>
              <a:rPr lang="en-GB" sz="2400" b="0"/>
              <a:t>How could you use structured talk to develop all pupils’ understanding?</a:t>
            </a:r>
          </a:p>
          <a:p>
            <a:pPr marL="457200" indent="-457200">
              <a:buFont typeface="Arial" panose="020B0604020202020204" pitchFamily="34" charset="0"/>
              <a:buChar char="•"/>
            </a:pPr>
            <a:r>
              <a:rPr lang="en-GB" sz="2400" b="0"/>
              <a:t>Which strategies could you use? </a:t>
            </a:r>
          </a:p>
          <a:p>
            <a:pPr marL="457200" indent="-457200">
              <a:buFont typeface="Arial" panose="020B0604020202020204" pitchFamily="34" charset="0"/>
              <a:buChar char="•"/>
            </a:pPr>
            <a:r>
              <a:rPr lang="en-GB" sz="2400" b="0"/>
              <a:t>How might you adapt these to enable all your pupils to experience success?</a:t>
            </a:r>
          </a:p>
          <a:p>
            <a:endParaRPr lang="en-GB"/>
          </a:p>
        </p:txBody>
      </p:sp>
      <p:grpSp>
        <p:nvGrpSpPr>
          <p:cNvPr id="13" name="Group 12">
            <a:extLst>
              <a:ext uri="{FF2B5EF4-FFF2-40B4-BE49-F238E27FC236}">
                <a16:creationId xmlns:a16="http://schemas.microsoft.com/office/drawing/2014/main" id="{D9D7DE9C-0115-477E-A825-579116CFFB5F}"/>
              </a:ext>
            </a:extLst>
          </p:cNvPr>
          <p:cNvGrpSpPr/>
          <p:nvPr/>
        </p:nvGrpSpPr>
        <p:grpSpPr>
          <a:xfrm>
            <a:off x="771411" y="1983337"/>
            <a:ext cx="833752" cy="852155"/>
            <a:chOff x="652648" y="4259558"/>
            <a:chExt cx="1098577" cy="1174050"/>
          </a:xfrm>
        </p:grpSpPr>
        <p:sp>
          <p:nvSpPr>
            <p:cNvPr id="14" name="Graphic 25">
              <a:extLst>
                <a:ext uri="{FF2B5EF4-FFF2-40B4-BE49-F238E27FC236}">
                  <a16:creationId xmlns:a16="http://schemas.microsoft.com/office/drawing/2014/main" id="{F1B874EC-0428-4626-9B3D-696AA5D129D1}"/>
                </a:ext>
              </a:extLst>
            </p:cNvPr>
            <p:cNvSpPr/>
            <p:nvPr/>
          </p:nvSpPr>
          <p:spPr>
            <a:xfrm>
              <a:off x="652648" y="4284386"/>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5" name="Graphic 25">
              <a:extLst>
                <a:ext uri="{FF2B5EF4-FFF2-40B4-BE49-F238E27FC236}">
                  <a16:creationId xmlns:a16="http://schemas.microsoft.com/office/drawing/2014/main" id="{A8164CED-9B49-4772-B1B3-E01B267B34CB}"/>
                </a:ext>
              </a:extLst>
            </p:cNvPr>
            <p:cNvSpPr/>
            <p:nvPr/>
          </p:nvSpPr>
          <p:spPr>
            <a:xfrm>
              <a:off x="1115362" y="4259558"/>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4600" y="0"/>
            <a:ext cx="44259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Slide Number Placeholder 2">
            <a:extLst>
              <a:ext uri="{FF2B5EF4-FFF2-40B4-BE49-F238E27FC236}">
                <a16:creationId xmlns:a16="http://schemas.microsoft.com/office/drawing/2014/main" id="{252A1380-5537-4D66-AE8A-A82CB5520F2B}"/>
              </a:ext>
            </a:extLst>
          </p:cNvPr>
          <p:cNvSpPr>
            <a:spLocks noGrp="1"/>
          </p:cNvSpPr>
          <p:nvPr>
            <p:ph type="sldNum" sz="quarter" idx="12"/>
          </p:nvPr>
        </p:nvSpPr>
        <p:spPr>
          <a:xfrm>
            <a:off x="10932510" y="6401178"/>
            <a:ext cx="807025" cy="153888"/>
          </a:xfrm>
        </p:spPr>
        <p:txBody>
          <a:bodyPr/>
          <a:lstStyle/>
          <a:p>
            <a:fld id="{6B6EFD66-0F65-0C43-B4F5-A9CE99357F25}" type="slidenum">
              <a:rPr lang="en-GB" smtClean="0"/>
              <a:t>23</a:t>
            </a:fld>
            <a:endParaRPr lang="en-GB"/>
          </a:p>
        </p:txBody>
      </p:sp>
    </p:spTree>
    <p:extLst>
      <p:ext uri="{BB962C8B-B14F-4D97-AF65-F5344CB8AC3E}">
        <p14:creationId xmlns:p14="http://schemas.microsoft.com/office/powerpoint/2010/main" val="31358355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C0186-CB08-4F47-A664-0D3E82F44DFB}"/>
              </a:ext>
            </a:extLst>
          </p:cNvPr>
          <p:cNvSpPr>
            <a:spLocks noGrp="1"/>
          </p:cNvSpPr>
          <p:nvPr>
            <p:ph type="ctrTitle"/>
          </p:nvPr>
        </p:nvSpPr>
        <p:spPr>
          <a:xfrm>
            <a:off x="592471" y="1370441"/>
            <a:ext cx="5941646" cy="964795"/>
          </a:xfrm>
        </p:spPr>
        <p:txBody>
          <a:bodyPr/>
          <a:lstStyle/>
          <a:p>
            <a:r>
              <a:rPr lang="en-GB"/>
              <a:t>Networks and resources</a:t>
            </a:r>
          </a:p>
        </p:txBody>
      </p:sp>
      <p:sp>
        <p:nvSpPr>
          <p:cNvPr id="7" name="TextBox 6">
            <a:hlinkClick r:id="rId3"/>
            <a:extLst>
              <a:ext uri="{FF2B5EF4-FFF2-40B4-BE49-F238E27FC236}">
                <a16:creationId xmlns:a16="http://schemas.microsoft.com/office/drawing/2014/main" id="{77FCBE27-A2FB-4FE1-8CDE-48567F4CE882}"/>
              </a:ext>
            </a:extLst>
          </p:cNvPr>
          <p:cNvSpPr txBox="1"/>
          <p:nvPr/>
        </p:nvSpPr>
        <p:spPr>
          <a:xfrm>
            <a:off x="592471" y="2245084"/>
            <a:ext cx="3841149" cy="2308324"/>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endParaRPr lang="en-GB" sz="2400" dirty="0"/>
          </a:p>
          <a:p>
            <a:endParaRPr lang="en-GB" sz="2400" dirty="0"/>
          </a:p>
          <a:p>
            <a:pPr marL="342900" indent="-342900">
              <a:buFont typeface="Arial" panose="020B0604020202020204" pitchFamily="34" charset="0"/>
              <a:buChar char="•"/>
            </a:pPr>
            <a:r>
              <a:rPr lang="en-GB" sz="2400" dirty="0"/>
              <a:t>Teach First networks:</a:t>
            </a:r>
          </a:p>
          <a:p>
            <a:r>
              <a:rPr lang="en-GB" sz="2400" dirty="0">
                <a:cs typeface="Arial"/>
              </a:rPr>
              <a:t>    The Primary Collective</a:t>
            </a:r>
          </a:p>
          <a:p>
            <a:pPr marL="342900" indent="-342900">
              <a:buFont typeface="Arial" panose="020B0604020202020204" pitchFamily="34" charset="0"/>
              <a:buChar char="•"/>
            </a:pPr>
            <a:endParaRPr lang="en-GB" sz="2400" dirty="0">
              <a:cs typeface="Arial"/>
            </a:endParaRPr>
          </a:p>
          <a:p>
            <a:pPr marL="342900" indent="-342900">
              <a:buFont typeface="Arial" panose="020B0604020202020204" pitchFamily="34" charset="0"/>
              <a:buChar char="•"/>
            </a:pPr>
            <a:endParaRPr lang="en-GB" sz="2400" dirty="0">
              <a:cs typeface="Arial"/>
            </a:endParaRP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5164" y="3175"/>
            <a:ext cx="47434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41056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46B9824-9F48-5047-9ADB-5AF7AE6383CA}"/>
              </a:ext>
            </a:extLst>
          </p:cNvPr>
          <p:cNvSpPr>
            <a:spLocks noGrp="1"/>
          </p:cNvSpPr>
          <p:nvPr>
            <p:ph type="ctrTitle"/>
          </p:nvPr>
        </p:nvSpPr>
        <p:spPr/>
        <p:txBody>
          <a:bodyPr/>
          <a:lstStyle/>
          <a:p>
            <a:r>
              <a:rPr lang="en-GB"/>
              <a:t>Thank you.</a:t>
            </a:r>
          </a:p>
        </p:txBody>
      </p:sp>
      <p:sp>
        <p:nvSpPr>
          <p:cNvPr id="14" name="Subtitle 13">
            <a:extLst>
              <a:ext uri="{FF2B5EF4-FFF2-40B4-BE49-F238E27FC236}">
                <a16:creationId xmlns:a16="http://schemas.microsoft.com/office/drawing/2014/main" id="{8CF89974-4630-414E-BBA0-4E501510202A}"/>
              </a:ext>
            </a:extLst>
          </p:cNvPr>
          <p:cNvSpPr>
            <a:spLocks noGrp="1"/>
          </p:cNvSpPr>
          <p:nvPr>
            <p:ph type="subTitle" idx="1"/>
          </p:nvPr>
        </p:nvSpPr>
        <p:spPr/>
        <p:txBody>
          <a:bodyPr/>
          <a:lstStyle/>
          <a:p>
            <a:r>
              <a:rPr lang="en-GB"/>
              <a:t>teachfirst.org.uk</a:t>
            </a:r>
          </a:p>
        </p:txBody>
      </p:sp>
    </p:spTree>
    <p:extLst>
      <p:ext uri="{BB962C8B-B14F-4D97-AF65-F5344CB8AC3E}">
        <p14:creationId xmlns:p14="http://schemas.microsoft.com/office/powerpoint/2010/main" val="12525021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55DFB-E758-4F9A-8F5B-962168FC3C51}"/>
              </a:ext>
            </a:extLst>
          </p:cNvPr>
          <p:cNvSpPr>
            <a:spLocks noGrp="1"/>
          </p:cNvSpPr>
          <p:nvPr>
            <p:ph type="title"/>
          </p:nvPr>
        </p:nvSpPr>
        <p:spPr/>
        <p:txBody>
          <a:bodyPr/>
          <a:lstStyle/>
          <a:p>
            <a:r>
              <a:rPr lang="en-US">
                <a:latin typeface="Constantia"/>
              </a:rPr>
              <a:t>References</a:t>
            </a:r>
            <a:endParaRPr lang="en-US"/>
          </a:p>
        </p:txBody>
      </p:sp>
      <p:sp>
        <p:nvSpPr>
          <p:cNvPr id="3" name="Content Placeholder 2">
            <a:extLst>
              <a:ext uri="{FF2B5EF4-FFF2-40B4-BE49-F238E27FC236}">
                <a16:creationId xmlns:a16="http://schemas.microsoft.com/office/drawing/2014/main" id="{EC965471-F09F-4779-8421-19637121FBA5}"/>
              </a:ext>
            </a:extLst>
          </p:cNvPr>
          <p:cNvSpPr>
            <a:spLocks noGrp="1"/>
          </p:cNvSpPr>
          <p:nvPr>
            <p:ph idx="1"/>
          </p:nvPr>
        </p:nvSpPr>
        <p:spPr>
          <a:xfrm>
            <a:off x="631826" y="1865413"/>
            <a:ext cx="10646410" cy="4535765"/>
          </a:xfrm>
        </p:spPr>
        <p:txBody>
          <a:bodyPr vert="horz" lIns="0" tIns="0" rIns="0" bIns="0" rtlCol="0" anchor="t">
            <a:normAutofit fontScale="70000" lnSpcReduction="20000"/>
          </a:bodyPr>
          <a:lstStyle/>
          <a:p>
            <a:pPr>
              <a:spcBef>
                <a:spcPts val="0"/>
              </a:spcBef>
              <a:spcAft>
                <a:spcPts val="0"/>
              </a:spcAft>
              <a:defRPr/>
            </a:pPr>
            <a:r>
              <a:rPr lang="en-GB" sz="2100"/>
              <a:t>Alexander R. J. (2020) </a:t>
            </a:r>
            <a:r>
              <a:rPr lang="en-GB" sz="2100" i="1"/>
              <a:t>A Dialogic Teaching Companion</a:t>
            </a:r>
            <a:r>
              <a:rPr lang="en-GB" sz="2100"/>
              <a:t>. London: Routledge.</a:t>
            </a:r>
            <a:endParaRPr lang="en-GB" sz="2100" b="1"/>
          </a:p>
          <a:p>
            <a:pPr>
              <a:spcBef>
                <a:spcPts val="0"/>
              </a:spcBef>
              <a:spcAft>
                <a:spcPts val="0"/>
              </a:spcAft>
              <a:defRPr/>
            </a:pPr>
            <a:endParaRPr lang="en-GB" sz="2100"/>
          </a:p>
          <a:p>
            <a:pPr>
              <a:spcBef>
                <a:spcPts val="0"/>
              </a:spcBef>
              <a:spcAft>
                <a:spcPts val="0"/>
              </a:spcAft>
              <a:defRPr/>
            </a:pPr>
            <a:r>
              <a:rPr lang="en-GB" sz="2100"/>
              <a:t>Education Endowment Foundation (2018) Sutton Trust Education Endowment Foundation Teaching and Learning Toolkit. Available at: https://educationendowmentfoundation.org.uk/education-evidence/teaching-learning-toolkit/oral-language-interventions [retrieved 12 October 2021]</a:t>
            </a:r>
            <a:endParaRPr lang="en-US" sz="2100" i="0"/>
          </a:p>
          <a:p>
            <a:pPr>
              <a:spcBef>
                <a:spcPts val="0"/>
              </a:spcBef>
              <a:spcAft>
                <a:spcPts val="0"/>
              </a:spcAft>
              <a:defRPr/>
            </a:pPr>
            <a:endParaRPr lang="en-GB" sz="2100"/>
          </a:p>
          <a:p>
            <a:pPr>
              <a:spcBef>
                <a:spcPts val="0"/>
              </a:spcBef>
              <a:spcAft>
                <a:spcPts val="0"/>
              </a:spcAft>
              <a:defRPr/>
            </a:pPr>
            <a:r>
              <a:rPr lang="en-GB" sz="2100"/>
              <a:t>Education Endowment Foundation (2018) </a:t>
            </a:r>
            <a:r>
              <a:rPr lang="en-GB" sz="2100" i="1"/>
              <a:t>Improving Literacy in Secondary Schools: Guidance Report</a:t>
            </a:r>
            <a:r>
              <a:rPr lang="en-GB" sz="2100"/>
              <a:t>. Available at: https://educationendowmentfoundation.org.uk/tools/guidance-reports/ [retrieved 12 October 2021].</a:t>
            </a:r>
          </a:p>
          <a:p>
            <a:pPr marL="0" indent="0">
              <a:spcBef>
                <a:spcPts val="0"/>
              </a:spcBef>
              <a:spcAft>
                <a:spcPts val="0"/>
              </a:spcAft>
              <a:buNone/>
              <a:defRPr/>
            </a:pPr>
            <a:endParaRPr lang="en-GB" sz="2100"/>
          </a:p>
          <a:p>
            <a:pPr>
              <a:spcBef>
                <a:spcPts val="0"/>
              </a:spcBef>
              <a:spcAft>
                <a:spcPts val="0"/>
              </a:spcAft>
              <a:defRPr/>
            </a:pPr>
            <a:r>
              <a:rPr lang="en-GB" sz="2100"/>
              <a:t>Jay, T., Willis, B., Thomas, P., Taylor, R., Moore, N., Burnett, C., Merchant, G. &amp; Stevens, A. (2017) </a:t>
            </a:r>
            <a:r>
              <a:rPr lang="en-GB" sz="2100" i="1"/>
              <a:t>Dialogic Teaching: Evaluation Report</a:t>
            </a:r>
            <a:r>
              <a:rPr lang="en-GB" sz="2100"/>
              <a:t>. Available at: https://educationendowmentfoundation.org.uk/projects-and-evaluation/projects/dialogicteaching [retrieved 10 October 2018].</a:t>
            </a:r>
          </a:p>
          <a:p>
            <a:pPr marL="0" indent="0">
              <a:spcBef>
                <a:spcPts val="0"/>
              </a:spcBef>
              <a:spcAft>
                <a:spcPts val="0"/>
              </a:spcAft>
              <a:buNone/>
              <a:defRPr/>
            </a:pPr>
            <a:endParaRPr lang="en-GB" sz="2100"/>
          </a:p>
          <a:p>
            <a:pPr>
              <a:spcBef>
                <a:spcPts val="0"/>
              </a:spcBef>
              <a:spcAft>
                <a:spcPts val="0"/>
              </a:spcAft>
              <a:defRPr/>
            </a:pPr>
            <a:r>
              <a:rPr lang="en-GB" sz="2100"/>
              <a:t>Millard, W. &amp; Menzies, L. (2021) </a:t>
            </a:r>
            <a:r>
              <a:rPr lang="en-GB" sz="2100" i="1"/>
              <a:t>Final Report and Recommendations from the Oracy All-Party Parliamentary Group Inquiry Speak for Change</a:t>
            </a:r>
            <a:r>
              <a:rPr lang="en-GB" sz="2100"/>
              <a:t>.</a:t>
            </a:r>
          </a:p>
          <a:p>
            <a:pPr>
              <a:spcBef>
                <a:spcPts val="0"/>
              </a:spcBef>
              <a:spcAft>
                <a:spcPts val="0"/>
              </a:spcAft>
              <a:defRPr/>
            </a:pPr>
            <a:endParaRPr lang="en-GB" sz="2100"/>
          </a:p>
          <a:p>
            <a:pPr>
              <a:spcBef>
                <a:spcPts val="0"/>
              </a:spcBef>
              <a:spcAft>
                <a:spcPts val="0"/>
              </a:spcAft>
              <a:defRPr/>
            </a:pPr>
            <a:r>
              <a:rPr lang="en-GB" sz="2100" b="0" i="0">
                <a:effectLst/>
                <a:latin typeface="+mn-lt"/>
              </a:rPr>
              <a:t>Sealy, C. (2019) </a:t>
            </a:r>
            <a:r>
              <a:rPr lang="en-GB" sz="2100" b="0" i="1">
                <a:effectLst/>
                <a:latin typeface="+mn-lt"/>
              </a:rPr>
              <a:t>D_ </a:t>
            </a:r>
            <a:r>
              <a:rPr lang="en-GB" sz="2100" b="0" i="1" err="1">
                <a:effectLst/>
                <a:latin typeface="+mn-lt"/>
              </a:rPr>
              <a:t>y_u</a:t>
            </a:r>
            <a:r>
              <a:rPr lang="en-GB" sz="2100" b="0" i="1">
                <a:effectLst/>
                <a:latin typeface="+mn-lt"/>
              </a:rPr>
              <a:t> </a:t>
            </a:r>
            <a:r>
              <a:rPr lang="en-GB" sz="2100" b="0" i="1" err="1">
                <a:effectLst/>
                <a:latin typeface="+mn-lt"/>
              </a:rPr>
              <a:t>kn_w</a:t>
            </a:r>
            <a:r>
              <a:rPr lang="en-GB" sz="2100" b="0" i="1">
                <a:effectLst/>
                <a:latin typeface="+mn-lt"/>
              </a:rPr>
              <a:t> </a:t>
            </a:r>
            <a:r>
              <a:rPr lang="en-GB" sz="2100" b="0" i="1" err="1">
                <a:effectLst/>
                <a:latin typeface="+mn-lt"/>
              </a:rPr>
              <a:t>wh_t</a:t>
            </a:r>
            <a:r>
              <a:rPr lang="en-GB" sz="2100" b="0" i="1">
                <a:effectLst/>
                <a:latin typeface="+mn-lt"/>
              </a:rPr>
              <a:t> I </a:t>
            </a:r>
            <a:r>
              <a:rPr lang="en-GB" sz="2100" b="0" i="1" err="1">
                <a:effectLst/>
                <a:latin typeface="+mn-lt"/>
              </a:rPr>
              <a:t>me_n</a:t>
            </a:r>
            <a:r>
              <a:rPr lang="en-GB" sz="2100" b="0" i="1">
                <a:effectLst/>
                <a:latin typeface="+mn-lt"/>
              </a:rPr>
              <a:t>? Reading for Inference. </a:t>
            </a:r>
            <a:r>
              <a:rPr lang="en-GB" sz="2100" b="0" i="0">
                <a:effectLst/>
                <a:latin typeface="+mn-lt"/>
              </a:rPr>
              <a:t>researched [online] Available at: </a:t>
            </a:r>
            <a:r>
              <a:rPr lang="en-GB" sz="2100"/>
              <a:t>https://researched.org.uk/2019/06/24/d_-y_u-kn_w-wh_t-i-me_n-reading-for-inference/ [Accessed 22 February 2022].</a:t>
            </a:r>
          </a:p>
          <a:p>
            <a:pPr>
              <a:spcBef>
                <a:spcPts val="0"/>
              </a:spcBef>
              <a:spcAft>
                <a:spcPts val="0"/>
              </a:spcAft>
              <a:defRPr/>
            </a:pPr>
            <a:endParaRPr lang="en-GB" sz="2100"/>
          </a:p>
          <a:p>
            <a:pPr>
              <a:spcBef>
                <a:spcPts val="0"/>
              </a:spcBef>
              <a:spcAft>
                <a:spcPts val="0"/>
              </a:spcAft>
              <a:defRPr/>
            </a:pPr>
            <a:r>
              <a:rPr lang="en-GB" sz="2100">
                <a:effectLst/>
                <a:latin typeface="+mn-lt"/>
              </a:rPr>
              <a:t>Sherrington, T. &amp; Stafford, S. (2018) Dialogic questioning. Chartered College of Teaching. [online] Available at: </a:t>
            </a:r>
            <a:r>
              <a:rPr lang="en-GB" sz="2100" u="none" strike="noStrike">
                <a:effectLst/>
                <a:latin typeface="+mn-lt"/>
                <a:hlinkClick r:id="rId3" tooltip="https://my.chartered.college/wp-content/uploads/2018/10/6.-dialogic-questioning.pdf">
                  <a:extLst>
                    <a:ext uri="{A12FA001-AC4F-418D-AE19-62706E023703}">
                      <ahyp:hlinkClr xmlns:ahyp="http://schemas.microsoft.com/office/drawing/2018/hyperlinkcolor" val="tx"/>
                    </a:ext>
                  </a:extLst>
                </a:hlinkClick>
              </a:rPr>
              <a:t>https://my.chartered.college/wp-content/uploads/2018/10/6.-Dialogic-questioning.pdf</a:t>
            </a:r>
            <a:r>
              <a:rPr lang="en-GB" sz="2100">
                <a:effectLst/>
                <a:latin typeface="+mn-lt"/>
              </a:rPr>
              <a:t> [Accessed 22 February 2022]</a:t>
            </a:r>
            <a:endParaRPr lang="en-GB" sz="2100"/>
          </a:p>
          <a:p>
            <a:pPr>
              <a:spcBef>
                <a:spcPts val="0"/>
              </a:spcBef>
              <a:spcAft>
                <a:spcPts val="0"/>
              </a:spcAft>
              <a:defRPr/>
            </a:pPr>
            <a:endParaRPr lang="en-GB" sz="2100"/>
          </a:p>
          <a:p>
            <a:pPr>
              <a:spcBef>
                <a:spcPts val="0"/>
              </a:spcBef>
              <a:spcAft>
                <a:spcPts val="0"/>
              </a:spcAft>
              <a:defRPr/>
            </a:pPr>
            <a:r>
              <a:rPr lang="en-GB" sz="2100" b="0" i="0">
                <a:effectLst/>
                <a:latin typeface="+mn-lt"/>
              </a:rPr>
              <a:t>Willingham, D. T. (2017) ‘What Happens When You Teach Children to Make Inferences While Reading?’, Daniel Willingham Science &amp; Education blog. Available at: </a:t>
            </a:r>
            <a:r>
              <a:rPr lang="en-GB" sz="2100" b="0" i="0">
                <a:effectLst/>
                <a:latin typeface="+mn-lt"/>
                <a:hlinkClick r:id="rId4">
                  <a:extLst>
                    <a:ext uri="{A12FA001-AC4F-418D-AE19-62706E023703}">
                      <ahyp:hlinkClr xmlns:ahyp="http://schemas.microsoft.com/office/drawing/2018/hyperlinkcolor" val="tx"/>
                    </a:ext>
                  </a:extLst>
                </a:hlinkClick>
              </a:rPr>
              <a:t>www.bit.ly/2K3GLoE</a:t>
            </a:r>
            <a:r>
              <a:rPr lang="en-GB" sz="2100" b="0" i="0">
                <a:effectLst/>
                <a:latin typeface="+mn-lt"/>
              </a:rPr>
              <a:t>.</a:t>
            </a:r>
            <a:endParaRPr lang="en-GB" sz="210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a:solidFill>
                <a:schemeClr val="tx1"/>
              </a:solidFill>
            </a:endParaRPr>
          </a:p>
          <a:p>
            <a:pPr>
              <a:spcBef>
                <a:spcPts val="0"/>
              </a:spcBef>
              <a:spcAft>
                <a:spcPts val="0"/>
              </a:spcAft>
              <a:defRPr/>
            </a:pPr>
            <a:endParaRPr lang="en-GB" sz="1800"/>
          </a:p>
          <a:p>
            <a:pPr>
              <a:spcBef>
                <a:spcPts val="0"/>
              </a:spcBef>
              <a:spcAft>
                <a:spcPts val="0"/>
              </a:spcAft>
              <a:defRPr/>
            </a:pPr>
            <a:endParaRPr lang="en-GB" sz="1800"/>
          </a:p>
          <a:p>
            <a:pPr marL="251460" indent="-251460">
              <a:spcBef>
                <a:spcPts val="0"/>
              </a:spcBef>
              <a:spcAft>
                <a:spcPts val="0"/>
              </a:spcAft>
              <a:defRPr/>
            </a:pPr>
            <a:endParaRPr lang="en-GB" sz="1700">
              <a:cs typeface="Arial"/>
            </a:endParaRPr>
          </a:p>
          <a:p>
            <a:endParaRPr lang="en-GB" b="0"/>
          </a:p>
          <a:p>
            <a:pPr marL="0" indent="0">
              <a:buNone/>
            </a:pPr>
            <a:endParaRPr lang="en-US">
              <a:ea typeface="+mn-lt"/>
              <a:cs typeface="+mn-lt"/>
            </a:endParaRPr>
          </a:p>
        </p:txBody>
      </p:sp>
      <p:sp>
        <p:nvSpPr>
          <p:cNvPr id="4" name="Slide Number Placeholder 3">
            <a:extLst>
              <a:ext uri="{FF2B5EF4-FFF2-40B4-BE49-F238E27FC236}">
                <a16:creationId xmlns:a16="http://schemas.microsoft.com/office/drawing/2014/main" id="{5D5BFE84-5E0E-4848-8D95-36B9DCBEA721}"/>
              </a:ext>
            </a:extLst>
          </p:cNvPr>
          <p:cNvSpPr>
            <a:spLocks noGrp="1"/>
          </p:cNvSpPr>
          <p:nvPr>
            <p:ph type="sldNum" sz="quarter" idx="12"/>
          </p:nvPr>
        </p:nvSpPr>
        <p:spPr/>
        <p:txBody>
          <a:bodyPr/>
          <a:lstStyle/>
          <a:p>
            <a:fld id="{6B6EFD66-0F65-0C43-B4F5-A9CE99357F25}" type="slidenum">
              <a:rPr lang="en-GB" smtClean="0"/>
              <a:pPr/>
              <a:t>26</a:t>
            </a:fld>
            <a:endParaRPr lang="en-GB"/>
          </a:p>
        </p:txBody>
      </p:sp>
    </p:spTree>
    <p:extLst>
      <p:ext uri="{BB962C8B-B14F-4D97-AF65-F5344CB8AC3E}">
        <p14:creationId xmlns:p14="http://schemas.microsoft.com/office/powerpoint/2010/main" val="749671018"/>
      </p:ext>
    </p:extLst>
  </p:cSld>
  <p:clrMapOvr>
    <a:masterClrMapping/>
  </p:clrMapOvr>
</p:sld>
</file>

<file path=ppt/theme/theme1.xml><?xml version="1.0" encoding="utf-8"?>
<a:theme xmlns:a="http://schemas.openxmlformats.org/drawingml/2006/main" name="Teach First">
  <a:themeElements>
    <a:clrScheme name="Custom 2">
      <a:dk1>
        <a:srgbClr val="000000"/>
      </a:dk1>
      <a:lt1>
        <a:srgbClr val="FFFFFF"/>
      </a:lt1>
      <a:dk2>
        <a:srgbClr val="766C67"/>
      </a:dk2>
      <a:lt2>
        <a:srgbClr val="D8D3D3"/>
      </a:lt2>
      <a:accent1>
        <a:srgbClr val="3663F0"/>
      </a:accent1>
      <a:accent2>
        <a:srgbClr val="FAC832"/>
      </a:accent2>
      <a:accent3>
        <a:srgbClr val="3663F0"/>
      </a:accent3>
      <a:accent4>
        <a:srgbClr val="FAC832"/>
      </a:accent4>
      <a:accent5>
        <a:srgbClr val="3663F0"/>
      </a:accent5>
      <a:accent6>
        <a:srgbClr val="FAC832"/>
      </a:accent6>
      <a:hlink>
        <a:srgbClr val="3663F0"/>
      </a:hlink>
      <a:folHlink>
        <a:srgbClr val="86A1F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eachFirst_Template_v2-2" id="{5F7362E4-DA68-3549-A811-E88F9261DFFA}" vid="{7F233E9B-2770-AA49-88F5-1979A68D71D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820B25B8D0BF34EBE4241AA980FFDB1" ma:contentTypeVersion="7" ma:contentTypeDescription="Create a new document." ma:contentTypeScope="" ma:versionID="a62c011e6766a778b6eb64bb6c5eaeb0">
  <xsd:schema xmlns:xsd="http://www.w3.org/2001/XMLSchema" xmlns:xs="http://www.w3.org/2001/XMLSchema" xmlns:p="http://schemas.microsoft.com/office/2006/metadata/properties" xmlns:ns2="bfde3989-6808-4797-9fdf-8feca9ffea0b" targetNamespace="http://schemas.microsoft.com/office/2006/metadata/properties" ma:root="true" ma:fieldsID="6a4b42effc98c66c9e0aa5fd0da6740e" ns2:_="">
    <xsd:import namespace="bfde3989-6808-4797-9fdf-8feca9ffea0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order0"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de3989-6808-4797-9fdf-8feca9ffea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order0" ma:index="12" nillable="true" ma:displayName="order" ma:default="1" ma:format="Dropdown" ma:internalName="order0" ma:percentage="FALSE">
      <xsd:simpleType>
        <xsd:restriction base="dms:Number"/>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LengthInSeconds xmlns="bfde3989-6808-4797-9fdf-8feca9ffea0b" xsi:nil="true"/>
    <order0 xmlns="bfde3989-6808-4797-9fdf-8feca9ffea0b">1</order0>
  </documentManagement>
</p:properties>
</file>

<file path=customXml/itemProps1.xml><?xml version="1.0" encoding="utf-8"?>
<ds:datastoreItem xmlns:ds="http://schemas.openxmlformats.org/officeDocument/2006/customXml" ds:itemID="{0B214C3A-E1FA-4385-9340-5A6756257EE8}">
  <ds:schemaRefs>
    <ds:schemaRef ds:uri="http://schemas.microsoft.com/sharepoint/v3/contenttype/forms"/>
  </ds:schemaRefs>
</ds:datastoreItem>
</file>

<file path=customXml/itemProps2.xml><?xml version="1.0" encoding="utf-8"?>
<ds:datastoreItem xmlns:ds="http://schemas.openxmlformats.org/officeDocument/2006/customXml" ds:itemID="{F60F75A2-62AC-4ED5-82E5-C5FE5FA930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de3989-6808-4797-9fdf-8feca9ffea0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498A398-C0C8-4A80-A515-60FB887F5356}">
  <ds:schemaRefs>
    <ds:schemaRef ds:uri="http://schemas.microsoft.com/office/2006/documentManagement/types"/>
    <ds:schemaRef ds:uri="e912450e-f376-402d-b4c2-d34e29040007"/>
    <ds:schemaRef ds:uri="http://purl.org/dc/elements/1.1/"/>
    <ds:schemaRef ds:uri="http://schemas.microsoft.com/office/2006/metadata/properties"/>
    <ds:schemaRef ds:uri="http://schemas.openxmlformats.org/package/2006/metadata/core-properties"/>
    <ds:schemaRef ds:uri="http://purl.org/dc/terms/"/>
    <ds:schemaRef ds:uri="http://schemas.microsoft.com/office/infopath/2007/PartnerControls"/>
    <ds:schemaRef ds:uri="2f56af25-8bef-4b9d-bb8a-65b55f634804"/>
    <ds:schemaRef ds:uri="http://www.w3.org/XML/1998/namespace"/>
    <ds:schemaRef ds:uri="http://purl.org/dc/dcmitype/"/>
    <ds:schemaRef ds:uri="bfde3989-6808-4797-9fdf-8feca9ffea0b"/>
  </ds:schemaRefs>
</ds:datastoreItem>
</file>

<file path=docProps/app.xml><?xml version="1.0" encoding="utf-8"?>
<Properties xmlns="http://schemas.openxmlformats.org/officeDocument/2006/extended-properties" xmlns:vt="http://schemas.openxmlformats.org/officeDocument/2006/docPropsVTypes">
  <Template/>
  <TotalTime>0</TotalTime>
  <Words>9781</Words>
  <Application>Microsoft Office PowerPoint</Application>
  <PresentationFormat>Widescreen</PresentationFormat>
  <Paragraphs>721</Paragraphs>
  <Slides>26</Slides>
  <Notes>26</Notes>
  <HiddenSlides>2</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Teach First</vt:lpstr>
      <vt:lpstr>Notes to the facilitator</vt:lpstr>
      <vt:lpstr>Overview of the seminar</vt:lpstr>
      <vt:lpstr>What does ‘talk’ currently look like in your class?  How do you support pupils to engage in purposeful talk?</vt:lpstr>
      <vt:lpstr>Using structured talk to develop pupils’ literacy </vt:lpstr>
      <vt:lpstr>Seminar objectives</vt:lpstr>
      <vt:lpstr>PowerPoint Presentation</vt:lpstr>
      <vt:lpstr>The importance of talk</vt:lpstr>
      <vt:lpstr>Subject-specific talk</vt:lpstr>
      <vt:lpstr>Setting up a talk culture</vt:lpstr>
      <vt:lpstr>Organising talk</vt:lpstr>
      <vt:lpstr>Using structured talk to develop literacy</vt:lpstr>
      <vt:lpstr>A dialogic approach to questioning</vt:lpstr>
      <vt:lpstr>A dialogic approach to questioning</vt:lpstr>
      <vt:lpstr>Developing reading comprehension through talk</vt:lpstr>
      <vt:lpstr>The importance of vocabulary</vt:lpstr>
      <vt:lpstr>Questioning example</vt:lpstr>
      <vt:lpstr>Non-example</vt:lpstr>
      <vt:lpstr>Breakout activity</vt:lpstr>
      <vt:lpstr>Scaffolds for talk</vt:lpstr>
      <vt:lpstr>Using talk to give and justify opinions</vt:lpstr>
      <vt:lpstr>Scaffolds for talk to develop opinions</vt:lpstr>
      <vt:lpstr>Breakout activity</vt:lpstr>
      <vt:lpstr>Reflection</vt:lpstr>
      <vt:lpstr>Networks and resources</vt:lpstr>
      <vt:lpstr>Thank you.</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Notes to the facilitator</dc:title>
  <dc:creator>Rebecca Goodwin</dc:creator>
  <cp:lastModifiedBy>Carys Taylor</cp:lastModifiedBy>
  <cp:revision>3</cp:revision>
  <dcterms:created xsi:type="dcterms:W3CDTF">2019-05-30T10:07:33Z</dcterms:created>
  <dcterms:modified xsi:type="dcterms:W3CDTF">2022-09-09T10:52:54Z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ensitivity">
    <vt:lpwstr>14;#Confidential (Limited External)|22f8b025-4979-457c-a6df-b9a35929e887</vt:lpwstr>
  </property>
  <property fmtid="{D5CDD505-2E9C-101B-9397-08002B2CF9AE}" pid="3" name="ContentTypeId">
    <vt:lpwstr>0x0101009820B25B8D0BF34EBE4241AA980FFDB1</vt:lpwstr>
  </property>
  <property fmtid="{D5CDD505-2E9C-101B-9397-08002B2CF9AE}" pid="4" name="Financial_x0020_Year">
    <vt:lpwstr/>
  </property>
  <property fmtid="{D5CDD505-2E9C-101B-9397-08002B2CF9AE}" pid="5" name="Local_x0020_Area">
    <vt:lpwstr/>
  </property>
  <property fmtid="{D5CDD505-2E9C-101B-9397-08002B2CF9AE}" pid="6" name="Strategic_x0020_Priority">
    <vt:lpwstr/>
  </property>
  <property fmtid="{D5CDD505-2E9C-101B-9397-08002B2CF9AE}" pid="7" name="Audience">
    <vt:lpwstr/>
  </property>
  <property fmtid="{D5CDD505-2E9C-101B-9397-08002B2CF9AE}" pid="8" name="Cohort">
    <vt:lpwstr/>
  </property>
  <property fmtid="{D5CDD505-2E9C-101B-9397-08002B2CF9AE}" pid="9" name="Division_x002d_Department">
    <vt:lpwstr/>
  </property>
  <property fmtid="{D5CDD505-2E9C-101B-9397-08002B2CF9AE}" pid="10" name="Strategic Priority">
    <vt:lpwstr/>
  </property>
  <property fmtid="{D5CDD505-2E9C-101B-9397-08002B2CF9AE}" pid="11" name="Financial Year">
    <vt:lpwstr/>
  </property>
  <property fmtid="{D5CDD505-2E9C-101B-9397-08002B2CF9AE}" pid="12" name="Division-Department">
    <vt:lpwstr/>
  </property>
  <property fmtid="{D5CDD505-2E9C-101B-9397-08002B2CF9AE}" pid="13" name="Local Area">
    <vt:lpwstr/>
  </property>
  <property fmtid="{D5CDD505-2E9C-101B-9397-08002B2CF9AE}" pid="14" name="Order">
    <vt:r8>366900</vt:r8>
  </property>
  <property fmtid="{D5CDD505-2E9C-101B-9397-08002B2CF9AE}" pid="15" name="xd_Signature">
    <vt:bool>false</vt:bool>
  </property>
  <property fmtid="{D5CDD505-2E9C-101B-9397-08002B2CF9AE}" pid="16" name="xd_ProgID">
    <vt:lpwstr/>
  </property>
  <property fmtid="{D5CDD505-2E9C-101B-9397-08002B2CF9AE}" pid="17" name="TriggerFlowInfo">
    <vt:lpwstr/>
  </property>
  <property fmtid="{D5CDD505-2E9C-101B-9397-08002B2CF9AE}" pid="18" name="TemplateUrl">
    <vt:lpwstr/>
  </property>
  <property fmtid="{D5CDD505-2E9C-101B-9397-08002B2CF9AE}" pid="19" name="_ExtendedDescription">
    <vt:lpwstr/>
  </property>
  <property fmtid="{D5CDD505-2E9C-101B-9397-08002B2CF9AE}" pid="20" name="Category">
    <vt:lpwstr>123</vt:lpwstr>
  </property>
  <property fmtid="{D5CDD505-2E9C-101B-9397-08002B2CF9AE}" pid="21" name="ComplianceAssetId">
    <vt:lpwstr/>
  </property>
  <property fmtid="{D5CDD505-2E9C-101B-9397-08002B2CF9AE}" pid="22" name="_SourceUrl">
    <vt:lpwstr/>
  </property>
  <property fmtid="{D5CDD505-2E9C-101B-9397-08002B2CF9AE}" pid="23" name="_SharedFileIndex">
    <vt:lpwstr/>
  </property>
</Properties>
</file>