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
  </p:notesMasterIdLst>
  <p:sldIdLst>
    <p:sldId id="257" r:id="rId5"/>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66FF"/>
    <a:srgbClr val="9999FF"/>
    <a:srgbClr val="CCCCFF"/>
    <a:srgbClr val="33CC33"/>
    <a:srgbClr val="009900"/>
    <a:srgbClr val="CCFF99"/>
    <a:srgbClr val="CC99FF"/>
    <a:srgbClr val="FFFF99"/>
    <a:srgbClr val="FFAB1B"/>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692D55-120E-5453-8532-3AA9FFF71B02}" v="1" dt="2022-09-29T07:21:02.1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2899" autoAdjust="0"/>
  </p:normalViewPr>
  <p:slideViewPr>
    <p:cSldViewPr snapToGrid="0">
      <p:cViewPr varScale="1">
        <p:scale>
          <a:sx n="44" d="100"/>
          <a:sy n="44" d="100"/>
        </p:scale>
        <p:origin x="247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4B00F-4B9F-4A34-BCF3-CE3B6E2A7E68}" type="datetimeFigureOut">
              <a:rPr lang="en-GB" smtClean="0"/>
              <a:t>29/09/2022</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553589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29/09/2022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BADC27-88BD-4EC2-A127-C9442C2D30E0}" type="datetimeFigureOut">
              <a:rPr lang="en-GB" smtClean="0"/>
              <a:t>29/09/2022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BADC27-88BD-4EC2-A127-C9442C2D30E0}" type="datetimeFigureOut">
              <a:rPr lang="en-GB" smtClean="0"/>
              <a:t>29/09/2022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BADC27-88BD-4EC2-A127-C9442C2D30E0}" type="datetimeFigureOut">
              <a:rPr lang="en-GB" smtClean="0"/>
              <a:t>29/09/2022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29/09/2022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29/09/2022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29/09/2022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29/09/2022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9.png"/><Relationship Id="rId3" Type="http://schemas.openxmlformats.org/officeDocument/2006/relationships/image" Target="../media/image1.jpeg"/><Relationship Id="rId7" Type="http://schemas.openxmlformats.org/officeDocument/2006/relationships/image" Target="../media/image4.png"/><Relationship Id="rId12" Type="http://schemas.openxmlformats.org/officeDocument/2006/relationships/hyperlink" Target="https://us06web.zoom.us/j/89219687279?pwd=SXJnalJFRVdpN0tWdU1xeDAwclZEUT09"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mailto:k.dutoit@xaviercet.org.uk" TargetMode="External"/><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jpe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1981188" y="470688"/>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rgbClr val="002060"/>
                </a:solidFill>
              </a:rPr>
              <a:t>Year 1 April starter ECT Week 5 bulletin </a:t>
            </a:r>
          </a:p>
          <a:p>
            <a:pPr algn="ctr"/>
            <a:r>
              <a:rPr lang="en-GB" sz="1100" dirty="0">
                <a:solidFill>
                  <a:srgbClr val="002060"/>
                </a:solidFill>
              </a:rPr>
              <a:t>w/b Monday 3</a:t>
            </a:r>
            <a:r>
              <a:rPr lang="en-GB" sz="1100" baseline="30000" dirty="0">
                <a:solidFill>
                  <a:srgbClr val="002060"/>
                </a:solidFill>
              </a:rPr>
              <a:t>rd</a:t>
            </a:r>
            <a:r>
              <a:rPr lang="en-GB" sz="1100" dirty="0">
                <a:solidFill>
                  <a:srgbClr val="002060"/>
                </a:solidFill>
              </a:rPr>
              <a:t> October 2022</a:t>
            </a:r>
          </a:p>
          <a:p>
            <a:pPr algn="ctr"/>
            <a:r>
              <a:rPr lang="en-GB" sz="1100" b="1" dirty="0">
                <a:solidFill>
                  <a:srgbClr val="002060"/>
                </a:solidFill>
              </a:rPr>
              <a:t>ECF focus of the week:</a:t>
            </a:r>
          </a:p>
          <a:p>
            <a:pPr algn="ctr"/>
            <a:r>
              <a:rPr lang="en-GB" sz="1100" i="1" dirty="0">
                <a:solidFill>
                  <a:srgbClr val="002060"/>
                </a:solidFill>
              </a:rPr>
              <a:t>Well-being</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1086282" y="1334877"/>
            <a:ext cx="5562623" cy="2305247"/>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2800" indent="-171450" algn="just">
              <a:buFont typeface="Arial" panose="020B0604020202020204" pitchFamily="34" charset="0"/>
              <a:buChar char="•"/>
            </a:pPr>
            <a:r>
              <a:rPr lang="en-GB" sz="1050" dirty="0">
                <a:solidFill>
                  <a:srgbClr val="002060"/>
                </a:solidFill>
              </a:rPr>
              <a:t>Welcome to your Week 5 bulletin!  </a:t>
            </a:r>
          </a:p>
          <a:p>
            <a:pPr marL="172800" indent="-171450" algn="just">
              <a:buFont typeface="Arial" panose="020B0604020202020204" pitchFamily="34" charset="0"/>
              <a:buChar char="•"/>
            </a:pPr>
            <a:r>
              <a:rPr lang="en-GB" sz="1050" dirty="0">
                <a:solidFill>
                  <a:srgbClr val="002060"/>
                </a:solidFill>
              </a:rPr>
              <a:t>We hope that those of you who attended the Module 1 Seminar 1 face-to-face training seminar in the past week enjoyed the session and, in particular, the opportunity to network with other ECTs.  Please do remember to complete the seminar evaluation (via the QR code below), if you have not already done so.  Your attendance at the seminar is recorded once the evaluation has been completed. If, for any  reason, you did not attend the seminar and have not yet informed the Xavier team of the reason for your absence, please do make contact with Kate du Toit (</a:t>
            </a:r>
            <a:r>
              <a:rPr lang="en-GB" sz="1050" dirty="0">
                <a:solidFill>
                  <a:srgbClr val="002060"/>
                </a:solidFill>
                <a:hlinkClick r:id="rId6"/>
              </a:rPr>
              <a:t>k.dutoit@xaviercet.org.uk</a:t>
            </a:r>
            <a:r>
              <a:rPr lang="en-GB" sz="1050" dirty="0">
                <a:solidFill>
                  <a:srgbClr val="002060"/>
                </a:solidFill>
              </a:rPr>
              <a:t>).  Many thanks.</a:t>
            </a:r>
          </a:p>
          <a:p>
            <a:pPr marL="1350" algn="just"/>
            <a:endParaRPr lang="en-GB" sz="1050" dirty="0">
              <a:solidFill>
                <a:srgbClr val="002060"/>
              </a:solidFill>
            </a:endParaRPr>
          </a:p>
        </p:txBody>
      </p:sp>
      <p:grpSp>
        <p:nvGrpSpPr>
          <p:cNvPr id="61" name="Group 60"/>
          <p:cNvGrpSpPr/>
          <p:nvPr/>
        </p:nvGrpSpPr>
        <p:grpSpPr>
          <a:xfrm>
            <a:off x="126009" y="1334877"/>
            <a:ext cx="804972" cy="994457"/>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153135" y="3761165"/>
            <a:ext cx="806400" cy="992230"/>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dirty="0">
                  <a:latin typeface="Gill Sans MT Condensed" panose="020B0506020104020203" pitchFamily="34" charset="0"/>
                </a:rPr>
                <a:t>Self-directed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1104003" y="3761165"/>
            <a:ext cx="5562622" cy="944947"/>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D51F3D"/>
                </a:solidFill>
              </a:rPr>
              <a:t>ECTs’ self - directed study: Module 1 How can you create an effective learning environment?</a:t>
            </a:r>
          </a:p>
          <a:p>
            <a:pPr marL="171450" indent="-171450" algn="just">
              <a:buFont typeface="Arial" panose="020B0604020202020204" pitchFamily="34" charset="0"/>
              <a:buChar char="•"/>
            </a:pPr>
            <a:r>
              <a:rPr lang="en-GB" sz="1050" dirty="0">
                <a:solidFill>
                  <a:srgbClr val="002060"/>
                </a:solidFill>
              </a:rPr>
              <a:t>In Week 5 there is no specified Brightspace study, so this provides a good opportunity for you to catch up, if necessary, or look ahead.</a:t>
            </a:r>
            <a:endParaRPr lang="en-GB" sz="1050" b="1" dirty="0">
              <a:solidFill>
                <a:srgbClr val="002060"/>
              </a:solidFill>
            </a:endParaRPr>
          </a:p>
        </p:txBody>
      </p:sp>
      <p:sp>
        <p:nvSpPr>
          <p:cNvPr id="6" name="Rectangle 5">
            <a:extLst>
              <a:ext uri="{FF2B5EF4-FFF2-40B4-BE49-F238E27FC236}">
                <a16:creationId xmlns:a16="http://schemas.microsoft.com/office/drawing/2014/main" id="{FE82B984-5A13-46CC-8725-48CC825A6C11}"/>
              </a:ext>
            </a:extLst>
          </p:cNvPr>
          <p:cNvSpPr/>
          <p:nvPr/>
        </p:nvSpPr>
        <p:spPr>
          <a:xfrm>
            <a:off x="3307813" y="5113833"/>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
        <p:nvSpPr>
          <p:cNvPr id="26" name="Rounded Rectangle 20">
            <a:extLst>
              <a:ext uri="{FF2B5EF4-FFF2-40B4-BE49-F238E27FC236}">
                <a16:creationId xmlns:a16="http://schemas.microsoft.com/office/drawing/2014/main" id="{152EE43A-AB2C-443B-85F8-24067A54F4F5}"/>
              </a:ext>
            </a:extLst>
          </p:cNvPr>
          <p:cNvSpPr/>
          <p:nvPr/>
        </p:nvSpPr>
        <p:spPr>
          <a:xfrm>
            <a:off x="1095142" y="4852771"/>
            <a:ext cx="5562622" cy="1786024"/>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Mentor interaction</a:t>
            </a:r>
          </a:p>
          <a:p>
            <a:pPr marL="171450" indent="-171450" algn="just">
              <a:buFont typeface="Arial" panose="020B0604020202020204" pitchFamily="34" charset="0"/>
              <a:buChar char="•"/>
            </a:pPr>
            <a:r>
              <a:rPr lang="en-GB" sz="1050" dirty="0">
                <a:solidFill>
                  <a:srgbClr val="002060"/>
                </a:solidFill>
              </a:rPr>
              <a:t>In Week 5 you will have your usual </a:t>
            </a:r>
            <a:r>
              <a:rPr lang="en-GB" sz="1050" b="1" dirty="0">
                <a:solidFill>
                  <a:srgbClr val="002060"/>
                </a:solidFill>
              </a:rPr>
              <a:t>weekly meeting</a:t>
            </a:r>
            <a:r>
              <a:rPr lang="en-GB" sz="1050" dirty="0">
                <a:solidFill>
                  <a:srgbClr val="002060"/>
                </a:solidFill>
              </a:rPr>
              <a:t> with your mentor.  Please do remember to either upload your Mentor Meeting record onto Brightspace or keep a hard copy in a folder, if you prefer.  </a:t>
            </a:r>
          </a:p>
          <a:p>
            <a:pPr marL="171450" indent="-171450" algn="just">
              <a:buFont typeface="Arial" panose="020B0604020202020204" pitchFamily="34" charset="0"/>
              <a:buChar char="•"/>
            </a:pPr>
            <a:r>
              <a:rPr lang="en-GB" sz="1050" dirty="0">
                <a:solidFill>
                  <a:srgbClr val="002060"/>
                </a:solidFill>
              </a:rPr>
              <a:t>In Week 5, the focus is on your </a:t>
            </a:r>
            <a:r>
              <a:rPr lang="en-GB" sz="1050" b="1" dirty="0">
                <a:solidFill>
                  <a:srgbClr val="002060"/>
                </a:solidFill>
              </a:rPr>
              <a:t>well-being.  </a:t>
            </a:r>
            <a:r>
              <a:rPr lang="en-GB" sz="1050" dirty="0">
                <a:solidFill>
                  <a:srgbClr val="002060"/>
                </a:solidFill>
              </a:rPr>
              <a:t>As a teacher, nothing is more important than taking care of all aspects of your health.  Please find attached a copy of the slides from the well-being session which formed part of your induction.  To view the notes for each slide, click on </a:t>
            </a:r>
            <a:r>
              <a:rPr lang="en-GB" sz="1050" i="1" dirty="0">
                <a:solidFill>
                  <a:srgbClr val="002060"/>
                </a:solidFill>
              </a:rPr>
              <a:t>View, </a:t>
            </a:r>
            <a:r>
              <a:rPr lang="en-GB" sz="1050" dirty="0">
                <a:solidFill>
                  <a:srgbClr val="002060"/>
                </a:solidFill>
              </a:rPr>
              <a:t>then </a:t>
            </a:r>
            <a:r>
              <a:rPr lang="en-GB" sz="1050" i="1" dirty="0">
                <a:solidFill>
                  <a:srgbClr val="002060"/>
                </a:solidFill>
              </a:rPr>
              <a:t>Notes Page.  </a:t>
            </a:r>
            <a:r>
              <a:rPr lang="en-GB" sz="1050" dirty="0">
                <a:solidFill>
                  <a:srgbClr val="002060"/>
                </a:solidFill>
              </a:rPr>
              <a:t>The slides remind us of the concepts of threat, drive and recovery and of the importance of having a personal action plan to safeguard your physical and mental health.</a:t>
            </a:r>
          </a:p>
        </p:txBody>
      </p:sp>
      <p:grpSp>
        <p:nvGrpSpPr>
          <p:cNvPr id="27" name="Group 26">
            <a:extLst>
              <a:ext uri="{FF2B5EF4-FFF2-40B4-BE49-F238E27FC236}">
                <a16:creationId xmlns:a16="http://schemas.microsoft.com/office/drawing/2014/main" id="{519F4B31-C509-49A1-9EA0-2572759CB9B5}"/>
              </a:ext>
            </a:extLst>
          </p:cNvPr>
          <p:cNvGrpSpPr/>
          <p:nvPr/>
        </p:nvGrpSpPr>
        <p:grpSpPr>
          <a:xfrm>
            <a:off x="153135" y="4848286"/>
            <a:ext cx="806400" cy="993600"/>
            <a:chOff x="5048571" y="563945"/>
            <a:chExt cx="2340854" cy="2757312"/>
          </a:xfrm>
        </p:grpSpPr>
        <p:sp>
          <p:nvSpPr>
            <p:cNvPr id="28" name="Oval 27">
              <a:extLst>
                <a:ext uri="{FF2B5EF4-FFF2-40B4-BE49-F238E27FC236}">
                  <a16:creationId xmlns:a16="http://schemas.microsoft.com/office/drawing/2014/main" id="{12829ABE-50CF-464E-B436-7B0A6A61DEEC}"/>
                </a:ext>
              </a:extLst>
            </p:cNvPr>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29" name="Picture 6" descr="mentoring Icon 2514129">
              <a:extLst>
                <a:ext uri="{FF2B5EF4-FFF2-40B4-BE49-F238E27FC236}">
                  <a16:creationId xmlns:a16="http://schemas.microsoft.com/office/drawing/2014/main" id="{19F0F72A-6B50-42AC-8876-4DB731647486}"/>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35" name="Rounded Rectangle 78">
              <a:extLst>
                <a:ext uri="{FF2B5EF4-FFF2-40B4-BE49-F238E27FC236}">
                  <a16:creationId xmlns:a16="http://schemas.microsoft.com/office/drawing/2014/main" id="{2A935BF9-DE23-4BF8-B1AF-69B7A87FE622}"/>
                </a:ext>
              </a:extLst>
            </p:cNvPr>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latin typeface="Gill Sans MT Condensed" panose="020B0506020104020203" pitchFamily="34" charset="0"/>
                </a:rPr>
                <a:t>Your mentor</a:t>
              </a:r>
            </a:p>
          </p:txBody>
        </p:sp>
      </p:grpSp>
      <p:pic>
        <p:nvPicPr>
          <p:cNvPr id="7" name="Picture 6">
            <a:extLst>
              <a:ext uri="{FF2B5EF4-FFF2-40B4-BE49-F238E27FC236}">
                <a16:creationId xmlns:a16="http://schemas.microsoft.com/office/drawing/2014/main" id="{5F6F14CF-486C-42D9-8F9E-068F68162F3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176886" y="2740207"/>
            <a:ext cx="899917" cy="899917"/>
          </a:xfrm>
          <a:prstGeom prst="rect">
            <a:avLst/>
          </a:prstGeom>
        </p:spPr>
      </p:pic>
      <p:sp>
        <p:nvSpPr>
          <p:cNvPr id="36" name="Rounded Rectangle 20">
            <a:extLst>
              <a:ext uri="{FF2B5EF4-FFF2-40B4-BE49-F238E27FC236}">
                <a16:creationId xmlns:a16="http://schemas.microsoft.com/office/drawing/2014/main" id="{E1E94110-9006-49C9-8AA2-4983431C3F56}"/>
              </a:ext>
            </a:extLst>
          </p:cNvPr>
          <p:cNvSpPr/>
          <p:nvPr/>
        </p:nvSpPr>
        <p:spPr>
          <a:xfrm>
            <a:off x="1086282" y="6785454"/>
            <a:ext cx="5580343" cy="1340995"/>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Message to your mentor</a:t>
            </a:r>
          </a:p>
          <a:p>
            <a:pPr marL="171450" indent="-171450" algn="just">
              <a:buFont typeface="Arial" panose="020B0604020202020204" pitchFamily="34" charset="0"/>
              <a:buChar char="•"/>
            </a:pPr>
            <a:r>
              <a:rPr lang="en-GB" sz="1050" dirty="0">
                <a:solidFill>
                  <a:srgbClr val="002060"/>
                </a:solidFill>
              </a:rPr>
              <a:t>For mentor guidance on this week’s ECT focus, please refer to page 35 in your </a:t>
            </a:r>
            <a:r>
              <a:rPr lang="en-GB" sz="1050" b="1" dirty="0">
                <a:solidFill>
                  <a:srgbClr val="002060"/>
                </a:solidFill>
              </a:rPr>
              <a:t>Mentor Handbook</a:t>
            </a:r>
            <a:r>
              <a:rPr lang="en-GB" sz="1050" dirty="0">
                <a:solidFill>
                  <a:srgbClr val="002060"/>
                </a:solidFill>
              </a:rPr>
              <a:t>.  As a mentor, you play a vital role in helping to support your ECT in their efforts to keep safe and well.    </a:t>
            </a:r>
          </a:p>
          <a:p>
            <a:pPr marL="171450" indent="-171450" algn="just">
              <a:buFont typeface="Arial" panose="020B0604020202020204" pitchFamily="34" charset="0"/>
              <a:buChar char="•"/>
            </a:pPr>
            <a:r>
              <a:rPr lang="en-GB" sz="1050" dirty="0">
                <a:solidFill>
                  <a:srgbClr val="002060"/>
                </a:solidFill>
                <a:ea typeface="+mn-lt"/>
                <a:cs typeface="+mn-lt"/>
              </a:rPr>
              <a:t>Save the date: the next </a:t>
            </a:r>
            <a:r>
              <a:rPr lang="en-GB" sz="1050" b="1" dirty="0">
                <a:solidFill>
                  <a:srgbClr val="002060"/>
                </a:solidFill>
                <a:ea typeface="+mn-lt"/>
                <a:cs typeface="+mn-lt"/>
              </a:rPr>
              <a:t>mentor training session </a:t>
            </a:r>
            <a:r>
              <a:rPr lang="en-GB" sz="1050" dirty="0">
                <a:solidFill>
                  <a:srgbClr val="002060"/>
                </a:solidFill>
                <a:ea typeface="+mn-lt"/>
                <a:cs typeface="+mn-lt"/>
              </a:rPr>
              <a:t>is w/b 28th November. All sessions are online and we will send out links to you in the preceding week’s bulletin, so that you can choose to attend whichever session is most convenient for you.</a:t>
            </a:r>
            <a:endParaRPr lang="en-GB" sz="1050" b="1" dirty="0">
              <a:solidFill>
                <a:srgbClr val="FFAB1B"/>
              </a:solidFill>
            </a:endParaRPr>
          </a:p>
        </p:txBody>
      </p:sp>
      <p:grpSp>
        <p:nvGrpSpPr>
          <p:cNvPr id="38" name="Group 37">
            <a:extLst>
              <a:ext uri="{FF2B5EF4-FFF2-40B4-BE49-F238E27FC236}">
                <a16:creationId xmlns:a16="http://schemas.microsoft.com/office/drawing/2014/main" id="{2E53D16B-4657-4401-ACFE-91A77FC3570E}"/>
              </a:ext>
            </a:extLst>
          </p:cNvPr>
          <p:cNvGrpSpPr/>
          <p:nvPr/>
        </p:nvGrpSpPr>
        <p:grpSpPr>
          <a:xfrm>
            <a:off x="96409" y="6804331"/>
            <a:ext cx="867600" cy="993600"/>
            <a:chOff x="5048571" y="563945"/>
            <a:chExt cx="2340855" cy="2757311"/>
          </a:xfrm>
        </p:grpSpPr>
        <p:sp>
          <p:nvSpPr>
            <p:cNvPr id="39" name="Oval 38">
              <a:extLst>
                <a:ext uri="{FF2B5EF4-FFF2-40B4-BE49-F238E27FC236}">
                  <a16:creationId xmlns:a16="http://schemas.microsoft.com/office/drawing/2014/main" id="{EEB8F226-BFED-4066-A6A4-A8EA414D2495}"/>
                </a:ext>
              </a:extLst>
            </p:cNvPr>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sp>
          <p:nvSpPr>
            <p:cNvPr id="40" name="Rounded Rectangle 78">
              <a:extLst>
                <a:ext uri="{FF2B5EF4-FFF2-40B4-BE49-F238E27FC236}">
                  <a16:creationId xmlns:a16="http://schemas.microsoft.com/office/drawing/2014/main" id="{4A5EDF99-22D5-4E82-A8E4-8E1C874B1633}"/>
                </a:ext>
              </a:extLst>
            </p:cNvPr>
            <p:cNvSpPr/>
            <p:nvPr/>
          </p:nvSpPr>
          <p:spPr>
            <a:xfrm>
              <a:off x="5058045" y="2843952"/>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latin typeface="Gill Sans MT Condensed" panose="020B0506020104020203" pitchFamily="34" charset="0"/>
                </a:rPr>
                <a:t>Mentors</a:t>
              </a:r>
            </a:p>
          </p:txBody>
        </p:sp>
      </p:grpSp>
      <p:pic>
        <p:nvPicPr>
          <p:cNvPr id="41" name="Picture 4">
            <a:extLst>
              <a:ext uri="{FF2B5EF4-FFF2-40B4-BE49-F238E27FC236}">
                <a16:creationId xmlns:a16="http://schemas.microsoft.com/office/drawing/2014/main" id="{0A591DFB-46C2-413E-8CC0-C3AE4BB3114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43739" y="6969057"/>
            <a:ext cx="557213" cy="557213"/>
          </a:xfrm>
          <a:prstGeom prst="rect">
            <a:avLst/>
          </a:prstGeom>
          <a:noFill/>
          <a:extLst>
            <a:ext uri="{909E8E84-426E-40DD-AFC4-6F175D3DCCD1}">
              <a14:hiddenFill xmlns:a14="http://schemas.microsoft.com/office/drawing/2010/main">
                <a:solidFill>
                  <a:srgbClr val="FFFFFF"/>
                </a:solidFill>
              </a14:hiddenFill>
            </a:ext>
          </a:extLst>
        </p:spPr>
      </p:pic>
      <p:sp>
        <p:nvSpPr>
          <p:cNvPr id="42" name="Rounded Rectangle 20">
            <a:extLst>
              <a:ext uri="{FF2B5EF4-FFF2-40B4-BE49-F238E27FC236}">
                <a16:creationId xmlns:a16="http://schemas.microsoft.com/office/drawing/2014/main" id="{578FBB18-2C7B-4807-A4B6-F04C7BAD7C21}"/>
              </a:ext>
            </a:extLst>
          </p:cNvPr>
          <p:cNvSpPr/>
          <p:nvPr/>
        </p:nvSpPr>
        <p:spPr>
          <a:xfrm>
            <a:off x="1074289" y="8293225"/>
            <a:ext cx="5592336" cy="992230"/>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33CC33"/>
                </a:solidFill>
              </a:rPr>
              <a:t>Message to your induction tutor</a:t>
            </a:r>
          </a:p>
          <a:p>
            <a:pPr marL="171450" indent="-171450" algn="just">
              <a:spcAft>
                <a:spcPts val="400"/>
              </a:spcAft>
              <a:buFont typeface="Arial" panose="020B0604020202020204" pitchFamily="34" charset="0"/>
              <a:buChar char="•"/>
            </a:pPr>
            <a:r>
              <a:rPr lang="en-GB" sz="1050" dirty="0">
                <a:solidFill>
                  <a:srgbClr val="002060"/>
                </a:solidFill>
              </a:rPr>
              <a:t>The second training session for induction tutors will focus on assessment.  This is scheduled to take place from </a:t>
            </a:r>
            <a:r>
              <a:rPr lang="en-GB" sz="1050" b="1" dirty="0">
                <a:solidFill>
                  <a:srgbClr val="002060"/>
                </a:solidFill>
              </a:rPr>
              <a:t>4:00-5:00 pm on Monday 10</a:t>
            </a:r>
            <a:r>
              <a:rPr lang="en-GB" sz="1050" b="1" baseline="30000" dirty="0">
                <a:solidFill>
                  <a:srgbClr val="002060"/>
                </a:solidFill>
              </a:rPr>
              <a:t>th</a:t>
            </a:r>
            <a:r>
              <a:rPr lang="en-GB" sz="1050" b="1" dirty="0">
                <a:solidFill>
                  <a:srgbClr val="002060"/>
                </a:solidFill>
              </a:rPr>
              <a:t> October</a:t>
            </a:r>
            <a:r>
              <a:rPr lang="en-GB" sz="1050" dirty="0">
                <a:solidFill>
                  <a:srgbClr val="002060"/>
                </a:solidFill>
              </a:rPr>
              <a:t>.   The Zoom meeting ID is 892 1968 7279, passcode 881875, or please click on the following link: </a:t>
            </a:r>
            <a:r>
              <a:rPr lang="en-GB" sz="1050" dirty="0">
                <a:solidFill>
                  <a:srgbClr val="002060"/>
                </a:solidFill>
                <a:hlinkClick r:id="rId12"/>
              </a:rPr>
              <a:t>Induction tutor training - 10th October 2022</a:t>
            </a:r>
            <a:r>
              <a:rPr lang="en-GB" sz="1050" dirty="0">
                <a:solidFill>
                  <a:srgbClr val="002060"/>
                </a:solidFill>
              </a:rPr>
              <a:t>.</a:t>
            </a:r>
          </a:p>
          <a:p>
            <a:pPr marL="171450" indent="-171450" algn="just">
              <a:spcAft>
                <a:spcPts val="400"/>
              </a:spcAft>
              <a:buFont typeface="Arial" panose="020B0604020202020204" pitchFamily="34" charset="0"/>
              <a:buChar char="•"/>
            </a:pPr>
            <a:endParaRPr lang="en-GB" sz="1050" dirty="0">
              <a:solidFill>
                <a:srgbClr val="002060"/>
              </a:solidFill>
            </a:endParaRPr>
          </a:p>
          <a:p>
            <a:pPr marL="171450" indent="-171450" algn="just">
              <a:spcAft>
                <a:spcPts val="400"/>
              </a:spcAft>
              <a:buFont typeface="Arial" panose="020B0604020202020204" pitchFamily="34" charset="0"/>
              <a:buChar char="•"/>
            </a:pPr>
            <a:endParaRPr lang="en-GB" sz="1050" dirty="0">
              <a:solidFill>
                <a:srgbClr val="002060"/>
              </a:solidFill>
            </a:endParaRPr>
          </a:p>
          <a:p>
            <a:pPr marL="171450" indent="-171450" algn="just">
              <a:spcAft>
                <a:spcPts val="400"/>
              </a:spcAft>
              <a:buFont typeface="Arial" panose="020B0604020202020204" pitchFamily="34" charset="0"/>
              <a:buChar char="•"/>
            </a:pPr>
            <a:endParaRPr lang="en-GB" sz="1050" dirty="0">
              <a:solidFill>
                <a:srgbClr val="002060"/>
              </a:solidFill>
            </a:endParaRPr>
          </a:p>
          <a:p>
            <a:pPr algn="just">
              <a:spcAft>
                <a:spcPts val="400"/>
              </a:spcAft>
            </a:pPr>
            <a:endParaRPr lang="en-GB" sz="1050" dirty="0">
              <a:solidFill>
                <a:srgbClr val="002060"/>
              </a:solidFill>
            </a:endParaRPr>
          </a:p>
          <a:p>
            <a:pPr marL="171450" indent="-171450" algn="just">
              <a:spcAft>
                <a:spcPts val="400"/>
              </a:spcAft>
              <a:buFont typeface="Arial" panose="020B0604020202020204" pitchFamily="34" charset="0"/>
              <a:buChar char="•"/>
            </a:pPr>
            <a:endParaRPr lang="en-GB" sz="1050" dirty="0">
              <a:solidFill>
                <a:srgbClr val="002060"/>
              </a:solidFill>
            </a:endParaRPr>
          </a:p>
          <a:p>
            <a:pPr marL="171450" indent="-171450" algn="just">
              <a:spcAft>
                <a:spcPts val="400"/>
              </a:spcAft>
              <a:buFont typeface="Arial" panose="020B0604020202020204" pitchFamily="34" charset="0"/>
              <a:buChar char="•"/>
            </a:pPr>
            <a:endParaRPr lang="en-GB" sz="1050" dirty="0">
              <a:solidFill>
                <a:srgbClr val="002060"/>
              </a:solidFill>
            </a:endParaRPr>
          </a:p>
          <a:p>
            <a:pPr marL="171450" indent="-171450" algn="just">
              <a:spcAft>
                <a:spcPts val="400"/>
              </a:spcAft>
              <a:buFont typeface="Arial" panose="020B0604020202020204" pitchFamily="34" charset="0"/>
              <a:buChar char="•"/>
            </a:pPr>
            <a:endParaRPr lang="en-GB" sz="1050" dirty="0">
              <a:solidFill>
                <a:srgbClr val="002060"/>
              </a:solidFill>
            </a:endParaRPr>
          </a:p>
        </p:txBody>
      </p:sp>
      <p:grpSp>
        <p:nvGrpSpPr>
          <p:cNvPr id="43" name="Group 42">
            <a:extLst>
              <a:ext uri="{FF2B5EF4-FFF2-40B4-BE49-F238E27FC236}">
                <a16:creationId xmlns:a16="http://schemas.microsoft.com/office/drawing/2014/main" id="{441DCC07-9089-45A4-97DD-C33014ADAFA4}"/>
              </a:ext>
            </a:extLst>
          </p:cNvPr>
          <p:cNvGrpSpPr/>
          <p:nvPr/>
        </p:nvGrpSpPr>
        <p:grpSpPr>
          <a:xfrm>
            <a:off x="160839" y="8293225"/>
            <a:ext cx="803170" cy="992230"/>
            <a:chOff x="290560" y="563947"/>
            <a:chExt cx="2224100" cy="2747637"/>
          </a:xfrm>
        </p:grpSpPr>
        <p:sp>
          <p:nvSpPr>
            <p:cNvPr id="44" name="Oval 43">
              <a:extLst>
                <a:ext uri="{FF2B5EF4-FFF2-40B4-BE49-F238E27FC236}">
                  <a16:creationId xmlns:a16="http://schemas.microsoft.com/office/drawing/2014/main" id="{421AD206-72BF-4F89-ABF4-42E8B231BD53}"/>
                </a:ext>
              </a:extLst>
            </p:cNvPr>
            <p:cNvSpPr/>
            <p:nvPr/>
          </p:nvSpPr>
          <p:spPr>
            <a:xfrm>
              <a:off x="290560" y="563947"/>
              <a:ext cx="2214629" cy="221462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45" name="Rounded Rectangle 73">
              <a:extLst>
                <a:ext uri="{FF2B5EF4-FFF2-40B4-BE49-F238E27FC236}">
                  <a16:creationId xmlns:a16="http://schemas.microsoft.com/office/drawing/2014/main" id="{10BB64ED-9CAE-4F83-A537-DA6FAC95DD30}"/>
                </a:ext>
              </a:extLst>
            </p:cNvPr>
            <p:cNvSpPr/>
            <p:nvPr/>
          </p:nvSpPr>
          <p:spPr>
            <a:xfrm>
              <a:off x="300031" y="2842301"/>
              <a:ext cx="2214629" cy="469283"/>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dirty="0">
                  <a:latin typeface="Gill Sans MT Condensed" panose="020B0506020104020203" pitchFamily="34" charset="0"/>
                </a:rPr>
                <a:t>Induction tutors</a:t>
              </a:r>
            </a:p>
          </p:txBody>
        </p:sp>
      </p:grpSp>
      <p:pic>
        <p:nvPicPr>
          <p:cNvPr id="46" name="Picture 12" descr="lesson Icon 2812537">
            <a:extLst>
              <a:ext uri="{FF2B5EF4-FFF2-40B4-BE49-F238E27FC236}">
                <a16:creationId xmlns:a16="http://schemas.microsoft.com/office/drawing/2014/main" id="{D2BC2BB3-99FA-4CC5-82A1-96DC2C681A3B}"/>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02768" y="8418016"/>
            <a:ext cx="515892" cy="515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6867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45A187EB7F1A84A890E3DBE6722B9A2" ma:contentTypeVersion="14" ma:contentTypeDescription="Create a new document." ma:contentTypeScope="" ma:versionID="54ce3d9e6ec901af5a0508e74bd325f2">
  <xsd:schema xmlns:xsd="http://www.w3.org/2001/XMLSchema" xmlns:xs="http://www.w3.org/2001/XMLSchema" xmlns:p="http://schemas.microsoft.com/office/2006/metadata/properties" xmlns:ns3="1a4f690a-3c21-47b9-b626-ddb63adf0775" xmlns:ns4="bb72b056-a597-4370-8ff5-977ebef110a8" targetNamespace="http://schemas.microsoft.com/office/2006/metadata/properties" ma:root="true" ma:fieldsID="16f267172ad2970bd5598b6a5e44b510" ns3:_="" ns4:_="">
    <xsd:import namespace="1a4f690a-3c21-47b9-b626-ddb63adf0775"/>
    <xsd:import namespace="bb72b056-a597-4370-8ff5-977ebef110a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4f690a-3c21-47b9-b626-ddb63adf07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b72b056-a597-4370-8ff5-977ebef110a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2.xml><?xml version="1.0" encoding="utf-8"?>
<ds:datastoreItem xmlns:ds="http://schemas.openxmlformats.org/officeDocument/2006/customXml" ds:itemID="{02A09931-75FB-4F27-905A-4216465D4FC3}">
  <ds:schemaRefs>
    <ds:schemaRef ds:uri="http://purl.org/dc/terms/"/>
    <ds:schemaRef ds:uri="http://schemas.microsoft.com/office/2006/metadata/properties"/>
    <ds:schemaRef ds:uri="1a4f690a-3c21-47b9-b626-ddb63adf0775"/>
    <ds:schemaRef ds:uri="http://schemas.microsoft.com/office/2006/documentManagement/types"/>
    <ds:schemaRef ds:uri="http://schemas.openxmlformats.org/package/2006/metadata/core-properties"/>
    <ds:schemaRef ds:uri="http://purl.org/dc/dcmitype/"/>
    <ds:schemaRef ds:uri="http://www.w3.org/XML/1998/namespace"/>
    <ds:schemaRef ds:uri="http://schemas.microsoft.com/office/infopath/2007/PartnerControls"/>
    <ds:schemaRef ds:uri="bb72b056-a597-4370-8ff5-977ebef110a8"/>
    <ds:schemaRef ds:uri="http://purl.org/dc/elements/1.1/"/>
  </ds:schemaRefs>
</ds:datastoreItem>
</file>

<file path=customXml/itemProps3.xml><?xml version="1.0" encoding="utf-8"?>
<ds:datastoreItem xmlns:ds="http://schemas.openxmlformats.org/officeDocument/2006/customXml" ds:itemID="{82A1B9B6-CCEC-4DA4-8945-34B95C3005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4f690a-3c21-47b9-b626-ddb63adf0775"/>
    <ds:schemaRef ds:uri="bb72b056-a597-4370-8ff5-977ebef110a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73161</TotalTime>
  <Words>510</Words>
  <Application>Microsoft Office PowerPoint</Application>
  <PresentationFormat>A4 Paper (210x297 mm)</PresentationFormat>
  <Paragraphs>29</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Gill Sans MT Condensed</vt:lpstr>
      <vt:lpstr>Times New Roman</vt:lpstr>
      <vt:lpstr>Office Theme</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lastModifiedBy>Jan Keating</cp:lastModifiedBy>
  <cp:revision>616</cp:revision>
  <dcterms:created xsi:type="dcterms:W3CDTF">2021-06-21T08:59:27Z</dcterms:created>
  <dcterms:modified xsi:type="dcterms:W3CDTF">2022-09-29T10:25:00Z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0x010100345A187EB7F1A84A890E3DBE6722B9A2</vt:lpwstr>
  </property>
  <property fmtid="{D5CDD505-2E9C-101B-9397-08002B2CF9AE}" pid="3" name="MediaServiceImageTags">
    <vt:lpwstr/>
  </property>
</Properties>
</file>