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7"/>
  </p:notesMasterIdLst>
  <p:sldIdLst>
    <p:sldId id="260" r:id="rId5"/>
    <p:sldId id="258" r:id="rId6"/>
  </p:sldIdLst>
  <p:sldSz cx="6858000" cy="9906000" type="A4"/>
  <p:notesSz cx="6745288" cy="98821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a:srgbClr val="5D3080"/>
    <a:srgbClr val="0066FF"/>
    <a:srgbClr val="ED6179"/>
    <a:srgbClr val="9900FF"/>
    <a:srgbClr val="990099"/>
    <a:srgbClr val="33CC33"/>
    <a:srgbClr val="009900"/>
    <a:srgbClr val="CCFF99"/>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F9D406-5BFD-DC96-AFA8-0551F7C5BD32}" v="583" dt="2022-12-01T15:26:49.532"/>
    <p1510:client id="{5B8767B5-7A50-537B-BBCC-EEFE1782CC12}" v="1" dt="2022-12-01T14:10:04.297"/>
    <p1510:client id="{6667EBEE-A44D-F08E-087A-CC7814B934A8}" v="248" dt="2022-11-29T09:52:21.504"/>
    <p1510:client id="{7E3EE991-A53C-138E-98D5-2E78E226DFE0}" v="6" dt="2022-11-29T14:20:21.248"/>
    <p1510:client id="{E0217A4A-A221-845B-A8EF-EA6280847DC3}" v="6" dt="2022-11-29T15:00:36.2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1" d="100"/>
          <a:sy n="71" d="100"/>
        </p:scale>
        <p:origin x="1866"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 McGregor" userId="S::k.mcgregor@xaviercet.org.uk::9081d5c0-f1d2-47c5-8094-d251e0f8781c" providerId="AD" clId="Web-{7E3EE991-A53C-138E-98D5-2E78E226DFE0}"/>
    <pc:docChg chg="modSld">
      <pc:chgData name="K McGregor" userId="S::k.mcgregor@xaviercet.org.uk::9081d5c0-f1d2-47c5-8094-d251e0f8781c" providerId="AD" clId="Web-{7E3EE991-A53C-138E-98D5-2E78E226DFE0}" dt="2022-11-29T14:20:21.248" v="5" actId="20577"/>
      <pc:docMkLst>
        <pc:docMk/>
      </pc:docMkLst>
      <pc:sldChg chg="modSp">
        <pc:chgData name="K McGregor" userId="S::k.mcgregor@xaviercet.org.uk::9081d5c0-f1d2-47c5-8094-d251e0f8781c" providerId="AD" clId="Web-{7E3EE991-A53C-138E-98D5-2E78E226DFE0}" dt="2022-11-29T14:20:21.248" v="5" actId="20577"/>
        <pc:sldMkLst>
          <pc:docMk/>
          <pc:sldMk cId="3477747591" sldId="260"/>
        </pc:sldMkLst>
        <pc:spChg chg="mod">
          <ac:chgData name="K McGregor" userId="S::k.mcgregor@xaviercet.org.uk::9081d5c0-f1d2-47c5-8094-d251e0f8781c" providerId="AD" clId="Web-{7E3EE991-A53C-138E-98D5-2E78E226DFE0}" dt="2022-11-29T14:20:21.248" v="5" actId="20577"/>
          <ac:spMkLst>
            <pc:docMk/>
            <pc:sldMk cId="3477747591" sldId="260"/>
            <ac:spMk id="23" creationId="{B17C2A06-6824-4D25-9546-29CEB9C6B4B9}"/>
          </ac:spMkLst>
        </pc:spChg>
      </pc:sldChg>
    </pc:docChg>
  </pc:docChgLst>
  <pc:docChgLst>
    <pc:chgData name="S Hunter" userId="S::s.hunter@xaviercet.org.uk::49930659-e164-4d1d-8b7b-bd0110c17c72" providerId="AD" clId="Web-{6667EBEE-A44D-F08E-087A-CC7814B934A8}"/>
    <pc:docChg chg="modSld">
      <pc:chgData name="S Hunter" userId="S::s.hunter@xaviercet.org.uk::49930659-e164-4d1d-8b7b-bd0110c17c72" providerId="AD" clId="Web-{6667EBEE-A44D-F08E-087A-CC7814B934A8}" dt="2022-11-29T09:52:21.504" v="247" actId="20577"/>
      <pc:docMkLst>
        <pc:docMk/>
      </pc:docMkLst>
      <pc:sldChg chg="modSp">
        <pc:chgData name="S Hunter" userId="S::s.hunter@xaviercet.org.uk::49930659-e164-4d1d-8b7b-bd0110c17c72" providerId="AD" clId="Web-{6667EBEE-A44D-F08E-087A-CC7814B934A8}" dt="2022-11-29T09:48:23.013" v="184" actId="20577"/>
        <pc:sldMkLst>
          <pc:docMk/>
          <pc:sldMk cId="4264698637" sldId="258"/>
        </pc:sldMkLst>
        <pc:spChg chg="mod">
          <ac:chgData name="S Hunter" userId="S::s.hunter@xaviercet.org.uk::49930659-e164-4d1d-8b7b-bd0110c17c72" providerId="AD" clId="Web-{6667EBEE-A44D-F08E-087A-CC7814B934A8}" dt="2022-11-29T09:48:23.013" v="184" actId="20577"/>
          <ac:spMkLst>
            <pc:docMk/>
            <pc:sldMk cId="4264698637" sldId="258"/>
            <ac:spMk id="41" creationId="{A1AB0B8D-60A2-48BE-80C4-F164F85844C2}"/>
          </ac:spMkLst>
        </pc:spChg>
      </pc:sldChg>
      <pc:sldChg chg="modSp">
        <pc:chgData name="S Hunter" userId="S::s.hunter@xaviercet.org.uk::49930659-e164-4d1d-8b7b-bd0110c17c72" providerId="AD" clId="Web-{6667EBEE-A44D-F08E-087A-CC7814B934A8}" dt="2022-11-29T09:52:21.504" v="247" actId="20577"/>
        <pc:sldMkLst>
          <pc:docMk/>
          <pc:sldMk cId="3477747591" sldId="260"/>
        </pc:sldMkLst>
        <pc:spChg chg="mod">
          <ac:chgData name="S Hunter" userId="S::s.hunter@xaviercet.org.uk::49930659-e164-4d1d-8b7b-bd0110c17c72" providerId="AD" clId="Web-{6667EBEE-A44D-F08E-087A-CC7814B934A8}" dt="2022-11-29T09:52:21.504" v="247" actId="20577"/>
          <ac:spMkLst>
            <pc:docMk/>
            <pc:sldMk cId="3477747591" sldId="260"/>
            <ac:spMk id="25" creationId="{CE043836-EA50-4838-9650-EE0E66B9E62A}"/>
          </ac:spMkLst>
        </pc:spChg>
      </pc:sldChg>
    </pc:docChg>
  </pc:docChgLst>
  <pc:docChgLst>
    <pc:chgData name="C Carr" userId="S::c.carr@xaviercet.org.uk::6e691739-8545-4740-b665-61a68a7ec40b" providerId="AD" clId="Web-{0FF9D406-5BFD-DC96-AFA8-0551F7C5BD32}"/>
    <pc:docChg chg="modSld">
      <pc:chgData name="C Carr" userId="S::c.carr@xaviercet.org.uk::6e691739-8545-4740-b665-61a68a7ec40b" providerId="AD" clId="Web-{0FF9D406-5BFD-DC96-AFA8-0551F7C5BD32}" dt="2022-12-01T15:26:49.532" v="571" actId="14100"/>
      <pc:docMkLst>
        <pc:docMk/>
      </pc:docMkLst>
      <pc:sldChg chg="addSp delSp modSp">
        <pc:chgData name="C Carr" userId="S::c.carr@xaviercet.org.uk::6e691739-8545-4740-b665-61a68a7ec40b" providerId="AD" clId="Web-{0FF9D406-5BFD-DC96-AFA8-0551F7C5BD32}" dt="2022-12-01T15:26:49.532" v="571" actId="14100"/>
        <pc:sldMkLst>
          <pc:docMk/>
          <pc:sldMk cId="4264698637" sldId="258"/>
        </pc:sldMkLst>
        <pc:spChg chg="add mod">
          <ac:chgData name="C Carr" userId="S::c.carr@xaviercet.org.uk::6e691739-8545-4740-b665-61a68a7ec40b" providerId="AD" clId="Web-{0FF9D406-5BFD-DC96-AFA8-0551F7C5BD32}" dt="2022-12-01T15:26:49.532" v="571" actId="14100"/>
          <ac:spMkLst>
            <pc:docMk/>
            <pc:sldMk cId="4264698637" sldId="258"/>
            <ac:spMk id="2" creationId="{4C0FF31E-C313-0CC2-22E1-35B763CD5991}"/>
          </ac:spMkLst>
        </pc:spChg>
        <pc:spChg chg="add">
          <ac:chgData name="C Carr" userId="S::c.carr@xaviercet.org.uk::6e691739-8545-4740-b665-61a68a7ec40b" providerId="AD" clId="Web-{0FF9D406-5BFD-DC96-AFA8-0551F7C5BD32}" dt="2022-12-01T15:22:34.365" v="490"/>
          <ac:spMkLst>
            <pc:docMk/>
            <pc:sldMk cId="4264698637" sldId="258"/>
            <ac:spMk id="5" creationId="{5099FB9C-D88C-775C-FB16-C731E946D015}"/>
          </ac:spMkLst>
        </pc:spChg>
        <pc:spChg chg="add">
          <ac:chgData name="C Carr" userId="S::c.carr@xaviercet.org.uk::6e691739-8545-4740-b665-61a68a7ec40b" providerId="AD" clId="Web-{0FF9D406-5BFD-DC96-AFA8-0551F7C5BD32}" dt="2022-12-01T15:22:34.365" v="490"/>
          <ac:spMkLst>
            <pc:docMk/>
            <pc:sldMk cId="4264698637" sldId="258"/>
            <ac:spMk id="6" creationId="{F4A13474-C8B6-100B-37BF-D8E5DC8EE159}"/>
          </ac:spMkLst>
        </pc:spChg>
        <pc:spChg chg="mod">
          <ac:chgData name="C Carr" userId="S::c.carr@xaviercet.org.uk::6e691739-8545-4740-b665-61a68a7ec40b" providerId="AD" clId="Web-{0FF9D406-5BFD-DC96-AFA8-0551F7C5BD32}" dt="2022-12-01T15:23:48.790" v="509"/>
          <ac:spMkLst>
            <pc:docMk/>
            <pc:sldMk cId="4264698637" sldId="258"/>
            <ac:spMk id="9" creationId="{F235C1EB-5746-D243-E39F-82C224528FF5}"/>
          </ac:spMkLst>
        </pc:spChg>
        <pc:spChg chg="mod">
          <ac:chgData name="C Carr" userId="S::c.carr@xaviercet.org.uk::6e691739-8545-4740-b665-61a68a7ec40b" providerId="AD" clId="Web-{0FF9D406-5BFD-DC96-AFA8-0551F7C5BD32}" dt="2022-12-01T15:24:01.322" v="510"/>
          <ac:spMkLst>
            <pc:docMk/>
            <pc:sldMk cId="4264698637" sldId="258"/>
            <ac:spMk id="10" creationId="{B54D395E-7CF6-E991-8365-BAF5C96ECAE2}"/>
          </ac:spMkLst>
        </pc:spChg>
        <pc:grpChg chg="add del mod">
          <ac:chgData name="C Carr" userId="S::c.carr@xaviercet.org.uk::6e691739-8545-4740-b665-61a68a7ec40b" providerId="AD" clId="Web-{0FF9D406-5BFD-DC96-AFA8-0551F7C5BD32}" dt="2022-12-01T15:23:04.570" v="493"/>
          <ac:grpSpMkLst>
            <pc:docMk/>
            <pc:sldMk cId="4264698637" sldId="258"/>
            <ac:grpSpMk id="4" creationId="{B3B7563C-81F8-73DF-A216-FCF999503819}"/>
          </ac:grpSpMkLst>
        </pc:grpChg>
        <pc:grpChg chg="add mod">
          <ac:chgData name="C Carr" userId="S::c.carr@xaviercet.org.uk::6e691739-8545-4740-b665-61a68a7ec40b" providerId="AD" clId="Web-{0FF9D406-5BFD-DC96-AFA8-0551F7C5BD32}" dt="2022-12-01T15:23:22.930" v="496" actId="1076"/>
          <ac:grpSpMkLst>
            <pc:docMk/>
            <pc:sldMk cId="4264698637" sldId="258"/>
            <ac:grpSpMk id="8" creationId="{10718BCC-0FC9-0444-C2B1-6645035EC5B3}"/>
          </ac:grpSpMkLst>
        </pc:grpChg>
        <pc:picChg chg="add">
          <ac:chgData name="C Carr" userId="S::c.carr@xaviercet.org.uk::6e691739-8545-4740-b665-61a68a7ec40b" providerId="AD" clId="Web-{0FF9D406-5BFD-DC96-AFA8-0551F7C5BD32}" dt="2022-12-01T15:22:34.365" v="490"/>
          <ac:picMkLst>
            <pc:docMk/>
            <pc:sldMk cId="4264698637" sldId="258"/>
            <ac:picMk id="7" creationId="{2D3DFA30-9E32-B237-66B8-92B998B9E95F}"/>
          </ac:picMkLst>
        </pc:picChg>
        <pc:picChg chg="add mod">
          <ac:chgData name="C Carr" userId="S::c.carr@xaviercet.org.uk::6e691739-8545-4740-b665-61a68a7ec40b" providerId="AD" clId="Web-{0FF9D406-5BFD-DC96-AFA8-0551F7C5BD32}" dt="2022-12-01T15:24:33.901" v="516" actId="1076"/>
          <ac:picMkLst>
            <pc:docMk/>
            <pc:sldMk cId="4264698637" sldId="258"/>
            <ac:picMk id="11" creationId="{F9F4D36C-2A90-6FD6-5D7C-DB907427ED3D}"/>
          </ac:picMkLst>
        </pc:picChg>
      </pc:sldChg>
      <pc:sldChg chg="modSp">
        <pc:chgData name="C Carr" userId="S::c.carr@xaviercet.org.uk::6e691739-8545-4740-b665-61a68a7ec40b" providerId="AD" clId="Web-{0FF9D406-5BFD-DC96-AFA8-0551F7C5BD32}" dt="2022-12-01T14:57:10.088" v="150" actId="20577"/>
        <pc:sldMkLst>
          <pc:docMk/>
          <pc:sldMk cId="3477747591" sldId="260"/>
        </pc:sldMkLst>
        <pc:spChg chg="mod">
          <ac:chgData name="C Carr" userId="S::c.carr@xaviercet.org.uk::6e691739-8545-4740-b665-61a68a7ec40b" providerId="AD" clId="Web-{0FF9D406-5BFD-DC96-AFA8-0551F7C5BD32}" dt="2022-12-01T14:57:10.088" v="150" actId="20577"/>
          <ac:spMkLst>
            <pc:docMk/>
            <pc:sldMk cId="3477747591" sldId="260"/>
            <ac:spMk id="23" creationId="{B17C2A06-6824-4D25-9546-29CEB9C6B4B9}"/>
          </ac:spMkLst>
        </pc:spChg>
        <pc:spChg chg="mod">
          <ac:chgData name="C Carr" userId="S::c.carr@xaviercet.org.uk::6e691739-8545-4740-b665-61a68a7ec40b" providerId="AD" clId="Web-{0FF9D406-5BFD-DC96-AFA8-0551F7C5BD32}" dt="2022-11-30T15:43:00.479" v="146" actId="20577"/>
          <ac:spMkLst>
            <pc:docMk/>
            <pc:sldMk cId="3477747591" sldId="260"/>
            <ac:spMk id="25" creationId="{CE043836-EA50-4838-9650-EE0E66B9E62A}"/>
          </ac:spMkLst>
        </pc:spChg>
        <pc:spChg chg="mod">
          <ac:chgData name="C Carr" userId="S::c.carr@xaviercet.org.uk::6e691739-8545-4740-b665-61a68a7ec40b" providerId="AD" clId="Web-{0FF9D406-5BFD-DC96-AFA8-0551F7C5BD32}" dt="2022-11-30T15:43:06.464" v="147" actId="1076"/>
          <ac:spMkLst>
            <pc:docMk/>
            <pc:sldMk cId="3477747591" sldId="260"/>
            <ac:spMk id="75" creationId="{CE043836-EA50-4838-9650-EE0E66B9E62A}"/>
          </ac:spMkLst>
        </pc:spChg>
        <pc:spChg chg="mod">
          <ac:chgData name="C Carr" userId="S::c.carr@xaviercet.org.uk::6e691739-8545-4740-b665-61a68a7ec40b" providerId="AD" clId="Web-{0FF9D406-5BFD-DC96-AFA8-0551F7C5BD32}" dt="2022-11-30T15:43:09.964" v="148" actId="1076"/>
          <ac:spMkLst>
            <pc:docMk/>
            <pc:sldMk cId="3477747591" sldId="260"/>
            <ac:spMk id="80" creationId="{CE043836-EA50-4838-9650-EE0E66B9E62A}"/>
          </ac:spMkLst>
        </pc:spChg>
        <pc:grpChg chg="mod">
          <ac:chgData name="C Carr" userId="S::c.carr@xaviercet.org.uk::6e691739-8545-4740-b665-61a68a7ec40b" providerId="AD" clId="Web-{0FF9D406-5BFD-DC96-AFA8-0551F7C5BD32}" dt="2022-11-30T15:39:50.808" v="137" actId="1076"/>
          <ac:grpSpMkLst>
            <pc:docMk/>
            <pc:sldMk cId="3477747591" sldId="260"/>
            <ac:grpSpMk id="71" creationId="{00000000-0000-0000-0000-000000000000}"/>
          </ac:grpSpMkLst>
        </pc:grpChg>
        <pc:grpChg chg="mod">
          <ac:chgData name="C Carr" userId="S::c.carr@xaviercet.org.uk::6e691739-8545-4740-b665-61a68a7ec40b" providerId="AD" clId="Web-{0FF9D406-5BFD-DC96-AFA8-0551F7C5BD32}" dt="2022-11-30T15:39:32.182" v="135" actId="1076"/>
          <ac:grpSpMkLst>
            <pc:docMk/>
            <pc:sldMk cId="3477747591" sldId="260"/>
            <ac:grpSpMk id="76" creationId="{00000000-0000-0000-0000-000000000000}"/>
          </ac:grpSpMkLst>
        </pc:grpChg>
        <pc:picChg chg="mod">
          <ac:chgData name="C Carr" userId="S::c.carr@xaviercet.org.uk::6e691739-8545-4740-b665-61a68a7ec40b" providerId="AD" clId="Web-{0FF9D406-5BFD-DC96-AFA8-0551F7C5BD32}" dt="2022-11-30T15:39:10.774" v="131" actId="1076"/>
          <ac:picMkLst>
            <pc:docMk/>
            <pc:sldMk cId="3477747591" sldId="260"/>
            <ac:picMk id="2" creationId="{AD80C6D2-0B2E-48A8-B934-0C5654360444}"/>
          </ac:picMkLst>
        </pc:picChg>
        <pc:picChg chg="mod">
          <ac:chgData name="C Carr" userId="S::c.carr@xaviercet.org.uk::6e691739-8545-4740-b665-61a68a7ec40b" providerId="AD" clId="Web-{0FF9D406-5BFD-DC96-AFA8-0551F7C5BD32}" dt="2022-11-30T15:39:13.024" v="132" actId="1076"/>
          <ac:picMkLst>
            <pc:docMk/>
            <pc:sldMk cId="3477747591" sldId="260"/>
            <ac:picMk id="4" creationId="{9B13295A-B3CE-4181-8585-24B89FFC50FA}"/>
          </ac:picMkLst>
        </pc:picChg>
      </pc:sldChg>
    </pc:docChg>
  </pc:docChgLst>
  <pc:docChgLst>
    <pc:chgData name="Jan Keating" userId="808df2ce-9829-445b-ae67-ae255666b6da" providerId="ADAL" clId="{AF576928-3CEA-4634-A589-99316C5D32F6}"/>
    <pc:docChg chg="modSld">
      <pc:chgData name="Jan Keating" userId="808df2ce-9829-445b-ae67-ae255666b6da" providerId="ADAL" clId="{AF576928-3CEA-4634-A589-99316C5D32F6}" dt="2022-11-24T20:40:41.099" v="0" actId="20577"/>
      <pc:docMkLst>
        <pc:docMk/>
      </pc:docMkLst>
      <pc:sldChg chg="modSp">
        <pc:chgData name="Jan Keating" userId="808df2ce-9829-445b-ae67-ae255666b6da" providerId="ADAL" clId="{AF576928-3CEA-4634-A589-99316C5D32F6}" dt="2022-11-24T20:40:41.099" v="0" actId="20577"/>
        <pc:sldMkLst>
          <pc:docMk/>
          <pc:sldMk cId="3477747591" sldId="260"/>
        </pc:sldMkLst>
        <pc:spChg chg="mod">
          <ac:chgData name="Jan Keating" userId="808df2ce-9829-445b-ae67-ae255666b6da" providerId="ADAL" clId="{AF576928-3CEA-4634-A589-99316C5D32F6}" dt="2022-11-24T20:40:41.099" v="0" actId="20577"/>
          <ac:spMkLst>
            <pc:docMk/>
            <pc:sldMk cId="3477747591" sldId="260"/>
            <ac:spMk id="75" creationId="{CE043836-EA50-4838-9650-EE0E66B9E62A}"/>
          </ac:spMkLst>
        </pc:spChg>
      </pc:sldChg>
    </pc:docChg>
  </pc:docChgLst>
  <pc:docChgLst>
    <pc:chgData name="K McGregor" userId="S::k.mcgregor@xaviercet.org.uk::9081d5c0-f1d2-47c5-8094-d251e0f8781c" providerId="AD" clId="Web-{E0217A4A-A221-845B-A8EF-EA6280847DC3}"/>
    <pc:docChg chg="modSld">
      <pc:chgData name="K McGregor" userId="S::k.mcgregor@xaviercet.org.uk::9081d5c0-f1d2-47c5-8094-d251e0f8781c" providerId="AD" clId="Web-{E0217A4A-A221-845B-A8EF-EA6280847DC3}" dt="2022-11-29T15:00:36.281" v="5" actId="14100"/>
      <pc:docMkLst>
        <pc:docMk/>
      </pc:docMkLst>
      <pc:sldChg chg="modSp">
        <pc:chgData name="K McGregor" userId="S::k.mcgregor@xaviercet.org.uk::9081d5c0-f1d2-47c5-8094-d251e0f8781c" providerId="AD" clId="Web-{E0217A4A-A221-845B-A8EF-EA6280847DC3}" dt="2022-11-29T15:00:36.281" v="5" actId="14100"/>
        <pc:sldMkLst>
          <pc:docMk/>
          <pc:sldMk cId="3477747591" sldId="260"/>
        </pc:sldMkLst>
        <pc:spChg chg="mod">
          <ac:chgData name="K McGregor" userId="S::k.mcgregor@xaviercet.org.uk::9081d5c0-f1d2-47c5-8094-d251e0f8781c" providerId="AD" clId="Web-{E0217A4A-A221-845B-A8EF-EA6280847DC3}" dt="2022-11-29T15:00:36.281" v="5" actId="14100"/>
          <ac:spMkLst>
            <pc:docMk/>
            <pc:sldMk cId="3477747591" sldId="260"/>
            <ac:spMk id="23" creationId="{B17C2A06-6824-4D25-9546-29CEB9C6B4B9}"/>
          </ac:spMkLst>
        </pc:spChg>
      </pc:sldChg>
    </pc:docChg>
  </pc:docChgLst>
  <pc:docChgLst>
    <pc:chgData name="C Carr" userId="S::c.carr@xaviercet.org.uk::6e691739-8545-4740-b665-61a68a7ec40b" providerId="AD" clId="Web-{5B8767B5-7A50-537B-BBCC-EEFE1782CC12}"/>
    <pc:docChg chg="modSld">
      <pc:chgData name="C Carr" userId="S::c.carr@xaviercet.org.uk::6e691739-8545-4740-b665-61a68a7ec40b" providerId="AD" clId="Web-{5B8767B5-7A50-537B-BBCC-EEFE1782CC12}" dt="2022-12-01T14:10:04.297" v="0" actId="20577"/>
      <pc:docMkLst>
        <pc:docMk/>
      </pc:docMkLst>
      <pc:sldChg chg="modSp">
        <pc:chgData name="C Carr" userId="S::c.carr@xaviercet.org.uk::6e691739-8545-4740-b665-61a68a7ec40b" providerId="AD" clId="Web-{5B8767B5-7A50-537B-BBCC-EEFE1782CC12}" dt="2022-12-01T14:10:04.297" v="0" actId="20577"/>
        <pc:sldMkLst>
          <pc:docMk/>
          <pc:sldMk cId="3477747591" sldId="260"/>
        </pc:sldMkLst>
        <pc:spChg chg="mod">
          <ac:chgData name="C Carr" userId="S::c.carr@xaviercet.org.uk::6e691739-8545-4740-b665-61a68a7ec40b" providerId="AD" clId="Web-{5B8767B5-7A50-537B-BBCC-EEFE1782CC12}" dt="2022-12-01T14:10:04.297" v="0" actId="20577"/>
          <ac:spMkLst>
            <pc:docMk/>
            <pc:sldMk cId="3477747591" sldId="260"/>
            <ac:spMk id="25" creationId="{CE043836-EA50-4838-9650-EE0E66B9E62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22958" cy="49582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20769" y="0"/>
            <a:ext cx="2922958" cy="495826"/>
          </a:xfrm>
          <a:prstGeom prst="rect">
            <a:avLst/>
          </a:prstGeom>
        </p:spPr>
        <p:txBody>
          <a:bodyPr vert="horz" lIns="91440" tIns="45720" rIns="91440" bIns="45720" rtlCol="0"/>
          <a:lstStyle>
            <a:lvl1pPr algn="r">
              <a:defRPr sz="1200"/>
            </a:lvl1pPr>
          </a:lstStyle>
          <a:p>
            <a:fld id="{C9A4B00F-4B9F-4A34-BCF3-CE3B6E2A7E68}" type="datetimeFigureOut">
              <a:rPr lang="en-GB" smtClean="0"/>
              <a:t>01/12/2022</a:t>
            </a:fld>
            <a:endParaRPr lang="en-GB"/>
          </a:p>
        </p:txBody>
      </p:sp>
      <p:sp>
        <p:nvSpPr>
          <p:cNvPr id="4" name="Slide Image Placeholder 3"/>
          <p:cNvSpPr>
            <a:spLocks noGrp="1" noRot="1" noChangeAspect="1"/>
          </p:cNvSpPr>
          <p:nvPr>
            <p:ph type="sldImg" idx="2"/>
          </p:nvPr>
        </p:nvSpPr>
        <p:spPr>
          <a:xfrm>
            <a:off x="2219325" y="1235075"/>
            <a:ext cx="2306638" cy="3335338"/>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4529" y="4755803"/>
            <a:ext cx="5396230" cy="3891112"/>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86364"/>
            <a:ext cx="2922958" cy="4958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20769" y="9386364"/>
            <a:ext cx="2922958" cy="495825"/>
          </a:xfrm>
          <a:prstGeom prst="rect">
            <a:avLst/>
          </a:prstGeom>
        </p:spPr>
        <p:txBody>
          <a:bodyPr vert="horz" lIns="91440" tIns="45720" rIns="91440" bIns="45720" rtlCol="0" anchor="b"/>
          <a:lstStyle>
            <a:lvl1pPr algn="r">
              <a:defRPr sz="1200"/>
            </a:lvl1pPr>
          </a:lstStyle>
          <a:p>
            <a:fld id="{9BADB5B5-F954-44EF-8726-07455D3E8C93}" type="slidenum">
              <a:rPr lang="en-GB" smtClean="0"/>
              <a:t>‹#›</a:t>
            </a:fld>
            <a:endParaRPr lang="en-GB"/>
          </a:p>
        </p:txBody>
      </p:sp>
    </p:spTree>
    <p:extLst>
      <p:ext uri="{BB962C8B-B14F-4D97-AF65-F5344CB8AC3E}">
        <p14:creationId xmlns:p14="http://schemas.microsoft.com/office/powerpoint/2010/main" val="418953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1</a:t>
            </a:fld>
            <a:endParaRPr lang="en-GB"/>
          </a:p>
        </p:txBody>
      </p:sp>
    </p:spTree>
    <p:extLst>
      <p:ext uri="{BB962C8B-B14F-4D97-AF65-F5344CB8AC3E}">
        <p14:creationId xmlns:p14="http://schemas.microsoft.com/office/powerpoint/2010/main" val="32062116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2</a:t>
            </a:fld>
            <a:endParaRPr lang="en-GB"/>
          </a:p>
        </p:txBody>
      </p:sp>
    </p:spTree>
    <p:extLst>
      <p:ext uri="{BB962C8B-B14F-4D97-AF65-F5344CB8AC3E}">
        <p14:creationId xmlns:p14="http://schemas.microsoft.com/office/powerpoint/2010/main" val="2933656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53BADC27-88BD-4EC2-A127-C9442C2D30E0}" type="datetimeFigureOut">
              <a:rPr lang="en-GB" smtClean="0"/>
              <a:t>01/12/2022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918038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01/12/2022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446222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BADC27-88BD-4EC2-A127-C9442C2D30E0}" type="datetimeFigureOut">
              <a:rPr lang="en-GB" smtClean="0"/>
              <a:t>01/12/2022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639473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BADC27-88BD-4EC2-A127-C9442C2D30E0}" type="datetimeFigureOut">
              <a:rPr lang="en-GB" smtClean="0"/>
              <a:t>01/12/2022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35942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3BADC27-88BD-4EC2-A127-C9442C2D30E0}" type="datetimeFigureOut">
              <a:rPr lang="en-GB" smtClean="0"/>
              <a:t>01/12/2022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58480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BADC27-88BD-4EC2-A127-C9442C2D30E0}" type="datetimeFigureOut">
              <a:rPr lang="en-GB" smtClean="0"/>
              <a:t>01/12/2022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567126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BADC27-88BD-4EC2-A127-C9442C2D30E0}" type="datetimeFigureOut">
              <a:rPr lang="en-GB" smtClean="0"/>
              <a:t>01/12/2022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53585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01/12/2022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600761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01/12/2022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483267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01/12/2022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025771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01/12/2022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258653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3BADC27-88BD-4EC2-A127-C9442C2D30E0}" type="datetimeFigureOut">
              <a:rPr lang="en-GB" smtClean="0"/>
              <a:t>01/12/2022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9F070B6-91DB-497F-930A-1C56EDE88C7D}" type="slidenum">
              <a:rPr lang="en-GB" smtClean="0"/>
              <a:t>‹#›</a:t>
            </a:fld>
            <a:endParaRPr lang="en-GB"/>
          </a:p>
        </p:txBody>
      </p:sp>
    </p:spTree>
    <p:extLst>
      <p:ext uri="{BB962C8B-B14F-4D97-AF65-F5344CB8AC3E}">
        <p14:creationId xmlns:p14="http://schemas.microsoft.com/office/powerpoint/2010/main" val="2098816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jpe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7.png"/><Relationship Id="rId5" Type="http://schemas.openxmlformats.org/officeDocument/2006/relationships/hyperlink" Target="mailto:k.dutoit@xaviercet.org.uk" TargetMode="External"/><Relationship Id="rId10" Type="http://schemas.openxmlformats.org/officeDocument/2006/relationships/image" Target="../media/image6.png"/><Relationship Id="rId4" Type="http://schemas.openxmlformats.org/officeDocument/2006/relationships/image" Target="../media/image2.png"/><Relationship Id="rId9" Type="http://schemas.openxmlformats.org/officeDocument/2006/relationships/hyperlink" Target="https://learning.teachfirst.org.uk/d2l/le/lessons/20140/topics/52358"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https://stsn.co.uk/about-us/" TargetMode="External"/><Relationship Id="rId3" Type="http://schemas.openxmlformats.org/officeDocument/2006/relationships/image" Target="../media/image1.jpe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https://us06web.zoom.us/j/84361657972?pwd=UWNySjZrdG5lbzV3VlRpYU92VXhYQT09" TargetMode="External"/><Relationship Id="rId5" Type="http://schemas.openxmlformats.org/officeDocument/2006/relationships/hyperlink" Target="mailto:S.hunter@xaviercet.org.uk" TargetMode="External"/><Relationship Id="rId10" Type="http://schemas.openxmlformats.org/officeDocument/2006/relationships/image" Target="../media/image10.svg"/><Relationship Id="rId4" Type="http://schemas.openxmlformats.org/officeDocument/2006/relationships/image" Target="../media/image2.png"/><Relationship Id="rId9"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02797" y="54536"/>
            <a:ext cx="709568" cy="417832"/>
          </a:xfrm>
          <a:prstGeom prst="rect">
            <a:avLst/>
          </a:prstGeom>
        </p:spPr>
      </p:pic>
      <p:sp>
        <p:nvSpPr>
          <p:cNvPr id="20" name="Rounded Rectangle 19"/>
          <p:cNvSpPr/>
          <p:nvPr/>
        </p:nvSpPr>
        <p:spPr>
          <a:xfrm rot="10800000" flipV="1">
            <a:off x="1980153" y="548614"/>
            <a:ext cx="468543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dirty="0">
                <a:solidFill>
                  <a:srgbClr val="002060"/>
                </a:solidFill>
              </a:rPr>
              <a:t>Year 1 ECT Week 12 bulletin </a:t>
            </a:r>
          </a:p>
          <a:p>
            <a:pPr algn="ctr"/>
            <a:r>
              <a:rPr lang="en-GB" sz="1100" dirty="0">
                <a:solidFill>
                  <a:srgbClr val="002060"/>
                </a:solidFill>
              </a:rPr>
              <a:t>w/b Monday 5</a:t>
            </a:r>
            <a:r>
              <a:rPr lang="en-GB" sz="1100" baseline="30000" dirty="0">
                <a:solidFill>
                  <a:srgbClr val="002060"/>
                </a:solidFill>
              </a:rPr>
              <a:t>th</a:t>
            </a:r>
            <a:r>
              <a:rPr lang="en-GB" sz="1100" dirty="0">
                <a:solidFill>
                  <a:srgbClr val="002060"/>
                </a:solidFill>
              </a:rPr>
              <a:t> December 2022</a:t>
            </a:r>
          </a:p>
          <a:p>
            <a:pPr algn="ctr"/>
            <a:r>
              <a:rPr lang="en-GB" sz="1100" b="1" dirty="0">
                <a:solidFill>
                  <a:srgbClr val="002060"/>
                </a:solidFill>
              </a:rPr>
              <a:t>ECF focus of the week:</a:t>
            </a:r>
          </a:p>
          <a:p>
            <a:pPr algn="ctr"/>
            <a:r>
              <a:rPr lang="en-GB" sz="1100" i="1" dirty="0">
                <a:solidFill>
                  <a:srgbClr val="002060"/>
                </a:solidFill>
              </a:rPr>
              <a:t>Metacognition</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4"/>
          <a:stretch>
            <a:fillRect/>
          </a:stretch>
        </p:blipFill>
        <p:spPr>
          <a:xfrm>
            <a:off x="127196" y="106818"/>
            <a:ext cx="1918172" cy="1086040"/>
          </a:xfrm>
          <a:prstGeom prst="rect">
            <a:avLst/>
          </a:prstGeom>
        </p:spPr>
      </p:pic>
      <p:sp>
        <p:nvSpPr>
          <p:cNvPr id="25" name="Rounded Rectangle 20">
            <a:extLst>
              <a:ext uri="{FF2B5EF4-FFF2-40B4-BE49-F238E27FC236}">
                <a16:creationId xmlns:a16="http://schemas.microsoft.com/office/drawing/2014/main" id="{CE043836-EA50-4838-9650-EE0E66B9E62A}"/>
              </a:ext>
            </a:extLst>
          </p:cNvPr>
          <p:cNvSpPr/>
          <p:nvPr/>
        </p:nvSpPr>
        <p:spPr>
          <a:xfrm>
            <a:off x="991821" y="1440297"/>
            <a:ext cx="5581674" cy="2221532"/>
          </a:xfrm>
          <a:prstGeom prst="roundRect">
            <a:avLst>
              <a:gd name="adj" fmla="val 10435"/>
            </a:avLst>
          </a:prstGeom>
          <a:solidFill>
            <a:schemeClr val="bg1"/>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478D73"/>
                </a:solidFill>
              </a:rPr>
              <a:t>A message from the team:</a:t>
            </a:r>
          </a:p>
          <a:p>
            <a:pPr marL="171450" indent="-171450">
              <a:buFont typeface="Arial"/>
              <a:buChar char="•"/>
            </a:pPr>
            <a:r>
              <a:rPr lang="en-GB" sz="1050" dirty="0">
                <a:solidFill>
                  <a:srgbClr val="002060"/>
                </a:solidFill>
                <a:cs typeface="Calibri" panose="020F0502020204030204"/>
              </a:rPr>
              <a:t>A huge thank you to all those tutors who have already completed their ECT's Progress Reviews.</a:t>
            </a:r>
            <a:endParaRPr lang="en-GB" sz="1050" b="1" dirty="0">
              <a:solidFill>
                <a:srgbClr val="002060"/>
              </a:solidFill>
              <a:cs typeface="Calibri" panose="020F0502020204030204"/>
            </a:endParaRPr>
          </a:p>
          <a:p>
            <a:pPr marL="171450" indent="-171450">
              <a:buFont typeface="Arial"/>
              <a:buChar char="•"/>
            </a:pPr>
            <a:r>
              <a:rPr lang="en-GB" sz="1050" dirty="0">
                <a:solidFill>
                  <a:srgbClr val="002060"/>
                </a:solidFill>
                <a:cs typeface="Calibri" panose="020F0502020204030204"/>
              </a:rPr>
              <a:t>We hope that those of you who attended Module 2 Seminar 2 in Week 11 enjoyed the training about </a:t>
            </a:r>
            <a:r>
              <a:rPr lang="en-GB" sz="1050" b="1" i="1" dirty="0">
                <a:solidFill>
                  <a:srgbClr val="002060"/>
                </a:solidFill>
                <a:cs typeface="Calibri" panose="020F0502020204030204"/>
              </a:rPr>
              <a:t>building well-organised mental models, </a:t>
            </a:r>
            <a:r>
              <a:rPr lang="en-GB" sz="1050" dirty="0">
                <a:solidFill>
                  <a:srgbClr val="002060"/>
                </a:solidFill>
                <a:cs typeface="Calibri" panose="020F0502020204030204"/>
              </a:rPr>
              <a:t>and have been able to implement some of its content in your classroom practice.  </a:t>
            </a:r>
            <a:r>
              <a:rPr lang="en-GB" sz="1050" b="1" i="1" dirty="0">
                <a:solidFill>
                  <a:srgbClr val="002060"/>
                </a:solidFill>
                <a:cs typeface="Calibri" panose="020F0502020204030204"/>
              </a:rPr>
              <a:t> </a:t>
            </a:r>
            <a:r>
              <a:rPr lang="en-GB" sz="1050" dirty="0">
                <a:solidFill>
                  <a:srgbClr val="002060"/>
                </a:solidFill>
                <a:cs typeface="Calibri" panose="020F0502020204030204"/>
              </a:rPr>
              <a:t>Some of you will attend this seminar in Week 12.  As with Seminar 1, please do remember to complete the evaluation, so as to avoid being sent catch-up materials.</a:t>
            </a:r>
            <a:endParaRPr lang="en-GB" sz="1050" b="1">
              <a:solidFill>
                <a:srgbClr val="002060"/>
              </a:solidFill>
              <a:cs typeface="Calibri" panose="020F0502020204030204"/>
            </a:endParaRPr>
          </a:p>
          <a:p>
            <a:pPr marL="171450" indent="-171450">
              <a:buFont typeface="Arial"/>
              <a:buChar char="•"/>
            </a:pPr>
            <a:r>
              <a:rPr lang="en-GB" sz="1050" dirty="0">
                <a:solidFill>
                  <a:schemeClr val="tx2">
                    <a:lumMod val="75000"/>
                  </a:schemeClr>
                </a:solidFill>
                <a:cs typeface="Calibri" panose="020F0502020204030204"/>
              </a:rPr>
              <a:t>Any schools who have ECTs joining them in January please could the Headteacher or Induction Tutor email Kate on </a:t>
            </a:r>
            <a:r>
              <a:rPr lang="en-GB" sz="1050" dirty="0">
                <a:solidFill>
                  <a:schemeClr val="tx2">
                    <a:lumMod val="75000"/>
                  </a:schemeClr>
                </a:solidFill>
                <a:cs typeface="Calibri" panose="020F0502020204030204"/>
                <a:hlinkClick r:id="rId5">
                  <a:extLst>
                    <a:ext uri="{A12FA001-AC4F-418D-AE19-62706E023703}">
                      <ahyp:hlinkClr xmlns:ahyp="http://schemas.microsoft.com/office/drawing/2018/hyperlinkcolor" val="tx"/>
                    </a:ext>
                  </a:extLst>
                </a:hlinkClick>
              </a:rPr>
              <a:t>k.dutoit@xaviercet.org.uk</a:t>
            </a:r>
            <a:r>
              <a:rPr lang="en-GB" sz="1050" dirty="0">
                <a:solidFill>
                  <a:schemeClr val="tx2">
                    <a:lumMod val="75000"/>
                  </a:schemeClr>
                </a:solidFill>
                <a:cs typeface="Calibri" panose="020F0502020204030204"/>
              </a:rPr>
              <a:t> and use the attached document to register them on the DfE portal.</a:t>
            </a:r>
          </a:p>
          <a:p>
            <a:pPr marL="171450" indent="-171450">
              <a:buFont typeface="Arial"/>
              <a:buChar char="•"/>
            </a:pPr>
            <a:endParaRPr lang="en-GB" sz="1050" dirty="0">
              <a:solidFill>
                <a:srgbClr val="002060"/>
              </a:solidFill>
              <a:cs typeface="Calibri" panose="020F0502020204030204"/>
            </a:endParaRPr>
          </a:p>
        </p:txBody>
      </p:sp>
      <p:grpSp>
        <p:nvGrpSpPr>
          <p:cNvPr id="61" name="Group 60"/>
          <p:cNvGrpSpPr/>
          <p:nvPr/>
        </p:nvGrpSpPr>
        <p:grpSpPr>
          <a:xfrm>
            <a:off x="127196" y="1678625"/>
            <a:ext cx="804972" cy="994456"/>
            <a:chOff x="9677339" y="3546418"/>
            <a:chExt cx="2224100" cy="2747637"/>
          </a:xfrm>
        </p:grpSpPr>
        <p:grpSp>
          <p:nvGrpSpPr>
            <p:cNvPr id="62" name="Group 61"/>
            <p:cNvGrpSpPr/>
            <p:nvPr/>
          </p:nvGrpSpPr>
          <p:grpSpPr>
            <a:xfrm>
              <a:off x="9677339" y="3546418"/>
              <a:ext cx="2224100" cy="2747637"/>
              <a:chOff x="9677339" y="3546418"/>
              <a:chExt cx="2224100" cy="2747637"/>
            </a:xfrm>
          </p:grpSpPr>
          <p:sp>
            <p:nvSpPr>
              <p:cNvPr id="64" name="Oval 63">
                <a:extLst>
                  <a:ext uri="{FF2B5EF4-FFF2-40B4-BE49-F238E27FC236}">
                    <a16:creationId xmlns:a16="http://schemas.microsoft.com/office/drawing/2014/main" id="{89089E19-7267-4442-8293-8CDF23B1321A}"/>
                  </a:ext>
                </a:extLst>
              </p:cNvPr>
              <p:cNvSpPr/>
              <p:nvPr/>
            </p:nvSpPr>
            <p:spPr>
              <a:xfrm>
                <a:off x="9677339" y="3546418"/>
                <a:ext cx="2214629" cy="2214629"/>
              </a:xfrm>
              <a:prstGeom prst="ellipse">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65" name="Rounded Rectangle 1">
                <a:extLst>
                  <a:ext uri="{FF2B5EF4-FFF2-40B4-BE49-F238E27FC236}">
                    <a16:creationId xmlns:a16="http://schemas.microsoft.com/office/drawing/2014/main" id="{1274FA95-A06A-4088-BF12-5D67502A3C21}"/>
                  </a:ext>
                </a:extLst>
              </p:cNvPr>
              <p:cNvSpPr/>
              <p:nvPr/>
            </p:nvSpPr>
            <p:spPr>
              <a:xfrm>
                <a:off x="9686810" y="5824772"/>
                <a:ext cx="2214629" cy="469283"/>
              </a:xfrm>
              <a:prstGeom prst="roundRect">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a:latin typeface="Gill Sans MT Condensed" panose="020B0506020104020203" pitchFamily="34" charset="0"/>
                  </a:rPr>
                  <a:t>From the team</a:t>
                </a:r>
              </a:p>
            </p:txBody>
          </p:sp>
        </p:grpSp>
        <p:pic>
          <p:nvPicPr>
            <p:cNvPr id="63" name="Picture 4" descr="like Icon 1123638">
              <a:extLst>
                <a:ext uri="{FF2B5EF4-FFF2-40B4-BE49-F238E27FC236}">
                  <a16:creationId xmlns:a16="http://schemas.microsoft.com/office/drawing/2014/main" id="{84554E97-026D-4006-96E1-99731DCB3D3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921432" y="3781039"/>
              <a:ext cx="1745385" cy="174538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1" name="Group 70"/>
          <p:cNvGrpSpPr/>
          <p:nvPr/>
        </p:nvGrpSpPr>
        <p:grpSpPr>
          <a:xfrm>
            <a:off x="70467" y="3825375"/>
            <a:ext cx="803170" cy="992231"/>
            <a:chOff x="290560" y="563947"/>
            <a:chExt cx="2224100" cy="2747637"/>
          </a:xfrm>
        </p:grpSpPr>
        <p:sp>
          <p:nvSpPr>
            <p:cNvPr id="72" name="Oval 71"/>
            <p:cNvSpPr/>
            <p:nvPr/>
          </p:nvSpPr>
          <p:spPr>
            <a:xfrm>
              <a:off x="290560" y="563947"/>
              <a:ext cx="2214629" cy="2214629"/>
            </a:xfrm>
            <a:prstGeom prst="ellipse">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pic>
          <p:nvPicPr>
            <p:cNvPr id="73" name="Picture 2" descr="study Icon 2025000"/>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24217" y="798376"/>
              <a:ext cx="1745766" cy="1745766"/>
            </a:xfrm>
            <a:prstGeom prst="rect">
              <a:avLst/>
            </a:prstGeom>
            <a:noFill/>
            <a:extLst>
              <a:ext uri="{909E8E84-426E-40DD-AFC4-6F175D3DCCD1}">
                <a14:hiddenFill xmlns:a14="http://schemas.microsoft.com/office/drawing/2010/main">
                  <a:solidFill>
                    <a:srgbClr val="FFFFFF"/>
                  </a:solidFill>
                </a14:hiddenFill>
              </a:ext>
            </a:extLst>
          </p:spPr>
        </p:pic>
        <p:sp>
          <p:nvSpPr>
            <p:cNvPr id="74" name="Rounded Rectangle 73"/>
            <p:cNvSpPr/>
            <p:nvPr/>
          </p:nvSpPr>
          <p:spPr>
            <a:xfrm>
              <a:off x="300031" y="2842301"/>
              <a:ext cx="2214629" cy="469283"/>
            </a:xfrm>
            <a:prstGeom prst="roundRect">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850">
                  <a:latin typeface="Gill Sans MT Condensed"/>
                </a:rPr>
                <a:t>Self-Directed Study</a:t>
              </a:r>
            </a:p>
          </p:txBody>
        </p:sp>
      </p:grpSp>
      <p:sp>
        <p:nvSpPr>
          <p:cNvPr id="75" name="Rounded Rectangle 20">
            <a:extLst>
              <a:ext uri="{FF2B5EF4-FFF2-40B4-BE49-F238E27FC236}">
                <a16:creationId xmlns:a16="http://schemas.microsoft.com/office/drawing/2014/main" id="{CE043836-EA50-4838-9650-EE0E66B9E62A}"/>
              </a:ext>
            </a:extLst>
          </p:cNvPr>
          <p:cNvSpPr/>
          <p:nvPr/>
        </p:nvSpPr>
        <p:spPr>
          <a:xfrm>
            <a:off x="993382" y="3792600"/>
            <a:ext cx="5599601" cy="958034"/>
          </a:xfrm>
          <a:prstGeom prst="roundRect">
            <a:avLst>
              <a:gd name="adj" fmla="val 10435"/>
            </a:avLst>
          </a:prstGeom>
          <a:solidFill>
            <a:schemeClr val="bg1"/>
          </a:solidFill>
          <a:ln>
            <a:solidFill>
              <a:srgbClr val="D51F3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D51F3D"/>
                </a:solidFill>
              </a:rPr>
              <a:t>ECTs’ self - directed study: Module 2 – How do pupils learn?</a:t>
            </a:r>
          </a:p>
          <a:p>
            <a:pPr marL="171450" indent="-171450" algn="just">
              <a:buFont typeface="Arial" panose="020B0604020202020204" pitchFamily="34" charset="0"/>
              <a:buChar char="•"/>
            </a:pPr>
            <a:r>
              <a:rPr lang="en-GB" sz="1050" dirty="0">
                <a:solidFill>
                  <a:srgbClr val="002060"/>
                </a:solidFill>
              </a:rPr>
              <a:t>In Week 12 your task is to complete the Module 2 Brightspace session, entitled </a:t>
            </a:r>
            <a:r>
              <a:rPr lang="en-GB" sz="1050" b="1" i="1" dirty="0">
                <a:solidFill>
                  <a:srgbClr val="002060"/>
                </a:solidFill>
              </a:rPr>
              <a:t>Metacognition.</a:t>
            </a:r>
          </a:p>
          <a:p>
            <a:pPr marL="171450" indent="-171450" algn="just">
              <a:buFont typeface="Arial" panose="020B0604020202020204" pitchFamily="34" charset="0"/>
              <a:buChar char="•"/>
            </a:pPr>
            <a:r>
              <a:rPr lang="en-GB" sz="1050" dirty="0">
                <a:solidFill>
                  <a:srgbClr val="002060"/>
                </a:solidFill>
              </a:rPr>
              <a:t>You will be pleased to know that this will take a maximum of only </a:t>
            </a:r>
            <a:r>
              <a:rPr lang="en-GB" sz="1050" b="1" dirty="0">
                <a:solidFill>
                  <a:srgbClr val="002060"/>
                </a:solidFill>
              </a:rPr>
              <a:t>15 minutes</a:t>
            </a:r>
            <a:r>
              <a:rPr lang="en-GB" sz="1050" dirty="0">
                <a:solidFill>
                  <a:srgbClr val="002060"/>
                </a:solidFill>
              </a:rPr>
              <a:t>.</a:t>
            </a:r>
            <a:endParaRPr lang="en-GB" sz="1050" dirty="0">
              <a:solidFill>
                <a:srgbClr val="002060"/>
              </a:solidFill>
              <a:cs typeface="Calibri"/>
            </a:endParaRPr>
          </a:p>
        </p:txBody>
      </p:sp>
      <p:grpSp>
        <p:nvGrpSpPr>
          <p:cNvPr id="76" name="Group 75"/>
          <p:cNvGrpSpPr/>
          <p:nvPr/>
        </p:nvGrpSpPr>
        <p:grpSpPr>
          <a:xfrm>
            <a:off x="128885" y="4927539"/>
            <a:ext cx="806400" cy="985489"/>
            <a:chOff x="5048571" y="563945"/>
            <a:chExt cx="2340854" cy="2757312"/>
          </a:xfrm>
        </p:grpSpPr>
        <p:sp>
          <p:nvSpPr>
            <p:cNvPr id="77" name="Oval 76"/>
            <p:cNvSpPr/>
            <p:nvPr/>
          </p:nvSpPr>
          <p:spPr>
            <a:xfrm>
              <a:off x="5048571" y="563945"/>
              <a:ext cx="2214629" cy="2214629"/>
            </a:xfrm>
            <a:prstGeom prst="ellipse">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pic>
          <p:nvPicPr>
            <p:cNvPr id="78" name="Picture 6" descr="mentoring Icon 2514129"/>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446604" y="873420"/>
              <a:ext cx="1551126" cy="1551126"/>
            </a:xfrm>
            <a:prstGeom prst="rect">
              <a:avLst/>
            </a:prstGeom>
            <a:noFill/>
            <a:extLst>
              <a:ext uri="{909E8E84-426E-40DD-AFC4-6F175D3DCCD1}">
                <a14:hiddenFill xmlns:a14="http://schemas.microsoft.com/office/drawing/2010/main">
                  <a:solidFill>
                    <a:srgbClr val="FFFFFF"/>
                  </a:solidFill>
                </a14:hiddenFill>
              </a:ext>
            </a:extLst>
          </p:spPr>
        </p:pic>
        <p:sp>
          <p:nvSpPr>
            <p:cNvPr id="79" name="Rounded Rectangle 78"/>
            <p:cNvSpPr/>
            <p:nvPr/>
          </p:nvSpPr>
          <p:spPr>
            <a:xfrm>
              <a:off x="5058044" y="2843953"/>
              <a:ext cx="2331381" cy="477304"/>
            </a:xfrm>
            <a:prstGeom prst="roundRect">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a:latin typeface="Gill Sans MT Condensed" panose="020B0506020104020203" pitchFamily="34" charset="0"/>
                </a:rPr>
                <a:t>Your mentor</a:t>
              </a:r>
            </a:p>
          </p:txBody>
        </p:sp>
      </p:grpSp>
      <p:sp>
        <p:nvSpPr>
          <p:cNvPr id="80" name="Rounded Rectangle 20">
            <a:extLst>
              <a:ext uri="{FF2B5EF4-FFF2-40B4-BE49-F238E27FC236}">
                <a16:creationId xmlns:a16="http://schemas.microsoft.com/office/drawing/2014/main" id="{CE043836-EA50-4838-9650-EE0E66B9E62A}"/>
              </a:ext>
            </a:extLst>
          </p:cNvPr>
          <p:cNvSpPr/>
          <p:nvPr/>
        </p:nvSpPr>
        <p:spPr>
          <a:xfrm>
            <a:off x="992453" y="4927539"/>
            <a:ext cx="5601418" cy="2429033"/>
          </a:xfrm>
          <a:prstGeom prst="roundRect">
            <a:avLst>
              <a:gd name="adj" fmla="val 10435"/>
            </a:avLst>
          </a:prstGeom>
          <a:solidFill>
            <a:schemeClr val="bg1"/>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a:t>
            </a:r>
            <a:r>
              <a:rPr lang="en-GB" sz="1050" b="1" dirty="0">
                <a:solidFill>
                  <a:srgbClr val="FFC000"/>
                </a:solidFill>
              </a:rPr>
              <a:t>ntor interaction</a:t>
            </a:r>
            <a:endParaRPr lang="en-GB" sz="1050" b="1" dirty="0">
              <a:solidFill>
                <a:srgbClr val="FFC000"/>
              </a:solidFill>
              <a:cs typeface="Calibri"/>
            </a:endParaRPr>
          </a:p>
          <a:p>
            <a:pPr marL="171450" indent="-171450" algn="just">
              <a:buFont typeface="Arial,Sans-Serif" panose="020B0604020202020204" pitchFamily="34" charset="0"/>
              <a:buChar char="•"/>
            </a:pPr>
            <a:r>
              <a:rPr lang="en-GB" sz="1050" dirty="0">
                <a:solidFill>
                  <a:srgbClr val="002060"/>
                </a:solidFill>
              </a:rPr>
              <a:t>In Week 12 you will have your usual </a:t>
            </a:r>
            <a:r>
              <a:rPr lang="en-GB" sz="1050" b="1" dirty="0">
                <a:solidFill>
                  <a:srgbClr val="002060"/>
                </a:solidFill>
              </a:rPr>
              <a:t>weekly meeting</a:t>
            </a:r>
            <a:r>
              <a:rPr lang="en-GB" sz="1050" dirty="0">
                <a:solidFill>
                  <a:srgbClr val="002060"/>
                </a:solidFill>
              </a:rPr>
              <a:t> with your mentor.  Please do not forget to either upload a copy of your mentor meeting record to Brightspace or keep a hard copy in a file.</a:t>
            </a:r>
            <a:endParaRPr lang="en-GB" sz="1050" dirty="0">
              <a:solidFill>
                <a:srgbClr val="002060"/>
              </a:solidFill>
              <a:cs typeface="Calibri"/>
            </a:endParaRPr>
          </a:p>
          <a:p>
            <a:pPr marL="171450" indent="-171450" algn="just">
              <a:buFont typeface="Arial,Sans-Serif" panose="020B0604020202020204" pitchFamily="34" charset="0"/>
              <a:buChar char="•"/>
            </a:pPr>
            <a:r>
              <a:rPr lang="en-GB" sz="1050" dirty="0">
                <a:solidFill>
                  <a:srgbClr val="002060"/>
                </a:solidFill>
                <a:cs typeface="Calibri"/>
              </a:rPr>
              <a:t>In Week 12, there is </a:t>
            </a:r>
            <a:r>
              <a:rPr lang="en-GB" sz="1050" b="1" dirty="0">
                <a:solidFill>
                  <a:srgbClr val="002060"/>
                </a:solidFill>
                <a:cs typeface="Calibri"/>
              </a:rPr>
              <a:t>no observation</a:t>
            </a:r>
            <a:r>
              <a:rPr lang="en-GB" sz="1050" dirty="0">
                <a:solidFill>
                  <a:srgbClr val="002060"/>
                </a:solidFill>
                <a:cs typeface="Calibri"/>
              </a:rPr>
              <a:t>.  Rather, you will have a </a:t>
            </a:r>
            <a:r>
              <a:rPr lang="en-GB" sz="1050" b="1" dirty="0">
                <a:solidFill>
                  <a:srgbClr val="002060"/>
                </a:solidFill>
                <a:cs typeface="Calibri"/>
              </a:rPr>
              <a:t>professional discussion </a:t>
            </a:r>
            <a:r>
              <a:rPr lang="en-GB" sz="1050" dirty="0">
                <a:solidFill>
                  <a:srgbClr val="002060"/>
                </a:solidFill>
                <a:cs typeface="Calibri"/>
              </a:rPr>
              <a:t>with your mentor, focusing on </a:t>
            </a:r>
            <a:r>
              <a:rPr lang="en-GB" sz="1050" b="1" i="1" dirty="0">
                <a:solidFill>
                  <a:srgbClr val="002060"/>
                </a:solidFill>
                <a:cs typeface="Calibri"/>
              </a:rPr>
              <a:t>introducing self-regulation and metacognition</a:t>
            </a:r>
            <a:r>
              <a:rPr lang="en-GB" sz="1050" dirty="0">
                <a:solidFill>
                  <a:srgbClr val="002060"/>
                </a:solidFill>
                <a:cs typeface="Calibri"/>
              </a:rPr>
              <a:t>.  Your mentor will help you to identify your pupils’ potential barriers to being able to self-regulate their learning.  To prepare for your discussion, you might like to consider the following questions:</a:t>
            </a:r>
          </a:p>
          <a:p>
            <a:pPr marL="628650" lvl="1" indent="-171450" algn="just">
              <a:buFont typeface="Arial,Sans-Serif" panose="020B0604020202020204" pitchFamily="34" charset="0"/>
              <a:buChar char="•"/>
            </a:pPr>
            <a:r>
              <a:rPr lang="en-GB" sz="1050" dirty="0">
                <a:solidFill>
                  <a:srgbClr val="002060"/>
                </a:solidFill>
                <a:cs typeface="Calibri"/>
              </a:rPr>
              <a:t>What is self-regulation and why is it important?</a:t>
            </a:r>
          </a:p>
          <a:p>
            <a:pPr marL="628650" lvl="1" indent="-171450" algn="just">
              <a:buFont typeface="Arial,Sans-Serif" panose="020B0604020202020204" pitchFamily="34" charset="0"/>
              <a:buChar char="•"/>
            </a:pPr>
            <a:r>
              <a:rPr lang="en-GB" sz="1050" dirty="0">
                <a:solidFill>
                  <a:srgbClr val="002060"/>
                </a:solidFill>
                <a:cs typeface="Calibri"/>
              </a:rPr>
              <a:t>What is the difference between cognition and metacognition and how are they interconnected?</a:t>
            </a:r>
          </a:p>
          <a:p>
            <a:pPr marL="628650" lvl="1" indent="-171450" algn="just">
              <a:buFont typeface="Arial,Sans-Serif" panose="020B0604020202020204" pitchFamily="34" charset="0"/>
              <a:buChar char="•"/>
            </a:pPr>
            <a:r>
              <a:rPr lang="en-GB" sz="1050" dirty="0">
                <a:solidFill>
                  <a:srgbClr val="002060"/>
                </a:solidFill>
                <a:cs typeface="Calibri"/>
              </a:rPr>
              <a:t>What 3 pieces of knowledge are important for metacognition?</a:t>
            </a:r>
          </a:p>
          <a:p>
            <a:pPr marL="628650" lvl="1" indent="-171450" algn="just">
              <a:buFont typeface="Arial,Sans-Serif" panose="020B0604020202020204" pitchFamily="34" charset="0"/>
              <a:buChar char="•"/>
            </a:pPr>
            <a:r>
              <a:rPr lang="en-GB" sz="1050" dirty="0">
                <a:solidFill>
                  <a:srgbClr val="002060"/>
                </a:solidFill>
                <a:cs typeface="Calibri"/>
              </a:rPr>
              <a:t>How able to you think your pupils are to self-regulate their learning?</a:t>
            </a:r>
          </a:p>
        </p:txBody>
      </p:sp>
      <p:sp>
        <p:nvSpPr>
          <p:cNvPr id="6" name="Rectangle 5">
            <a:extLst>
              <a:ext uri="{FF2B5EF4-FFF2-40B4-BE49-F238E27FC236}">
                <a16:creationId xmlns:a16="http://schemas.microsoft.com/office/drawing/2014/main" id="{FE82B984-5A13-46CC-8725-48CC825A6C11}"/>
              </a:ext>
            </a:extLst>
          </p:cNvPr>
          <p:cNvSpPr/>
          <p:nvPr/>
        </p:nvSpPr>
        <p:spPr>
          <a:xfrm>
            <a:off x="3307813" y="4696419"/>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23" name="Rounded Rectangle 20">
            <a:extLst>
              <a:ext uri="{FF2B5EF4-FFF2-40B4-BE49-F238E27FC236}">
                <a16:creationId xmlns:a16="http://schemas.microsoft.com/office/drawing/2014/main" id="{B17C2A06-6824-4D25-9546-29CEB9C6B4B9}"/>
              </a:ext>
            </a:extLst>
          </p:cNvPr>
          <p:cNvSpPr/>
          <p:nvPr/>
        </p:nvSpPr>
        <p:spPr>
          <a:xfrm>
            <a:off x="990385" y="7527146"/>
            <a:ext cx="5583995" cy="1931273"/>
          </a:xfrm>
          <a:prstGeom prst="roundRect">
            <a:avLst>
              <a:gd name="adj" fmla="val 10435"/>
            </a:avLst>
          </a:prstGeom>
          <a:solidFill>
            <a:srgbClr val="FFFF99"/>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Message to your mentor</a:t>
            </a:r>
          </a:p>
          <a:p>
            <a:pPr marL="171450" indent="-171450" algn="just">
              <a:buFont typeface="Arial" panose="020B0604020202020204" pitchFamily="34" charset="0"/>
              <a:buChar char="•"/>
            </a:pPr>
            <a:r>
              <a:rPr lang="en-GB" sz="1050" dirty="0">
                <a:solidFill>
                  <a:srgbClr val="002060"/>
                </a:solidFill>
              </a:rPr>
              <a:t>In Week 12, the focus of your interactions with your ECT will be</a:t>
            </a:r>
            <a:r>
              <a:rPr lang="en-GB" sz="1050" b="1" i="1" dirty="0">
                <a:solidFill>
                  <a:srgbClr val="002060"/>
                </a:solidFill>
                <a:cs typeface="Calibri"/>
              </a:rPr>
              <a:t> introducing self-regulation and metacognition</a:t>
            </a:r>
            <a:r>
              <a:rPr lang="en-GB" sz="1050" b="1" i="1" dirty="0">
                <a:solidFill>
                  <a:srgbClr val="002060"/>
                </a:solidFill>
              </a:rPr>
              <a:t>. </a:t>
            </a:r>
            <a:r>
              <a:rPr lang="en-GB" sz="1050" b="1" dirty="0">
                <a:solidFill>
                  <a:srgbClr val="002060"/>
                </a:solidFill>
              </a:rPr>
              <a:t>  </a:t>
            </a:r>
            <a:r>
              <a:rPr lang="en-GB" sz="1050" dirty="0">
                <a:solidFill>
                  <a:srgbClr val="002060"/>
                </a:solidFill>
              </a:rPr>
              <a:t>Please refer to page 36 in your Year 1 Mentor Handbook.</a:t>
            </a:r>
            <a:r>
              <a:rPr lang="en-GB" sz="1050" dirty="0">
                <a:solidFill>
                  <a:srgbClr val="002060"/>
                </a:solidFill>
                <a:cs typeface="Calibri"/>
              </a:rPr>
              <a:t> </a:t>
            </a:r>
          </a:p>
          <a:p>
            <a:pPr marL="171450" indent="-171450" algn="just">
              <a:buFont typeface="Arial" panose="020B0604020202020204" pitchFamily="34" charset="0"/>
              <a:buChar char="•"/>
            </a:pPr>
            <a:r>
              <a:rPr lang="en-GB" sz="1050" dirty="0">
                <a:solidFill>
                  <a:srgbClr val="002060"/>
                </a:solidFill>
              </a:rPr>
              <a:t>This week you are requested to undertake a </a:t>
            </a:r>
            <a:r>
              <a:rPr lang="en-GB" sz="1050" b="1" dirty="0">
                <a:solidFill>
                  <a:srgbClr val="002060"/>
                </a:solidFill>
              </a:rPr>
              <a:t>professional discussion</a:t>
            </a:r>
            <a:r>
              <a:rPr lang="en-GB" sz="1050" dirty="0">
                <a:solidFill>
                  <a:srgbClr val="002060"/>
                </a:solidFill>
              </a:rPr>
              <a:t> with your ECT, rather than an observation (see handbook).  </a:t>
            </a:r>
            <a:endParaRPr lang="en-GB" sz="1050">
              <a:solidFill>
                <a:srgbClr val="002060"/>
              </a:solidFill>
              <a:cs typeface="Calibri"/>
            </a:endParaRPr>
          </a:p>
          <a:p>
            <a:pPr marL="171450" indent="-171450" algn="just">
              <a:buFont typeface="Arial" panose="020B0604020202020204" pitchFamily="34" charset="0"/>
              <a:buChar char="•"/>
            </a:pPr>
            <a:r>
              <a:rPr lang="en-GB" sz="1050" b="1" dirty="0">
                <a:solidFill>
                  <a:srgbClr val="002060"/>
                </a:solidFill>
                <a:ea typeface="+mn-lt"/>
                <a:cs typeface="+mn-lt"/>
              </a:rPr>
              <a:t>Familiarisation video (6min): </a:t>
            </a:r>
            <a:r>
              <a:rPr lang="en-GB" sz="1050" dirty="0">
                <a:solidFill>
                  <a:srgbClr val="002060"/>
                </a:solidFill>
                <a:ea typeface="+mn-lt"/>
                <a:cs typeface="+mn-lt"/>
              </a:rPr>
              <a:t>Please click on the following link to view a short overview of the Brightspace content your ECT will be studying this week  </a:t>
            </a:r>
            <a:r>
              <a:rPr lang="en-GB" sz="1050" dirty="0">
                <a:solidFill>
                  <a:srgbClr val="002060"/>
                </a:solidFill>
                <a:ea typeface="+mn-lt"/>
                <a:cs typeface="+mn-lt"/>
                <a:hlinkClick r:id="rId9"/>
              </a:rPr>
              <a:t>Week 12 link</a:t>
            </a:r>
            <a:endParaRPr lang="en-GB" sz="1050">
              <a:solidFill>
                <a:srgbClr val="002060"/>
              </a:solidFill>
              <a:cs typeface="Calibri"/>
              <a:hlinkClick r:id="rId9"/>
            </a:endParaRPr>
          </a:p>
          <a:p>
            <a:pPr marL="171450" indent="-171450" algn="just">
              <a:buFont typeface="Arial" panose="020B0604020202020204" pitchFamily="34" charset="0"/>
              <a:buChar char="•"/>
            </a:pPr>
            <a:r>
              <a:rPr lang="en-GB" sz="1050" b="1" dirty="0">
                <a:solidFill>
                  <a:srgbClr val="002060"/>
                </a:solidFill>
                <a:cs typeface="Calibri"/>
              </a:rPr>
              <a:t>Mentor meeting records: </a:t>
            </a:r>
            <a:r>
              <a:rPr lang="en-GB" sz="1050" dirty="0">
                <a:solidFill>
                  <a:srgbClr val="002060"/>
                </a:solidFill>
                <a:cs typeface="Calibri"/>
              </a:rPr>
              <a:t>At the end of every mentor meeting it is important that a dated and accurate record is kept, either on file or electronically. Please also record any additional support you have offered your ECT.</a:t>
            </a:r>
          </a:p>
          <a:p>
            <a:pPr marL="171450" indent="-171450" algn="just">
              <a:buFont typeface="Arial" panose="020B0604020202020204" pitchFamily="34" charset="0"/>
              <a:buChar char="•"/>
            </a:pPr>
            <a:endParaRPr lang="en-GB" sz="1050" dirty="0">
              <a:solidFill>
                <a:srgbClr val="002060"/>
              </a:solidFill>
              <a:cs typeface="Calibri"/>
            </a:endParaRPr>
          </a:p>
        </p:txBody>
      </p:sp>
      <p:pic>
        <p:nvPicPr>
          <p:cNvPr id="2" name="Picture 1">
            <a:extLst>
              <a:ext uri="{FF2B5EF4-FFF2-40B4-BE49-F238E27FC236}">
                <a16:creationId xmlns:a16="http://schemas.microsoft.com/office/drawing/2014/main" id="{AD80C6D2-0B2E-48A8-B934-0C5654360444}"/>
              </a:ext>
            </a:extLst>
          </p:cNvPr>
          <p:cNvPicPr>
            <a:picLocks noChangeAspect="1"/>
          </p:cNvPicPr>
          <p:nvPr/>
        </p:nvPicPr>
        <p:blipFill>
          <a:blip r:embed="rId10"/>
          <a:stretch>
            <a:fillRect/>
          </a:stretch>
        </p:blipFill>
        <p:spPr>
          <a:xfrm>
            <a:off x="107865" y="7496105"/>
            <a:ext cx="798645" cy="1042506"/>
          </a:xfrm>
          <a:prstGeom prst="rect">
            <a:avLst/>
          </a:prstGeom>
        </p:spPr>
      </p:pic>
      <p:pic>
        <p:nvPicPr>
          <p:cNvPr id="4" name="Picture 3">
            <a:extLst>
              <a:ext uri="{FF2B5EF4-FFF2-40B4-BE49-F238E27FC236}">
                <a16:creationId xmlns:a16="http://schemas.microsoft.com/office/drawing/2014/main" id="{9B13295A-B3CE-4181-8585-24B89FFC50FA}"/>
              </a:ext>
            </a:extLst>
          </p:cNvPr>
          <p:cNvPicPr>
            <a:picLocks noChangeAspect="1"/>
          </p:cNvPicPr>
          <p:nvPr/>
        </p:nvPicPr>
        <p:blipFill>
          <a:blip r:embed="rId11"/>
          <a:stretch>
            <a:fillRect/>
          </a:stretch>
        </p:blipFill>
        <p:spPr>
          <a:xfrm>
            <a:off x="190193" y="7546356"/>
            <a:ext cx="560881" cy="631599"/>
          </a:xfrm>
          <a:prstGeom prst="rect">
            <a:avLst/>
          </a:prstGeom>
        </p:spPr>
      </p:pic>
    </p:spTree>
    <p:extLst>
      <p:ext uri="{BB962C8B-B14F-4D97-AF65-F5344CB8AC3E}">
        <p14:creationId xmlns:p14="http://schemas.microsoft.com/office/powerpoint/2010/main" val="34777475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47225" y="78068"/>
            <a:ext cx="700067" cy="405898"/>
          </a:xfrm>
          <a:prstGeom prst="rect">
            <a:avLst/>
          </a:prstGeom>
        </p:spPr>
      </p:pic>
      <p:sp>
        <p:nvSpPr>
          <p:cNvPr id="20" name="Rounded Rectangle 19"/>
          <p:cNvSpPr/>
          <p:nvPr/>
        </p:nvSpPr>
        <p:spPr>
          <a:xfrm rot="10800000" flipV="1">
            <a:off x="1802604" y="401403"/>
            <a:ext cx="4675186" cy="85204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a:solidFill>
                  <a:srgbClr val="002060"/>
                </a:solidFill>
              </a:rPr>
              <a:t>Year 1 ECT Week 12 bulletin </a:t>
            </a:r>
          </a:p>
          <a:p>
            <a:pPr algn="ctr"/>
            <a:r>
              <a:rPr lang="en-GB" sz="1100">
                <a:solidFill>
                  <a:srgbClr val="002060"/>
                </a:solidFill>
              </a:rPr>
              <a:t>w/b Monday 5</a:t>
            </a:r>
            <a:r>
              <a:rPr lang="en-GB" sz="1100" baseline="30000">
                <a:solidFill>
                  <a:srgbClr val="002060"/>
                </a:solidFill>
              </a:rPr>
              <a:t>th</a:t>
            </a:r>
            <a:r>
              <a:rPr lang="en-GB" sz="1100">
                <a:solidFill>
                  <a:srgbClr val="002060"/>
                </a:solidFill>
              </a:rPr>
              <a:t> December 2022</a:t>
            </a:r>
          </a:p>
          <a:p>
            <a:pPr algn="ctr"/>
            <a:r>
              <a:rPr lang="en-GB" sz="1100" b="1">
                <a:solidFill>
                  <a:srgbClr val="002060"/>
                </a:solidFill>
              </a:rPr>
              <a:t>ECF focus of the week:</a:t>
            </a:r>
          </a:p>
          <a:p>
            <a:pPr algn="ctr"/>
            <a:r>
              <a:rPr lang="en-GB" sz="1100" i="1">
                <a:solidFill>
                  <a:srgbClr val="002060"/>
                </a:solidFill>
              </a:rPr>
              <a:t>Metacognition</a:t>
            </a:r>
            <a:endParaRPr lang="en-GB" sz="1100" b="1" dirty="0">
              <a:solidFill>
                <a:srgbClr val="002060"/>
              </a:solidFill>
            </a:endParaRP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4"/>
          <a:stretch>
            <a:fillRect/>
          </a:stretch>
        </p:blipFill>
        <p:spPr>
          <a:xfrm>
            <a:off x="127196" y="106818"/>
            <a:ext cx="1502011" cy="852040"/>
          </a:xfrm>
          <a:prstGeom prst="rect">
            <a:avLst/>
          </a:prstGeom>
        </p:spPr>
      </p:pic>
      <p:sp>
        <p:nvSpPr>
          <p:cNvPr id="41" name="Rounded Rectangle 20">
            <a:extLst>
              <a:ext uri="{FF2B5EF4-FFF2-40B4-BE49-F238E27FC236}">
                <a16:creationId xmlns:a16="http://schemas.microsoft.com/office/drawing/2014/main" id="{A1AB0B8D-60A2-48BE-80C4-F164F85844C2}"/>
              </a:ext>
            </a:extLst>
          </p:cNvPr>
          <p:cNvSpPr/>
          <p:nvPr/>
        </p:nvSpPr>
        <p:spPr>
          <a:xfrm>
            <a:off x="1003927" y="1480747"/>
            <a:ext cx="5640331" cy="4211385"/>
          </a:xfrm>
          <a:prstGeom prst="roundRect">
            <a:avLst>
              <a:gd name="adj" fmla="val 10435"/>
            </a:avLst>
          </a:prstGeom>
          <a:solidFill>
            <a:srgbClr val="CCFF99"/>
          </a:solidFill>
          <a:ln>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chemeClr val="accent6">
                    <a:lumMod val="50000"/>
                  </a:schemeClr>
                </a:solidFill>
              </a:rPr>
              <a:t>Message to your induction tutor</a:t>
            </a:r>
            <a:endParaRPr lang="en-US" dirty="0">
              <a:solidFill>
                <a:schemeClr val="accent6">
                  <a:lumMod val="50000"/>
                </a:schemeClr>
              </a:solidFill>
            </a:endParaRPr>
          </a:p>
          <a:p>
            <a:pPr marL="171450" indent="-171450" algn="just">
              <a:buFont typeface="Arial"/>
              <a:buChar char="•"/>
            </a:pPr>
            <a:r>
              <a:rPr lang="en-GB" sz="1050" b="1" dirty="0">
                <a:solidFill>
                  <a:srgbClr val="002060"/>
                </a:solidFill>
                <a:cs typeface="Calibri"/>
              </a:rPr>
              <a:t>End-of-term Progress Reviews - </a:t>
            </a:r>
            <a:r>
              <a:rPr lang="en-GB" sz="1050" dirty="0">
                <a:solidFill>
                  <a:srgbClr val="002060"/>
                </a:solidFill>
                <a:cs typeface="Calibri"/>
              </a:rPr>
              <a:t>The Progress Review window has been released last week</a:t>
            </a:r>
            <a:r>
              <a:rPr lang="en-GB" sz="1050" b="1" dirty="0">
                <a:solidFill>
                  <a:srgbClr val="002060"/>
                </a:solidFill>
                <a:cs typeface="Calibri"/>
              </a:rPr>
              <a:t>.  </a:t>
            </a:r>
            <a:r>
              <a:rPr lang="en-GB" sz="1050" dirty="0">
                <a:solidFill>
                  <a:srgbClr val="002060"/>
                </a:solidFill>
                <a:cs typeface="Calibri"/>
              </a:rPr>
              <a:t>Tutors should have received an automated email from ECT Manager advising them that assessments are open for completion.  Please complete these reviews by the end of term. We will be reading and reviewing all Term 1 reports and quality assuring a sample of term 4 reports this term. It is important that all ECT receive the same experience and while we wouldn't want all reports to be identical, please ensure as a school that all reports have the same input from tutors.</a:t>
            </a:r>
            <a:endParaRPr lang="en-GB" dirty="0">
              <a:solidFill>
                <a:srgbClr val="002060"/>
              </a:solidFill>
              <a:cs typeface="Calibri" panose="020F0502020204030204"/>
            </a:endParaRPr>
          </a:p>
          <a:p>
            <a:pPr marL="171450" indent="-171450" algn="just">
              <a:buFont typeface="Arial"/>
              <a:buChar char="•"/>
            </a:pPr>
            <a:r>
              <a:rPr lang="en-GB" sz="1050" b="1" dirty="0">
                <a:solidFill>
                  <a:srgbClr val="002060"/>
                </a:solidFill>
                <a:cs typeface="Calibri"/>
              </a:rPr>
              <a:t>Part-time ECTs</a:t>
            </a:r>
            <a:r>
              <a:rPr lang="en-GB" sz="1050" dirty="0">
                <a:solidFill>
                  <a:srgbClr val="002060"/>
                </a:solidFill>
                <a:cs typeface="Calibri"/>
              </a:rPr>
              <a:t> – As you know, ECTs on part-time contracts have their first formal assessment when they have taught for the equivalent of one full-time year.  This means that some part-time ECTs will have their formal end-of-term-3 assessment part-way through this term.  Regardless of whether or not a formal assessment has taken place, part-time ECTs must also have a Progress Review at the end of the term.  If the Progress Review is scheduled to take place within 4 weeks of the formal assessment having been completed, and there has been no significant change in the ECT’s practice, in the Teachers’ Standards section of the Progress Review, tutors should just write </a:t>
            </a:r>
            <a:r>
              <a:rPr lang="en-GB" sz="1050" b="1" i="1" dirty="0">
                <a:solidFill>
                  <a:srgbClr val="002060"/>
                </a:solidFill>
                <a:cs typeface="Calibri"/>
              </a:rPr>
              <a:t>“Please see comments in the end-of-term-3 assessment, completed on __________</a:t>
            </a:r>
            <a:r>
              <a:rPr lang="en-GB" sz="1050" i="1" dirty="0">
                <a:solidFill>
                  <a:srgbClr val="002060"/>
                </a:solidFill>
                <a:cs typeface="Calibri"/>
              </a:rPr>
              <a:t>___.” </a:t>
            </a:r>
            <a:endParaRPr lang="en-GB" sz="1050" dirty="0">
              <a:solidFill>
                <a:srgbClr val="002060"/>
              </a:solidFill>
              <a:cs typeface="Calibri"/>
            </a:endParaRPr>
          </a:p>
          <a:p>
            <a:pPr marL="171450" indent="-171450" algn="just">
              <a:buFont typeface="Arial"/>
              <a:buChar char="•"/>
            </a:pPr>
            <a:r>
              <a:rPr lang="en-GB" sz="1050" b="1" dirty="0">
                <a:solidFill>
                  <a:srgbClr val="002060"/>
                </a:solidFill>
                <a:cs typeface="Calibri"/>
              </a:rPr>
              <a:t>ECTs leaving at the end of term – </a:t>
            </a:r>
            <a:r>
              <a:rPr lang="en-GB" sz="1050" dirty="0">
                <a:solidFill>
                  <a:srgbClr val="002060"/>
                </a:solidFill>
                <a:cs typeface="Calibri"/>
              </a:rPr>
              <a:t>If you have an ECT leaving at the end of term for any reason, please let Sophie Hunter know as she will need to change their progress review to an interim assessment. </a:t>
            </a:r>
            <a:r>
              <a:rPr lang="en-GB" sz="1050" b="1" dirty="0">
                <a:solidFill>
                  <a:srgbClr val="002060"/>
                </a:solidFill>
                <a:cs typeface="Calibri"/>
                <a:hlinkClick r:id="rId5"/>
              </a:rPr>
              <a:t>S.hunter@xaviercet.org.uk</a:t>
            </a:r>
            <a:r>
              <a:rPr lang="en-GB" sz="1050" b="1" dirty="0">
                <a:solidFill>
                  <a:srgbClr val="002060"/>
                </a:solidFill>
                <a:cs typeface="Calibri"/>
              </a:rPr>
              <a:t>.</a:t>
            </a:r>
          </a:p>
          <a:p>
            <a:pPr marL="171450" indent="-171450" algn="just">
              <a:buFont typeface="Arial,Sans-Serif"/>
              <a:buChar char="•"/>
            </a:pPr>
            <a:r>
              <a:rPr lang="en-GB" sz="1050" b="1" dirty="0">
                <a:solidFill>
                  <a:srgbClr val="002060"/>
                </a:solidFill>
                <a:cs typeface="Calibri"/>
              </a:rPr>
              <a:t>Induction Tutor Training  - </a:t>
            </a:r>
            <a:r>
              <a:rPr lang="en-GB" sz="1050" dirty="0">
                <a:solidFill>
                  <a:srgbClr val="002060"/>
                </a:solidFill>
                <a:cs typeface="Calibri"/>
              </a:rPr>
              <a:t>The training for this half term will be on Monday 5th December.  This will be a drop-in session led by Sophie Hunter from 3-4.30pm for you to join if you have any questions regarding the support or assessment of your ECTs. </a:t>
            </a:r>
            <a:r>
              <a:rPr lang="en-GB" sz="1050" b="1" dirty="0">
                <a:solidFill>
                  <a:srgbClr val="002060"/>
                </a:solidFill>
                <a:cs typeface="Calibri"/>
              </a:rPr>
              <a:t>Please  </a:t>
            </a:r>
            <a:r>
              <a:rPr lang="en-GB" sz="1050" b="1" dirty="0">
                <a:solidFill>
                  <a:srgbClr val="002060"/>
                </a:solidFill>
                <a:cs typeface="Calibri"/>
                <a:hlinkClick r:id="rId6"/>
              </a:rPr>
              <a:t>Click here </a:t>
            </a:r>
            <a:r>
              <a:rPr lang="en-GB" sz="1050" b="1" dirty="0">
                <a:solidFill>
                  <a:srgbClr val="002060"/>
                </a:solidFill>
                <a:cs typeface="Calibri"/>
              </a:rPr>
              <a:t>  to join.  </a:t>
            </a:r>
            <a:endParaRPr lang="en-GB" sz="1050">
              <a:ea typeface="+mn-lt"/>
              <a:cs typeface="+mn-lt"/>
            </a:endParaRPr>
          </a:p>
          <a:p>
            <a:pPr algn="just"/>
            <a:endParaRPr lang="en-GB" dirty="0">
              <a:cs typeface="Calibri"/>
            </a:endParaRPr>
          </a:p>
          <a:p>
            <a:pPr marL="171450" indent="-171450" algn="just">
              <a:buFont typeface="Arial" panose="020B0604020202020204" pitchFamily="34" charset="0"/>
              <a:buChar char="•"/>
            </a:pPr>
            <a:endParaRPr lang="en-GB" sz="1050" dirty="0">
              <a:solidFill>
                <a:srgbClr val="002060"/>
              </a:solidFill>
              <a:cs typeface="Calibri"/>
            </a:endParaRPr>
          </a:p>
          <a:p>
            <a:pPr marL="171450" indent="-171450" algn="just">
              <a:buFont typeface="Arial" panose="020B0604020202020204" pitchFamily="34" charset="0"/>
              <a:buChar char="•"/>
            </a:pPr>
            <a:endParaRPr lang="en-GB" dirty="0">
              <a:solidFill>
                <a:srgbClr val="FFFFFF"/>
              </a:solidFill>
              <a:cs typeface="Calibri"/>
            </a:endParaRPr>
          </a:p>
          <a:p>
            <a:pPr marL="171450" indent="-171450" algn="just">
              <a:buFont typeface="Arial" panose="020B0604020202020204" pitchFamily="34" charset="0"/>
              <a:buChar char="•"/>
            </a:pPr>
            <a:endParaRPr lang="en-GB" sz="1050" dirty="0">
              <a:solidFill>
                <a:srgbClr val="002060"/>
              </a:solidFill>
              <a:cs typeface="Calibri"/>
            </a:endParaRPr>
          </a:p>
          <a:p>
            <a:pPr algn="just"/>
            <a:endParaRPr lang="en-GB" sz="1050" dirty="0">
              <a:solidFill>
                <a:srgbClr val="002060"/>
              </a:solidFill>
              <a:cs typeface="Calibri"/>
            </a:endParaRPr>
          </a:p>
        </p:txBody>
      </p:sp>
      <p:grpSp>
        <p:nvGrpSpPr>
          <p:cNvPr id="45" name="Group 44">
            <a:extLst>
              <a:ext uri="{FF2B5EF4-FFF2-40B4-BE49-F238E27FC236}">
                <a16:creationId xmlns:a16="http://schemas.microsoft.com/office/drawing/2014/main" id="{6417C560-8980-4166-AFA5-9EFF605EC2F4}"/>
              </a:ext>
            </a:extLst>
          </p:cNvPr>
          <p:cNvGrpSpPr/>
          <p:nvPr/>
        </p:nvGrpSpPr>
        <p:grpSpPr>
          <a:xfrm>
            <a:off x="75031" y="1480747"/>
            <a:ext cx="803170" cy="992231"/>
            <a:chOff x="290560" y="563947"/>
            <a:chExt cx="2224100" cy="2747637"/>
          </a:xfrm>
        </p:grpSpPr>
        <p:sp>
          <p:nvSpPr>
            <p:cNvPr id="46" name="Oval 45">
              <a:extLst>
                <a:ext uri="{FF2B5EF4-FFF2-40B4-BE49-F238E27FC236}">
                  <a16:creationId xmlns:a16="http://schemas.microsoft.com/office/drawing/2014/main" id="{75C368A2-42F4-421E-929A-912663FAD7F6}"/>
                </a:ext>
              </a:extLst>
            </p:cNvPr>
            <p:cNvSpPr/>
            <p:nvPr/>
          </p:nvSpPr>
          <p:spPr>
            <a:xfrm>
              <a:off x="290560" y="563947"/>
              <a:ext cx="2214629" cy="2214629"/>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sp>
          <p:nvSpPr>
            <p:cNvPr id="48" name="Rounded Rectangle 73">
              <a:extLst>
                <a:ext uri="{FF2B5EF4-FFF2-40B4-BE49-F238E27FC236}">
                  <a16:creationId xmlns:a16="http://schemas.microsoft.com/office/drawing/2014/main" id="{C0B67751-306B-442E-8675-43DD6EC1E839}"/>
                </a:ext>
              </a:extLst>
            </p:cNvPr>
            <p:cNvSpPr/>
            <p:nvPr/>
          </p:nvSpPr>
          <p:spPr>
            <a:xfrm>
              <a:off x="300031" y="2842301"/>
              <a:ext cx="2214629" cy="469283"/>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a:latin typeface="Gill Sans MT Condensed" panose="020B0506020104020203" pitchFamily="34" charset="0"/>
                </a:rPr>
                <a:t>Induction tutors</a:t>
              </a:r>
            </a:p>
          </p:txBody>
        </p:sp>
      </p:grpSp>
      <p:pic>
        <p:nvPicPr>
          <p:cNvPr id="49" name="Picture 12" descr="lesson Icon 2812537">
            <a:extLst>
              <a:ext uri="{FF2B5EF4-FFF2-40B4-BE49-F238E27FC236}">
                <a16:creationId xmlns:a16="http://schemas.microsoft.com/office/drawing/2014/main" id="{32CA72CC-A90E-48F0-8E3B-93B5F5FC2AE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28902" y="1642986"/>
            <a:ext cx="510422" cy="475272"/>
          </a:xfrm>
          <a:prstGeom prst="rect">
            <a:avLst/>
          </a:prstGeom>
          <a:noFill/>
          <a:extLst>
            <a:ext uri="{909E8E84-426E-40DD-AFC4-6F175D3DCCD1}">
              <a14:hiddenFill xmlns:a14="http://schemas.microsoft.com/office/drawing/2010/main">
                <a:solidFill>
                  <a:srgbClr val="FFFFFF"/>
                </a:solidFill>
              </a14:hiddenFill>
            </a:ext>
          </a:extLst>
        </p:spPr>
      </p:pic>
      <p:sp>
        <p:nvSpPr>
          <p:cNvPr id="2" name="Rounded Rectangle 20">
            <a:extLst>
              <a:ext uri="{FF2B5EF4-FFF2-40B4-BE49-F238E27FC236}">
                <a16:creationId xmlns:a16="http://schemas.microsoft.com/office/drawing/2014/main" id="{4C0FF31E-C313-0CC2-22E1-35B763CD5991}"/>
              </a:ext>
            </a:extLst>
          </p:cNvPr>
          <p:cNvSpPr/>
          <p:nvPr/>
        </p:nvSpPr>
        <p:spPr>
          <a:xfrm>
            <a:off x="1000701" y="5894170"/>
            <a:ext cx="5648106" cy="3128449"/>
          </a:xfrm>
          <a:prstGeom prst="roundRect">
            <a:avLst>
              <a:gd name="adj" fmla="val 10435"/>
            </a:avLst>
          </a:prstGeom>
          <a:solidFill>
            <a:srgbClr val="CC99FF">
              <a:alpha val="48000"/>
            </a:srgbClr>
          </a:solidFill>
          <a:ln>
            <a:solidFill>
              <a:srgbClr val="5D308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00" b="1" dirty="0">
                <a:solidFill>
                  <a:srgbClr val="5D3080"/>
                </a:solidFill>
              </a:rPr>
              <a:t>National Professional Qualifications (NPQs)</a:t>
            </a:r>
            <a:endParaRPr lang="en-GB" sz="1000" b="1" dirty="0">
              <a:solidFill>
                <a:srgbClr val="5D3080"/>
              </a:solidFill>
              <a:cs typeface="Calibri"/>
            </a:endParaRPr>
          </a:p>
          <a:p>
            <a:pPr algn="just"/>
            <a:r>
              <a:rPr lang="en-GB" sz="1000" dirty="0">
                <a:solidFill>
                  <a:srgbClr val="5D3080"/>
                </a:solidFill>
                <a:cs typeface="Calibri"/>
              </a:rPr>
              <a:t>The next round of NPQs are open for registration with Schools Together Success Now (STSN). These are currently </a:t>
            </a:r>
            <a:r>
              <a:rPr lang="en-GB" sz="1000" b="1" dirty="0">
                <a:solidFill>
                  <a:srgbClr val="5D3080"/>
                </a:solidFill>
                <a:cs typeface="Calibri"/>
              </a:rPr>
              <a:t>fully funded by the DfE </a:t>
            </a:r>
            <a:r>
              <a:rPr lang="en-GB" sz="1000" dirty="0">
                <a:solidFill>
                  <a:srgbClr val="5D3080"/>
                </a:solidFill>
                <a:cs typeface="Calibri"/>
              </a:rPr>
              <a:t>and offer staff within your school an opportunity to:</a:t>
            </a:r>
            <a:endParaRPr lang="en-GB"/>
          </a:p>
          <a:p>
            <a:pPr marL="171450" indent="-171450" algn="just">
              <a:buFont typeface="Arial"/>
              <a:buChar char="•"/>
            </a:pPr>
            <a:r>
              <a:rPr lang="en-GB" sz="1000" dirty="0">
                <a:solidFill>
                  <a:srgbClr val="5D3080"/>
                </a:solidFill>
                <a:ea typeface="+mn-lt"/>
                <a:cs typeface="+mn-lt"/>
              </a:rPr>
              <a:t>Broaden and deepen expertise in a range of specialist areas and leadership roles.</a:t>
            </a:r>
            <a:endParaRPr lang="en-GB" sz="1000" dirty="0">
              <a:solidFill>
                <a:srgbClr val="5D3080"/>
              </a:solidFill>
              <a:cs typeface="Calibri"/>
            </a:endParaRPr>
          </a:p>
          <a:p>
            <a:pPr algn="just"/>
            <a:r>
              <a:rPr lang="en-GB" sz="1000" dirty="0">
                <a:solidFill>
                  <a:srgbClr val="5D3080"/>
                </a:solidFill>
                <a:ea typeface="+mn-lt"/>
                <a:cs typeface="+mn-lt"/>
              </a:rPr>
              <a:t>•    Apply high quality, evidence informed research through its programme of training.</a:t>
            </a:r>
            <a:endParaRPr lang="en-GB" sz="1000" dirty="0">
              <a:solidFill>
                <a:srgbClr val="5D3080"/>
              </a:solidFill>
              <a:cs typeface="Calibri"/>
            </a:endParaRPr>
          </a:p>
          <a:p>
            <a:pPr algn="just"/>
            <a:r>
              <a:rPr lang="en-GB" sz="1000" dirty="0">
                <a:solidFill>
                  <a:srgbClr val="5D3080"/>
                </a:solidFill>
                <a:ea typeface="+mn-lt"/>
                <a:cs typeface="+mn-lt"/>
              </a:rPr>
              <a:t>•    Provide flexibility to build on prior knowledge and to sit alongside your own schedule.</a:t>
            </a:r>
            <a:endParaRPr lang="en-GB" sz="1000" dirty="0">
              <a:solidFill>
                <a:srgbClr val="5D3080"/>
              </a:solidFill>
              <a:cs typeface="Calibri"/>
            </a:endParaRPr>
          </a:p>
          <a:p>
            <a:pPr algn="just"/>
            <a:r>
              <a:rPr lang="en-GB" sz="1000" dirty="0">
                <a:solidFill>
                  <a:srgbClr val="5D3080"/>
                </a:solidFill>
                <a:ea typeface="+mn-lt"/>
                <a:cs typeface="+mn-lt"/>
              </a:rPr>
              <a:t>•    Be an integral part of the golden thread from initial teacher training through to executive</a:t>
            </a:r>
          </a:p>
          <a:p>
            <a:pPr algn="just"/>
            <a:r>
              <a:rPr lang="en-GB" sz="1000" dirty="0">
                <a:solidFill>
                  <a:srgbClr val="5D3080"/>
                </a:solidFill>
                <a:ea typeface="+mn-lt"/>
                <a:cs typeface="+mn-lt"/>
              </a:rPr>
              <a:t>      leadership across multiple schools.</a:t>
            </a:r>
            <a:endParaRPr lang="en-GB" sz="1000" dirty="0">
              <a:solidFill>
                <a:srgbClr val="5D3080"/>
              </a:solidFill>
              <a:cs typeface="Calibri"/>
            </a:endParaRPr>
          </a:p>
          <a:p>
            <a:pPr algn="just"/>
            <a:r>
              <a:rPr lang="en-GB" sz="1000" b="1" dirty="0">
                <a:solidFill>
                  <a:srgbClr val="5D3080"/>
                </a:solidFill>
                <a:cs typeface="Calibri"/>
              </a:rPr>
              <a:t>REGISTER YOUR INTEREST HERE:</a:t>
            </a:r>
            <a:r>
              <a:rPr lang="en-GB" sz="1000" dirty="0">
                <a:solidFill>
                  <a:srgbClr val="5D3080"/>
                </a:solidFill>
                <a:cs typeface="Calibri"/>
              </a:rPr>
              <a:t> </a:t>
            </a:r>
            <a:r>
              <a:rPr lang="en-GB" sz="1000" dirty="0">
                <a:solidFill>
                  <a:srgbClr val="5D3080"/>
                </a:solidFill>
                <a:cs typeface="Calibri"/>
                <a:hlinkClick r:id="rId8"/>
              </a:rPr>
              <a:t>NPQ registration</a:t>
            </a:r>
            <a:endParaRPr lang="en-GB" sz="1000" dirty="0">
              <a:solidFill>
                <a:srgbClr val="5D3080"/>
              </a:solidFill>
              <a:cs typeface="Calibri"/>
            </a:endParaRPr>
          </a:p>
          <a:p>
            <a:pPr algn="just"/>
            <a:r>
              <a:rPr lang="en-GB" sz="1000" dirty="0">
                <a:solidFill>
                  <a:srgbClr val="5D3080"/>
                </a:solidFill>
                <a:cs typeface="Calibri"/>
              </a:rPr>
              <a:t>NPQs on offer include:</a:t>
            </a:r>
          </a:p>
          <a:p>
            <a:pPr marL="171450" indent="-171450" algn="just">
              <a:buFont typeface="Arial"/>
              <a:buChar char="•"/>
            </a:pPr>
            <a:r>
              <a:rPr lang="en-GB" sz="1000" dirty="0">
                <a:solidFill>
                  <a:srgbClr val="5D3080"/>
                </a:solidFill>
                <a:cs typeface="Calibri"/>
              </a:rPr>
              <a:t>Leading Teaching (NPQLT)</a:t>
            </a:r>
          </a:p>
          <a:p>
            <a:pPr marL="171450" indent="-171450" algn="just">
              <a:buFont typeface="Arial"/>
              <a:buChar char="•"/>
            </a:pPr>
            <a:r>
              <a:rPr lang="en-GB" sz="1000" dirty="0">
                <a:solidFill>
                  <a:srgbClr val="5D3080"/>
                </a:solidFill>
                <a:cs typeface="Calibri"/>
              </a:rPr>
              <a:t>Leading Behaviour and Culture (NPQLBC)</a:t>
            </a:r>
          </a:p>
          <a:p>
            <a:pPr marL="171450" indent="-171450" algn="just">
              <a:buFont typeface="Arial"/>
              <a:buChar char="•"/>
            </a:pPr>
            <a:r>
              <a:rPr lang="en-GB" sz="1000" dirty="0">
                <a:solidFill>
                  <a:srgbClr val="5D3080"/>
                </a:solidFill>
                <a:cs typeface="Calibri"/>
              </a:rPr>
              <a:t>Leading Teacher Development (NPQLTD)</a:t>
            </a:r>
          </a:p>
          <a:p>
            <a:pPr marL="171450" indent="-171450" algn="just">
              <a:buFont typeface="Arial"/>
              <a:buChar char="•"/>
            </a:pPr>
            <a:r>
              <a:rPr lang="en-GB" sz="1000" dirty="0">
                <a:solidFill>
                  <a:srgbClr val="5D3080"/>
                </a:solidFill>
                <a:cs typeface="Calibri"/>
              </a:rPr>
              <a:t>Leading Literacy (NPQLL)</a:t>
            </a:r>
          </a:p>
          <a:p>
            <a:pPr marL="171450" indent="-171450" algn="just">
              <a:buFont typeface="Arial"/>
              <a:buChar char="•"/>
            </a:pPr>
            <a:r>
              <a:rPr lang="en-GB" sz="1000" dirty="0">
                <a:solidFill>
                  <a:srgbClr val="5D3080"/>
                </a:solidFill>
                <a:cs typeface="Calibri"/>
              </a:rPr>
              <a:t>Senior Leadership (NPQSL)</a:t>
            </a:r>
          </a:p>
          <a:p>
            <a:pPr marL="171450" indent="-171450" algn="just">
              <a:buFont typeface="Arial"/>
              <a:buChar char="•"/>
            </a:pPr>
            <a:r>
              <a:rPr lang="en-GB" sz="1000" dirty="0">
                <a:solidFill>
                  <a:srgbClr val="5D3080"/>
                </a:solidFill>
                <a:cs typeface="Calibri"/>
              </a:rPr>
              <a:t>Headship (NPQH)</a:t>
            </a:r>
          </a:p>
          <a:p>
            <a:pPr marL="171450" indent="-171450" algn="just">
              <a:buFont typeface="Arial"/>
              <a:buChar char="•"/>
            </a:pPr>
            <a:r>
              <a:rPr lang="en-GB" sz="1000" dirty="0">
                <a:solidFill>
                  <a:srgbClr val="5D3080"/>
                </a:solidFill>
                <a:cs typeface="Calibri"/>
              </a:rPr>
              <a:t>Executive Leadership (NPQEL)</a:t>
            </a:r>
          </a:p>
          <a:p>
            <a:pPr marL="171450" indent="-171450" algn="just">
              <a:buFont typeface="Arial"/>
              <a:buChar char="•"/>
            </a:pPr>
            <a:r>
              <a:rPr lang="en-GB" sz="1000" dirty="0">
                <a:solidFill>
                  <a:srgbClr val="5D3080"/>
                </a:solidFill>
                <a:cs typeface="Calibri"/>
              </a:rPr>
              <a:t>Early Years Leadership (NPQEYL)</a:t>
            </a:r>
          </a:p>
          <a:p>
            <a:pPr marL="171450" indent="-171450" algn="just">
              <a:buFont typeface="Arial"/>
              <a:buChar char="•"/>
            </a:pPr>
            <a:endParaRPr lang="en-GB" sz="1000" dirty="0">
              <a:solidFill>
                <a:srgbClr val="5D3080"/>
              </a:solidFill>
              <a:cs typeface="Calibri"/>
            </a:endParaRPr>
          </a:p>
          <a:p>
            <a:pPr algn="just"/>
            <a:endParaRPr lang="en-GB" sz="1000" dirty="0">
              <a:solidFill>
                <a:srgbClr val="FFFFFF"/>
              </a:solidFill>
              <a:cs typeface="Calibri"/>
            </a:endParaRPr>
          </a:p>
          <a:p>
            <a:pPr algn="just"/>
            <a:endParaRPr lang="en-GB" sz="1000" dirty="0">
              <a:solidFill>
                <a:srgbClr val="5D3080"/>
              </a:solidFill>
              <a:cs typeface="Calibri"/>
            </a:endParaRPr>
          </a:p>
          <a:p>
            <a:pPr marL="171450" indent="-171450" algn="just">
              <a:buFont typeface="Arial" panose="020B0604020202020204" pitchFamily="34" charset="0"/>
              <a:buChar char="•"/>
            </a:pPr>
            <a:endParaRPr lang="en-GB" sz="1000" dirty="0">
              <a:solidFill>
                <a:srgbClr val="5D3080"/>
              </a:solidFill>
              <a:cs typeface="Calibri"/>
            </a:endParaRPr>
          </a:p>
          <a:p>
            <a:pPr marL="171450" indent="-171450" algn="just">
              <a:buFont typeface="Arial" panose="020B0604020202020204" pitchFamily="34" charset="0"/>
              <a:buChar char="•"/>
            </a:pPr>
            <a:endParaRPr lang="en-GB" sz="1000" dirty="0">
              <a:solidFill>
                <a:srgbClr val="5D3080"/>
              </a:solidFill>
              <a:cs typeface="Calibri"/>
            </a:endParaRPr>
          </a:p>
          <a:p>
            <a:pPr marL="171450" indent="-171450" algn="just">
              <a:buFont typeface="Arial" panose="020B0604020202020204" pitchFamily="34" charset="0"/>
              <a:buChar char="•"/>
            </a:pPr>
            <a:endParaRPr lang="en-GB" sz="1000" dirty="0">
              <a:solidFill>
                <a:srgbClr val="5D3080"/>
              </a:solidFill>
              <a:cs typeface="Calibri"/>
            </a:endParaRPr>
          </a:p>
          <a:p>
            <a:pPr algn="just"/>
            <a:endParaRPr lang="en-GB" sz="1000" dirty="0">
              <a:solidFill>
                <a:srgbClr val="5D3080"/>
              </a:solidFill>
              <a:cs typeface="Calibri"/>
            </a:endParaRPr>
          </a:p>
        </p:txBody>
      </p:sp>
      <p:grpSp>
        <p:nvGrpSpPr>
          <p:cNvPr id="8" name="Group 7">
            <a:extLst>
              <a:ext uri="{FF2B5EF4-FFF2-40B4-BE49-F238E27FC236}">
                <a16:creationId xmlns:a16="http://schemas.microsoft.com/office/drawing/2014/main" id="{10718BCC-0FC9-0444-C2B1-6645035EC5B3}"/>
              </a:ext>
            </a:extLst>
          </p:cNvPr>
          <p:cNvGrpSpPr/>
          <p:nvPr/>
        </p:nvGrpSpPr>
        <p:grpSpPr>
          <a:xfrm>
            <a:off x="106133" y="5803931"/>
            <a:ext cx="803170" cy="992231"/>
            <a:chOff x="290560" y="563947"/>
            <a:chExt cx="2224100" cy="2747637"/>
          </a:xfrm>
        </p:grpSpPr>
        <p:sp>
          <p:nvSpPr>
            <p:cNvPr id="9" name="Oval 8">
              <a:extLst>
                <a:ext uri="{FF2B5EF4-FFF2-40B4-BE49-F238E27FC236}">
                  <a16:creationId xmlns:a16="http://schemas.microsoft.com/office/drawing/2014/main" id="{F235C1EB-5746-D243-E39F-82C224528FF5}"/>
                </a:ext>
              </a:extLst>
            </p:cNvPr>
            <p:cNvSpPr/>
            <p:nvPr/>
          </p:nvSpPr>
          <p:spPr>
            <a:xfrm>
              <a:off x="290560" y="563947"/>
              <a:ext cx="2214629" cy="2214629"/>
            </a:xfrm>
            <a:prstGeom prst="ellipse">
              <a:avLst/>
            </a:prstGeom>
            <a:solidFill>
              <a:srgbClr val="CC99FF"/>
            </a:solidFill>
            <a:ln>
              <a:solidFill>
                <a:srgbClr val="5D30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sp>
          <p:nvSpPr>
            <p:cNvPr id="10" name="Rounded Rectangle 73">
              <a:extLst>
                <a:ext uri="{FF2B5EF4-FFF2-40B4-BE49-F238E27FC236}">
                  <a16:creationId xmlns:a16="http://schemas.microsoft.com/office/drawing/2014/main" id="{B54D395E-7CF6-E991-8365-BAF5C96ECAE2}"/>
                </a:ext>
              </a:extLst>
            </p:cNvPr>
            <p:cNvSpPr/>
            <p:nvPr/>
          </p:nvSpPr>
          <p:spPr>
            <a:xfrm>
              <a:off x="300031" y="2842301"/>
              <a:ext cx="2214629" cy="469283"/>
            </a:xfrm>
            <a:prstGeom prst="roundRect">
              <a:avLst/>
            </a:prstGeom>
            <a:solidFill>
              <a:srgbClr val="CC99FF"/>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850">
                  <a:latin typeface="Gill Sans MT Condensed"/>
                </a:rPr>
                <a:t>NPQs</a:t>
              </a:r>
              <a:endParaRPr lang="en-GB" sz="850" dirty="0">
                <a:latin typeface="Gill Sans MT Condensed"/>
              </a:endParaRPr>
            </a:p>
          </p:txBody>
        </p:sp>
      </p:grpSp>
      <p:pic>
        <p:nvPicPr>
          <p:cNvPr id="11" name="Graphic 11" descr="Desk outline">
            <a:extLst>
              <a:ext uri="{FF2B5EF4-FFF2-40B4-BE49-F238E27FC236}">
                <a16:creationId xmlns:a16="http://schemas.microsoft.com/office/drawing/2014/main" id="{F9F4D36C-2A90-6FD6-5D7C-DB907427ED3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88168" y="5895390"/>
            <a:ext cx="587829" cy="564503"/>
          </a:xfrm>
          <a:prstGeom prst="rect">
            <a:avLst/>
          </a:prstGeom>
        </p:spPr>
      </p:pic>
    </p:spTree>
    <p:extLst>
      <p:ext uri="{BB962C8B-B14F-4D97-AF65-F5344CB8AC3E}">
        <p14:creationId xmlns:p14="http://schemas.microsoft.com/office/powerpoint/2010/main" val="42646986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570b803-3432-464f-a589-2527bf38808b">
      <Terms xmlns="http://schemas.microsoft.com/office/infopath/2007/PartnerControls"/>
    </lcf76f155ced4ddcb4097134ff3c332f>
    <TaxCatchAll xmlns="cc79b2d4-f91a-4853-84e7-d134dd74edd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B9FAA73DC99144E941AF90A18D6D633" ma:contentTypeVersion="16" ma:contentTypeDescription="Create a new document." ma:contentTypeScope="" ma:versionID="12e266e51a0985d77c460d7e2a75f0e1">
  <xsd:schema xmlns:xsd="http://www.w3.org/2001/XMLSchema" xmlns:xs="http://www.w3.org/2001/XMLSchema" xmlns:p="http://schemas.microsoft.com/office/2006/metadata/properties" xmlns:ns2="5570b803-3432-464f-a589-2527bf38808b" xmlns:ns3="b5455e59-a069-4759-a809-d7a87eb911bd" xmlns:ns4="cc79b2d4-f91a-4853-84e7-d134dd74eddd" targetNamespace="http://schemas.microsoft.com/office/2006/metadata/properties" ma:root="true" ma:fieldsID="f9cad25fb6438530ea77718c8a4d2355" ns2:_="" ns3:_="" ns4:_="">
    <xsd:import namespace="5570b803-3432-464f-a589-2527bf38808b"/>
    <xsd:import namespace="b5455e59-a069-4759-a809-d7a87eb911bd"/>
    <xsd:import namespace="cc79b2d4-f91a-4853-84e7-d134dd74edd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570b803-3432-464f-a589-2527bf38808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019bb20-761c-4409-b209-1c75ade4b00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b5455e59-a069-4759-a809-d7a87eb911bd"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79b2d4-f91a-4853-84e7-d134dd74edd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87ece920-84ec-41e9-a546-888726f3e42f}" ma:internalName="TaxCatchAll" ma:showField="CatchAllData" ma:web="cc79b2d4-f91a-4853-84e7-d134dd74edd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5A581F0-4552-4638-8DE6-99C8E274418A}">
  <ds:schemaRefs>
    <ds:schemaRef ds:uri="http://schemas.microsoft.com/sharepoint/v3/contenttype/forms"/>
  </ds:schemaRefs>
</ds:datastoreItem>
</file>

<file path=customXml/itemProps2.xml><?xml version="1.0" encoding="utf-8"?>
<ds:datastoreItem xmlns:ds="http://schemas.openxmlformats.org/officeDocument/2006/customXml" ds:itemID="{02A09931-75FB-4F27-905A-4216465D4FC3}">
  <ds:schemaRefs>
    <ds:schemaRef ds:uri="http://schemas.microsoft.com/office/2006/documentManagement/types"/>
    <ds:schemaRef ds:uri="http://purl.org/dc/elements/1.1/"/>
    <ds:schemaRef ds:uri="http://www.w3.org/XML/1998/namespace"/>
    <ds:schemaRef ds:uri="http://schemas.microsoft.com/office/2006/metadata/properties"/>
    <ds:schemaRef ds:uri="http://purl.org/dc/dcmitype/"/>
    <ds:schemaRef ds:uri="http://purl.org/dc/terms/"/>
    <ds:schemaRef ds:uri="1a4f690a-3c21-47b9-b626-ddb63adf0775"/>
    <ds:schemaRef ds:uri="http://schemas.openxmlformats.org/package/2006/metadata/core-properties"/>
    <ds:schemaRef ds:uri="http://schemas.microsoft.com/office/infopath/2007/PartnerControls"/>
    <ds:schemaRef ds:uri="bb72b056-a597-4370-8ff5-977ebef110a8"/>
    <ds:schemaRef ds:uri="5570b803-3432-464f-a589-2527bf38808b"/>
    <ds:schemaRef ds:uri="cc79b2d4-f91a-4853-84e7-d134dd74eddd"/>
  </ds:schemaRefs>
</ds:datastoreItem>
</file>

<file path=customXml/itemProps3.xml><?xml version="1.0" encoding="utf-8"?>
<ds:datastoreItem xmlns:ds="http://schemas.openxmlformats.org/officeDocument/2006/customXml" ds:itemID="{107A23E1-5EBC-4537-B50E-B82EBFB7D8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570b803-3432-464f-a589-2527bf38808b"/>
    <ds:schemaRef ds:uri="b5455e59-a069-4759-a809-d7a87eb911bd"/>
    <ds:schemaRef ds:uri="cc79b2d4-f91a-4853-84e7-d134dd74edd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39</TotalTime>
  <Words>811</Words>
  <Application>Microsoft Office PowerPoint</Application>
  <PresentationFormat>A4 Paper (210x297 mm)</PresentationFormat>
  <Paragraphs>41</Paragraphs>
  <Slides>2</Slides>
  <Notes>2</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Epsom and Ewell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MersonL</dc:creator>
  <cp:lastModifiedBy>Jan Keating</cp:lastModifiedBy>
  <cp:revision>214</cp:revision>
  <cp:lastPrinted>2022-11-07T09:16:05Z</cp:lastPrinted>
  <dcterms:created xsi:type="dcterms:W3CDTF">2021-06-21T08:59:27Z</dcterms:created>
  <dcterms:modified xsi:type="dcterms:W3CDTF">2022-12-01T15:26:56Z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0x0101003B9FAA73DC99144E941AF90A18D6D633</vt:lpwstr>
  </property>
  <property fmtid="{D5CDD505-2E9C-101B-9397-08002B2CF9AE}" pid="3" name="MediaServiceImageTags">
    <vt:lpwstr/>
  </property>
</Properties>
</file>