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1"/>
  </p:notesMasterIdLst>
  <p:sldIdLst>
    <p:sldId id="320" r:id="rId5"/>
    <p:sldId id="554" r:id="rId6"/>
    <p:sldId id="544" r:id="rId7"/>
    <p:sldId id="545" r:id="rId8"/>
    <p:sldId id="546" r:id="rId9"/>
    <p:sldId id="840" r:id="rId10"/>
    <p:sldId id="548" r:id="rId11"/>
    <p:sldId id="549" r:id="rId12"/>
    <p:sldId id="550" r:id="rId13"/>
    <p:sldId id="489" r:id="rId14"/>
    <p:sldId id="537" r:id="rId15"/>
    <p:sldId id="552" r:id="rId16"/>
    <p:sldId id="553" r:id="rId17"/>
    <p:sldId id="540" r:id="rId18"/>
    <p:sldId id="535" r:id="rId19"/>
    <p:sldId id="499" r:id="rId20"/>
    <p:sldId id="496" r:id="rId21"/>
    <p:sldId id="525" r:id="rId22"/>
    <p:sldId id="528" r:id="rId23"/>
    <p:sldId id="529" r:id="rId24"/>
    <p:sldId id="551" r:id="rId25"/>
    <p:sldId id="505" r:id="rId26"/>
    <p:sldId id="487" r:id="rId27"/>
    <p:sldId id="449" r:id="rId28"/>
    <p:sldId id="287" r:id="rId29"/>
    <p:sldId id="457"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otes for facilitators" id="{BF8021CC-0B9F-487C-B092-8B38CD6D4A5D}">
          <p14:sldIdLst>
            <p14:sldId id="320"/>
            <p14:sldId id="554"/>
          </p14:sldIdLst>
        </p14:section>
        <p14:section name="Opening of the seminar" id="{3333897D-995A-4450-B704-05833944A66F}">
          <p14:sldIdLst>
            <p14:sldId id="544"/>
            <p14:sldId id="545"/>
            <p14:sldId id="546"/>
            <p14:sldId id="840"/>
          </p14:sldIdLst>
        </p14:section>
        <p14:section name="Core content - Prior knowledge and meaningful and memorable explanations" id="{5C255B1A-5FCB-47DC-8D9E-BAB427629720}">
          <p14:sldIdLst>
            <p14:sldId id="548"/>
            <p14:sldId id="549"/>
          </p14:sldIdLst>
        </p14:section>
        <p14:section name="Core content - Introduction to strategies" id="{A57E2CCF-3108-40B7-89D9-A9BD99721489}">
          <p14:sldIdLst>
            <p14:sldId id="550"/>
          </p14:sldIdLst>
        </p14:section>
        <p14:section name="Strategy 1 - using analogies" id="{08A126DF-6F9A-49B8-8A23-F7D7F64A1BF9}">
          <p14:sldIdLst>
            <p14:sldId id="489"/>
            <p14:sldId id="537"/>
            <p14:sldId id="552"/>
            <p14:sldId id="553"/>
            <p14:sldId id="540"/>
            <p14:sldId id="535"/>
          </p14:sldIdLst>
        </p14:section>
        <p14:section name="Strategy 2 - using mnemonics" id="{E18EB102-DFD6-4146-8262-57B34D83B473}">
          <p14:sldIdLst>
            <p14:sldId id="499"/>
            <p14:sldId id="496"/>
            <p14:sldId id="525"/>
            <p14:sldId id="528"/>
            <p14:sldId id="529"/>
            <p14:sldId id="551"/>
            <p14:sldId id="505"/>
            <p14:sldId id="487"/>
          </p14:sldIdLst>
        </p14:section>
        <p14:section name="Networks and resources" id="{F8A705D3-0C30-4B1E-A5AB-45A7962C374A}">
          <p14:sldIdLst>
            <p14:sldId id="449"/>
            <p14:sldId id="287"/>
            <p14:sldId id="457"/>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DFADBF6-F99C-3E18-C2DF-E4696A93B6EE}" name="Ruth Bourne" initials="REB" userId="Ruth Bourne"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Phillipa Cordey" initials="PC" lastIdx="80" clrIdx="0"/>
  <p:cmAuthor id="2" name="Carys Taylor" initials="CT" lastIdx="28" clrIdx="1"/>
  <p:cmAuthor id="3" name="Natalie Davys" initials="ND" lastIdx="10" clrIdx="2">
    <p:extLst>
      <p:ext uri="{19B8F6BF-5375-455C-9EA6-DF929625EA0E}">
        <p15:presenceInfo xmlns:p15="http://schemas.microsoft.com/office/powerpoint/2012/main" userId="S::NDavys@teachfirst.org.uk::8d64778f-730d-4de1-bb25-f1569dd4e4e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63F0"/>
    <a:srgbClr val="FAC8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4B8777-BB33-4520-8C1D-11841CB4EFCE}" v="49" dt="2022-04-21T13:57:01.294"/>
    <p1510:client id="{3F5B0E7C-EF16-490A-9119-886C8311589A}" v="1" dt="2022-04-21T17:15:00.6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616" autoAdjust="0"/>
  </p:normalViewPr>
  <p:slideViewPr>
    <p:cSldViewPr snapToGrid="0">
      <p:cViewPr varScale="1">
        <p:scale>
          <a:sx n="87" d="100"/>
          <a:sy n="87" d="100"/>
        </p:scale>
        <p:origin x="1476"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8/10/relationships/authors" Target="authors.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th Bourne" userId="fbcab60fe5918fe6" providerId="LiveId" clId="{1E4B8777-BB33-4520-8C1D-11841CB4EFCE}"/>
    <pc:docChg chg="custSel modSld">
      <pc:chgData name="Ruth Bourne" userId="fbcab60fe5918fe6" providerId="LiveId" clId="{1E4B8777-BB33-4520-8C1D-11841CB4EFCE}" dt="2022-04-21T13:57:01.293" v="613"/>
      <pc:docMkLst>
        <pc:docMk/>
      </pc:docMkLst>
      <pc:sldChg chg="modSp mod">
        <pc:chgData name="Ruth Bourne" userId="fbcab60fe5918fe6" providerId="LiveId" clId="{1E4B8777-BB33-4520-8C1D-11841CB4EFCE}" dt="2022-04-21T12:46:57.316" v="1" actId="113"/>
        <pc:sldMkLst>
          <pc:docMk/>
          <pc:sldMk cId="2918955057" sldId="320"/>
        </pc:sldMkLst>
        <pc:spChg chg="mod">
          <ac:chgData name="Ruth Bourne" userId="fbcab60fe5918fe6" providerId="LiveId" clId="{1E4B8777-BB33-4520-8C1D-11841CB4EFCE}" dt="2022-04-21T12:46:57.316" v="1" actId="113"/>
          <ac:spMkLst>
            <pc:docMk/>
            <pc:sldMk cId="2918955057" sldId="320"/>
            <ac:spMk id="6" creationId="{73238E87-27C4-460E-A429-B5023ADA326D}"/>
          </ac:spMkLst>
        </pc:spChg>
      </pc:sldChg>
      <pc:sldChg chg="delSp mod modNotesTx">
        <pc:chgData name="Ruth Bourne" userId="fbcab60fe5918fe6" providerId="LiveId" clId="{1E4B8777-BB33-4520-8C1D-11841CB4EFCE}" dt="2022-04-21T13:55:20.013" v="605" actId="20577"/>
        <pc:sldMkLst>
          <pc:docMk/>
          <pc:sldMk cId="2224105683" sldId="449"/>
        </pc:sldMkLst>
        <pc:spChg chg="del">
          <ac:chgData name="Ruth Bourne" userId="fbcab60fe5918fe6" providerId="LiveId" clId="{1E4B8777-BB33-4520-8C1D-11841CB4EFCE}" dt="2022-04-21T13:54:35.632" v="568" actId="21"/>
          <ac:spMkLst>
            <pc:docMk/>
            <pc:sldMk cId="2224105683" sldId="449"/>
            <ac:spMk id="4" creationId="{C6DDA0B2-57C7-4208-BCD7-302F45ED8E69}"/>
          </ac:spMkLst>
        </pc:spChg>
      </pc:sldChg>
      <pc:sldChg chg="modSp mod addCm modCm">
        <pc:chgData name="Ruth Bourne" userId="fbcab60fe5918fe6" providerId="LiveId" clId="{1E4B8777-BB33-4520-8C1D-11841CB4EFCE}" dt="2022-04-21T13:56:27.160" v="611" actId="13926"/>
        <pc:sldMkLst>
          <pc:docMk/>
          <pc:sldMk cId="749671018" sldId="457"/>
        </pc:sldMkLst>
        <pc:spChg chg="mod">
          <ac:chgData name="Ruth Bourne" userId="fbcab60fe5918fe6" providerId="LiveId" clId="{1E4B8777-BB33-4520-8C1D-11841CB4EFCE}" dt="2022-04-21T13:56:27.160" v="611" actId="13926"/>
          <ac:spMkLst>
            <pc:docMk/>
            <pc:sldMk cId="749671018" sldId="457"/>
            <ac:spMk id="3" creationId="{EC965471-F09F-4779-8421-19637121FBA5}"/>
          </ac:spMkLst>
        </pc:spChg>
      </pc:sldChg>
      <pc:sldChg chg="addSp delSp modSp mod">
        <pc:chgData name="Ruth Bourne" userId="fbcab60fe5918fe6" providerId="LiveId" clId="{1E4B8777-BB33-4520-8C1D-11841CB4EFCE}" dt="2022-04-21T13:54:14.634" v="567"/>
        <pc:sldMkLst>
          <pc:docMk/>
          <pc:sldMk cId="4030411096" sldId="487"/>
        </pc:sldMkLst>
        <pc:spChg chg="del">
          <ac:chgData name="Ruth Bourne" userId="fbcab60fe5918fe6" providerId="LiveId" clId="{1E4B8777-BB33-4520-8C1D-11841CB4EFCE}" dt="2022-04-21T13:54:06.529" v="566" actId="21"/>
          <ac:spMkLst>
            <pc:docMk/>
            <pc:sldMk cId="4030411096" sldId="487"/>
            <ac:spMk id="4" creationId="{2BB8D7FF-B8CB-4CF4-9724-D644B116E920}"/>
          </ac:spMkLst>
        </pc:spChg>
        <pc:spChg chg="add mod">
          <ac:chgData name="Ruth Bourne" userId="fbcab60fe5918fe6" providerId="LiveId" clId="{1E4B8777-BB33-4520-8C1D-11841CB4EFCE}" dt="2022-04-21T13:54:14.634" v="567"/>
          <ac:spMkLst>
            <pc:docMk/>
            <pc:sldMk cId="4030411096" sldId="487"/>
            <ac:spMk id="10" creationId="{CE2189C5-13EC-4A0C-83A7-C7D156307FA3}"/>
          </ac:spMkLst>
        </pc:spChg>
      </pc:sldChg>
      <pc:sldChg chg="modSp modNotesTx">
        <pc:chgData name="Ruth Bourne" userId="fbcab60fe5918fe6" providerId="LiveId" clId="{1E4B8777-BB33-4520-8C1D-11841CB4EFCE}" dt="2022-04-21T13:14:57.104" v="183" actId="20577"/>
        <pc:sldMkLst>
          <pc:docMk/>
          <pc:sldMk cId="3217355699" sldId="489"/>
        </pc:sldMkLst>
        <pc:spChg chg="mod">
          <ac:chgData name="Ruth Bourne" userId="fbcab60fe5918fe6" providerId="LiveId" clId="{1E4B8777-BB33-4520-8C1D-11841CB4EFCE}" dt="2022-04-21T13:12:40.316" v="161" actId="20577"/>
          <ac:spMkLst>
            <pc:docMk/>
            <pc:sldMk cId="3217355699" sldId="489"/>
            <ac:spMk id="27" creationId="{AF7C5E93-FCD4-4B07-B813-4635C9DB2EC1}"/>
          </ac:spMkLst>
        </pc:spChg>
      </pc:sldChg>
      <pc:sldChg chg="modSp mod modNotesTx">
        <pc:chgData name="Ruth Bourne" userId="fbcab60fe5918fe6" providerId="LiveId" clId="{1E4B8777-BB33-4520-8C1D-11841CB4EFCE}" dt="2022-04-21T13:40:22.107" v="460" actId="20577"/>
        <pc:sldMkLst>
          <pc:docMk/>
          <pc:sldMk cId="2522625692" sldId="496"/>
        </pc:sldMkLst>
        <pc:graphicFrameChg chg="modGraphic">
          <ac:chgData name="Ruth Bourne" userId="fbcab60fe5918fe6" providerId="LiveId" clId="{1E4B8777-BB33-4520-8C1D-11841CB4EFCE}" dt="2022-04-21T13:39:34.540" v="433" actId="20577"/>
          <ac:graphicFrameMkLst>
            <pc:docMk/>
            <pc:sldMk cId="2522625692" sldId="496"/>
            <ac:graphicFrameMk id="5" creationId="{B63DEE43-17CC-4627-808F-DBECFDCD2CC3}"/>
          </ac:graphicFrameMkLst>
        </pc:graphicFrameChg>
      </pc:sldChg>
      <pc:sldChg chg="modSp addCm modNotesTx">
        <pc:chgData name="Ruth Bourne" userId="fbcab60fe5918fe6" providerId="LiveId" clId="{1E4B8777-BB33-4520-8C1D-11841CB4EFCE}" dt="2022-04-21T13:36:29.990" v="391"/>
        <pc:sldMkLst>
          <pc:docMk/>
          <pc:sldMk cId="4092632892" sldId="499"/>
        </pc:sldMkLst>
        <pc:spChg chg="mod">
          <ac:chgData name="Ruth Bourne" userId="fbcab60fe5918fe6" providerId="LiveId" clId="{1E4B8777-BB33-4520-8C1D-11841CB4EFCE}" dt="2022-04-21T13:33:16.684" v="363"/>
          <ac:spMkLst>
            <pc:docMk/>
            <pc:sldMk cId="4092632892" sldId="499"/>
            <ac:spMk id="4" creationId="{3F8B412C-02E1-4363-88E1-C744E85D9E4E}"/>
          </ac:spMkLst>
        </pc:spChg>
      </pc:sldChg>
      <pc:sldChg chg="modSp modNotesTx">
        <pc:chgData name="Ruth Bourne" userId="fbcab60fe5918fe6" providerId="LiveId" clId="{1E4B8777-BB33-4520-8C1D-11841CB4EFCE}" dt="2022-04-21T13:53:59.019" v="565" actId="114"/>
        <pc:sldMkLst>
          <pc:docMk/>
          <pc:sldMk cId="4078879067" sldId="505"/>
        </pc:sldMkLst>
        <pc:spChg chg="mod">
          <ac:chgData name="Ruth Bourne" userId="fbcab60fe5918fe6" providerId="LiveId" clId="{1E4B8777-BB33-4520-8C1D-11841CB4EFCE}" dt="2022-04-21T13:52:26.297" v="553"/>
          <ac:spMkLst>
            <pc:docMk/>
            <pc:sldMk cId="4078879067" sldId="505"/>
            <ac:spMk id="12" creationId="{FA4A7B32-8B57-40F7-BF80-ECE6AFB8ABBE}"/>
          </ac:spMkLst>
        </pc:spChg>
      </pc:sldChg>
      <pc:sldChg chg="modSp mod modNotesTx">
        <pc:chgData name="Ruth Bourne" userId="fbcab60fe5918fe6" providerId="LiveId" clId="{1E4B8777-BB33-4520-8C1D-11841CB4EFCE}" dt="2022-04-21T13:44:00.928" v="479" actId="20577"/>
        <pc:sldMkLst>
          <pc:docMk/>
          <pc:sldMk cId="3134417835" sldId="525"/>
        </pc:sldMkLst>
        <pc:spChg chg="mod">
          <ac:chgData name="Ruth Bourne" userId="fbcab60fe5918fe6" providerId="LiveId" clId="{1E4B8777-BB33-4520-8C1D-11841CB4EFCE}" dt="2022-04-21T13:40:36.610" v="464"/>
          <ac:spMkLst>
            <pc:docMk/>
            <pc:sldMk cId="3134417835" sldId="525"/>
            <ac:spMk id="5" creationId="{9FF49375-70F8-416C-9012-63F1A7BE57D5}"/>
          </ac:spMkLst>
        </pc:spChg>
        <pc:spChg chg="mod">
          <ac:chgData name="Ruth Bourne" userId="fbcab60fe5918fe6" providerId="LiveId" clId="{1E4B8777-BB33-4520-8C1D-11841CB4EFCE}" dt="2022-04-21T13:41:48.184" v="469" actId="14100"/>
          <ac:spMkLst>
            <pc:docMk/>
            <pc:sldMk cId="3134417835" sldId="525"/>
            <ac:spMk id="7" creationId="{3FC7A8EF-3075-4C17-B3EE-9BA251F8E863}"/>
          </ac:spMkLst>
        </pc:spChg>
        <pc:spChg chg="mod">
          <ac:chgData name="Ruth Bourne" userId="fbcab60fe5918fe6" providerId="LiveId" clId="{1E4B8777-BB33-4520-8C1D-11841CB4EFCE}" dt="2022-04-21T13:41:38.070" v="468" actId="14100"/>
          <ac:spMkLst>
            <pc:docMk/>
            <pc:sldMk cId="3134417835" sldId="525"/>
            <ac:spMk id="12" creationId="{83D8E00E-88C2-4D34-AD57-9E5F72AA0C54}"/>
          </ac:spMkLst>
        </pc:spChg>
      </pc:sldChg>
      <pc:sldChg chg="modSp mod modNotesTx">
        <pc:chgData name="Ruth Bourne" userId="fbcab60fe5918fe6" providerId="LiveId" clId="{1E4B8777-BB33-4520-8C1D-11841CB4EFCE}" dt="2022-04-21T13:47:23.727" v="525" actId="20577"/>
        <pc:sldMkLst>
          <pc:docMk/>
          <pc:sldMk cId="259979430" sldId="528"/>
        </pc:sldMkLst>
        <pc:spChg chg="mod">
          <ac:chgData name="Ruth Bourne" userId="fbcab60fe5918fe6" providerId="LiveId" clId="{1E4B8777-BB33-4520-8C1D-11841CB4EFCE}" dt="2022-04-21T13:44:30.368" v="483" actId="20577"/>
          <ac:spMkLst>
            <pc:docMk/>
            <pc:sldMk cId="259979430" sldId="528"/>
            <ac:spMk id="5" creationId="{16B69DB6-B648-468C-8C25-2677CC4CA6F5}"/>
          </ac:spMkLst>
        </pc:spChg>
      </pc:sldChg>
      <pc:sldChg chg="modNotesTx">
        <pc:chgData name="Ruth Bourne" userId="fbcab60fe5918fe6" providerId="LiveId" clId="{1E4B8777-BB33-4520-8C1D-11841CB4EFCE}" dt="2022-04-21T13:48:54.615" v="536" actId="20577"/>
        <pc:sldMkLst>
          <pc:docMk/>
          <pc:sldMk cId="1116944145" sldId="529"/>
        </pc:sldMkLst>
      </pc:sldChg>
      <pc:sldChg chg="modSp modNotesTx">
        <pc:chgData name="Ruth Bourne" userId="fbcab60fe5918fe6" providerId="LiveId" clId="{1E4B8777-BB33-4520-8C1D-11841CB4EFCE}" dt="2022-04-21T13:32:39.924" v="362" actId="114"/>
        <pc:sldMkLst>
          <pc:docMk/>
          <pc:sldMk cId="3955664976" sldId="535"/>
        </pc:sldMkLst>
        <pc:spChg chg="mod">
          <ac:chgData name="Ruth Bourne" userId="fbcab60fe5918fe6" providerId="LiveId" clId="{1E4B8777-BB33-4520-8C1D-11841CB4EFCE}" dt="2022-04-21T13:31:19.577" v="354"/>
          <ac:spMkLst>
            <pc:docMk/>
            <pc:sldMk cId="3955664976" sldId="535"/>
            <ac:spMk id="12" creationId="{FA4A7B32-8B57-40F7-BF80-ECE6AFB8ABBE}"/>
          </ac:spMkLst>
        </pc:spChg>
      </pc:sldChg>
      <pc:sldChg chg="modSp mod addCm modNotesTx">
        <pc:chgData name="Ruth Bourne" userId="fbcab60fe5918fe6" providerId="LiveId" clId="{1E4B8777-BB33-4520-8C1D-11841CB4EFCE}" dt="2022-04-21T13:19:05.477" v="209"/>
        <pc:sldMkLst>
          <pc:docMk/>
          <pc:sldMk cId="2289960851" sldId="537"/>
        </pc:sldMkLst>
        <pc:spChg chg="mod">
          <ac:chgData name="Ruth Bourne" userId="fbcab60fe5918fe6" providerId="LiveId" clId="{1E4B8777-BB33-4520-8C1D-11841CB4EFCE}" dt="2022-04-21T13:15:21.312" v="185"/>
          <ac:spMkLst>
            <pc:docMk/>
            <pc:sldMk cId="2289960851" sldId="537"/>
            <ac:spMk id="3" creationId="{80E5B60D-4222-4661-8000-B8765D30D62D}"/>
          </ac:spMkLst>
        </pc:spChg>
        <pc:spChg chg="mod">
          <ac:chgData name="Ruth Bourne" userId="fbcab60fe5918fe6" providerId="LiveId" clId="{1E4B8777-BB33-4520-8C1D-11841CB4EFCE}" dt="2022-04-21T13:15:34.535" v="187" actId="20577"/>
          <ac:spMkLst>
            <pc:docMk/>
            <pc:sldMk cId="2289960851" sldId="537"/>
            <ac:spMk id="5" creationId="{EFF3B6EE-48DC-41CF-BC12-F7BBD11DD586}"/>
          </ac:spMkLst>
        </pc:spChg>
        <pc:spChg chg="mod">
          <ac:chgData name="Ruth Bourne" userId="fbcab60fe5918fe6" providerId="LiveId" clId="{1E4B8777-BB33-4520-8C1D-11841CB4EFCE}" dt="2022-04-21T13:15:32.971" v="186" actId="6549"/>
          <ac:spMkLst>
            <pc:docMk/>
            <pc:sldMk cId="2289960851" sldId="537"/>
            <ac:spMk id="6" creationId="{D730E866-3FAC-472D-9028-207DBD3D7ED0}"/>
          </ac:spMkLst>
        </pc:spChg>
      </pc:sldChg>
      <pc:sldChg chg="modSp mod modNotesTx">
        <pc:chgData name="Ruth Bourne" userId="fbcab60fe5918fe6" providerId="LiveId" clId="{1E4B8777-BB33-4520-8C1D-11841CB4EFCE}" dt="2022-04-21T13:30:20.578" v="352" actId="6549"/>
        <pc:sldMkLst>
          <pc:docMk/>
          <pc:sldMk cId="48097151" sldId="540"/>
        </pc:sldMkLst>
        <pc:spChg chg="mod">
          <ac:chgData name="Ruth Bourne" userId="fbcab60fe5918fe6" providerId="LiveId" clId="{1E4B8777-BB33-4520-8C1D-11841CB4EFCE}" dt="2022-04-21T13:27:36.884" v="332" actId="20577"/>
          <ac:spMkLst>
            <pc:docMk/>
            <pc:sldMk cId="48097151" sldId="540"/>
            <ac:spMk id="3" creationId="{17FAB1C2-9BE6-4291-AC54-EE4C09DB792C}"/>
          </ac:spMkLst>
        </pc:spChg>
        <pc:spChg chg="mod">
          <ac:chgData name="Ruth Bourne" userId="fbcab60fe5918fe6" providerId="LiveId" clId="{1E4B8777-BB33-4520-8C1D-11841CB4EFCE}" dt="2022-04-21T13:26:07.766" v="303" actId="14100"/>
          <ac:spMkLst>
            <pc:docMk/>
            <pc:sldMk cId="48097151" sldId="540"/>
            <ac:spMk id="8" creationId="{57E5220F-0D4D-431D-87CE-A5E3FCF398BF}"/>
          </ac:spMkLst>
        </pc:spChg>
        <pc:spChg chg="mod">
          <ac:chgData name="Ruth Bourne" userId="fbcab60fe5918fe6" providerId="LiveId" clId="{1E4B8777-BB33-4520-8C1D-11841CB4EFCE}" dt="2022-04-21T13:26:13.470" v="305" actId="14100"/>
          <ac:spMkLst>
            <pc:docMk/>
            <pc:sldMk cId="48097151" sldId="540"/>
            <ac:spMk id="9" creationId="{2DBC21AD-012A-49CB-A925-74089A96B2F3}"/>
          </ac:spMkLst>
        </pc:spChg>
        <pc:spChg chg="mod">
          <ac:chgData name="Ruth Bourne" userId="fbcab60fe5918fe6" providerId="LiveId" clId="{1E4B8777-BB33-4520-8C1D-11841CB4EFCE}" dt="2022-04-21T13:28:15.576" v="348" actId="20577"/>
          <ac:spMkLst>
            <pc:docMk/>
            <pc:sldMk cId="48097151" sldId="540"/>
            <ac:spMk id="14" creationId="{7E90EE25-4F9B-4A59-A600-7B0C22649E95}"/>
          </ac:spMkLst>
        </pc:spChg>
      </pc:sldChg>
      <pc:sldChg chg="modSp mod modNotesTx">
        <pc:chgData name="Ruth Bourne" userId="fbcab60fe5918fe6" providerId="LiveId" clId="{1E4B8777-BB33-4520-8C1D-11841CB4EFCE}" dt="2022-04-21T12:49:34.943" v="6" actId="20577"/>
        <pc:sldMkLst>
          <pc:docMk/>
          <pc:sldMk cId="1506575038" sldId="544"/>
        </pc:sldMkLst>
        <pc:spChg chg="mod">
          <ac:chgData name="Ruth Bourne" userId="fbcab60fe5918fe6" providerId="LiveId" clId="{1E4B8777-BB33-4520-8C1D-11841CB4EFCE}" dt="2022-04-21T12:48:38.625" v="4" actId="20577"/>
          <ac:spMkLst>
            <pc:docMk/>
            <pc:sldMk cId="1506575038" sldId="544"/>
            <ac:spMk id="10" creationId="{AEF2CA2E-E4C7-4447-91E6-950909E501E2}"/>
          </ac:spMkLst>
        </pc:spChg>
      </pc:sldChg>
      <pc:sldChg chg="modSp mod modNotesTx">
        <pc:chgData name="Ruth Bourne" userId="fbcab60fe5918fe6" providerId="LiveId" clId="{1E4B8777-BB33-4520-8C1D-11841CB4EFCE}" dt="2022-04-21T12:50:15.432" v="10" actId="6549"/>
        <pc:sldMkLst>
          <pc:docMk/>
          <pc:sldMk cId="2583625998" sldId="545"/>
        </pc:sldMkLst>
        <pc:spChg chg="mod">
          <ac:chgData name="Ruth Bourne" userId="fbcab60fe5918fe6" providerId="LiveId" clId="{1E4B8777-BB33-4520-8C1D-11841CB4EFCE}" dt="2022-04-21T12:50:02.338" v="9" actId="6549"/>
          <ac:spMkLst>
            <pc:docMk/>
            <pc:sldMk cId="2583625998" sldId="545"/>
            <ac:spMk id="15" creationId="{C47815DB-C349-463E-9F22-94B1767EA056}"/>
          </ac:spMkLst>
        </pc:spChg>
      </pc:sldChg>
      <pc:sldChg chg="modSp mod modNotesTx">
        <pc:chgData name="Ruth Bourne" userId="fbcab60fe5918fe6" providerId="LiveId" clId="{1E4B8777-BB33-4520-8C1D-11841CB4EFCE}" dt="2022-04-21T12:51:24.617" v="20" actId="20577"/>
        <pc:sldMkLst>
          <pc:docMk/>
          <pc:sldMk cId="487955401" sldId="546"/>
        </pc:sldMkLst>
        <pc:spChg chg="mod">
          <ac:chgData name="Ruth Bourne" userId="fbcab60fe5918fe6" providerId="LiveId" clId="{1E4B8777-BB33-4520-8C1D-11841CB4EFCE}" dt="2022-04-21T12:51:11.041" v="18" actId="20577"/>
          <ac:spMkLst>
            <pc:docMk/>
            <pc:sldMk cId="487955401" sldId="546"/>
            <ac:spMk id="6" creationId="{60EA8BC1-62A1-4248-B8BC-61125B1A324F}"/>
          </ac:spMkLst>
        </pc:spChg>
      </pc:sldChg>
      <pc:sldChg chg="modSp addCm modNotesTx">
        <pc:chgData name="Ruth Bourne" userId="fbcab60fe5918fe6" providerId="LiveId" clId="{1E4B8777-BB33-4520-8C1D-11841CB4EFCE}" dt="2022-04-21T12:54:46.007" v="54"/>
        <pc:sldMkLst>
          <pc:docMk/>
          <pc:sldMk cId="1504096775" sldId="548"/>
        </pc:sldMkLst>
        <pc:spChg chg="mod">
          <ac:chgData name="Ruth Bourne" userId="fbcab60fe5918fe6" providerId="LiveId" clId="{1E4B8777-BB33-4520-8C1D-11841CB4EFCE}" dt="2022-04-21T12:52:23.189" v="23" actId="114"/>
          <ac:spMkLst>
            <pc:docMk/>
            <pc:sldMk cId="1504096775" sldId="548"/>
            <ac:spMk id="15" creationId="{1F000817-7E53-4243-8DA4-796D1F8D8525}"/>
          </ac:spMkLst>
        </pc:spChg>
      </pc:sldChg>
      <pc:sldChg chg="addSp modSp mod modNotesTx">
        <pc:chgData name="Ruth Bourne" userId="fbcab60fe5918fe6" providerId="LiveId" clId="{1E4B8777-BB33-4520-8C1D-11841CB4EFCE}" dt="2022-04-21T13:57:01.293" v="613"/>
        <pc:sldMkLst>
          <pc:docMk/>
          <pc:sldMk cId="799060350" sldId="549"/>
        </pc:sldMkLst>
        <pc:spChg chg="mod">
          <ac:chgData name="Ruth Bourne" userId="fbcab60fe5918fe6" providerId="LiveId" clId="{1E4B8777-BB33-4520-8C1D-11841CB4EFCE}" dt="2022-04-21T12:56:09.303" v="71" actId="20577"/>
          <ac:spMkLst>
            <pc:docMk/>
            <pc:sldMk cId="799060350" sldId="549"/>
            <ac:spMk id="16" creationId="{FC55EB01-47CD-4567-A697-A7AAB61F5300}"/>
          </ac:spMkLst>
        </pc:spChg>
        <pc:spChg chg="add mod">
          <ac:chgData name="Ruth Bourne" userId="fbcab60fe5918fe6" providerId="LiveId" clId="{1E4B8777-BB33-4520-8C1D-11841CB4EFCE}" dt="2022-04-21T13:57:01.293" v="613"/>
          <ac:spMkLst>
            <pc:docMk/>
            <pc:sldMk cId="799060350" sldId="549"/>
            <ac:spMk id="18" creationId="{3E82E3E9-43A0-46AB-950C-5A4E1389EA9A}"/>
          </ac:spMkLst>
        </pc:spChg>
        <pc:spChg chg="mod">
          <ac:chgData name="Ruth Bourne" userId="fbcab60fe5918fe6" providerId="LiveId" clId="{1E4B8777-BB33-4520-8C1D-11841CB4EFCE}" dt="2022-04-21T12:56:40.781" v="73" actId="1076"/>
          <ac:spMkLst>
            <pc:docMk/>
            <pc:sldMk cId="799060350" sldId="549"/>
            <ac:spMk id="26" creationId="{D5617BA9-4B53-40D9-B071-76F7BE4F2D20}"/>
          </ac:spMkLst>
        </pc:spChg>
        <pc:spChg chg="mod">
          <ac:chgData name="Ruth Bourne" userId="fbcab60fe5918fe6" providerId="LiveId" clId="{1E4B8777-BB33-4520-8C1D-11841CB4EFCE}" dt="2022-04-21T12:56:31.606" v="72" actId="14100"/>
          <ac:spMkLst>
            <pc:docMk/>
            <pc:sldMk cId="799060350" sldId="549"/>
            <ac:spMk id="27" creationId="{0E4CB7D1-51C3-434A-BF78-C54529151FD4}"/>
          </ac:spMkLst>
        </pc:spChg>
      </pc:sldChg>
      <pc:sldChg chg="modNotesTx">
        <pc:chgData name="Ruth Bourne" userId="fbcab60fe5918fe6" providerId="LiveId" clId="{1E4B8777-BB33-4520-8C1D-11841CB4EFCE}" dt="2022-04-21T13:01:22.071" v="144" actId="6549"/>
        <pc:sldMkLst>
          <pc:docMk/>
          <pc:sldMk cId="1052150124" sldId="550"/>
        </pc:sldMkLst>
      </pc:sldChg>
      <pc:sldChg chg="modSp mod modNotesTx">
        <pc:chgData name="Ruth Bourne" userId="fbcab60fe5918fe6" providerId="LiveId" clId="{1E4B8777-BB33-4520-8C1D-11841CB4EFCE}" dt="2022-04-21T13:51:45.377" v="552" actId="20577"/>
        <pc:sldMkLst>
          <pc:docMk/>
          <pc:sldMk cId="246009696" sldId="551"/>
        </pc:sldMkLst>
        <pc:spChg chg="mod">
          <ac:chgData name="Ruth Bourne" userId="fbcab60fe5918fe6" providerId="LiveId" clId="{1E4B8777-BB33-4520-8C1D-11841CB4EFCE}" dt="2022-04-21T13:49:57.494" v="539" actId="1076"/>
          <ac:spMkLst>
            <pc:docMk/>
            <pc:sldMk cId="246009696" sldId="551"/>
            <ac:spMk id="2" creationId="{9506C3DD-346D-49B6-A734-CBB29B9987C5}"/>
          </ac:spMkLst>
        </pc:spChg>
      </pc:sldChg>
      <pc:sldChg chg="modSp mod modNotesTx">
        <pc:chgData name="Ruth Bourne" userId="fbcab60fe5918fe6" providerId="LiveId" clId="{1E4B8777-BB33-4520-8C1D-11841CB4EFCE}" dt="2022-04-21T13:22:45.320" v="283" actId="20577"/>
        <pc:sldMkLst>
          <pc:docMk/>
          <pc:sldMk cId="827355419" sldId="552"/>
        </pc:sldMkLst>
        <pc:spChg chg="mod">
          <ac:chgData name="Ruth Bourne" userId="fbcab60fe5918fe6" providerId="LiveId" clId="{1E4B8777-BB33-4520-8C1D-11841CB4EFCE}" dt="2022-04-21T13:19:34.692" v="214" actId="20577"/>
          <ac:spMkLst>
            <pc:docMk/>
            <pc:sldMk cId="827355419" sldId="552"/>
            <ac:spMk id="19" creationId="{565CEE95-777F-4F57-B5B7-19194D45F602}"/>
          </ac:spMkLst>
        </pc:spChg>
        <pc:spChg chg="mod">
          <ac:chgData name="Ruth Bourne" userId="fbcab60fe5918fe6" providerId="LiveId" clId="{1E4B8777-BB33-4520-8C1D-11841CB4EFCE}" dt="2022-04-21T13:19:44.278" v="222" actId="20577"/>
          <ac:spMkLst>
            <pc:docMk/>
            <pc:sldMk cId="827355419" sldId="552"/>
            <ac:spMk id="24" creationId="{CD6E0A76-1B4C-4B26-91EE-B5397E972302}"/>
          </ac:spMkLst>
        </pc:spChg>
        <pc:spChg chg="mod">
          <ac:chgData name="Ruth Bourne" userId="fbcab60fe5918fe6" providerId="LiveId" clId="{1E4B8777-BB33-4520-8C1D-11841CB4EFCE}" dt="2022-04-21T13:19:48.856" v="224" actId="20577"/>
          <ac:spMkLst>
            <pc:docMk/>
            <pc:sldMk cId="827355419" sldId="552"/>
            <ac:spMk id="25" creationId="{6F509ECB-ECAA-425C-8BD1-F02DB9A196F8}"/>
          </ac:spMkLst>
        </pc:spChg>
      </pc:sldChg>
      <pc:sldChg chg="addSp modSp mod addCm modNotesTx">
        <pc:chgData name="Ruth Bourne" userId="fbcab60fe5918fe6" providerId="LiveId" clId="{1E4B8777-BB33-4520-8C1D-11841CB4EFCE}" dt="2022-04-21T13:56:50.140" v="612"/>
        <pc:sldMkLst>
          <pc:docMk/>
          <pc:sldMk cId="3648613936" sldId="553"/>
        </pc:sldMkLst>
        <pc:spChg chg="add mod">
          <ac:chgData name="Ruth Bourne" userId="fbcab60fe5918fe6" providerId="LiveId" clId="{1E4B8777-BB33-4520-8C1D-11841CB4EFCE}" dt="2022-04-21T13:56:50.140" v="612"/>
          <ac:spMkLst>
            <pc:docMk/>
            <pc:sldMk cId="3648613936" sldId="553"/>
            <ac:spMk id="8" creationId="{BCC7F29B-F1D7-451B-8FED-1C0B73DE27DA}"/>
          </ac:spMkLst>
        </pc:spChg>
        <pc:spChg chg="mod">
          <ac:chgData name="Ruth Bourne" userId="fbcab60fe5918fe6" providerId="LiveId" clId="{1E4B8777-BB33-4520-8C1D-11841CB4EFCE}" dt="2022-04-21T13:22:55.134" v="288" actId="20577"/>
          <ac:spMkLst>
            <pc:docMk/>
            <pc:sldMk cId="3648613936" sldId="553"/>
            <ac:spMk id="12" creationId="{CC05AD4E-A1C5-4133-A40C-BBD3B61BA3C7}"/>
          </ac:spMkLst>
        </pc:spChg>
      </pc:sldChg>
      <pc:sldChg chg="modSp">
        <pc:chgData name="Ruth Bourne" userId="fbcab60fe5918fe6" providerId="LiveId" clId="{1E4B8777-BB33-4520-8C1D-11841CB4EFCE}" dt="2022-04-21T12:47:16.249" v="2"/>
        <pc:sldMkLst>
          <pc:docMk/>
          <pc:sldMk cId="784748512" sldId="554"/>
        </pc:sldMkLst>
        <pc:graphicFrameChg chg="mod">
          <ac:chgData name="Ruth Bourne" userId="fbcab60fe5918fe6" providerId="LiveId" clId="{1E4B8777-BB33-4520-8C1D-11841CB4EFCE}" dt="2022-04-21T12:47:16.249" v="2"/>
          <ac:graphicFrameMkLst>
            <pc:docMk/>
            <pc:sldMk cId="784748512" sldId="554"/>
            <ac:graphicFrameMk id="5" creationId="{FB8767B7-BA73-4058-B4E0-91B34222C6D5}"/>
          </ac:graphicFrameMkLst>
        </pc:graphicFrameChg>
      </pc:sldChg>
      <pc:sldChg chg="modNotesTx">
        <pc:chgData name="Ruth Bourne" userId="fbcab60fe5918fe6" providerId="LiveId" clId="{1E4B8777-BB33-4520-8C1D-11841CB4EFCE}" dt="2022-04-21T12:51:47.625" v="21"/>
        <pc:sldMkLst>
          <pc:docMk/>
          <pc:sldMk cId="346435312" sldId="840"/>
        </pc:sldMkLst>
      </pc:sldChg>
    </pc:docChg>
  </pc:docChgLst>
  <pc:docChgLst>
    <pc:chgData name="Natalie Davys" userId="S::ndavys@teachfirst.org.uk::8d64778f-730d-4de1-bb25-f1569dd4e4e2" providerId="AD" clId="Web-{93BB47BF-7D7C-E01F-D275-082DA454DED8}"/>
    <pc:docChg chg="modSld">
      <pc:chgData name="Natalie Davys" userId="S::ndavys@teachfirst.org.uk::8d64778f-730d-4de1-bb25-f1569dd4e4e2" providerId="AD" clId="Web-{93BB47BF-7D7C-E01F-D275-082DA454DED8}" dt="2022-04-24T17:32:41.677" v="20"/>
      <pc:docMkLst>
        <pc:docMk/>
      </pc:docMkLst>
      <pc:sldChg chg="modNotes">
        <pc:chgData name="Natalie Davys" userId="S::ndavys@teachfirst.org.uk::8d64778f-730d-4de1-bb25-f1569dd4e4e2" providerId="AD" clId="Web-{93BB47BF-7D7C-E01F-D275-082DA454DED8}" dt="2022-04-24T17:32:41.677" v="20"/>
        <pc:sldMkLst>
          <pc:docMk/>
          <pc:sldMk cId="2224105683" sldId="449"/>
        </pc:sldMkLst>
      </pc:sldChg>
    </pc:docChg>
  </pc:docChgLst>
  <pc:docChgLst>
    <pc:chgData name="Natalie Davys" userId="8d64778f-730d-4de1-bb25-f1569dd4e4e2" providerId="ADAL" clId="{3F5B0E7C-EF16-490A-9119-886C8311589A}"/>
    <pc:docChg chg="undo custSel modSld">
      <pc:chgData name="Natalie Davys" userId="8d64778f-730d-4de1-bb25-f1569dd4e4e2" providerId="ADAL" clId="{3F5B0E7C-EF16-490A-9119-886C8311589A}" dt="2022-04-21T17:15:49.062" v="176"/>
      <pc:docMkLst>
        <pc:docMk/>
      </pc:docMkLst>
      <pc:sldChg chg="modSp mod">
        <pc:chgData name="Natalie Davys" userId="8d64778f-730d-4de1-bb25-f1569dd4e4e2" providerId="ADAL" clId="{3F5B0E7C-EF16-490A-9119-886C8311589A}" dt="2022-04-21T14:25:40.256" v="1"/>
        <pc:sldMkLst>
          <pc:docMk/>
          <pc:sldMk cId="2918955057" sldId="320"/>
        </pc:sldMkLst>
        <pc:spChg chg="mod">
          <ac:chgData name="Natalie Davys" userId="8d64778f-730d-4de1-bb25-f1569dd4e4e2" providerId="ADAL" clId="{3F5B0E7C-EF16-490A-9119-886C8311589A}" dt="2022-04-21T14:25:40.256" v="1"/>
          <ac:spMkLst>
            <pc:docMk/>
            <pc:sldMk cId="2918955057" sldId="320"/>
            <ac:spMk id="6" creationId="{73238E87-27C4-460E-A429-B5023ADA326D}"/>
          </ac:spMkLst>
        </pc:spChg>
      </pc:sldChg>
      <pc:sldChg chg="modSp mod modNotesTx">
        <pc:chgData name="Natalie Davys" userId="8d64778f-730d-4de1-bb25-f1569dd4e4e2" providerId="ADAL" clId="{3F5B0E7C-EF16-490A-9119-886C8311589A}" dt="2022-04-21T14:38:25.289" v="129" actId="20577"/>
        <pc:sldMkLst>
          <pc:docMk/>
          <pc:sldMk cId="2224105683" sldId="449"/>
        </pc:sldMkLst>
        <pc:spChg chg="mod">
          <ac:chgData name="Natalie Davys" userId="8d64778f-730d-4de1-bb25-f1569dd4e4e2" providerId="ADAL" clId="{3F5B0E7C-EF16-490A-9119-886C8311589A}" dt="2022-04-21T14:37:32.981" v="38" actId="20577"/>
          <ac:spMkLst>
            <pc:docMk/>
            <pc:sldMk cId="2224105683" sldId="449"/>
            <ac:spMk id="7" creationId="{77FCBE27-A2FB-4FE1-8CDE-48567F4CE882}"/>
          </ac:spMkLst>
        </pc:spChg>
      </pc:sldChg>
      <pc:sldChg chg="modSp mod delCm">
        <pc:chgData name="Natalie Davys" userId="8d64778f-730d-4de1-bb25-f1569dd4e4e2" providerId="ADAL" clId="{3F5B0E7C-EF16-490A-9119-886C8311589A}" dt="2022-04-21T17:15:49.062" v="176"/>
        <pc:sldMkLst>
          <pc:docMk/>
          <pc:sldMk cId="749671018" sldId="457"/>
        </pc:sldMkLst>
        <pc:spChg chg="mod">
          <ac:chgData name="Natalie Davys" userId="8d64778f-730d-4de1-bb25-f1569dd4e4e2" providerId="ADAL" clId="{3F5B0E7C-EF16-490A-9119-886C8311589A}" dt="2022-04-21T17:15:45.977" v="175" actId="27636"/>
          <ac:spMkLst>
            <pc:docMk/>
            <pc:sldMk cId="749671018" sldId="457"/>
            <ac:spMk id="3" creationId="{EC965471-F09F-4779-8421-19637121FBA5}"/>
          </ac:spMkLst>
        </pc:spChg>
      </pc:sldChg>
      <pc:sldChg chg="delCm">
        <pc:chgData name="Natalie Davys" userId="8d64778f-730d-4de1-bb25-f1569dd4e4e2" providerId="ADAL" clId="{3F5B0E7C-EF16-490A-9119-886C8311589A}" dt="2022-04-21T17:14:42.919" v="169"/>
        <pc:sldMkLst>
          <pc:docMk/>
          <pc:sldMk cId="4092632892" sldId="499"/>
        </pc:sldMkLst>
      </pc:sldChg>
      <pc:sldChg chg="addCm delCm modNotesTx">
        <pc:chgData name="Natalie Davys" userId="8d64778f-730d-4de1-bb25-f1569dd4e4e2" providerId="ADAL" clId="{3F5B0E7C-EF16-490A-9119-886C8311589A}" dt="2022-04-21T17:14:10.107" v="167"/>
        <pc:sldMkLst>
          <pc:docMk/>
          <pc:sldMk cId="2289960851" sldId="537"/>
        </pc:sldMkLst>
      </pc:sldChg>
      <pc:sldChg chg="delCm">
        <pc:chgData name="Natalie Davys" userId="8d64778f-730d-4de1-bb25-f1569dd4e4e2" providerId="ADAL" clId="{3F5B0E7C-EF16-490A-9119-886C8311589A}" dt="2022-04-21T17:11:28.694" v="130"/>
        <pc:sldMkLst>
          <pc:docMk/>
          <pc:sldMk cId="1504096775" sldId="548"/>
        </pc:sldMkLst>
      </pc:sldChg>
      <pc:sldChg chg="delCm">
        <pc:chgData name="Natalie Davys" userId="8d64778f-730d-4de1-bb25-f1569dd4e4e2" providerId="ADAL" clId="{3F5B0E7C-EF16-490A-9119-886C8311589A}" dt="2022-04-21T17:14:33.667" v="168"/>
        <pc:sldMkLst>
          <pc:docMk/>
          <pc:sldMk cId="3648613936" sldId="55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70BBF0-D8C9-484B-A2BD-98FBFA666C70}" type="datetimeFigureOut">
              <a:rPr lang="en-GB" smtClean="0"/>
              <a:t>24/04/2022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A24272-161B-9A42-BC2D-F0109316EB3C}" type="slidenum">
              <a:rPr lang="en-GB" smtClean="0"/>
              <a:t>‹#›</a:t>
            </a:fld>
            <a:endParaRPr lang="en-GB"/>
          </a:p>
        </p:txBody>
      </p:sp>
    </p:spTree>
    <p:extLst>
      <p:ext uri="{BB962C8B-B14F-4D97-AF65-F5344CB8AC3E}">
        <p14:creationId xmlns:p14="http://schemas.microsoft.com/office/powerpoint/2010/main" val="3268988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teachfirst.org.uk/networks"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a:t>
            </a:fld>
            <a:endParaRPr lang="en-GB"/>
          </a:p>
        </p:txBody>
      </p:sp>
    </p:spTree>
    <p:extLst>
      <p:ext uri="{BB962C8B-B14F-4D97-AF65-F5344CB8AC3E}">
        <p14:creationId xmlns:p14="http://schemas.microsoft.com/office/powerpoint/2010/main" val="3643510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a:t>
            </a:fld>
            <a:endParaRPr lang="en-GB"/>
          </a:p>
        </p:txBody>
      </p:sp>
    </p:spTree>
    <p:extLst>
      <p:ext uri="{BB962C8B-B14F-4D97-AF65-F5344CB8AC3E}">
        <p14:creationId xmlns:p14="http://schemas.microsoft.com/office/powerpoint/2010/main" val="3044920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dirty="0">
                <a:solidFill>
                  <a:schemeClr val="tx1"/>
                </a:solidFill>
                <a:effectLst/>
                <a:latin typeface="+mn-lt"/>
                <a:ea typeface="+mn-ea"/>
                <a:cs typeface="+mn-cs"/>
              </a:rPr>
              <a:t>00:00 – 00:09 (9 minutes)</a:t>
            </a:r>
            <a:r>
              <a:rPr lang="en-GB" b="1" dirty="0"/>
              <a:t> </a:t>
            </a:r>
            <a:endParaRPr lang="en-GB" sz="1200" b="0" i="1" kern="1200" dirty="0">
              <a:solidFill>
                <a:schemeClr val="tx1"/>
              </a:solidFill>
              <a:effectLst/>
              <a:latin typeface="+mn-lt"/>
              <a:cs typeface="Calibri"/>
            </a:endParaRPr>
          </a:p>
          <a:p>
            <a:pPr rtl="0" fontAlgn="base"/>
            <a:endParaRPr lang="en-GB" sz="1200" b="1" i="0" kern="1200" dirty="0">
              <a:solidFill>
                <a:schemeClr val="tx1"/>
              </a:solidFill>
              <a:effectLst/>
              <a:latin typeface="+mn-lt"/>
              <a:ea typeface="+mn-ea"/>
              <a:cs typeface="+mn-cs"/>
            </a:endParaRPr>
          </a:p>
          <a:p>
            <a:pPr rtl="0" fontAlgn="base"/>
            <a:r>
              <a:rPr lang="en-GB" sz="1200" b="1" i="0" kern="1200" dirty="0">
                <a:solidFill>
                  <a:schemeClr val="tx1"/>
                </a:solidFill>
                <a:effectLst/>
                <a:latin typeface="+mn-lt"/>
                <a:ea typeface="+mn-ea"/>
                <a:cs typeface="+mn-cs"/>
              </a:rPr>
              <a:t>Explain:</a:t>
            </a:r>
          </a:p>
          <a:p>
            <a:pPr rtl="0" fontAlgn="base"/>
            <a:r>
              <a:rPr lang="en-GB" sz="1200" b="0" i="1" kern="1200" dirty="0">
                <a:solidFill>
                  <a:schemeClr val="tx1"/>
                </a:solidFill>
                <a:effectLst/>
                <a:latin typeface="+mn-lt"/>
                <a:ea typeface="+mn-ea"/>
                <a:cs typeface="+mn-cs"/>
              </a:rPr>
              <a:t>As ECTs join, ask them to complete the settling task shown on the slide. </a:t>
            </a:r>
          </a:p>
          <a:p>
            <a:pPr rtl="0" fontAlgn="base"/>
            <a:endParaRPr lang="en-GB" sz="1200" b="0" i="1" kern="1200" dirty="0">
              <a:solidFill>
                <a:schemeClr val="tx1"/>
              </a:solidFill>
              <a:effectLst/>
              <a:latin typeface="+mn-lt"/>
              <a:ea typeface="+mn-ea"/>
              <a:cs typeface="+mn-cs"/>
            </a:endParaRPr>
          </a:p>
          <a:p>
            <a:r>
              <a:rPr lang="en-GB" b="1" dirty="0"/>
              <a:t>(After 3 minutes) Explain:</a:t>
            </a:r>
          </a:p>
          <a:p>
            <a:r>
              <a:rPr lang="en-GB" strike="noStrike" dirty="0"/>
              <a:t>As you know being connected to others through groups or networks is very beneficial as these spaces enable individuals to share information and enhance practice. Therefore, we’re now going to give you some time to share your thoughts from the settling task and discuss your responses to the questions: How do you remember complex and/or new information? What techniques or strategies do you use?</a:t>
            </a:r>
          </a:p>
          <a:p>
            <a:endParaRPr lang="en-GB" b="1" strike="noStrike" dirty="0"/>
          </a:p>
          <a:p>
            <a:r>
              <a:rPr lang="en-GB" b="1" dirty="0"/>
              <a:t>Activity:</a:t>
            </a:r>
          </a:p>
          <a:p>
            <a:r>
              <a:rPr lang="en-GB" i="1" dirty="0"/>
              <a:t>Explain that you will put teachers into breakout groups of 3 for 4 minutes and ask them to share their (you may want to paste these in the sidebar so ECTs can see them when in breakout groups):</a:t>
            </a:r>
          </a:p>
          <a:p>
            <a:pPr marL="171450" indent="-171450">
              <a:buFont typeface="Arial" panose="020B0604020202020204" pitchFamily="34" charset="0"/>
              <a:buChar char="•"/>
            </a:pPr>
            <a:r>
              <a:rPr lang="en-GB" dirty="0"/>
              <a:t>name</a:t>
            </a:r>
          </a:p>
          <a:p>
            <a:pPr marL="171450" indent="-171450">
              <a:buFont typeface="Arial" panose="020B0604020202020204" pitchFamily="34" charset="0"/>
              <a:buChar char="•"/>
            </a:pPr>
            <a:r>
              <a:rPr lang="en-GB" dirty="0"/>
              <a:t>school and location</a:t>
            </a:r>
          </a:p>
          <a:p>
            <a:pPr marL="171450" indent="-171450">
              <a:buFont typeface="Arial" panose="020B0604020202020204" pitchFamily="34" charset="0"/>
              <a:buChar char="•"/>
            </a:pPr>
            <a:r>
              <a:rPr lang="en-GB" i="0" strike="noStrike" dirty="0"/>
              <a:t>responses to the settling task questions, looking for any common themes across the group</a:t>
            </a:r>
          </a:p>
          <a:p>
            <a:pPr marL="0" indent="0">
              <a:buFont typeface="Arial" panose="020B0604020202020204" pitchFamily="34" charset="0"/>
              <a:buNone/>
            </a:pPr>
            <a:r>
              <a:rPr lang="en-GB" i="1" strike="noStrike" dirty="0"/>
              <a:t>After 4 minutes bring everyone back to the main group.</a:t>
            </a:r>
          </a:p>
          <a:p>
            <a:endParaRPr lang="en-GB" dirty="0">
              <a:cs typeface="Calibri"/>
            </a:endParaRPr>
          </a:p>
          <a:p>
            <a:r>
              <a:rPr lang="en-GB" b="1" dirty="0">
                <a:cs typeface="Calibri"/>
              </a:rPr>
              <a:t>Link to next slide: </a:t>
            </a:r>
            <a:r>
              <a:rPr lang="en-GB" b="0" dirty="0">
                <a:cs typeface="Calibri"/>
              </a:rPr>
              <a:t>Let’s take a look at the purpose of today’s seminar.</a:t>
            </a:r>
            <a:endParaRPr lang="en-GB" b="1" dirty="0">
              <a:cs typeface="Calibri"/>
            </a:endParaRPr>
          </a:p>
          <a:p>
            <a:endParaRPr lang="en-GB"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3430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dirty="0">
                <a:solidFill>
                  <a:schemeClr val="tx1"/>
                </a:solidFill>
                <a:effectLst/>
                <a:latin typeface="+mn-lt"/>
                <a:ea typeface="+mn-ea"/>
                <a:cs typeface="+mn-cs"/>
              </a:rPr>
              <a:t>00:09 – 00:10 (1 minute)</a:t>
            </a:r>
            <a:endParaRPr lang="en-GB" b="1" dirty="0"/>
          </a:p>
          <a:p>
            <a:endParaRPr lang="en-GB" dirty="0"/>
          </a:p>
          <a:p>
            <a:r>
              <a:rPr lang="en-GB" i="1" dirty="0"/>
              <a:t>Welcome ECTs to the seminar and introduce yourself.</a:t>
            </a:r>
          </a:p>
          <a:p>
            <a:endParaRPr lang="en-GB" dirty="0"/>
          </a:p>
          <a:p>
            <a:r>
              <a:rPr lang="en-GB" b="1" i="0" dirty="0"/>
              <a:t>Explain:</a:t>
            </a:r>
            <a:r>
              <a:rPr lang="en-GB" b="1" dirty="0"/>
              <a:t> </a:t>
            </a:r>
            <a:r>
              <a:rPr lang="en-GB" b="0" i="0" dirty="0">
                <a:effectLst/>
              </a:rPr>
              <a:t>We know that too often pupils seem to forget what they have just been taught and that transferring learning to our long-term memory requires effort. In this seminar we will explore strategies to support you to make your explanations meaningful and memorable so that pupils are better able to remember and later recall new learning.</a:t>
            </a:r>
            <a:endParaRPr lang="en-US" dirty="0"/>
          </a:p>
          <a:p>
            <a:endParaRPr lang="en-GB" sz="1800" b="0" i="0" dirty="0">
              <a:effectLst/>
              <a:latin typeface="Arial"/>
              <a:cs typeface="Arial"/>
            </a:endParaRPr>
          </a:p>
          <a:p>
            <a:pPr marL="0" indent="0">
              <a:buFont typeface="Arial" panose="020B0604020202020204" pitchFamily="34" charset="0"/>
              <a:buNone/>
            </a:pPr>
            <a:r>
              <a:rPr lang="en-GB" b="1" i="0" dirty="0"/>
              <a:t>Norms:</a:t>
            </a:r>
            <a:endParaRPr lang="en-GB" b="0" i="0" dirty="0"/>
          </a:p>
          <a:p>
            <a:pPr marL="0" indent="0">
              <a:buFont typeface="Arial" panose="020B0604020202020204" pitchFamily="34" charset="0"/>
              <a:buNone/>
            </a:pPr>
            <a:r>
              <a:rPr lang="en-GB" b="0" i="1" dirty="0"/>
              <a:t>The norms have been presented here to remind ECTs of what’s expected during the seminar. Please use the following responses to address a video that’s not on, a mic that’s not in use or those who have joined as a group:</a:t>
            </a:r>
            <a:endParaRPr lang="en-GB" sz="1200" b="1" i="1"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Video:</a:t>
            </a:r>
            <a:r>
              <a:rPr lang="en-GB" sz="1200" kern="1200" dirty="0">
                <a:solidFill>
                  <a:schemeClr val="tx1"/>
                </a:solidFill>
                <a:effectLst/>
                <a:latin typeface="+mn-lt"/>
                <a:ea typeface="+mn-ea"/>
                <a:cs typeface="+mn-cs"/>
              </a:rPr>
              <a:t> I can see (some of) you don't have your video on. Please turn it on for the duration of the seminar. If you don't have access to a webcam for this seminar, please ensure you join with one for the next seminar. </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Mic:</a:t>
            </a:r>
            <a:r>
              <a:rPr lang="en-GB" sz="1200" kern="1200" dirty="0">
                <a:solidFill>
                  <a:schemeClr val="tx1"/>
                </a:solidFill>
                <a:effectLst/>
                <a:latin typeface="+mn-lt"/>
                <a:ea typeface="+mn-ea"/>
                <a:cs typeface="+mn-cs"/>
              </a:rPr>
              <a:t> If you don't have access to a microphone this seminar, please share your thoughts or reflections in the sidebar when asked to contribute and please ensure you join with access to a microphone next time. </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Groupings: </a:t>
            </a:r>
            <a:r>
              <a:rPr lang="en-GB" sz="1200" kern="1200" dirty="0">
                <a:solidFill>
                  <a:schemeClr val="tx1"/>
                </a:solidFill>
                <a:effectLst/>
                <a:latin typeface="+mn-lt"/>
                <a:ea typeface="+mn-ea"/>
                <a:cs typeface="+mn-cs"/>
              </a:rPr>
              <a:t>I can see some of you have joined as a group on one device. Please ensure that next time you join on your own device as this is the arrangement the training seminars have been designed for. </a:t>
            </a:r>
          </a:p>
          <a:p>
            <a:pPr marL="0" indent="0">
              <a:buFont typeface="Arial" panose="020B0604020202020204" pitchFamily="34" charset="0"/>
              <a:buNone/>
            </a:pPr>
            <a:endParaRPr lang="en-GB" b="0" dirty="0"/>
          </a:p>
          <a:p>
            <a:pPr marL="0" indent="0">
              <a:buFont typeface="Arial" panose="020B0604020202020204" pitchFamily="34" charset="0"/>
              <a:buNone/>
            </a:pPr>
            <a:r>
              <a:rPr lang="en-GB" b="1" dirty="0"/>
              <a:t>Link to next slide: </a:t>
            </a:r>
            <a:r>
              <a:rPr lang="en-GB" b="0" dirty="0"/>
              <a:t>Let’s take a look at the objectives for today’s seminar.</a:t>
            </a:r>
          </a:p>
          <a:p>
            <a:pPr marL="0" indent="0">
              <a:buFont typeface="Arial" panose="020B0604020202020204" pitchFamily="34" charset="0"/>
              <a:buNone/>
            </a:pPr>
            <a:endParaRPr lang="en-GB" b="0" dirty="0"/>
          </a:p>
          <a:p>
            <a:endParaRPr lang="en-GB" b="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4664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00:10 – 00:11 (1 minute)</a:t>
            </a:r>
          </a:p>
          <a:p>
            <a:endParaRPr lang="en-GB" dirty="0"/>
          </a:p>
          <a:p>
            <a:r>
              <a:rPr lang="en-GB" b="0" i="1" dirty="0"/>
              <a:t>Share the objectives with ECTs.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686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00:11 – 00:12 (1 minute)</a:t>
            </a:r>
          </a:p>
          <a:p>
            <a:endParaRPr lang="en-GB" dirty="0"/>
          </a:p>
          <a:p>
            <a:r>
              <a:rPr lang="en-GB" i="1" dirty="0"/>
              <a:t>Share the ECF statements that will be covered.</a:t>
            </a:r>
          </a:p>
        </p:txBody>
      </p:sp>
      <p:sp>
        <p:nvSpPr>
          <p:cNvPr id="4" name="Slide Number Placeholder 3"/>
          <p:cNvSpPr>
            <a:spLocks noGrp="1"/>
          </p:cNvSpPr>
          <p:nvPr>
            <p:ph type="sldNum" sz="quarter" idx="5"/>
          </p:nvPr>
        </p:nvSpPr>
        <p:spPr/>
        <p:txBody>
          <a:bodyPr/>
          <a:lstStyle/>
          <a:p>
            <a:fld id="{AAA24272-161B-9A42-BC2D-F0109316EB3C}" type="slidenum">
              <a:rPr lang="en-GB" smtClean="0"/>
              <a:t>6</a:t>
            </a:fld>
            <a:endParaRPr lang="en-GB"/>
          </a:p>
        </p:txBody>
      </p:sp>
    </p:spTree>
    <p:extLst>
      <p:ext uri="{BB962C8B-B14F-4D97-AF65-F5344CB8AC3E}">
        <p14:creationId xmlns:p14="http://schemas.microsoft.com/office/powerpoint/2010/main" val="3971170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00:12 – 00:18 (6 minutes)</a:t>
            </a:r>
          </a:p>
          <a:p>
            <a:endParaRPr lang="en-US" dirty="0">
              <a:cs typeface="Calibri"/>
            </a:endParaRPr>
          </a:p>
          <a:p>
            <a:r>
              <a:rPr lang="en-US" b="1" i="1" dirty="0">
                <a:cs typeface="Calibri"/>
              </a:rPr>
              <a:t>Key Learning Point (KLP): </a:t>
            </a:r>
            <a:r>
              <a:rPr lang="en-US" b="0" i="1" dirty="0">
                <a:cs typeface="Calibri"/>
              </a:rPr>
              <a:t>Engagement is a poor proxy for learning. For learning to be memorable</a:t>
            </a:r>
            <a:r>
              <a:rPr lang="en-US" i="1" dirty="0">
                <a:cs typeface="Calibri"/>
              </a:rPr>
              <a:t>,</a:t>
            </a:r>
            <a:r>
              <a:rPr lang="en-US" b="0" i="1" dirty="0">
                <a:cs typeface="Calibri"/>
              </a:rPr>
              <a:t> pupils needs to be thinking about what it is we want them to learn and remember.</a:t>
            </a:r>
          </a:p>
          <a:p>
            <a:pPr>
              <a:defRPr/>
            </a:pPr>
            <a:endParaRPr lang="en-GB" i="1" dirty="0">
              <a:cs typeface="Calibri"/>
            </a:endParaRPr>
          </a:p>
          <a:p>
            <a:r>
              <a:rPr lang="en-US" b="1" i="0" dirty="0">
                <a:cs typeface="Calibri"/>
              </a:rPr>
              <a:t>Explain:</a:t>
            </a:r>
          </a:p>
          <a:p>
            <a:r>
              <a:rPr lang="en-US" dirty="0">
                <a:cs typeface="Calibri"/>
              </a:rPr>
              <a:t>A common misconception in education is that for learning to be memorable, lessons need to be ‘fun’ and that a good proxy for learning is pupils’ visible engagement and motivation in a task.</a:t>
            </a:r>
          </a:p>
          <a:p>
            <a:endParaRPr lang="en-US" dirty="0">
              <a:cs typeface="Calibri"/>
            </a:endParaRPr>
          </a:p>
          <a:p>
            <a:r>
              <a:rPr lang="en-US" b="1" dirty="0">
                <a:cs typeface="Calibri"/>
              </a:rPr>
              <a:t>[Reveal] </a:t>
            </a:r>
            <a:r>
              <a:rPr lang="en-US" dirty="0">
                <a:cs typeface="Calibri"/>
              </a:rPr>
              <a:t>Cognitive psychologist Daniel Willingham states that ‘memory is the residue of thought’ therefore if we want pupils to remember what is being taught, we need to get them thinking about what we want them to learn, that is the key ideas or facts we want to commit to their long-term memory. Lessons that are simply focused and planned around ‘fun’ or ‘engaging’ activities can actually distract from and dilute the key messages we want pupils to remember.</a:t>
            </a:r>
          </a:p>
          <a:p>
            <a:endParaRPr lang="en-US" dirty="0">
              <a:cs typeface="Calibri"/>
            </a:endParaRPr>
          </a:p>
          <a:p>
            <a:r>
              <a:rPr lang="en-US" b="1" dirty="0">
                <a:cs typeface="Calibri"/>
              </a:rPr>
              <a:t>[Reveal] </a:t>
            </a:r>
            <a:r>
              <a:rPr lang="en-US" dirty="0">
                <a:cs typeface="Calibri"/>
              </a:rPr>
              <a:t>For example, consider the scenario presented here on a lesson on measurement. </a:t>
            </a:r>
            <a:r>
              <a:rPr lang="en-US" i="1" dirty="0">
                <a:cs typeface="Calibri"/>
              </a:rPr>
              <a:t>Pause and give ECTs time to read the scenario on the slide.</a:t>
            </a:r>
          </a:p>
          <a:p>
            <a:endParaRPr lang="en-US" i="1" dirty="0">
              <a:cs typeface="Calibri"/>
            </a:endParaRPr>
          </a:p>
          <a:p>
            <a:r>
              <a:rPr lang="en-US" i="1" dirty="0">
                <a:cs typeface="Calibri"/>
              </a:rPr>
              <a:t>Note that whilst this example is not subject-specific ECTs can still see the key message here that the teacher is not focusing the pupils’ thinking on the key ideas or concepts they want them to learn.</a:t>
            </a:r>
          </a:p>
          <a:p>
            <a:endParaRPr lang="en-US" dirty="0">
              <a:cs typeface="Calibri"/>
            </a:endParaRPr>
          </a:p>
          <a:p>
            <a:r>
              <a:rPr lang="en-US" b="1" dirty="0">
                <a:cs typeface="Calibri"/>
              </a:rPr>
              <a:t>Reflect: </a:t>
            </a:r>
          </a:p>
          <a:p>
            <a:r>
              <a:rPr lang="en-US" b="1" dirty="0">
                <a:cs typeface="Calibri"/>
              </a:rPr>
              <a:t>[Reveal] </a:t>
            </a:r>
            <a:r>
              <a:rPr lang="en-US" b="0" dirty="0">
                <a:cs typeface="Calibri"/>
              </a:rPr>
              <a:t>What will the pupils be thinking about during this activity? </a:t>
            </a:r>
            <a:r>
              <a:rPr lang="en-US" b="0" i="1" dirty="0">
                <a:cs typeface="Calibri"/>
              </a:rPr>
              <a:t>Give ECTs 2-3 minutes to reflect and then invite responses in the chat bar or through the hands up function.</a:t>
            </a:r>
            <a:endParaRPr lang="en-US" b="0" dirty="0">
              <a:cs typeface="Calibri"/>
            </a:endParaRPr>
          </a:p>
          <a:p>
            <a:endParaRPr lang="en-US" b="1" dirty="0">
              <a:cs typeface="Calibri"/>
            </a:endParaRPr>
          </a:p>
          <a:p>
            <a:r>
              <a:rPr lang="en-US" b="1" dirty="0">
                <a:cs typeface="Calibri"/>
              </a:rPr>
              <a:t>Possible ECT responses:</a:t>
            </a:r>
          </a:p>
          <a:p>
            <a:pPr marL="171450" indent="-171450">
              <a:buFont typeface="Arial" panose="020B0604020202020204" pitchFamily="34" charset="0"/>
              <a:buChar char="•"/>
            </a:pPr>
            <a:r>
              <a:rPr lang="en-US" b="0" i="0" dirty="0">
                <a:cs typeface="Calibri"/>
              </a:rPr>
              <a:t>Pupils will be thinking about eating the cake. </a:t>
            </a:r>
          </a:p>
          <a:p>
            <a:pPr marL="171450" indent="-171450">
              <a:buFont typeface="Arial" panose="020B0604020202020204" pitchFamily="34" charset="0"/>
              <a:buChar char="•"/>
            </a:pPr>
            <a:r>
              <a:rPr lang="en-US" b="0" i="0" dirty="0">
                <a:cs typeface="Calibri"/>
              </a:rPr>
              <a:t>Pupils will be thinking about whose turn is next.</a:t>
            </a:r>
          </a:p>
          <a:p>
            <a:pPr marL="171450" indent="-171450">
              <a:buFont typeface="Arial" panose="020B0604020202020204" pitchFamily="34" charset="0"/>
              <a:buChar char="•"/>
            </a:pPr>
            <a:r>
              <a:rPr lang="en-US" b="0" i="0" dirty="0">
                <a:cs typeface="Calibri"/>
              </a:rPr>
              <a:t>Pupils aren’t likely to be thinking about the units of measurement being used.</a:t>
            </a:r>
          </a:p>
          <a:p>
            <a:endParaRPr lang="en-US" b="1" dirty="0">
              <a:cs typeface="Calibri"/>
            </a:endParaRPr>
          </a:p>
          <a:p>
            <a:r>
              <a:rPr lang="en-US" b="1" dirty="0">
                <a:cs typeface="Calibri"/>
              </a:rPr>
              <a:t>Explain:</a:t>
            </a:r>
          </a:p>
          <a:p>
            <a:r>
              <a:rPr lang="en-US" dirty="0">
                <a:cs typeface="Calibri"/>
              </a:rPr>
              <a:t>Whilst a well-intentioned attempt, during this activity the pupils are more likely to be thinking about who gets to pour the next cup of flour, maybe sneaking a couple of chocolate chips and looking forward to eating a slice of cake at the end rather than putting their efforts and attention into thinking about and learning the different units of measurement. When they remember this lesson, they will likely recall the experience of making a cake however the actual learning from the lesson is likely to have not made its way into the pupils’ memories as the medium of the lesson (making the cake) distracted from the key learning – the pupils were thinking about making a cake not about units of measurement.</a:t>
            </a:r>
          </a:p>
          <a:p>
            <a:endParaRPr lang="en-US" dirty="0">
              <a:cs typeface="Calibri"/>
            </a:endParaRPr>
          </a:p>
          <a:p>
            <a:r>
              <a:rPr lang="en-US" dirty="0">
                <a:cs typeface="Calibri"/>
              </a:rPr>
              <a:t>Therefore, when planning a lesson, the focus should be: How can I get pupils thinking about what I want them to learn? What will my pupils be thinking about during each part of the lesson or each activity? </a:t>
            </a:r>
          </a:p>
          <a:p>
            <a:endParaRPr lang="en-US" dirty="0">
              <a:cs typeface="Calibri"/>
            </a:endParaRPr>
          </a:p>
          <a:p>
            <a:pPr marL="0" indent="0">
              <a:buFont typeface="Arial" panose="020B0604020202020204" pitchFamily="34" charset="0"/>
              <a:buNone/>
            </a:pPr>
            <a:r>
              <a:rPr lang="en-US" b="1" i="0" dirty="0">
                <a:cs typeface="Calibri"/>
              </a:rPr>
              <a:t>Link to next slide: </a:t>
            </a:r>
            <a:r>
              <a:rPr lang="en-US" b="0" i="0" dirty="0">
                <a:cs typeface="Calibri"/>
              </a:rPr>
              <a:t>So, if making lessons fun doesn’t necessarily lead to pupils remembering new learning</a:t>
            </a:r>
            <a:r>
              <a:rPr lang="en-US" dirty="0">
                <a:cs typeface="Calibri"/>
              </a:rPr>
              <a:t>;</a:t>
            </a:r>
            <a:r>
              <a:rPr lang="en-US" b="0" i="0" dirty="0">
                <a:cs typeface="Calibri"/>
              </a:rPr>
              <a:t> how can we then support pupils to better remember and recall new information?</a:t>
            </a:r>
          </a:p>
          <a:p>
            <a:endParaRPr lang="en-US" dirty="0">
              <a:cs typeface="Calibri"/>
            </a:endParaRPr>
          </a:p>
          <a:p>
            <a:r>
              <a:rPr lang="en-US" b="1" dirty="0">
                <a:cs typeface="Calibri"/>
              </a:rPr>
              <a:t>Research references:</a:t>
            </a:r>
          </a:p>
          <a:p>
            <a:r>
              <a:rPr lang="en-GB" dirty="0"/>
              <a:t>Coe, R., Aloisi, C., Higgins, S. &amp; Major, L. E. (2014) </a:t>
            </a:r>
            <a:r>
              <a:rPr lang="en-GB" i="1" dirty="0"/>
              <a:t>What Makes Great Teaching? Review of the Underpinning Research</a:t>
            </a:r>
            <a:r>
              <a:rPr lang="en-GB" dirty="0"/>
              <a:t>. Durham University. Available at: http://bit.ly/2OvmvKO</a:t>
            </a:r>
            <a:endParaRPr lang="en-GB" dirty="0">
              <a:cs typeface="Calibri"/>
            </a:endParaRPr>
          </a:p>
          <a:p>
            <a:r>
              <a:rPr lang="en-GB" dirty="0"/>
              <a:t>Willingham, D. T. (2009) </a:t>
            </a:r>
            <a:r>
              <a:rPr lang="en-GB" i="1" dirty="0"/>
              <a:t>Why Don’t Students Like School?</a:t>
            </a:r>
            <a:r>
              <a:rPr lang="en-GB" dirty="0"/>
              <a:t> San Francisco, CA: </a:t>
            </a:r>
            <a:r>
              <a:rPr lang="en-GB" dirty="0" err="1"/>
              <a:t>JosseyBass</a:t>
            </a:r>
            <a:r>
              <a:rPr lang="en-GB" dirty="0"/>
              <a:t>.</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67623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00:18 – 00:21 (3 minutes)</a:t>
            </a:r>
          </a:p>
          <a:p>
            <a:endParaRPr lang="en-GB" b="1" i="0" dirty="0"/>
          </a:p>
          <a:p>
            <a:r>
              <a:rPr lang="en-GB" b="1" i="1" dirty="0"/>
              <a:t>KLP</a:t>
            </a:r>
            <a:r>
              <a:rPr lang="en-GB" b="1" i="0" dirty="0"/>
              <a:t>:</a:t>
            </a:r>
            <a:r>
              <a:rPr lang="en-GB" b="1" dirty="0"/>
              <a:t> </a:t>
            </a:r>
            <a:r>
              <a:rPr lang="en-GB" i="1" dirty="0"/>
              <a:t>Prior knowledge plays an important role in pupil learning. Connecting new learning to pupils' prior knowledge will support them to store this into their long-term memory.</a:t>
            </a:r>
            <a:endParaRPr lang="en-GB" b="1" i="0" dirty="0">
              <a:cs typeface="Calibri"/>
            </a:endParaRPr>
          </a:p>
          <a:p>
            <a:endParaRPr lang="en-GB" i="1" dirty="0">
              <a:cs typeface="Calibri"/>
            </a:endParaRPr>
          </a:p>
          <a:p>
            <a:r>
              <a:rPr lang="en-GB" b="1" i="0" dirty="0"/>
              <a:t>Explain:</a:t>
            </a:r>
            <a:endParaRPr lang="en-GB" b="1" i="0" dirty="0">
              <a:cs typeface="Calibri"/>
            </a:endParaRPr>
          </a:p>
          <a:p>
            <a:pPr>
              <a:defRPr/>
            </a:pPr>
            <a:r>
              <a:rPr lang="en-GB" dirty="0">
                <a:latin typeface="+mn-lt"/>
              </a:rPr>
              <a:t>Committing key facts to pupils' long-term memory is likely to help them to learn increasingly complex ideas.</a:t>
            </a:r>
            <a:r>
              <a:rPr lang="en-GB" b="0" i="0" dirty="0">
                <a:latin typeface="+mn-lt"/>
                <a:cs typeface="Calibri"/>
              </a:rPr>
              <a:t> </a:t>
            </a:r>
            <a:r>
              <a:rPr lang="en-GB" b="0" i="0" dirty="0">
                <a:latin typeface="+mn-lt"/>
              </a:rPr>
              <a:t>You’ll recall from year one that when the mind is presented with new information it searches the long-term memory for any prior knowledge that will support with the understanding and processing of this new information. If the mind finds useful, related knowledge then the new information is more easily stored as it is added to the pupil’s ever growing mental model. If there is no relevant prior knowledge for this new learning to connect to then it is less likely to be stored and remembered.</a:t>
            </a:r>
            <a:r>
              <a:rPr lang="en-GB" dirty="0">
                <a:latin typeface="+mn-lt"/>
              </a:rPr>
              <a:t> Therefore, in order to commit new learning to pupils' long-term memories it is important to connect this to their prior knowledge.</a:t>
            </a:r>
            <a:endParaRPr lang="en-GB" dirty="0">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000000"/>
              </a:solidFill>
              <a:effectLst/>
              <a:latin typeface="+mn-lt"/>
            </a:endParaRPr>
          </a:p>
          <a:p>
            <a:r>
              <a:rPr lang="en-GB" b="0" i="0" dirty="0">
                <a:solidFill>
                  <a:srgbClr val="000000"/>
                </a:solidFill>
                <a:effectLst/>
                <a:latin typeface="+mn-lt"/>
                <a:cs typeface="arial"/>
              </a:rPr>
              <a:t>However, as you’ll know, this is not always easy. Our pupils will undoubtably have varying levels of prior knowledge and experiences to which new knowledge could be attached. So before planning to connect new learning to pupils' prior knowledge consider: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dirty="0">
                <a:solidFill>
                  <a:srgbClr val="000000"/>
                </a:solidFill>
                <a:effectLst/>
                <a:latin typeface="+mn-lt"/>
              </a:rPr>
              <a:t>[Reveal] </a:t>
            </a:r>
            <a:r>
              <a:rPr lang="en-GB" b="0" i="0" dirty="0">
                <a:solidFill>
                  <a:srgbClr val="000000"/>
                </a:solidFill>
                <a:effectLst/>
                <a:latin typeface="+mn-lt"/>
              </a:rPr>
              <a:t>What are the key ideas and concepts that you want your pupils to learn?</a:t>
            </a:r>
          </a:p>
          <a:p>
            <a:pPr marL="171450" indent="-171450" algn="l">
              <a:buFont typeface="Arial" panose="020B0604020202020204" pitchFamily="34" charset="0"/>
              <a:buChar char="•"/>
            </a:pPr>
            <a:r>
              <a:rPr lang="en-GB" b="1" i="0" dirty="0">
                <a:solidFill>
                  <a:srgbClr val="000000"/>
                </a:solidFill>
                <a:effectLst/>
                <a:latin typeface="+mn-lt"/>
              </a:rPr>
              <a:t>[Reveal] </a:t>
            </a:r>
            <a:r>
              <a:rPr lang="en-GB" b="0" i="0" dirty="0">
                <a:solidFill>
                  <a:srgbClr val="000000"/>
                </a:solidFill>
                <a:effectLst/>
                <a:latin typeface="+mn-lt"/>
              </a:rPr>
              <a:t>What existing knowledge and vocabulary do pupils need to have in order to be able to access and understand the new idea or concept?</a:t>
            </a:r>
          </a:p>
          <a:p>
            <a:pPr marL="171450" indent="-171450" algn="l">
              <a:buFont typeface="Arial" panose="020B0604020202020204" pitchFamily="34" charset="0"/>
              <a:buChar char="•"/>
            </a:pPr>
            <a:r>
              <a:rPr lang="en-GB" b="1" i="0" dirty="0">
                <a:solidFill>
                  <a:srgbClr val="000000"/>
                </a:solidFill>
                <a:effectLst/>
                <a:latin typeface="+mn-lt"/>
              </a:rPr>
              <a:t>[Reveal] </a:t>
            </a:r>
            <a:r>
              <a:rPr lang="en-GB" b="0" i="0" dirty="0">
                <a:solidFill>
                  <a:srgbClr val="000000"/>
                </a:solidFill>
                <a:effectLst/>
                <a:latin typeface="+mn-lt"/>
              </a:rPr>
              <a:t>How could you link these key ideas and concepts to their prior knowledge?</a:t>
            </a:r>
          </a:p>
          <a:p>
            <a:pPr marL="0" indent="0">
              <a:buFont typeface="Arial" panose="020B0604020202020204" pitchFamily="34" charset="0"/>
              <a:buNone/>
            </a:pPr>
            <a:endParaRPr lang="en-GB" b="0" dirty="0">
              <a:latin typeface="+mn-lt"/>
            </a:endParaRPr>
          </a:p>
          <a:p>
            <a:pPr marL="0" indent="0">
              <a:buFont typeface="Arial" panose="020B0604020202020204" pitchFamily="34" charset="0"/>
              <a:buNone/>
            </a:pPr>
            <a:r>
              <a:rPr lang="en-GB" b="0" dirty="0">
                <a:latin typeface="+mn-lt"/>
              </a:rPr>
              <a:t>If we think back to the scenario on the previous slide, we could assume the key idea the teacher wanted the pupils to understand was the different units of measurement (e.g., kilograms, grams for dry products and millilitres, litres for liquid). The teacher may also have identified that they could link this to pupils' prior knowledge or experiences of baking/cooking. However, it’s worth noting this may not be prior knowledge or experience that all pupils have. They have then chosen to attempt to link these together through the activity of making a cake.</a:t>
            </a:r>
            <a:endParaRPr lang="en-GB" b="0" dirty="0">
              <a:latin typeface="+mn-lt"/>
              <a:cs typeface="Calibri"/>
            </a:endParaRPr>
          </a:p>
          <a:p>
            <a:pPr marL="0" indent="0">
              <a:buFont typeface="Arial" panose="020B0604020202020204" pitchFamily="34" charset="0"/>
              <a:buNone/>
            </a:pPr>
            <a:endParaRPr lang="en-GB" b="0" dirty="0">
              <a:latin typeface="+mn-lt"/>
            </a:endParaRPr>
          </a:p>
          <a:p>
            <a:pPr marL="0" indent="0">
              <a:buFont typeface="Arial" panose="020B0604020202020204" pitchFamily="34" charset="0"/>
              <a:buNone/>
            </a:pPr>
            <a:r>
              <a:rPr lang="en-GB" b="1" dirty="0">
                <a:latin typeface="+mn-lt"/>
              </a:rPr>
              <a:t>Ask:</a:t>
            </a:r>
            <a:endParaRPr lang="en-GB" b="1" dirty="0">
              <a:latin typeface="+mn-lt"/>
              <a:cs typeface="Calibri"/>
            </a:endParaRPr>
          </a:p>
          <a:p>
            <a:pPr marL="0" indent="0">
              <a:buFont typeface="Arial" panose="020B0604020202020204" pitchFamily="34" charset="0"/>
              <a:buNone/>
            </a:pPr>
            <a:r>
              <a:rPr lang="en-GB" b="1" dirty="0">
                <a:latin typeface="+mn-lt"/>
              </a:rPr>
              <a:t>[Reveal]</a:t>
            </a:r>
            <a:r>
              <a:rPr lang="en-GB" b="0" dirty="0">
                <a:latin typeface="+mn-lt"/>
              </a:rPr>
              <a:t>Take a minute now to reflect, how might the teacher have better made the link explicit between the new idea and pupils' prior knowledge? </a:t>
            </a:r>
            <a:r>
              <a:rPr lang="en-GB" b="0" i="1" dirty="0">
                <a:latin typeface="+mn-lt"/>
              </a:rPr>
              <a:t>Take responses from ECTs through the chat bar or hands up/unmute.</a:t>
            </a:r>
            <a:endParaRPr lang="en-GB" b="0" dirty="0">
              <a:latin typeface="+mn-lt"/>
            </a:endParaRPr>
          </a:p>
          <a:p>
            <a:pPr marL="0" indent="0">
              <a:buFont typeface="Arial" panose="020B0604020202020204" pitchFamily="34" charset="0"/>
              <a:buNone/>
            </a:pPr>
            <a:endParaRPr lang="en-GB" b="0" dirty="0">
              <a:latin typeface="+mn-lt"/>
            </a:endParaRPr>
          </a:p>
          <a:p>
            <a:pPr marL="0" indent="0">
              <a:buFont typeface="Arial" panose="020B0604020202020204" pitchFamily="34" charset="0"/>
              <a:buNone/>
            </a:pPr>
            <a:r>
              <a:rPr lang="en-GB" b="1" dirty="0">
                <a:latin typeface="+mn-lt"/>
              </a:rPr>
              <a:t>Possible ECT responses:</a:t>
            </a:r>
            <a:endParaRPr lang="en-GB" b="1" dirty="0">
              <a:latin typeface="+mn-lt"/>
              <a:cs typeface="Calibri"/>
            </a:endParaRPr>
          </a:p>
          <a:p>
            <a:pPr marL="171450" indent="-171450">
              <a:buFont typeface="Arial" panose="020B0604020202020204" pitchFamily="34" charset="0"/>
              <a:buChar char="•"/>
            </a:pPr>
            <a:r>
              <a:rPr lang="en-GB" b="0" i="0" dirty="0">
                <a:latin typeface="+mn-lt"/>
              </a:rPr>
              <a:t>The teacher could have used an explanation to explicitly link the new idea to prior knowledge for example by providing multiple concrete examples of different things you would measure using grams/kilograms and millilitres/litres that would be familiar to pupils.</a:t>
            </a:r>
            <a:endParaRPr lang="en-GB" b="0" i="0" dirty="0">
              <a:latin typeface="+mn-lt"/>
              <a:cs typeface="Calibri"/>
            </a:endParaRPr>
          </a:p>
          <a:p>
            <a:pPr marL="171450" indent="-171450">
              <a:buFont typeface="Arial" panose="020B0604020202020204" pitchFamily="34" charset="0"/>
              <a:buChar char="•"/>
            </a:pPr>
            <a:r>
              <a:rPr lang="en-GB" b="0" i="0" dirty="0">
                <a:latin typeface="+mn-lt"/>
                <a:cs typeface="Calibri"/>
              </a:rPr>
              <a:t>The link between the new learning and the prior knowledge needs to be made explicit.</a:t>
            </a:r>
          </a:p>
          <a:p>
            <a:pPr marL="0" indent="0">
              <a:buFont typeface="Arial" panose="020B0604020202020204" pitchFamily="34" charset="0"/>
              <a:buNone/>
            </a:pPr>
            <a:endParaRPr lang="en-GB" b="0" i="1" dirty="0">
              <a:latin typeface="+mn-lt"/>
            </a:endParaRPr>
          </a:p>
          <a:p>
            <a:r>
              <a:rPr lang="en-GB" b="0" i="1" dirty="0">
                <a:latin typeface="+mn-lt"/>
              </a:rPr>
              <a:t>At this point it is okay if ECTs don’t provide thorough answers. The point here is to get them to understand that the link needs be clear and explicit as the next section of the seminar will explore strategies to support them to do this.</a:t>
            </a:r>
            <a:r>
              <a:rPr lang="en-GB" i="1" dirty="0">
                <a:latin typeface="+mn-lt"/>
              </a:rPr>
              <a:t>  </a:t>
            </a:r>
            <a:endParaRPr lang="en-GB" b="0" i="1" dirty="0">
              <a:latin typeface="+mn-lt"/>
              <a:cs typeface="Calibri"/>
            </a:endParaRPr>
          </a:p>
          <a:p>
            <a:pPr marL="0" indent="0">
              <a:buFont typeface="Arial" panose="020B0604020202020204" pitchFamily="34" charset="0"/>
              <a:buNone/>
            </a:pPr>
            <a:endParaRPr lang="en-GB" b="1" i="0" dirty="0">
              <a:latin typeface="+mn-lt"/>
            </a:endParaRPr>
          </a:p>
          <a:p>
            <a:r>
              <a:rPr lang="en-GB" b="1" i="0" dirty="0">
                <a:latin typeface="+mn-lt"/>
              </a:rPr>
              <a:t>Link to next slide:</a:t>
            </a:r>
            <a:r>
              <a:rPr lang="en-GB" b="1" dirty="0">
                <a:latin typeface="+mn-lt"/>
              </a:rPr>
              <a:t> </a:t>
            </a:r>
            <a:r>
              <a:rPr lang="en-GB" b="0" dirty="0">
                <a:latin typeface="+mn-lt"/>
              </a:rPr>
              <a:t>In the next section of this seminar we’ll look at some strategies we can use to support in answering the third question: How can we link new ideas and concepts to pupils' prior knowledge in order to commit this learning to pupils' long-term memory?</a:t>
            </a:r>
            <a:endParaRPr lang="en-GB" b="0" dirty="0">
              <a:latin typeface="+mn-lt"/>
              <a:cs typeface="Calibri"/>
            </a:endParaRPr>
          </a:p>
          <a:p>
            <a:endParaRPr lang="en-GB" b="1"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8474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00:21 – 00:25 (4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a:t>
            </a:r>
            <a:r>
              <a:rPr lang="en-GB" b="1" i="0" dirty="0"/>
              <a:t>: </a:t>
            </a:r>
            <a:r>
              <a:rPr lang="en-GB" b="0" i="1" dirty="0"/>
              <a:t>For explanations to be memorable it’s important to connect new concepts to pupils' prior knowledge and experiences. Research points to analogies, metaphors, mnemonics and stories as effective strategies for making explanations memorable.</a:t>
            </a:r>
            <a:endParaRPr lang="en-GB" b="0" i="1" dirty="0">
              <a:cs typeface="Calibri"/>
            </a:endParaRPr>
          </a:p>
          <a:p>
            <a:pPr>
              <a:defRPr/>
            </a:pPr>
            <a:endParaRPr lang="en-US" sz="1200" dirty="0">
              <a:cs typeface="Calibri"/>
            </a:endParaRPr>
          </a:p>
          <a:p>
            <a:r>
              <a:rPr lang="en-US" b="1" i="0" dirty="0">
                <a:cs typeface="Calibri"/>
              </a:rPr>
              <a:t>Explain:</a:t>
            </a:r>
          </a:p>
          <a:p>
            <a:r>
              <a:rPr lang="en-GB" b="0" i="0" dirty="0"/>
              <a:t>There are multiple ways to make your explanations memorable for pupils by linking to their prior knowledge. In this seminar we will look at strategies to support you to do this when introducing abstract ideas, as well as when introducing steps in a process of a sequence of events.</a:t>
            </a:r>
            <a:endParaRPr lang="en-GB" b="0" i="0" dirty="0">
              <a:cs typeface="Calibri"/>
            </a:endParaRPr>
          </a:p>
          <a:p>
            <a:endParaRPr lang="en-GB" b="0" i="0" dirty="0"/>
          </a:p>
          <a:p>
            <a:r>
              <a:rPr lang="en-GB" b="0" i="0" dirty="0"/>
              <a:t>In this next section</a:t>
            </a:r>
            <a:r>
              <a:rPr lang="en-GB" dirty="0"/>
              <a:t>,</a:t>
            </a:r>
            <a:r>
              <a:rPr lang="en-GB" b="0" i="0" dirty="0"/>
              <a:t> we’ll first look at a strategy to support pupils when introducing abstract ideas. Abstract ideas and concepts can prove difficult for pupils to grasp so it’s important to connect these to their prior knowledge </a:t>
            </a:r>
            <a:r>
              <a:rPr lang="en-GB" dirty="0"/>
              <a:t>through concrete </a:t>
            </a:r>
            <a:r>
              <a:rPr lang="en-GB" b="0" i="0" dirty="0"/>
              <a:t>representations.</a:t>
            </a:r>
            <a:r>
              <a:rPr lang="en-GB" dirty="0"/>
              <a:t> Analogy is one effective strategy you can use to do this</a:t>
            </a:r>
            <a:r>
              <a:rPr lang="en-GB" b="0" i="0" dirty="0"/>
              <a:t>.</a:t>
            </a:r>
            <a:r>
              <a:rPr lang="en-GB" dirty="0"/>
              <a:t> </a:t>
            </a:r>
            <a:endParaRPr lang="en-GB" b="0" i="0" dirty="0">
              <a:cs typeface="Calibri"/>
            </a:endParaRPr>
          </a:p>
          <a:p>
            <a:endParaRPr lang="en-GB" b="0" i="0" dirty="0"/>
          </a:p>
          <a:p>
            <a:r>
              <a:rPr lang="en-GB" b="0" i="0" dirty="0"/>
              <a:t>In the following section we’ll look at a strategy we can use when introducing pupils to new learning that involves multiple steps in a process or a sequence</a:t>
            </a:r>
            <a:r>
              <a:rPr lang="en-GB" dirty="0"/>
              <a:t> of</a:t>
            </a:r>
            <a:r>
              <a:rPr lang="en-GB" b="0" i="0" dirty="0"/>
              <a:t> events.</a:t>
            </a:r>
            <a:r>
              <a:rPr lang="en-GB" dirty="0"/>
              <a:t> </a:t>
            </a:r>
            <a:r>
              <a:rPr lang="en-GB" b="0" i="0" dirty="0"/>
              <a:t>Steps in a process or sequences of events can be challenging for pupils to remember and later recall due to the amount of information they are being required to remember. One way we can support pupils with this is through the use of mnemonics. In the last section of this seminar we’ll explore how you can use these effectively in your subject.</a:t>
            </a:r>
            <a:endParaRPr lang="en-GB" b="0" i="0" dirty="0">
              <a:cs typeface="Calibri"/>
            </a:endParaRPr>
          </a:p>
          <a:p>
            <a:endParaRPr lang="en-GB" b="0" i="0" dirty="0"/>
          </a:p>
          <a:p>
            <a:endParaRPr lang="en-GB" b="0" i="0" dirty="0"/>
          </a:p>
          <a:p>
            <a:r>
              <a:rPr lang="en-GB" b="1" i="0" dirty="0"/>
              <a:t>You might want to share the following caveat:</a:t>
            </a:r>
            <a:endParaRPr lang="en-GB" b="1" i="0" dirty="0">
              <a:cs typeface="Calibri"/>
            </a:endParaRPr>
          </a:p>
          <a:p>
            <a:r>
              <a:rPr lang="en-GB" b="0" i="0" dirty="0"/>
              <a:t>Some of you might already be familiar with these strategies but that’s OK because they are incredibly challenging to get right and there is always something you could do to improve your practice. As you will know from the induction, it takes years to develop expertise.</a:t>
            </a:r>
            <a:endParaRPr lang="en-GB" b="0" i="0" dirty="0">
              <a:cs typeface="Calibri"/>
            </a:endParaRPr>
          </a:p>
          <a:p>
            <a:endParaRPr lang="en-GB" b="0" i="0" dirty="0"/>
          </a:p>
          <a:p>
            <a:r>
              <a:rPr lang="en-GB" b="1" i="0" dirty="0"/>
              <a:t>Link to next slide: </a:t>
            </a:r>
            <a:r>
              <a:rPr lang="en-GB" b="0" i="0" dirty="0"/>
              <a:t>Let’s begin by exploring how we can effectively use analogies in Key Stage 1 history.</a:t>
            </a:r>
            <a:endParaRPr lang="en-GB" b="0" i="0" dirty="0">
              <a:cs typeface="Calibri"/>
            </a:endParaRPr>
          </a:p>
          <a:p>
            <a:endParaRPr lang="en-GB" b="0" i="0" dirty="0"/>
          </a:p>
          <a:p>
            <a:endParaRPr lang="en-GB" b="0" i="0" dirty="0"/>
          </a:p>
          <a:p>
            <a:endParaRPr lang="en-GB" b="0" i="0" dirty="0"/>
          </a:p>
          <a:p>
            <a:endParaRPr lang="en-GB" b="0" i="0" dirty="0"/>
          </a:p>
          <a:p>
            <a:endParaRPr lang="en-GB" i="0" dirty="0"/>
          </a:p>
          <a:p>
            <a:endParaRPr lang="en-GB" i="0" dirty="0"/>
          </a:p>
          <a:p>
            <a:pPr>
              <a:spcBef>
                <a:spcPts val="600"/>
              </a:spcBef>
              <a:spcAft>
                <a:spcPts val="600"/>
              </a:spcAft>
            </a:pPr>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61972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GB" b="1" dirty="0"/>
              <a:t>00:25 – 00:30 (5 minutes)</a:t>
            </a:r>
            <a:endParaRPr lang="en-US" dirty="0"/>
          </a:p>
          <a:p>
            <a:pPr marL="0" marR="0" lvl="0" indent="0" algn="l" defTabSz="914400">
              <a:lnSpc>
                <a:spcPct val="100000"/>
              </a:lnSpc>
              <a:spcBef>
                <a:spcPts val="0"/>
              </a:spcBef>
              <a:spcAft>
                <a:spcPts val="0"/>
              </a:spcAft>
              <a:buNone/>
              <a:tabLst/>
              <a:defRPr/>
            </a:pPr>
            <a:endParaRPr lang="en-GB" dirty="0"/>
          </a:p>
          <a:p>
            <a:pPr>
              <a:defRPr/>
            </a:pPr>
            <a:r>
              <a:rPr lang="en-GB" b="1" i="1" dirty="0"/>
              <a:t>KLP</a:t>
            </a:r>
            <a:r>
              <a:rPr lang="en-GB" b="1" i="0" dirty="0"/>
              <a:t>:</a:t>
            </a:r>
            <a:r>
              <a:rPr lang="en-GB" b="1" dirty="0"/>
              <a:t> </a:t>
            </a:r>
            <a:r>
              <a:rPr lang="en-GB" b="0" i="1" dirty="0"/>
              <a:t>Analogies make explanations meaningful and memorable as they support pupils to connect abstract concepts to their prior knowledge. For analogies to be effective they should be transformative, relevant, distinct and visual.</a:t>
            </a:r>
            <a:endParaRPr lang="en-US" b="0" dirty="0"/>
          </a:p>
          <a:p>
            <a:pPr>
              <a:defRPr/>
            </a:pPr>
            <a:endParaRPr lang="en-GB" b="0" dirty="0">
              <a:effectLst/>
              <a:cs typeface="Calibri"/>
            </a:endParaRPr>
          </a:p>
          <a:p>
            <a:r>
              <a:rPr lang="en-GB" b="1" i="0" dirty="0">
                <a:effectLst/>
              </a:rPr>
              <a:t>Explain:</a:t>
            </a:r>
            <a:endParaRPr lang="en-US" i="0" dirty="0">
              <a:effectLst/>
            </a:endParaRPr>
          </a:p>
          <a:p>
            <a:r>
              <a:rPr lang="en-GB" b="0" i="0" dirty="0">
                <a:effectLst/>
              </a:rPr>
              <a:t>An analogy is a comparison between two things. For an analogy to be effective this should involve a comparison between something familiar (pupils’ prior knowledge) and the unfamiliar abstract concept you want pupils to learn. This is referred to as the</a:t>
            </a:r>
            <a:r>
              <a:rPr lang="en-GB" dirty="0"/>
              <a:t> </a:t>
            </a:r>
            <a:r>
              <a:rPr lang="en-GB" b="1" i="0" dirty="0">
                <a:effectLst/>
              </a:rPr>
              <a:t>[Reveal] </a:t>
            </a:r>
            <a:r>
              <a:rPr lang="en-GB" b="0" i="0" dirty="0">
                <a:effectLst/>
              </a:rPr>
              <a:t>analogue</a:t>
            </a:r>
            <a:r>
              <a:rPr lang="en-GB" dirty="0"/>
              <a:t> </a:t>
            </a:r>
            <a:r>
              <a:rPr lang="en-GB" b="0" i="0" dirty="0">
                <a:effectLst/>
              </a:rPr>
              <a:t>and the target.</a:t>
            </a:r>
            <a:endParaRPr lang="en-US" b="0" i="0" dirty="0">
              <a:effectLst/>
            </a:endParaRPr>
          </a:p>
          <a:p>
            <a:endParaRPr lang="en-GB" b="0" i="0" dirty="0">
              <a:effectLst/>
            </a:endParaRPr>
          </a:p>
          <a:p>
            <a:pPr>
              <a:defRPr/>
            </a:pPr>
            <a:r>
              <a:rPr lang="en-US" dirty="0"/>
              <a:t>When deployed carefully, analogies are a powerful tool for creating memorable and meaningful explanations of abstract concepts. In his book, </a:t>
            </a:r>
            <a:r>
              <a:rPr lang="en-US" i="1" dirty="0"/>
              <a:t>How to Explain Absolutely Anything to Absolutely Anyone </a:t>
            </a:r>
            <a:r>
              <a:rPr lang="en-US" dirty="0"/>
              <a:t>Andy Tharby identifies 4 attributes of effective analogies:</a:t>
            </a:r>
            <a:endParaRPr lang="en-US" dirty="0">
              <a:cs typeface="Calibri"/>
            </a:endParaRPr>
          </a:p>
          <a:p>
            <a:pPr marL="0" indent="0">
              <a:spcBef>
                <a:spcPts val="0"/>
              </a:spcBef>
              <a:buFont typeface="Arial" panose="020B0604020202020204" pitchFamily="34" charset="0"/>
              <a:buNone/>
              <a:defRPr/>
            </a:pPr>
            <a:endParaRPr lang="en-US" altLang="zh-CN" dirty="0"/>
          </a:p>
          <a:p>
            <a:pPr marL="0" indent="0">
              <a:spcBef>
                <a:spcPts val="0"/>
              </a:spcBef>
              <a:buFont typeface="Arial" panose="020B0604020202020204" pitchFamily="34" charset="0"/>
              <a:buNone/>
              <a:defRPr/>
            </a:pPr>
            <a:r>
              <a:rPr lang="en-US" altLang="zh-CN" b="1" dirty="0"/>
              <a:t>[Reveal]</a:t>
            </a:r>
            <a:r>
              <a:rPr lang="en-US" altLang="zh-CN" dirty="0"/>
              <a:t>Transformative: The analogy should ‘transform’ the way the pupils sees the world. It should help pupils to imagine a concept they would not usually encounter through their everyday experience. For example, if a teacher explains white blood cells as a tiny army fighting off the bad guys (harmful viruses and bacteria), next time the pupil gets sick with a cold they may imagine an army of soldiers inside them fighting off their illness.</a:t>
            </a:r>
          </a:p>
          <a:p>
            <a:pPr marL="0" indent="0">
              <a:spcBef>
                <a:spcPts val="0"/>
              </a:spcBef>
              <a:buFont typeface="Arial" panose="020B0604020202020204" pitchFamily="34" charset="0"/>
              <a:buNone/>
              <a:defRPr/>
            </a:pPr>
            <a:r>
              <a:rPr lang="en-US" altLang="zh-CN" b="1" dirty="0"/>
              <a:t>[Reveal]</a:t>
            </a:r>
            <a:r>
              <a:rPr lang="en-US" altLang="zh-CN" b="0" dirty="0"/>
              <a:t>Relevant: The analogy must be relevant to your pupils. This will need to be a shared point of reference that all your pupils can access. Pupils have different life experiences and will therefore have different prior knowledge and experiences to attach the new learning to.</a:t>
            </a:r>
          </a:p>
          <a:p>
            <a:pPr>
              <a:defRPr/>
            </a:pPr>
            <a:r>
              <a:rPr lang="en-US" altLang="zh-CN" b="1" dirty="0">
                <a:ea typeface="等线"/>
              </a:rPr>
              <a:t>[Reveal]</a:t>
            </a:r>
            <a:r>
              <a:rPr lang="en-US" altLang="zh-CN" b="0" dirty="0">
                <a:ea typeface="等线"/>
              </a:rPr>
              <a:t>Distinct: The more distinct or unique your analogy</a:t>
            </a:r>
            <a:r>
              <a:rPr lang="en-US" altLang="zh-CN" dirty="0">
                <a:ea typeface="等线"/>
              </a:rPr>
              <a:t>,</a:t>
            </a:r>
            <a:r>
              <a:rPr lang="en-US" altLang="zh-CN" b="0" dirty="0">
                <a:ea typeface="等线"/>
              </a:rPr>
              <a:t> the better as this will make it</a:t>
            </a:r>
            <a:r>
              <a:rPr lang="en-US" altLang="zh-CN" dirty="0">
                <a:ea typeface="等线"/>
              </a:rPr>
              <a:t> – it will</a:t>
            </a:r>
            <a:r>
              <a:rPr lang="en-US" altLang="zh-CN" b="0" dirty="0">
                <a:ea typeface="等线"/>
              </a:rPr>
              <a:t> </a:t>
            </a:r>
            <a:r>
              <a:rPr lang="en-US" altLang="zh-CN" dirty="0">
                <a:ea typeface="等线"/>
              </a:rPr>
              <a:t>be </a:t>
            </a:r>
            <a:r>
              <a:rPr lang="en-US" altLang="zh-CN" b="0" dirty="0">
                <a:ea typeface="等线"/>
              </a:rPr>
              <a:t>more memorable and</a:t>
            </a:r>
            <a:r>
              <a:rPr lang="en-US" altLang="zh-CN" dirty="0">
                <a:ea typeface="等线"/>
              </a:rPr>
              <a:t> </a:t>
            </a:r>
            <a:r>
              <a:rPr lang="en-US" altLang="zh-CN" b="0" dirty="0">
                <a:ea typeface="等线"/>
              </a:rPr>
              <a:t>will </a:t>
            </a:r>
            <a:r>
              <a:rPr lang="en-US" altLang="zh-CN" dirty="0">
                <a:ea typeface="等线"/>
              </a:rPr>
              <a:t>be less</a:t>
            </a:r>
            <a:r>
              <a:rPr lang="en-US" altLang="zh-CN" b="0" dirty="0">
                <a:ea typeface="等线"/>
              </a:rPr>
              <a:t> likely </a:t>
            </a:r>
            <a:r>
              <a:rPr lang="en-US" altLang="zh-CN" dirty="0">
                <a:ea typeface="等线"/>
              </a:rPr>
              <a:t>to be</a:t>
            </a:r>
            <a:r>
              <a:rPr lang="en-US" altLang="zh-CN" b="0" dirty="0">
                <a:ea typeface="等线"/>
              </a:rPr>
              <a:t> confused with similar ideas.</a:t>
            </a:r>
            <a:endParaRPr lang="en-US" altLang="zh-CN" b="0" dirty="0">
              <a:ea typeface="等线"/>
              <a:cs typeface="Calibri"/>
            </a:endParaRPr>
          </a:p>
          <a:p>
            <a:pPr marL="0" indent="0">
              <a:spcBef>
                <a:spcPts val="0"/>
              </a:spcBef>
              <a:buFont typeface="Arial" panose="020B0604020202020204" pitchFamily="34" charset="0"/>
              <a:buNone/>
              <a:defRPr/>
            </a:pPr>
            <a:r>
              <a:rPr lang="en-US" altLang="zh-CN" b="1" dirty="0">
                <a:ea typeface="等线"/>
              </a:rPr>
              <a:t>[Reveal]</a:t>
            </a:r>
            <a:r>
              <a:rPr lang="en-US" altLang="zh-CN" b="0" dirty="0">
                <a:ea typeface="等线"/>
              </a:rPr>
              <a:t>Visual: Analogies that conjure vivid and concrete imagery are more memorable. Where possible and appropriate</a:t>
            </a:r>
            <a:r>
              <a:rPr lang="en-US" altLang="zh-CN" dirty="0">
                <a:ea typeface="等线"/>
              </a:rPr>
              <a:t>,</a:t>
            </a:r>
            <a:r>
              <a:rPr lang="en-US" altLang="zh-CN" b="0" dirty="0">
                <a:ea typeface="等线"/>
              </a:rPr>
              <a:t> present analogies with both words and visuals. This will also support pupils who may have a prior knowledge gap to access the analogy. You will remember the impact of combining verbal and visual representations from your previous seminar on developing subject-specific skills.</a:t>
            </a:r>
            <a:endParaRPr lang="en-US" altLang="zh-CN" b="0" dirty="0">
              <a:ea typeface="等线"/>
              <a:cs typeface="Calibri"/>
            </a:endParaRPr>
          </a:p>
          <a:p>
            <a:pPr marL="0" indent="0">
              <a:spcBef>
                <a:spcPts val="0"/>
              </a:spcBef>
              <a:buFont typeface="Arial" panose="020B0604020202020204" pitchFamily="34" charset="0"/>
              <a:buNone/>
              <a:defRPr/>
            </a:pPr>
            <a:endParaRPr lang="en-US" altLang="zh-CN" b="0" dirty="0"/>
          </a:p>
          <a:p>
            <a:pPr>
              <a:defRPr/>
            </a:pPr>
            <a:r>
              <a:rPr lang="en-US" altLang="zh-CN" b="1" dirty="0">
                <a:ea typeface="等线"/>
              </a:rPr>
              <a:t>[Reveal]</a:t>
            </a:r>
            <a:r>
              <a:rPr lang="en-US" altLang="zh-CN" b="0" dirty="0">
                <a:ea typeface="等线"/>
              </a:rPr>
              <a:t>It’s important to also acknowledge the limitations of analogies. They should be deployed carefully – not all concepts will lend themselves to the use of </a:t>
            </a:r>
            <a:r>
              <a:rPr lang="en-US" altLang="zh-CN" dirty="0">
                <a:ea typeface="等线"/>
              </a:rPr>
              <a:t>an analogy, </a:t>
            </a:r>
            <a:r>
              <a:rPr lang="en-US" altLang="zh-CN" b="0" dirty="0">
                <a:ea typeface="等线"/>
              </a:rPr>
              <a:t>and when they do</a:t>
            </a:r>
            <a:r>
              <a:rPr lang="en-US" altLang="zh-CN" dirty="0">
                <a:ea typeface="等线"/>
              </a:rPr>
              <a:t>,</a:t>
            </a:r>
            <a:r>
              <a:rPr lang="en-US" altLang="zh-CN" b="0" dirty="0">
                <a:ea typeface="等线"/>
              </a:rPr>
              <a:t> the choice of analogy is important. They should be seen as a starting not an end point</a:t>
            </a:r>
            <a:r>
              <a:rPr lang="en-US" altLang="zh-CN" dirty="0">
                <a:ea typeface="等线"/>
              </a:rPr>
              <a:t> </a:t>
            </a:r>
            <a:r>
              <a:rPr lang="en-US" altLang="zh-CN" b="0" dirty="0">
                <a:ea typeface="等线"/>
              </a:rPr>
              <a:t>– the analogy will support the pupil to anchor the abstract idea to their prior knowledge, but the idea will still require further teaching to ensure pupils fully </a:t>
            </a:r>
            <a:r>
              <a:rPr lang="en-US" altLang="zh-CN" dirty="0">
                <a:ea typeface="等线"/>
              </a:rPr>
              <a:t>understand</a:t>
            </a:r>
            <a:r>
              <a:rPr lang="en-US" altLang="zh-CN" b="0" dirty="0">
                <a:ea typeface="等线"/>
              </a:rPr>
              <a:t> the concept.</a:t>
            </a:r>
            <a:r>
              <a:rPr lang="en-US" altLang="zh-CN" dirty="0">
                <a:ea typeface="等线"/>
              </a:rPr>
              <a:t> </a:t>
            </a:r>
            <a:r>
              <a:rPr lang="en-US" altLang="zh-CN" b="0" dirty="0">
                <a:ea typeface="等线"/>
              </a:rPr>
              <a:t> Mapping out the similar and dissimilar features between the analogue and the target will help to further understanding and deter pupils</a:t>
            </a:r>
            <a:r>
              <a:rPr lang="en-US" altLang="zh-CN" dirty="0">
                <a:ea typeface="等线"/>
              </a:rPr>
              <a:t> from</a:t>
            </a:r>
            <a:r>
              <a:rPr lang="en-US" altLang="zh-CN" b="0" dirty="0">
                <a:ea typeface="等线"/>
              </a:rPr>
              <a:t> developing misconceptions.</a:t>
            </a:r>
            <a:endParaRPr lang="en-US" altLang="zh-CN" b="0" dirty="0">
              <a:ea typeface="等线"/>
              <a:cs typeface="Calibri"/>
            </a:endParaRPr>
          </a:p>
          <a:p>
            <a:pPr marL="0" indent="0">
              <a:spcBef>
                <a:spcPts val="0"/>
              </a:spcBef>
              <a:buFont typeface="Arial" panose="020B0604020202020204" pitchFamily="34" charset="0"/>
              <a:buNone/>
              <a:defRPr/>
            </a:pPr>
            <a:endParaRPr lang="en-US" altLang="zh-CN" b="1" dirty="0"/>
          </a:p>
          <a:p>
            <a:pPr marL="0" indent="0">
              <a:spcBef>
                <a:spcPts val="0"/>
              </a:spcBef>
              <a:buFont typeface="Arial" panose="020B0604020202020204" pitchFamily="34" charset="0"/>
              <a:buNone/>
              <a:defRPr/>
            </a:pPr>
            <a:r>
              <a:rPr lang="en-US" altLang="zh-CN" b="1" dirty="0"/>
              <a:t>Link to next slide: </a:t>
            </a:r>
            <a:r>
              <a:rPr lang="en-US" altLang="zh-CN" b="0" dirty="0"/>
              <a:t>We are now going to explore how to effectively use analogies to support an explanation for Key Stage 1 pupils of Rosa Parks, segregation and the Montgomery bus boycott.</a:t>
            </a:r>
          </a:p>
          <a:p>
            <a:pPr marL="0" indent="0">
              <a:spcBef>
                <a:spcPts val="0"/>
              </a:spcBef>
              <a:buFont typeface="Arial" panose="020B0604020202020204" pitchFamily="34" charset="0"/>
              <a:buNone/>
              <a:defRPr/>
            </a:pPr>
            <a:endParaRPr lang="en-US" altLang="zh-CN" b="0" dirty="0"/>
          </a:p>
          <a:p>
            <a:pPr marL="0" indent="0">
              <a:spcBef>
                <a:spcPts val="0"/>
              </a:spcBef>
              <a:buNone/>
              <a:defRPr/>
            </a:pPr>
            <a:r>
              <a:rPr lang="en-US" b="1" dirty="0"/>
              <a:t>Research reference:</a:t>
            </a:r>
            <a:endParaRPr lang="en-US" dirty="0"/>
          </a:p>
          <a:p>
            <a:r>
              <a:rPr lang="en-GB" b="0" i="0" dirty="0">
                <a:effectLst/>
              </a:rPr>
              <a:t>Tharby, A. (2018)</a:t>
            </a:r>
            <a:r>
              <a:rPr lang="en-GB" dirty="0"/>
              <a:t> </a:t>
            </a:r>
            <a:r>
              <a:rPr lang="en-GB" b="0" i="1" dirty="0">
                <a:effectLst/>
              </a:rPr>
              <a:t>How to Explain Absolutely Anything to Absolutely Anyone: The Art and Science of Teacher Explanation.</a:t>
            </a:r>
            <a:r>
              <a:rPr lang="en-GB" i="1" dirty="0"/>
              <a:t> </a:t>
            </a:r>
            <a:r>
              <a:rPr lang="en-GB" b="0" i="0" dirty="0">
                <a:effectLst/>
              </a:rPr>
              <a:t>Crown House Publishing Ltd.</a:t>
            </a:r>
            <a:endParaRPr lang="en-GB" dirty="0"/>
          </a:p>
          <a:p>
            <a:pPr marL="0" indent="0">
              <a:buFont typeface="Arial" panose="020B0604020202020204" pitchFamily="34" charset="0"/>
              <a:buNone/>
            </a:pPr>
            <a:endParaRPr lang="en-GB" b="0" i="0" dirty="0">
              <a:solidFill>
                <a:srgbClr val="585858"/>
              </a:solidFill>
              <a:effectLst/>
              <a:latin typeface="Mul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10</a:t>
            </a:fld>
            <a:endParaRPr lang="en-GB"/>
          </a:p>
        </p:txBody>
      </p:sp>
    </p:spTree>
    <p:extLst>
      <p:ext uri="{BB962C8B-B14F-4D97-AF65-F5344CB8AC3E}">
        <p14:creationId xmlns:p14="http://schemas.microsoft.com/office/powerpoint/2010/main" val="18646252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00:30 – 00:33 (3 minutes)</a:t>
            </a:r>
            <a:endParaRPr lang="en-US" dirty="0"/>
          </a:p>
          <a:p>
            <a:endParaRPr lang="en-GB" b="1"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t>Effective use of</a:t>
            </a:r>
            <a:r>
              <a:rPr lang="en-GB" i="1" dirty="0"/>
              <a:t> </a:t>
            </a:r>
            <a:r>
              <a:rPr lang="en-GB" b="0" i="1" dirty="0">
                <a:effectLst/>
              </a:rPr>
              <a:t>analogies supports pupils to remember and recall information; analogies make learning meaningful and memorable. </a:t>
            </a:r>
            <a:r>
              <a:rPr lang="en-GB" b="0" i="1" dirty="0"/>
              <a:t>For analogies to be effective they should be transformative, relevant, distinct and visual.</a:t>
            </a:r>
          </a:p>
          <a:p>
            <a:pPr>
              <a:defRPr/>
            </a:pPr>
            <a:endParaRPr lang="en-GB" b="0" dirty="0">
              <a:effectLst/>
              <a:cs typeface="Calibri"/>
            </a:endParaRPr>
          </a:p>
          <a:p>
            <a:r>
              <a:rPr lang="en-GB" b="1" i="0" dirty="0">
                <a:effectLst/>
              </a:rPr>
              <a:t>Explain:</a:t>
            </a:r>
            <a:endParaRPr lang="en-GB" b="0" i="0" dirty="0">
              <a:effectLst/>
            </a:endParaRPr>
          </a:p>
          <a:p>
            <a:pPr marL="0" indent="0">
              <a:buNone/>
            </a:pPr>
            <a:r>
              <a:rPr lang="en-GB" b="0" i="0" dirty="0">
                <a:effectLst/>
              </a:rPr>
              <a:t>The national curriculum for history states that in Key Stage 1, pupils should be taught about the lives of significant individuals in the past who have contributed to national and international achievements. From this, each school can design their own curriculum; a significant individual that many schools choose to teach pupils about is Rosa Parks, who played a key role in ending segregation in the United States of America. </a:t>
            </a:r>
          </a:p>
          <a:p>
            <a:endParaRPr lang="en-GB" b="0" i="0" dirty="0">
              <a:effectLst/>
            </a:endParaRPr>
          </a:p>
          <a:p>
            <a:r>
              <a:rPr lang="en-GB" b="0" i="0" dirty="0">
                <a:effectLst/>
              </a:rPr>
              <a:t>When learning about the significant achievement of Rosa Parks, key concepts that can be explored with pupils are that of segregation and civil rights. These can be explored through the actions of Rosa Parks and the subsequent protests and bus boycott that led to a significant change in the rules in American society and were a significant step towards equality and justice. </a:t>
            </a:r>
          </a:p>
          <a:p>
            <a:endParaRPr lang="en-GB" b="0" i="0" dirty="0">
              <a:effectLst/>
            </a:endParaRPr>
          </a:p>
          <a:p>
            <a:r>
              <a:rPr lang="en-GB" b="0" i="0" dirty="0">
                <a:effectLst/>
              </a:rPr>
              <a:t>It’s important that pupils understand who Rosa Parks was and how and why she contributed to change. This includes being able to recall WHEN the Montgomery bus boycott took place (December,1955), WHERE it happened (Montgomery, Alabama in the United States of America), HOW and WHY Rosa Parks is significant (she contributed to a change in the rules in American society by refusing to give up her seat on a bus to a white person) and the SO WHAT (she helped end segregation and achieve equality and justice for black people in the United States of America – her refusal to give up her seat led to protests and the Montgomery bus Boycott in which many people stayed off the buses for 381 days, which led to a change in the rules and black people didn’t have to sit in a separate section). </a:t>
            </a:r>
          </a:p>
          <a:p>
            <a:endParaRPr lang="en-GB" b="0" i="0" dirty="0">
              <a:effectLst/>
            </a:endParaRPr>
          </a:p>
          <a:p>
            <a:r>
              <a:rPr lang="en-GB" b="0" i="0" dirty="0">
                <a:effectLst/>
              </a:rPr>
              <a:t>The concepts of segregation and civil rights can be difficult for some pupils to understand. The use of an analogy could support pupils in understanding how Rosa Park’s small act of defiance/protest led to a significant change. It can be made meaningful for pupils by relating it to pupils' own experiences and making clear links to their own sense of fairness and justice.</a:t>
            </a:r>
          </a:p>
          <a:p>
            <a:endParaRPr lang="en-GB" b="0" i="0" dirty="0">
              <a:effectLst/>
            </a:endParaRPr>
          </a:p>
          <a:p>
            <a:r>
              <a:rPr lang="en-GB" b="1" i="0" dirty="0">
                <a:effectLst/>
              </a:rPr>
              <a:t>Link to next slide:</a:t>
            </a:r>
            <a:r>
              <a:rPr lang="en-GB" b="1" dirty="0"/>
              <a:t> </a:t>
            </a:r>
            <a:r>
              <a:rPr lang="en-GB" b="0" i="0" dirty="0">
                <a:effectLst/>
              </a:rPr>
              <a:t>We will now look at an analogy that can be used to support pupils in understanding the key facts, knowledge and concepts. We will look at how and why this analogy is effective, linking back to the four principles shared earlier. </a:t>
            </a:r>
          </a:p>
          <a:p>
            <a:endParaRPr lang="en-GB" b="0" i="0" dirty="0">
              <a:effectLst/>
              <a:cs typeface="Calibri"/>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9721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t>00:33</a:t>
            </a:r>
            <a:r>
              <a:rPr lang="en-GB" b="1" dirty="0"/>
              <a:t> – </a:t>
            </a:r>
            <a:r>
              <a:rPr lang="en-GB" b="1" i="0" dirty="0"/>
              <a:t>00:35 (2 minutes)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t>For explanations to be memorable it’s important to connect new concepts to pupils' prior knowledge and experiences. Research points to analogies as effective strategies for making explanations memorable. Analogies make explanations meaningful and memorable as they support pupils to connect abstract concepts to their prior knowledge. For analogies to be effective they should be transformative, relevant, distinct and visual.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cs typeface="Calibri"/>
            </a:endParaRPr>
          </a:p>
          <a:p>
            <a:r>
              <a:rPr lang="en-GB" b="1" i="0" dirty="0">
                <a:effectLst/>
              </a:rPr>
              <a:t>Explain:</a:t>
            </a:r>
            <a:endParaRPr lang="en-US" i="0" dirty="0">
              <a:effectLst/>
            </a:endParaRPr>
          </a:p>
          <a:p>
            <a:r>
              <a:rPr lang="en-GB" b="0" i="0" dirty="0">
                <a:effectLst/>
              </a:rPr>
              <a:t>As mentioned, for an analogy to be effective, it should involve a comparison between something familiar (pupils’ prior knowledge or experiences) and the unfamiliar abstract concept you want pupils to learn. Here, the unfamiliar, abstract concept for pupils to understand is segregation and civil rights – more specifically the injustice experienced by black people. The analogue is a familiar experience that young children can relate to – unfairness.</a:t>
            </a:r>
            <a:r>
              <a:rPr lang="en-GB" dirty="0"/>
              <a:t> </a:t>
            </a:r>
          </a:p>
          <a:p>
            <a:endParaRPr lang="en-GB" dirty="0">
              <a:cs typeface="Calibri"/>
            </a:endParaRPr>
          </a:p>
          <a:p>
            <a:r>
              <a:rPr lang="en-GB" b="0" i="0" dirty="0">
                <a:effectLst/>
              </a:rPr>
              <a:t>When using analogies, we can use the four principles to consider their effectiveness, if we apply those to this analogy, we can see that it is:</a:t>
            </a:r>
            <a:endParaRPr lang="en-US" b="0" i="0" dirty="0">
              <a:effectLst/>
            </a:endParaRPr>
          </a:p>
          <a:p>
            <a:pPr marL="171450" indent="-171450">
              <a:spcBef>
                <a:spcPts val="0"/>
              </a:spcBef>
              <a:buFont typeface="Arial" panose="020B0604020202020204" pitchFamily="34" charset="0"/>
              <a:buChar char="•"/>
              <a:defRPr/>
            </a:pPr>
            <a:r>
              <a:rPr lang="en-US" altLang="zh-CN" b="1" dirty="0"/>
              <a:t>[Reveal]</a:t>
            </a:r>
            <a:r>
              <a:rPr lang="en-US" altLang="zh-CN" dirty="0"/>
              <a:t>TRANSFORMATIVE: Here the analogy is transformative as it aligns with the concepts of segregation and civil rights – concepts that pupils wouldn’t usually encounter in their everyday life – through likening them to a familiar experience (i.e., unfairness/injustice). </a:t>
            </a:r>
          </a:p>
          <a:p>
            <a:pPr marL="171450" indent="-171450">
              <a:spcBef>
                <a:spcPts val="0"/>
              </a:spcBef>
              <a:buFont typeface="Arial" panose="020B0604020202020204" pitchFamily="34" charset="0"/>
              <a:buChar char="•"/>
              <a:defRPr/>
            </a:pPr>
            <a:r>
              <a:rPr lang="en-US" altLang="zh-CN" b="1" dirty="0"/>
              <a:t>[Reveal]</a:t>
            </a:r>
            <a:r>
              <a:rPr lang="en-US" altLang="zh-CN" dirty="0"/>
              <a:t>RELEVANT: The analogue here is relevant as by using a school-based reference, all pupils will have had experience of this, and you have a shared point of reference. </a:t>
            </a:r>
            <a:endParaRPr lang="en-US" altLang="zh-CN" b="1" dirty="0"/>
          </a:p>
          <a:p>
            <a:pPr marL="171450" indent="-171450">
              <a:spcBef>
                <a:spcPts val="0"/>
              </a:spcBef>
              <a:buFont typeface="Arial" panose="020B0604020202020204" pitchFamily="34" charset="0"/>
              <a:buChar char="•"/>
              <a:defRPr/>
            </a:pPr>
            <a:r>
              <a:rPr lang="en-US" altLang="zh-CN" b="1" dirty="0"/>
              <a:t>[Reveal]</a:t>
            </a:r>
            <a:r>
              <a:rPr lang="en-US" altLang="zh-CN" dirty="0"/>
              <a:t>DISTINCT: The analogue is distinct as it is specific, tangible and pupils are unlikely to confuse it with other similar content they may be studying.</a:t>
            </a:r>
          </a:p>
          <a:p>
            <a:pPr marL="171450" indent="-171450">
              <a:buFont typeface="Arial" panose="020B0604020202020204" pitchFamily="34" charset="0"/>
              <a:buChar char="•"/>
              <a:defRPr/>
            </a:pPr>
            <a:r>
              <a:rPr lang="en-US" altLang="zh-CN" b="1" dirty="0">
                <a:ea typeface="等线"/>
              </a:rPr>
              <a:t>[Reveal]</a:t>
            </a:r>
            <a:r>
              <a:rPr lang="en-US" altLang="zh-CN" dirty="0">
                <a:ea typeface="等线"/>
              </a:rPr>
              <a:t>VISUAL: The analogy here is visual as it provides a concrete representation for pupils </a:t>
            </a:r>
            <a:r>
              <a:rPr lang="en-US" altLang="zh-CN" dirty="0"/>
              <a:t>–</a:t>
            </a:r>
            <a:r>
              <a:rPr lang="en-US" altLang="zh-CN" dirty="0">
                <a:ea typeface="等线"/>
              </a:rPr>
              <a:t>  it is something they can </a:t>
            </a:r>
            <a:r>
              <a:rPr lang="en-US" altLang="zh-CN" dirty="0" err="1">
                <a:ea typeface="等线"/>
              </a:rPr>
              <a:t>visualise</a:t>
            </a:r>
            <a:r>
              <a:rPr lang="en-US" altLang="zh-CN" dirty="0">
                <a:ea typeface="等线"/>
              </a:rPr>
              <a:t> and relate to.</a:t>
            </a:r>
            <a:endParaRPr lang="en-US" altLang="zh-CN" dirty="0">
              <a:ea typeface="等线"/>
              <a:cs typeface="Calibri"/>
            </a:endParaRPr>
          </a:p>
          <a:p>
            <a:pPr marL="171450" indent="-171450">
              <a:spcBef>
                <a:spcPts val="0"/>
              </a:spcBef>
              <a:buFont typeface="Arial" panose="020B0604020202020204" pitchFamily="34" charset="0"/>
              <a:buChar char="•"/>
              <a:defRPr/>
            </a:pPr>
            <a:endParaRPr lang="en-US" altLang="zh-CN" b="1" dirty="0"/>
          </a:p>
          <a:p>
            <a:pPr marL="0" indent="0">
              <a:spcBef>
                <a:spcPts val="0"/>
              </a:spcBef>
              <a:buFont typeface="Arial" panose="020B0604020202020204" pitchFamily="34" charset="0"/>
              <a:buNone/>
              <a:defRPr/>
            </a:pPr>
            <a:r>
              <a:rPr lang="en-US" altLang="zh-CN" b="1" dirty="0"/>
              <a:t>Link to next slide: </a:t>
            </a:r>
            <a:r>
              <a:rPr lang="en-US" altLang="zh-CN" b="0" dirty="0"/>
              <a:t>Let’s explore a bit further what makes an analogy effective.</a:t>
            </a:r>
          </a:p>
          <a:p>
            <a:pPr marL="0" indent="0">
              <a:spcBef>
                <a:spcPts val="0"/>
              </a:spcBef>
              <a:buFont typeface="Arial" panose="020B0604020202020204" pitchFamily="34" charset="0"/>
              <a:buNone/>
              <a:defRPr/>
            </a:pPr>
            <a:endParaRPr lang="en-US" altLang="zh-CN"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effectLs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741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t>00:35</a:t>
            </a:r>
            <a:r>
              <a:rPr lang="en-GB" b="1" dirty="0"/>
              <a:t> – </a:t>
            </a:r>
            <a:r>
              <a:rPr lang="en-GB" b="1" i="0" dirty="0"/>
              <a:t>00:40 (5 minutes)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t>For explanations to be memorable it’s important to connect new concepts to pupils' prior knowledge and experiences. Research points to analogies as effective strategies for making explanations memorable. Analogies make explanations meaningful and memorable as they support pupils to connect abstract concepts to their prior knowledge. For analogies to be effective they should be transformative, relevant, distinct and visual.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effectLst/>
              <a:cs typeface="Calibri"/>
            </a:endParaRPr>
          </a:p>
          <a:p>
            <a:r>
              <a:rPr lang="en-GB" b="1" i="0" dirty="0">
                <a:effectLst/>
              </a:rPr>
              <a:t>Explain:</a:t>
            </a:r>
            <a:endParaRPr lang="en-US" i="0" dirty="0">
              <a:effectLst/>
            </a:endParaRPr>
          </a:p>
          <a:p>
            <a:r>
              <a:rPr lang="en-GB" b="0" i="0" dirty="0">
                <a:effectLst/>
              </a:rPr>
              <a:t>Shown here is a slightly different version of the analogy we’ve just explored. </a:t>
            </a:r>
          </a:p>
          <a:p>
            <a:endParaRPr lang="en-GB" b="0" i="0" dirty="0">
              <a:effectLst/>
            </a:endParaRPr>
          </a:p>
          <a:p>
            <a:r>
              <a:rPr lang="en-GB" b="1" i="0" dirty="0">
                <a:effectLst/>
              </a:rPr>
              <a:t>Ask:</a:t>
            </a:r>
          </a:p>
          <a:p>
            <a:r>
              <a:rPr lang="en-GB" b="0" i="0" dirty="0">
                <a:effectLst/>
              </a:rPr>
              <a:t>Take some time to consider why this might be less effective and what misconceptions might arise from its use? </a:t>
            </a:r>
            <a:r>
              <a:rPr lang="en-GB" b="0" i="1" dirty="0">
                <a:effectLst/>
              </a:rPr>
              <a:t>Take ECT responses through the chat bar or hands up/unmute.</a:t>
            </a:r>
          </a:p>
          <a:p>
            <a:endParaRPr lang="en-GB" b="0" i="1" dirty="0">
              <a:effectLst/>
            </a:endParaRPr>
          </a:p>
          <a:p>
            <a:r>
              <a:rPr lang="en-GB" b="1" i="0" dirty="0">
                <a:effectLst/>
              </a:rPr>
              <a:t>Possible ECT responses:</a:t>
            </a:r>
          </a:p>
          <a:p>
            <a:pPr marL="171450" indent="-171450">
              <a:buFont typeface="Arial" panose="020B0604020202020204" pitchFamily="34" charset="0"/>
              <a:buChar char="•"/>
            </a:pPr>
            <a:r>
              <a:rPr lang="en-GB" b="0" i="0" dirty="0">
                <a:effectLst/>
              </a:rPr>
              <a:t>Whilst the analogy supports pupils to understand the concept of segregation, it is less likely to evoke the same emotive responses from pupils as they may not see this as unfair, or they may not see it as inequality as they still get to play in the playground. They will likely understand the rule as segregation, but without the notion of injustice or inequality the analogy can be considered less effective. </a:t>
            </a:r>
          </a:p>
          <a:p>
            <a:pPr marL="0" indent="0">
              <a:spcBef>
                <a:spcPts val="0"/>
              </a:spcBef>
              <a:buFont typeface="Arial" panose="020B0604020202020204" pitchFamily="34" charset="0"/>
              <a:buNone/>
              <a:defRPr/>
            </a:pPr>
            <a:r>
              <a:rPr lang="en-US" altLang="zh-CN" b="0" i="1" dirty="0"/>
              <a:t>Discuss this with ECTs if not covered by their responses.</a:t>
            </a:r>
          </a:p>
          <a:p>
            <a:pPr marL="0" indent="0">
              <a:spcBef>
                <a:spcPts val="0"/>
              </a:spcBef>
              <a:buFont typeface="Arial" panose="020B0604020202020204" pitchFamily="34" charset="0"/>
              <a:buNone/>
              <a:defRPr/>
            </a:pPr>
            <a:endParaRPr lang="en-US" altLang="zh-CN" b="0" i="1" dirty="0"/>
          </a:p>
          <a:p>
            <a:pPr marL="0" indent="0">
              <a:spcBef>
                <a:spcPts val="0"/>
              </a:spcBef>
              <a:buFont typeface="Arial" panose="020B0604020202020204" pitchFamily="34" charset="0"/>
              <a:buNone/>
              <a:defRPr/>
            </a:pPr>
            <a:r>
              <a:rPr lang="en-US" altLang="zh-CN" b="1" dirty="0"/>
              <a:t>Explain: </a:t>
            </a:r>
          </a:p>
          <a:p>
            <a:pPr marL="0" indent="0">
              <a:spcBef>
                <a:spcPts val="0"/>
              </a:spcBef>
              <a:buFont typeface="Arial" panose="020B0604020202020204" pitchFamily="34" charset="0"/>
              <a:buNone/>
              <a:defRPr/>
            </a:pPr>
            <a:r>
              <a:rPr lang="en-US" altLang="zh-CN" dirty="0"/>
              <a:t>We can see from this non-example why it is so important to select an effective analogy that will support pupils to understand the abstract concept. With young children, the analogy should be more of a ‘concrete match’ and have more alignment to help them think about what the concrete and abstract concept have in common. For example pupils will be able to relate to feelings of unfairness if they are told that they cannot do something based on their gender. </a:t>
            </a:r>
            <a:endParaRPr lang="en-US" altLang="zh-CN" i="0" dirty="0"/>
          </a:p>
          <a:p>
            <a:pPr marL="0" indent="0">
              <a:spcBef>
                <a:spcPts val="0"/>
              </a:spcBef>
              <a:buFont typeface="Arial" panose="020B0604020202020204" pitchFamily="34" charset="0"/>
              <a:buNone/>
              <a:defRPr/>
            </a:pPr>
            <a:r>
              <a:rPr lang="en-US" altLang="zh-CN" i="1" dirty="0"/>
              <a:t>(In </a:t>
            </a:r>
            <a:r>
              <a:rPr lang="en-US" altLang="zh-CN" i="0" dirty="0"/>
              <a:t>How Analogies Support Learning</a:t>
            </a:r>
            <a:r>
              <a:rPr lang="en-US" altLang="zh-CN" i="1" dirty="0"/>
              <a:t>, John Morgan explores the ‘pedagogical power’ of using analogies and a study into the impact on young children – see Research reference below.)</a:t>
            </a:r>
          </a:p>
          <a:p>
            <a:pPr marL="0" indent="0">
              <a:spcBef>
                <a:spcPts val="0"/>
              </a:spcBef>
              <a:buFont typeface="Arial" panose="020B0604020202020204" pitchFamily="34" charset="0"/>
              <a:buNone/>
              <a:defRPr/>
            </a:pPr>
            <a:endParaRPr lang="en-US" altLang="zh-CN"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b="1" dirty="0"/>
              <a:t>Link to next slide: </a:t>
            </a:r>
            <a:r>
              <a:rPr lang="en-US" altLang="zh-CN" b="0" dirty="0"/>
              <a:t>Now that we’ve considered what makes an analogy effective, let’s look at how we can use them as part of our explanations to develop meaning and avoid misconceptions.</a:t>
            </a:r>
          </a:p>
          <a:p>
            <a:r>
              <a:rPr lang="en-GB" b="1" dirty="0"/>
              <a:t> </a:t>
            </a:r>
            <a:endParaRPr lang="en-GB" b="1" dirty="0">
              <a:cs typeface="Calibri"/>
            </a:endParaRPr>
          </a:p>
          <a:p>
            <a:r>
              <a:rPr lang="en-GB" b="1" dirty="0"/>
              <a:t>Research reference:</a:t>
            </a:r>
          </a:p>
          <a:p>
            <a:r>
              <a:rPr lang="en-GB" b="0" dirty="0"/>
              <a:t>Morgan, J. (2021) </a:t>
            </a:r>
            <a:r>
              <a:rPr lang="en-GB" b="0" i="1" dirty="0"/>
              <a:t>How Analogies Support Learning</a:t>
            </a:r>
            <a:r>
              <a:rPr lang="en-GB" b="0" i="0" dirty="0"/>
              <a:t>. Available at: </a:t>
            </a:r>
            <a:r>
              <a:rPr lang="en-GB" b="0" dirty="0"/>
              <a:t>https://www.tes.com/magazine/article/how-analogies-support-learning </a:t>
            </a:r>
            <a:endParaRPr lang="en-US" altLang="zh-CN" b="0" i="1" dirty="0"/>
          </a:p>
          <a:p>
            <a:pPr marL="0" indent="0">
              <a:spcBef>
                <a:spcPts val="0"/>
              </a:spcBef>
              <a:buFont typeface="Arial" panose="020B0604020202020204" pitchFamily="34" charset="0"/>
              <a:buNone/>
              <a:defRPr/>
            </a:pPr>
            <a:endParaRPr lang="en-US" altLang="zh-CN" b="1" dirty="0"/>
          </a:p>
          <a:p>
            <a:pPr marL="0" indent="0">
              <a:spcBef>
                <a:spcPts val="0"/>
              </a:spcBef>
              <a:buFont typeface="Arial" panose="020B0604020202020204" pitchFamily="34" charset="0"/>
              <a:buNone/>
              <a:defRPr/>
            </a:pPr>
            <a:endParaRPr lang="en-US" altLang="zh-CN"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effectLs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45943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t>00:40</a:t>
            </a:r>
            <a:r>
              <a:rPr lang="en-GB" b="1" dirty="0"/>
              <a:t> – </a:t>
            </a:r>
            <a:r>
              <a:rPr lang="en-GB" b="1" i="0" dirty="0"/>
              <a:t>00:44 (4 minutes) </a:t>
            </a:r>
          </a:p>
          <a:p>
            <a:endParaRPr lang="en-GB" b="1"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a:t>
            </a:r>
            <a:r>
              <a:rPr lang="en-GB" i="1" dirty="0"/>
              <a:t> It’s important to consider both how the analogy supports understanding of the concept as well as where it breaks down.</a:t>
            </a:r>
          </a:p>
          <a:p>
            <a:endParaRPr lang="en-GB" i="1" dirty="0">
              <a:cs typeface="Calibri"/>
            </a:endParaRPr>
          </a:p>
          <a:p>
            <a:r>
              <a:rPr lang="en-US" b="1" dirty="0"/>
              <a:t>Explain:</a:t>
            </a:r>
            <a:endParaRPr lang="en-US" dirty="0">
              <a:cs typeface="Calibri"/>
            </a:endParaRPr>
          </a:p>
          <a:p>
            <a:r>
              <a:rPr lang="en-GB" dirty="0">
                <a:cs typeface="Calibri" panose="020F0502020204030204"/>
              </a:rPr>
              <a:t>Now that we’ve established an effective analogy, we need to consider how to best use this as part of our explanation of the concept.</a:t>
            </a:r>
          </a:p>
          <a:p>
            <a:endParaRPr lang="en-GB" dirty="0">
              <a:cs typeface="Calibri" panose="020F0502020204030204"/>
            </a:endParaRPr>
          </a:p>
          <a:p>
            <a:r>
              <a:rPr lang="en-GB" dirty="0">
                <a:cs typeface="Calibri" panose="020F0502020204030204"/>
              </a:rPr>
              <a:t>When introducing the analogy, you might say something like, ‘Imagine the next time that you go out to play that you are told that the school has decided that boys, or girls, are not allowed to play in the playground. How might that make you feel? Do you think that would be fair? That feeling of unfairness and inequality is how Rosa Parks felt when she had to sit in a separate section of the bus to white people  and when she had to move if a white person wanted her seat. And that is why she decided not to move one day, which started the Montgomery bus boycott. This led to black people having equal rights to white people to sit where they wanted to on the bus. It was an important step towards equality and justice for black people in the United States of America.’ </a:t>
            </a:r>
          </a:p>
          <a:p>
            <a:endParaRPr lang="en-GB" dirty="0">
              <a:cs typeface="Calibri" panose="020F0502020204030204"/>
            </a:endParaRPr>
          </a:p>
          <a:p>
            <a:r>
              <a:rPr lang="en-GB" dirty="0">
                <a:cs typeface="Calibri" panose="020F0502020204030204"/>
              </a:rPr>
              <a:t>At this stage, it is important to explicitly and implicitly teach pupils the vocabulary needed to help them understand the concepts of segregation and civil rights, such as equality, inequality, and injustice alongside familiar vocabulary such as fair, unfair, fairness and unfairness. </a:t>
            </a:r>
          </a:p>
          <a:p>
            <a:endParaRPr lang="en-GB" dirty="0">
              <a:cs typeface="Calibri" panose="020F0502020204030204"/>
            </a:endParaRPr>
          </a:p>
          <a:p>
            <a:r>
              <a:rPr lang="en-GB" dirty="0">
                <a:cs typeface="Calibri" panose="020F0502020204030204"/>
              </a:rPr>
              <a:t>After introducing the analogy, as part of your explanation of the abstract concept it’s important to then explore this further with pupils to both develop meaning and avoid misconceptions.</a:t>
            </a:r>
          </a:p>
          <a:p>
            <a:r>
              <a:rPr lang="en-GB" dirty="0">
                <a:cs typeface="Calibri" panose="020F0502020204030204"/>
              </a:rPr>
              <a:t>With every analogy, there will be similarities with the target and there will also be some differences where the analogy breaks down. It’s important to think about these before using the analogy to consider what you can do to reduce any misconceptions that may occur and to then explore these with pupils. </a:t>
            </a:r>
          </a:p>
          <a:p>
            <a:endParaRPr lang="en-GB" dirty="0">
              <a:cs typeface="Calibri" panose="020F0502020204030204"/>
            </a:endParaRPr>
          </a:p>
          <a:p>
            <a:r>
              <a:rPr lang="en-GB" dirty="0">
                <a:cs typeface="Calibri" panose="020F0502020204030204"/>
              </a:rPr>
              <a:t>The analogy holds up as it support pupils to understand that having the same rights as others is a key part of civil rights. And it helps them to understand the inequality of and injustice experienced by black people. But there are some areas where the analogy breaks down and it’s important to acknowledge these to avoid misconceptions developing, for example, we do have boys only schools and we do have girls only schools, but parents have the choice to send their children to these schools and it is not a rule that boys and girls must be segregated (some children will see the injustice/unfairness in parents getting to choose, so this may need addressing). It will also be important to support pupils to understand the wider implications of segregation, and you’ll need to make sure that you address key issues such as racism and gender inequality with pupils. Another key misconception that might arise is that while the Montgomery bus boycott was successful in changing the rules on buses and contributed to an important change in American society, black and white people were still separated in other ways. </a:t>
            </a:r>
          </a:p>
          <a:p>
            <a:endParaRPr lang="en-GB" dirty="0">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effectLst/>
              </a:rPr>
              <a:t>It is important to note here that some pupils may have experienced racism, or they may have experienced being treated differently to due to their gender or features/characteristics and it will therefore be important for you to be aware of how this may cause pupils to feel triggered and the support that you will put in place. </a:t>
            </a:r>
            <a:endParaRPr lang="en-US" altLang="zh-CN" b="0" dirty="0"/>
          </a:p>
          <a:p>
            <a:endParaRPr lang="en-GB" dirty="0">
              <a:cs typeface="Calibri" panose="020F0502020204030204"/>
            </a:endParaRPr>
          </a:p>
          <a:p>
            <a:r>
              <a:rPr lang="en-GB" b="1" dirty="0"/>
              <a:t>Link to next slide: </a:t>
            </a:r>
            <a:r>
              <a:rPr lang="en-GB" b="0" dirty="0"/>
              <a:t>Let’s now consider the use of analogies when looking at another concept.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8658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00:44 – 00:58 (</a:t>
            </a:r>
            <a:r>
              <a:rPr lang="en-GB" b="1" i="0" dirty="0"/>
              <a:t>14 minutes)</a:t>
            </a:r>
          </a:p>
          <a:p>
            <a:endParaRPr lang="en-GB" dirty="0"/>
          </a:p>
          <a:p>
            <a:r>
              <a:rPr lang="en-GB" sz="1200" b="1" i="1" u="none" strike="noStrike" dirty="0">
                <a:solidFill>
                  <a:srgbClr val="000000"/>
                </a:solidFill>
                <a:effectLst/>
                <a:latin typeface="Calibri" panose="020F0502020204030204" pitchFamily="34" charset="0"/>
              </a:rPr>
              <a:t>KLP: </a:t>
            </a:r>
            <a:r>
              <a:rPr lang="en-GB" sz="1200" b="0" i="1" u="none" strike="noStrike" dirty="0">
                <a:solidFill>
                  <a:srgbClr val="000000"/>
                </a:solidFill>
                <a:effectLst/>
                <a:latin typeface="Calibri" panose="020F0502020204030204" pitchFamily="34" charset="0"/>
              </a:rPr>
              <a:t>For ECTs to apply their learning about analogies from the seminar to a different but related concept.</a:t>
            </a:r>
          </a:p>
          <a:p>
            <a:endParaRPr lang="en-GB" b="1" dirty="0">
              <a:effectLst/>
              <a:cs typeface="Calibri"/>
            </a:endParaRPr>
          </a:p>
          <a:p>
            <a:pPr algn="l" rtl="0" fontAlgn="base"/>
            <a:r>
              <a:rPr lang="en-GB" sz="1200" b="1" i="0" u="none" strike="noStrike" dirty="0">
                <a:solidFill>
                  <a:srgbClr val="000000"/>
                </a:solidFill>
                <a:effectLst/>
                <a:latin typeface="+mn-lt"/>
              </a:rPr>
              <a:t>Explain: </a:t>
            </a:r>
            <a:r>
              <a:rPr lang="en-US" sz="1200" b="0" i="0" dirty="0">
                <a:solidFill>
                  <a:srgbClr val="444444"/>
                </a:solidFill>
                <a:effectLst/>
                <a:latin typeface="+mn-lt"/>
              </a:rPr>
              <a:t>​</a:t>
            </a:r>
          </a:p>
          <a:p>
            <a:pPr algn="l" rtl="0" fontAlgn="base"/>
            <a:r>
              <a:rPr lang="en-US" sz="1200" b="0" i="0" dirty="0">
                <a:solidFill>
                  <a:srgbClr val="444444"/>
                </a:solidFill>
                <a:effectLst/>
                <a:latin typeface="+mn-lt"/>
              </a:rPr>
              <a:t>A concept that is introduced in Key Stage 1 is that of continuity and change. During this seminar we have considered the significant achievement of Rosa Parks and how she contributed to change.</a:t>
            </a:r>
          </a:p>
          <a:p>
            <a:pPr algn="l" rtl="0" fontAlgn="base"/>
            <a:endParaRPr lang="en-GB" sz="1200" dirty="0">
              <a:latin typeface="+mn-lt"/>
            </a:endParaRPr>
          </a:p>
          <a:p>
            <a:pPr algn="l" rtl="0" fontAlgn="base"/>
            <a:r>
              <a:rPr lang="en-GB" sz="1200" b="1" i="0" u="none" strike="noStrike" dirty="0">
                <a:solidFill>
                  <a:srgbClr val="000000"/>
                </a:solidFill>
                <a:effectLst/>
                <a:latin typeface="+mn-lt"/>
              </a:rPr>
              <a:t>Activity:</a:t>
            </a:r>
            <a:r>
              <a:rPr lang="en-US" sz="1200" b="0" i="0" dirty="0">
                <a:solidFill>
                  <a:srgbClr val="444444"/>
                </a:solidFill>
                <a:effectLst/>
                <a:latin typeface="+mn-lt"/>
              </a:rPr>
              <a:t>​</a:t>
            </a:r>
          </a:p>
          <a:p>
            <a:pPr algn="l" rtl="0" fontAlgn="base"/>
            <a:r>
              <a:rPr lang="en-GB" sz="1200" b="0" i="0" u="none" strike="noStrike" dirty="0">
                <a:solidFill>
                  <a:srgbClr val="000000"/>
                </a:solidFill>
                <a:effectLst/>
                <a:latin typeface="+mn-lt"/>
              </a:rPr>
              <a:t>You’re now going to have 10 minutes in breakout rooms to develop an analogy that can be used to connect pupils’ prior knowledge and experiences to support understanding of how another significant individual contributed to change – you can choose to develop an analogy to support understanding of the achievements of Florence Nightingale, Mary Seacole or Edith Cavell. Consider also, how you would introduce the analogy to pupils, how the analogy would support pupils to develop meaning and where the analogy breaks down – including any misconceptions that could arise. You’ll have 10 minutes to do this.</a:t>
            </a:r>
            <a:r>
              <a:rPr lang="en-US" sz="1200" b="0" i="0" dirty="0">
                <a:solidFill>
                  <a:srgbClr val="444444"/>
                </a:solidFill>
                <a:effectLst/>
                <a:latin typeface="+mn-lt"/>
              </a:rPr>
              <a:t>​</a:t>
            </a:r>
          </a:p>
          <a:p>
            <a:pPr algn="l" rtl="0" fontAlgn="base"/>
            <a:r>
              <a:rPr lang="en-GB" sz="1200" b="0" i="0" dirty="0">
                <a:solidFill>
                  <a:srgbClr val="444444"/>
                </a:solidFill>
                <a:effectLst/>
                <a:latin typeface="+mn-lt"/>
              </a:rPr>
              <a:t>​</a:t>
            </a:r>
          </a:p>
          <a:p>
            <a:pPr algn="l" rtl="0" fontAlgn="base"/>
            <a:r>
              <a:rPr lang="en-GB" sz="1200" b="0" i="1" u="none" strike="noStrike" dirty="0">
                <a:solidFill>
                  <a:srgbClr val="000000"/>
                </a:solidFill>
                <a:effectLst/>
                <a:latin typeface="+mn-lt"/>
              </a:rPr>
              <a:t>Put ECTs into breakout groups of 2/3 people for 10 minutes. After the 10 minutes bring the groups back to the main room and ask them to share ideas (4 minutes for this).</a:t>
            </a:r>
            <a:r>
              <a:rPr lang="en-US" sz="1200" b="0" i="0" dirty="0">
                <a:solidFill>
                  <a:srgbClr val="444444"/>
                </a:solidFill>
                <a:effectLst/>
                <a:latin typeface="+mn-lt"/>
              </a:rPr>
              <a:t>​</a:t>
            </a:r>
          </a:p>
          <a:p>
            <a:pPr marL="0" indent="0">
              <a:buFont typeface="Arial" panose="020B0604020202020204" pitchFamily="34" charset="0"/>
              <a:buNone/>
            </a:pPr>
            <a:endParaRPr lang="en-GB" sz="1200" dirty="0">
              <a:latin typeface="+mn-lt"/>
            </a:endParaRPr>
          </a:p>
          <a:p>
            <a:pPr algn="l" rtl="0" fontAlgn="base"/>
            <a:r>
              <a:rPr lang="en-GB" sz="1200" b="0" i="1" u="none" strike="noStrike" dirty="0">
                <a:solidFill>
                  <a:srgbClr val="000000"/>
                </a:solidFill>
                <a:effectLst/>
                <a:latin typeface="+mn-lt"/>
              </a:rPr>
              <a:t>Ask ECTs to feedback to the group through hands up or chat function (4 minutes). Link ECT responses back to how they meet the 4 criteria.</a:t>
            </a:r>
            <a:r>
              <a:rPr lang="en-US" sz="1200" b="0" i="0" dirty="0">
                <a:solidFill>
                  <a:srgbClr val="444444"/>
                </a:solidFill>
                <a:effectLst/>
                <a:latin typeface="+mn-lt"/>
              </a:rPr>
              <a:t>​</a:t>
            </a:r>
          </a:p>
          <a:p>
            <a:pPr algn="l" rtl="0" fontAlgn="base"/>
            <a:endParaRPr lang="en-US" sz="1200" b="0" i="0" dirty="0">
              <a:solidFill>
                <a:srgbClr val="444444"/>
              </a:solidFill>
              <a:effectLst/>
              <a:latin typeface="+mn-lt"/>
            </a:endParaRPr>
          </a:p>
          <a:p>
            <a:pPr marL="0" indent="0">
              <a:buFont typeface="Arial" panose="020B0604020202020204" pitchFamily="34" charset="0"/>
              <a:buNone/>
            </a:pPr>
            <a:r>
              <a:rPr lang="en-GB" i="1" dirty="0"/>
              <a:t>Ask ECTs to feedback to the group through hands up or sidebar function (4 minutes). </a:t>
            </a:r>
          </a:p>
          <a:p>
            <a:pPr marL="0" indent="0">
              <a:buFont typeface="Arial" panose="020B0604020202020204" pitchFamily="34" charset="0"/>
              <a:buNone/>
            </a:pPr>
            <a:endParaRPr lang="en-GB" i="1" dirty="0"/>
          </a:p>
          <a:p>
            <a:pPr marL="0" indent="0">
              <a:buFont typeface="Arial" panose="020B0604020202020204" pitchFamily="34" charset="0"/>
              <a:buNone/>
            </a:pPr>
            <a:r>
              <a:rPr lang="en-GB" b="1" i="0" dirty="0"/>
              <a:t>Possible ECT responses:</a:t>
            </a:r>
          </a:p>
          <a:p>
            <a:pPr marL="0" indent="0">
              <a:buFont typeface="Arial" panose="020B0604020202020204" pitchFamily="34" charset="0"/>
              <a:buNone/>
            </a:pPr>
            <a:r>
              <a:rPr lang="en-GB" i="0" dirty="0"/>
              <a:t>A possible analogy could be: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t>Comparing the conditions in the hospitals to a dirty kitchen/environment that pupils would be familiar with.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t>Comparing the nurses to teachers as they trained other nurses.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t>They might compare Edith Cavell to a hero that they are familiar with as she saved the lives of hundreds of soldiers.</a:t>
            </a:r>
          </a:p>
          <a:p>
            <a:pPr marL="0" indent="0">
              <a:buFont typeface="Arial" panose="020B0604020202020204" pitchFamily="34" charset="0"/>
              <a:buNone/>
            </a:pPr>
            <a:endParaRPr lang="en-GB" b="1"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t>Link to next slide: </a:t>
            </a:r>
            <a:r>
              <a:rPr lang="en-GB" b="0" i="0" dirty="0"/>
              <a:t>Let’s now move on to explore mnemonics.</a:t>
            </a:r>
            <a:endParaRPr lang="en-GB" b="1"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p>
          <a:p>
            <a:pPr>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11116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effectLst/>
              </a:rPr>
              <a:t>00:58 </a:t>
            </a:r>
            <a:r>
              <a:rPr lang="en-GB" b="1" dirty="0"/>
              <a:t>– </a:t>
            </a:r>
            <a:r>
              <a:rPr lang="en-GB" b="1" i="0" dirty="0">
                <a:effectLst/>
              </a:rPr>
              <a:t>01:01 (3 minutes)</a:t>
            </a:r>
            <a:endParaRPr lang="en-US" i="0" dirty="0">
              <a:effectLst/>
            </a:endParaRPr>
          </a:p>
          <a:p>
            <a:endParaRPr lang="en-GB" b="0" i="0" dirty="0">
              <a:effectLst/>
            </a:endParaRPr>
          </a:p>
          <a:p>
            <a:r>
              <a:rPr lang="en-GB" b="1" i="1" dirty="0"/>
              <a:t>KLP</a:t>
            </a:r>
            <a:r>
              <a:rPr lang="en-GB" b="1" i="0" dirty="0"/>
              <a:t>:</a:t>
            </a:r>
            <a:r>
              <a:rPr lang="en-GB" b="1" dirty="0"/>
              <a:t> </a:t>
            </a:r>
            <a:r>
              <a:rPr lang="en-GB" b="0" i="1" dirty="0"/>
              <a:t>Effective use of</a:t>
            </a:r>
            <a:r>
              <a:rPr lang="en-GB" i="1" dirty="0"/>
              <a:t> </a:t>
            </a:r>
            <a:r>
              <a:rPr lang="en-GB" b="0" i="1" dirty="0">
                <a:effectLst/>
              </a:rPr>
              <a:t>mnemonics supports pupils to remember and recall steps of a process and sequenced information. For mnemonics to be effective</a:t>
            </a:r>
            <a:r>
              <a:rPr lang="en-GB" i="1" dirty="0"/>
              <a:t>,</a:t>
            </a:r>
            <a:r>
              <a:rPr lang="en-GB" b="0" i="1" dirty="0">
                <a:effectLst/>
              </a:rPr>
              <a:t> </a:t>
            </a:r>
            <a:r>
              <a:rPr lang="en-GB" i="1" dirty="0"/>
              <a:t>they need to be carefully selected and </a:t>
            </a:r>
            <a:r>
              <a:rPr lang="en-GB" b="0" i="1" dirty="0">
                <a:effectLst/>
              </a:rPr>
              <a:t>they must be meaningful, vivid, simple, chunk the information and provide a scaffold for self-checking.</a:t>
            </a:r>
            <a:endParaRPr lang="en-US" b="0" dirty="0">
              <a:effectLst/>
            </a:endParaRPr>
          </a:p>
          <a:p>
            <a:pPr>
              <a:defRPr/>
            </a:pPr>
            <a:endParaRPr lang="en-GB" b="0" dirty="0">
              <a:effectLst/>
              <a:cs typeface="Calibri"/>
            </a:endParaRPr>
          </a:p>
          <a:p>
            <a:r>
              <a:rPr lang="en-GB" b="1" i="0" dirty="0">
                <a:effectLst/>
              </a:rPr>
              <a:t>Explain:</a:t>
            </a:r>
            <a:endParaRPr lang="en-GB" b="0" i="0" dirty="0">
              <a:effectLst/>
            </a:endParaRPr>
          </a:p>
          <a:p>
            <a:r>
              <a:rPr lang="en-GB" b="0" i="0" dirty="0">
                <a:effectLst/>
              </a:rPr>
              <a:t>Mnemonic devices are used to organise large amounts of information in the brain to improve recall by providing a cue to help retrieve the information. Mnemonics can be helpful in connecting new learning to what you already know by creating associations between what you know already and what you want to remember. They are useful in aiding memorisation</a:t>
            </a:r>
            <a:r>
              <a:rPr lang="en-GB" dirty="0"/>
              <a:t>,</a:t>
            </a:r>
            <a:r>
              <a:rPr lang="en-GB" b="0" i="0" dirty="0">
                <a:effectLst/>
              </a:rPr>
              <a:t> for example</a:t>
            </a:r>
            <a:r>
              <a:rPr lang="en-GB" dirty="0"/>
              <a:t>,</a:t>
            </a:r>
            <a:r>
              <a:rPr lang="en-GB" b="0" i="0" dirty="0">
                <a:effectLst/>
              </a:rPr>
              <a:t> in remembering and recalling an ordered set of material or steps in a process.</a:t>
            </a:r>
            <a:r>
              <a:rPr lang="en-GB" dirty="0"/>
              <a:t> In their SEND evidence review, the Education Endowment Foundation (EEF) notes that use of mnemonics as a cognitive strategy also has strong evidence of effectiveness for pupils with special education needs (SEN).</a:t>
            </a:r>
            <a:endParaRPr lang="en-US" b="0" i="0" dirty="0">
              <a:effectLst/>
            </a:endParaRPr>
          </a:p>
          <a:p>
            <a:endParaRPr lang="en-GB" b="0" i="0" dirty="0">
              <a:effectLst/>
            </a:endParaRPr>
          </a:p>
          <a:p>
            <a:r>
              <a:rPr lang="en-GB" b="0" i="0" dirty="0">
                <a:effectLst/>
              </a:rPr>
              <a:t>When using mnemonics</a:t>
            </a:r>
            <a:r>
              <a:rPr lang="en-GB" dirty="0"/>
              <a:t>,</a:t>
            </a:r>
            <a:r>
              <a:rPr lang="en-GB" b="0" i="0" dirty="0">
                <a:effectLst/>
              </a:rPr>
              <a:t> there are some principles to consider in order for them to be as effective as possible:</a:t>
            </a:r>
            <a:endParaRPr lang="en-US" b="0" i="0" dirty="0">
              <a:effectLst/>
            </a:endParaRPr>
          </a:p>
          <a:p>
            <a:pPr marL="171450" indent="-171450">
              <a:buFont typeface="Arial,Sans-Serif"/>
              <a:buChar char="•"/>
            </a:pPr>
            <a:r>
              <a:rPr lang="en-GB" b="1" i="0" dirty="0">
                <a:effectLst/>
              </a:rPr>
              <a:t>[Reveal]Selection:</a:t>
            </a:r>
            <a:r>
              <a:rPr lang="en-GB" b="1" dirty="0"/>
              <a:t> </a:t>
            </a:r>
            <a:r>
              <a:rPr lang="en-GB" b="0" i="0" dirty="0">
                <a:effectLst/>
              </a:rPr>
              <a:t>Select knowledge that lends itself to mnemonics – this requires careful thought. Mnemonics can be useful for remembering an ordered list or steps in a process, for example BIDMAS (Brackets,</a:t>
            </a:r>
            <a:r>
              <a:rPr lang="en-GB" dirty="0"/>
              <a:t> </a:t>
            </a:r>
            <a:r>
              <a:rPr lang="en-GB" b="0" i="0" dirty="0">
                <a:effectLst/>
              </a:rPr>
              <a:t>Indices, Division/Multiplication, Addition/Subtraction) for</a:t>
            </a:r>
            <a:r>
              <a:rPr lang="en-GB" dirty="0"/>
              <a:t> </a:t>
            </a:r>
            <a:r>
              <a:rPr lang="en-GB" b="0" i="0" dirty="0">
                <a:effectLst/>
              </a:rPr>
              <a:t>remembering the order of operations.</a:t>
            </a:r>
            <a:endParaRPr lang="en-US" b="0" i="0" dirty="0">
              <a:effectLst/>
            </a:endParaRPr>
          </a:p>
          <a:p>
            <a:pPr marL="171450" indent="-171450">
              <a:buFont typeface="Arial,Sans-Serif"/>
              <a:buChar char="•"/>
            </a:pPr>
            <a:r>
              <a:rPr lang="en-GB" b="1" i="0" dirty="0">
                <a:effectLst/>
              </a:rPr>
              <a:t>[Reveal]Meaningful:</a:t>
            </a:r>
            <a:r>
              <a:rPr lang="en-GB" b="1" dirty="0"/>
              <a:t> </a:t>
            </a:r>
            <a:r>
              <a:rPr lang="en-GB" b="0" i="0" dirty="0">
                <a:effectLst/>
              </a:rPr>
              <a:t>Mnemonics are most effective when they explicitly link the ‘to-be-remembered’ knowledge to pupils</a:t>
            </a:r>
            <a:r>
              <a:rPr lang="en-GB" dirty="0"/>
              <a:t>'</a:t>
            </a:r>
            <a:r>
              <a:rPr lang="en-GB" b="0" i="0" dirty="0">
                <a:effectLst/>
              </a:rPr>
              <a:t> prior knowledge through a meaningful phrase.</a:t>
            </a:r>
            <a:r>
              <a:rPr lang="en-GB" dirty="0"/>
              <a:t> </a:t>
            </a:r>
            <a:endParaRPr lang="en-GB" b="0" i="0" dirty="0">
              <a:effectLst/>
              <a:cs typeface="Calibri"/>
            </a:endParaRPr>
          </a:p>
          <a:p>
            <a:pPr marL="171450" indent="-171450">
              <a:buFont typeface="Arial,Sans-Serif"/>
              <a:buChar char="•"/>
            </a:pPr>
            <a:r>
              <a:rPr lang="en-GB" b="1" i="0" dirty="0">
                <a:effectLst/>
              </a:rPr>
              <a:t>[Reveal]Vivid:</a:t>
            </a:r>
            <a:r>
              <a:rPr lang="en-GB" b="1" dirty="0"/>
              <a:t> </a:t>
            </a:r>
            <a:r>
              <a:rPr lang="en-GB" b="0" i="0" dirty="0">
                <a:effectLst/>
              </a:rPr>
              <a:t>The more vivid and </a:t>
            </a:r>
            <a:r>
              <a:rPr lang="en-GB" dirty="0"/>
              <a:t>distinct they are,</a:t>
            </a:r>
            <a:r>
              <a:rPr lang="en-GB" b="0" i="0" dirty="0">
                <a:effectLst/>
              </a:rPr>
              <a:t> the more likely </a:t>
            </a:r>
            <a:r>
              <a:rPr lang="en-GB" dirty="0"/>
              <a:t>they are</a:t>
            </a:r>
            <a:r>
              <a:rPr lang="en-GB" b="0" i="0" dirty="0">
                <a:effectLst/>
              </a:rPr>
              <a:t> to </a:t>
            </a:r>
            <a:r>
              <a:rPr lang="en-GB" dirty="0"/>
              <a:t>be </a:t>
            </a:r>
            <a:r>
              <a:rPr lang="en-GB" b="0" i="0" dirty="0">
                <a:effectLst/>
              </a:rPr>
              <a:t>remembered</a:t>
            </a:r>
            <a:r>
              <a:rPr lang="en-GB" b="1" i="0" dirty="0">
                <a:effectLst/>
              </a:rPr>
              <a:t>.</a:t>
            </a:r>
            <a:r>
              <a:rPr lang="en-GB" b="1" dirty="0"/>
              <a:t> </a:t>
            </a:r>
            <a:r>
              <a:rPr lang="en-GB" b="0" i="0" dirty="0">
                <a:effectLst/>
              </a:rPr>
              <a:t>Associating a distinct visual image </a:t>
            </a:r>
            <a:r>
              <a:rPr lang="en-GB" dirty="0"/>
              <a:t>with the mnemonic </a:t>
            </a:r>
            <a:r>
              <a:rPr lang="en-GB" b="0" i="0" dirty="0">
                <a:effectLst/>
              </a:rPr>
              <a:t>can also help aid memory.</a:t>
            </a:r>
            <a:r>
              <a:rPr lang="en-GB" dirty="0"/>
              <a:t> </a:t>
            </a:r>
            <a:endParaRPr lang="en-GB" i="0" dirty="0">
              <a:effectLst/>
              <a:cs typeface="Calibri"/>
            </a:endParaRPr>
          </a:p>
          <a:p>
            <a:pPr marL="171450" indent="-171450">
              <a:buFont typeface="Arial,Sans-Serif"/>
              <a:buChar char="•"/>
            </a:pPr>
            <a:r>
              <a:rPr lang="en-GB" b="1" i="0" dirty="0">
                <a:effectLst/>
              </a:rPr>
              <a:t>[Reveal]Simple:</a:t>
            </a:r>
            <a:r>
              <a:rPr lang="en-GB" b="1" dirty="0"/>
              <a:t> </a:t>
            </a:r>
            <a:r>
              <a:rPr lang="en-GB" b="0" i="0" dirty="0">
                <a:effectLst/>
              </a:rPr>
              <a:t>Mnemonics should be </a:t>
            </a:r>
            <a:r>
              <a:rPr lang="en-GB" dirty="0"/>
              <a:t>simple</a:t>
            </a:r>
            <a:r>
              <a:rPr lang="en-GB" b="0" i="0" dirty="0">
                <a:effectLst/>
              </a:rPr>
              <a:t> and easy to remember – avoid adding in any erroneous words and detail to a mnemonic.</a:t>
            </a:r>
            <a:endParaRPr lang="en-GB" i="0" dirty="0">
              <a:effectLst/>
              <a:cs typeface="Calibri"/>
            </a:endParaRPr>
          </a:p>
          <a:p>
            <a:pPr marL="171450" indent="-171450">
              <a:buFont typeface="Arial,Sans-Serif"/>
              <a:buChar char="•"/>
            </a:pPr>
            <a:r>
              <a:rPr lang="en-GB" b="1" i="0" dirty="0">
                <a:effectLst/>
              </a:rPr>
              <a:t>[Reveal]Chunk:</a:t>
            </a:r>
            <a:r>
              <a:rPr lang="en-GB" b="1" dirty="0"/>
              <a:t> </a:t>
            </a:r>
            <a:r>
              <a:rPr lang="en-GB" b="0" i="0" dirty="0">
                <a:effectLst/>
              </a:rPr>
              <a:t>Mnemonics should chunk complex, overloading information into one simple, memorable word or phrase.</a:t>
            </a:r>
            <a:endParaRPr lang="en-US" b="0" i="0" dirty="0">
              <a:effectLst/>
            </a:endParaRPr>
          </a:p>
          <a:p>
            <a:pPr marL="171450" indent="-171450">
              <a:buFont typeface="Arial,Sans-Serif"/>
              <a:buChar char="•"/>
            </a:pPr>
            <a:r>
              <a:rPr lang="en-GB" b="1" i="0" dirty="0">
                <a:effectLst/>
              </a:rPr>
              <a:t>[Reveal]Self-checking:</a:t>
            </a:r>
            <a:r>
              <a:rPr lang="en-GB" b="1" dirty="0"/>
              <a:t> </a:t>
            </a:r>
            <a:r>
              <a:rPr lang="en-GB" b="0" i="0" dirty="0">
                <a:effectLst/>
              </a:rPr>
              <a:t>The mnemonic should also provide a way for pupils to self-check they have remembered the content and in the correct order.</a:t>
            </a:r>
            <a:endParaRPr lang="en-US" b="0" i="0" dirty="0">
              <a:effectLst/>
            </a:endParaRPr>
          </a:p>
          <a:p>
            <a:pPr marL="171450" indent="-171450">
              <a:buFont typeface="Arial,Sans-Serif"/>
              <a:buChar char="•"/>
            </a:pPr>
            <a:endParaRPr lang="en-GB" b="0" i="0" dirty="0">
              <a:effectLst/>
            </a:endParaRPr>
          </a:p>
          <a:p>
            <a:pPr marL="0" indent="0">
              <a:buNone/>
            </a:pPr>
            <a:r>
              <a:rPr lang="en-GB" b="1" i="0" dirty="0">
                <a:effectLst/>
              </a:rPr>
              <a:t>[Reveal]</a:t>
            </a:r>
            <a:r>
              <a:rPr lang="en-GB" b="0" i="0" dirty="0">
                <a:effectLst/>
              </a:rPr>
              <a:t>There are some limitations with mnemonics. They can be effective for remembering content such as steps of process, dates, ordered lists, however they do not develop meaning associated with these. You must also consider the opportunity-cost benefit when introducing mnemonics with pupils – </a:t>
            </a:r>
            <a:r>
              <a:rPr lang="en-GB" dirty="0"/>
              <a:t>a</a:t>
            </a:r>
            <a:r>
              <a:rPr lang="en-GB" b="0" i="0" dirty="0">
                <a:effectLst/>
              </a:rPr>
              <a:t> mnemonic must be practised and rehearsed so time must be dedicated during lessons for pupils to practise using the mnemonic.</a:t>
            </a:r>
            <a:endParaRPr lang="en-US" b="0" i="0" dirty="0">
              <a:effectLst/>
            </a:endParaRPr>
          </a:p>
          <a:p>
            <a:pPr marL="0" indent="0">
              <a:buNone/>
            </a:pPr>
            <a:endParaRPr lang="en-GB" b="0" i="0" dirty="0">
              <a:effectLst/>
            </a:endParaRPr>
          </a:p>
          <a:p>
            <a:r>
              <a:rPr lang="en-GB" b="1" i="0" dirty="0">
                <a:effectLst/>
              </a:rPr>
              <a:t>Link to next slide:</a:t>
            </a:r>
            <a:r>
              <a:rPr lang="en-GB" b="1" dirty="0"/>
              <a:t> </a:t>
            </a:r>
            <a:r>
              <a:rPr lang="en-GB" b="0" i="0" dirty="0">
                <a:effectLst/>
              </a:rPr>
              <a:t>Let’s now take a look at some of the different types of mnemonics.</a:t>
            </a:r>
            <a:endParaRPr lang="en-GB" dirty="0">
              <a:cs typeface="Calibri"/>
            </a:endParaRPr>
          </a:p>
          <a:p>
            <a:endParaRPr lang="en-GB" dirty="0"/>
          </a:p>
          <a:p>
            <a:r>
              <a:rPr lang="en-GB" b="1" dirty="0"/>
              <a:t>Research reference:</a:t>
            </a:r>
            <a:endParaRPr lang="en-GB" b="1" dirty="0">
              <a:cs typeface="Calibri"/>
            </a:endParaRPr>
          </a:p>
          <a:p>
            <a:r>
              <a:rPr lang="en-GB" dirty="0"/>
              <a:t>Cullen, M. A., Lindsay, G., Hastings, R., Denne, L., Stanford, C., </a:t>
            </a:r>
            <a:r>
              <a:rPr lang="en-GB" dirty="0" err="1"/>
              <a:t>Beqiraq</a:t>
            </a:r>
            <a:r>
              <a:rPr lang="en-GB" dirty="0"/>
              <a:t>, L., Elahi, F., </a:t>
            </a:r>
            <a:r>
              <a:rPr lang="en-GB" dirty="0" err="1"/>
              <a:t>Gemegah</a:t>
            </a:r>
            <a:r>
              <a:rPr lang="en-GB" dirty="0"/>
              <a:t>, E., Hayden, N., Kander, I., </a:t>
            </a:r>
            <a:r>
              <a:rPr lang="en-GB" dirty="0" err="1"/>
              <a:t>Lykomitrou</a:t>
            </a:r>
            <a:r>
              <a:rPr lang="en-GB" dirty="0"/>
              <a:t> F. &amp; Zander, J. (2020). </a:t>
            </a:r>
            <a:r>
              <a:rPr lang="en-GB" i="1" dirty="0"/>
              <a:t>Special Educational Needs in Mainstream Schools: Evidence Review</a:t>
            </a:r>
            <a:r>
              <a:rPr lang="en-GB" dirty="0"/>
              <a:t>. London: Education Endowment Foundation. The report is available from: https://educationendowmentfoundation.org.uk/public/files/Publications/Send/EEF_SE ND_Evidence_Review.pdf</a:t>
            </a:r>
          </a:p>
          <a:p>
            <a:r>
              <a:rPr lang="en-GB" b="0" dirty="0"/>
              <a:t>Willingham, D. T. (2008) What Will Improve a Student’s Memory? </a:t>
            </a:r>
            <a:r>
              <a:rPr lang="en-GB" b="0" i="1" dirty="0"/>
              <a:t>American Educator</a:t>
            </a:r>
            <a:r>
              <a:rPr lang="en-GB" b="0" dirty="0"/>
              <a:t>, Winter 2008–2009. Available at: https://www.aft.org/sites/default/files/periodicals/willingham_0.pdf</a:t>
            </a:r>
          </a:p>
        </p:txBody>
      </p:sp>
      <p:sp>
        <p:nvSpPr>
          <p:cNvPr id="4" name="Slide Number Placeholder 3"/>
          <p:cNvSpPr>
            <a:spLocks noGrp="1"/>
          </p:cNvSpPr>
          <p:nvPr>
            <p:ph type="sldNum" sz="quarter" idx="5"/>
          </p:nvPr>
        </p:nvSpPr>
        <p:spPr/>
        <p:txBody>
          <a:bodyPr/>
          <a:lstStyle/>
          <a:p>
            <a:fld id="{AAA24272-161B-9A42-BC2D-F0109316EB3C}" type="slidenum">
              <a:rPr lang="en-GB" smtClean="0"/>
              <a:t>16</a:t>
            </a:fld>
            <a:endParaRPr lang="en-GB"/>
          </a:p>
        </p:txBody>
      </p:sp>
    </p:spTree>
    <p:extLst>
      <p:ext uri="{BB962C8B-B14F-4D97-AF65-F5344CB8AC3E}">
        <p14:creationId xmlns:p14="http://schemas.microsoft.com/office/powerpoint/2010/main" val="17421561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01:01</a:t>
            </a:r>
            <a:r>
              <a:rPr lang="en-GB" b="1" i="0" dirty="0">
                <a:effectLst/>
              </a:rPr>
              <a:t> </a:t>
            </a:r>
            <a:r>
              <a:rPr lang="en-GB" b="1" dirty="0"/>
              <a:t>– 01:03 (2 minutes)</a:t>
            </a:r>
          </a:p>
          <a:p>
            <a:endParaRPr lang="en-GB" b="1" dirty="0"/>
          </a:p>
          <a:p>
            <a:pPr algn="l" rtl="0" fontAlgn="base"/>
            <a:r>
              <a:rPr lang="en-GB" sz="1200" b="1" i="1" u="none" strike="noStrike" dirty="0">
                <a:solidFill>
                  <a:srgbClr val="000000"/>
                </a:solidFill>
                <a:effectLst/>
                <a:latin typeface="Calibri" panose="020F0502020204030204" pitchFamily="34" charset="0"/>
              </a:rPr>
              <a:t>KLP: </a:t>
            </a:r>
            <a:r>
              <a:rPr lang="en-GB" sz="1200" b="0" i="1" u="none" strike="noStrike" dirty="0">
                <a:solidFill>
                  <a:srgbClr val="000000"/>
                </a:solidFill>
                <a:effectLst/>
                <a:latin typeface="Calibri" panose="020F0502020204030204" pitchFamily="34" charset="0"/>
              </a:rPr>
              <a:t>There are many different types of mnemonics, careful consideration should be given to how and when different types are used.</a:t>
            </a:r>
            <a:r>
              <a:rPr lang="en-GB" sz="1200" b="0" i="0" dirty="0">
                <a:solidFill>
                  <a:srgbClr val="444444"/>
                </a:solidFill>
                <a:effectLst/>
                <a:latin typeface="Calibri" panose="020F0502020204030204" pitchFamily="34" charset="0"/>
              </a:rPr>
              <a:t>​</a:t>
            </a:r>
          </a:p>
          <a:p>
            <a:pPr algn="l" rtl="0"/>
            <a:endParaRPr lang="en-GB" sz="1200" b="1" dirty="0">
              <a:solidFill>
                <a:srgbClr val="000000"/>
              </a:solidFill>
              <a:effectLst/>
              <a:latin typeface="Calibri" panose="020F0502020204030204" pitchFamily="34" charset="0"/>
              <a:cs typeface="Calibri"/>
            </a:endParaRPr>
          </a:p>
          <a:p>
            <a:r>
              <a:rPr lang="en-GB" b="1" dirty="0"/>
              <a:t>Explain:</a:t>
            </a:r>
            <a:endParaRPr lang="en-GB" dirty="0"/>
          </a:p>
          <a:p>
            <a:r>
              <a:rPr lang="en-GB" dirty="0"/>
              <a:t>On this slide are four examples of different types of mnemonics. Take a few minutes to read through how and when to use each and the examples. Please note there is a range of different types of mnemonics and these are just examples of 4 types.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Link to next slide: </a:t>
            </a:r>
            <a:r>
              <a:rPr lang="en-US" altLang="zh-CN" b="0" dirty="0"/>
              <a:t>We are now going to explore how to effectively use mnemonics to support an explanation of the Great Fire of London</a:t>
            </a:r>
            <a:r>
              <a:rPr lang="en-US" altLang="zh-CN" b="1" dirty="0"/>
              <a:t>. </a:t>
            </a:r>
          </a:p>
          <a:p>
            <a:endParaRPr lang="en-GB" b="1" dirty="0"/>
          </a:p>
        </p:txBody>
      </p:sp>
      <p:sp>
        <p:nvSpPr>
          <p:cNvPr id="4" name="Slide Number Placeholder 3"/>
          <p:cNvSpPr>
            <a:spLocks noGrp="1"/>
          </p:cNvSpPr>
          <p:nvPr>
            <p:ph type="sldNum" sz="quarter" idx="5"/>
          </p:nvPr>
        </p:nvSpPr>
        <p:spPr/>
        <p:txBody>
          <a:bodyPr/>
          <a:lstStyle/>
          <a:p>
            <a:fld id="{AAA24272-161B-9A42-BC2D-F0109316EB3C}" type="slidenum">
              <a:rPr lang="en-GB" smtClean="0"/>
              <a:t>17</a:t>
            </a:fld>
            <a:endParaRPr lang="en-GB"/>
          </a:p>
        </p:txBody>
      </p:sp>
    </p:spTree>
    <p:extLst>
      <p:ext uri="{BB962C8B-B14F-4D97-AF65-F5344CB8AC3E}">
        <p14:creationId xmlns:p14="http://schemas.microsoft.com/office/powerpoint/2010/main" val="13090700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dirty="0">
                <a:effectLst/>
                <a:latin typeface="+mn-lt"/>
              </a:rPr>
              <a:t>01:03</a:t>
            </a:r>
            <a:r>
              <a:rPr lang="en-GB" b="1" i="0" dirty="0">
                <a:effectLst/>
              </a:rPr>
              <a:t> </a:t>
            </a:r>
            <a:r>
              <a:rPr lang="en-GB" b="1" dirty="0"/>
              <a:t>– </a:t>
            </a:r>
            <a:r>
              <a:rPr lang="en-GB" sz="1200" b="1" i="0" dirty="0">
                <a:effectLst/>
                <a:latin typeface="+mn-lt"/>
              </a:rPr>
              <a:t>01:05 (2 minutes)</a:t>
            </a:r>
            <a:endParaRPr lang="en-US" sz="1200" i="0" dirty="0">
              <a:effectLst/>
              <a:latin typeface="+mn-lt"/>
            </a:endParaRPr>
          </a:p>
          <a:p>
            <a:endParaRPr lang="en-GB" sz="1200" b="0" i="0" dirty="0">
              <a:effectLst/>
              <a:latin typeface="+mn-lt"/>
            </a:endParaRPr>
          </a:p>
          <a:p>
            <a:pPr algn="l" rtl="0" fontAlgn="base"/>
            <a:r>
              <a:rPr lang="en-GB" sz="1200" b="1" i="1" u="none" strike="noStrike" dirty="0">
                <a:solidFill>
                  <a:srgbClr val="000000"/>
                </a:solidFill>
                <a:effectLst/>
                <a:latin typeface="+mn-lt"/>
              </a:rPr>
              <a:t>KLP:</a:t>
            </a:r>
            <a:r>
              <a:rPr lang="en-GB" sz="1200" b="0" i="1" u="none" strike="noStrike" dirty="0">
                <a:solidFill>
                  <a:srgbClr val="000000"/>
                </a:solidFill>
                <a:effectLst/>
                <a:latin typeface="+mn-lt"/>
              </a:rPr>
              <a:t> In history, pupils can struggle to remember the large amounts of information particularly when they include sequenced events and dates. A mnemonic can support pupils to remember and later recall this information.</a:t>
            </a:r>
            <a:r>
              <a:rPr lang="en-GB" sz="1200" b="0" i="0" dirty="0">
                <a:solidFill>
                  <a:srgbClr val="444444"/>
                </a:solidFill>
                <a:effectLst/>
                <a:latin typeface="+mn-lt"/>
              </a:rPr>
              <a:t>​</a:t>
            </a:r>
          </a:p>
          <a:p>
            <a:pPr algn="l" rtl="0"/>
            <a:endParaRPr lang="en-GB" sz="1200" b="0" dirty="0">
              <a:solidFill>
                <a:srgbClr val="000000"/>
              </a:solidFill>
              <a:effectLst/>
              <a:latin typeface="+mn-lt"/>
              <a:cs typeface="Calibri"/>
            </a:endParaRPr>
          </a:p>
          <a:p>
            <a:r>
              <a:rPr lang="en-GB" sz="1200" b="1" i="0" dirty="0">
                <a:effectLst/>
                <a:latin typeface="+mn-lt"/>
              </a:rPr>
              <a:t>Explain:</a:t>
            </a:r>
            <a:endParaRPr lang="en-GB" sz="1200" b="0" i="0" dirty="0">
              <a:effectLst/>
              <a:latin typeface="+mn-lt"/>
            </a:endParaRPr>
          </a:p>
          <a:p>
            <a:pPr marL="0" indent="0">
              <a:buNone/>
            </a:pPr>
            <a:r>
              <a:rPr lang="en-GB" sz="1200" b="0" i="0" dirty="0">
                <a:effectLst/>
                <a:latin typeface="+mn-lt"/>
              </a:rPr>
              <a:t>The history national curriculum states that in Key Stage 1, pupils should be taught about events beyond living memory that are significant nationally or globally. Pupils should develop an awareness of the past and they should know where the people and events they study fit within the chronological framework; they should also know and understand the key features of events </a:t>
            </a:r>
            <a:r>
              <a:rPr lang="en-GB" sz="1200" b="0" i="1" dirty="0">
                <a:effectLst/>
                <a:latin typeface="+mn-lt"/>
              </a:rPr>
              <a:t>(History Programmes of Study: Key Stages 1 and 2, 2013). </a:t>
            </a:r>
            <a:endParaRPr lang="en-GB" sz="1200" b="0" i="0" dirty="0">
              <a:effectLst/>
              <a:latin typeface="+mn-lt"/>
            </a:endParaRPr>
          </a:p>
          <a:p>
            <a:endParaRPr lang="en-GB" b="0" i="0" dirty="0">
              <a:effectLst/>
            </a:endParaRPr>
          </a:p>
          <a:p>
            <a:r>
              <a:rPr lang="en-GB" b="0" i="0" dirty="0">
                <a:effectLst/>
              </a:rPr>
              <a:t>When learning about the Great Fire of London, it’s important that pupils understand and can recall the sequence of events. This includes being able to recall WHEN the fire started (1666), WHERE it started (in a bakery on Pudding Lane), HOW and WHY it started (the baker, Tom Farriner, left his oven on), WHY it spread so quickly (the dry summer and direction of the wind), HOW LONG it lasted (four days) and the ‘SO WHAT’ i.e., the impact (it destroyed 13,000 houses). For a Key Stage 1 pupil, this is a relatively large amount of information to recall. The use of a mnemonic can support pupils in remembering and recalling this information, as it can provide them with a cue to help retrieve the information.</a:t>
            </a:r>
            <a:r>
              <a:rPr lang="en-GB" dirty="0"/>
              <a:t> </a:t>
            </a:r>
            <a:endParaRPr lang="en-GB" b="0" i="0" dirty="0">
              <a:effectLst/>
            </a:endParaRPr>
          </a:p>
          <a:p>
            <a:endParaRPr lang="en-GB" b="0" i="0" dirty="0">
              <a:effectLst/>
            </a:endParaRPr>
          </a:p>
          <a:p>
            <a:r>
              <a:rPr lang="en-GB" b="1" i="0" dirty="0">
                <a:effectLst/>
              </a:rPr>
              <a:t>Link to next slide:</a:t>
            </a:r>
            <a:r>
              <a:rPr lang="en-GB" b="1" dirty="0"/>
              <a:t> </a:t>
            </a:r>
            <a:r>
              <a:rPr lang="en-GB" b="0" i="0" dirty="0">
                <a:effectLst/>
              </a:rPr>
              <a:t>We will now look at a mnemonic, more specifically, a song, that can be used to support pupils in remembering and recalling this key knowledge. We will look at how and why this mnemonic is effective, linking it back to the six principles shared earlier. </a:t>
            </a:r>
            <a:endParaRPr lang="en-GB"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5314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t>01:05</a:t>
            </a:r>
            <a:r>
              <a:rPr lang="en-GB" b="1" i="0" dirty="0">
                <a:effectLst/>
              </a:rPr>
              <a:t> </a:t>
            </a:r>
            <a:r>
              <a:rPr lang="en-GB" b="1" dirty="0"/>
              <a:t>– </a:t>
            </a:r>
            <a:r>
              <a:rPr lang="en-GB" b="1" i="0" dirty="0"/>
              <a:t>1:08 (3 minutes) </a:t>
            </a:r>
          </a:p>
          <a:p>
            <a:endParaRPr lang="en-GB" dirty="0"/>
          </a:p>
          <a:p>
            <a:r>
              <a:rPr lang="en-GB" b="1" i="1" dirty="0"/>
              <a:t>KLP</a:t>
            </a:r>
            <a:r>
              <a:rPr lang="en-GB" b="1" i="0" dirty="0"/>
              <a:t>:</a:t>
            </a:r>
            <a:r>
              <a:rPr lang="en-GB" b="1" dirty="0"/>
              <a:t> </a:t>
            </a:r>
            <a:r>
              <a:rPr lang="en-GB" b="0" i="1" dirty="0"/>
              <a:t>Effective use of</a:t>
            </a:r>
            <a:r>
              <a:rPr lang="en-GB" i="1" dirty="0"/>
              <a:t> </a:t>
            </a:r>
            <a:r>
              <a:rPr lang="en-GB" b="0" i="1" dirty="0">
                <a:effectLst/>
              </a:rPr>
              <a:t>mnemonics supports pupils to remember and recall steps of a process and sequenced information. For mnemonics to be effective</a:t>
            </a:r>
            <a:r>
              <a:rPr lang="en-GB" i="1" dirty="0"/>
              <a:t>,</a:t>
            </a:r>
            <a:r>
              <a:rPr lang="en-GB" b="0" i="1" dirty="0">
                <a:effectLst/>
              </a:rPr>
              <a:t> </a:t>
            </a:r>
            <a:r>
              <a:rPr lang="en-GB" i="1" dirty="0"/>
              <a:t>they need to be carefully selected and </a:t>
            </a:r>
            <a:r>
              <a:rPr lang="en-GB" b="0" i="1" dirty="0">
                <a:effectLst/>
              </a:rPr>
              <a:t>they must be meaningful, vivid, simple, chunk the information and provide a scaffold for self-checking.</a:t>
            </a:r>
            <a:endParaRPr lang="en-US" b="0" dirty="0">
              <a:effectLst/>
            </a:endParaRPr>
          </a:p>
          <a:p>
            <a:pPr>
              <a:defRPr/>
            </a:pPr>
            <a:endParaRPr lang="en-GB" b="0" dirty="0">
              <a:effectLs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Ask: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Consider the six principles we explored earlier for an effective mnemonics. How does the mnemonic exemplify these? Is there anywhere it might fall short? </a:t>
            </a:r>
            <a:r>
              <a:rPr lang="en-GB" b="0" i="1" dirty="0"/>
              <a:t>Take responses from ECTs through the chat bar or hands up/unmute. The explain below will explore the answers in detail, please read these through.</a:t>
            </a:r>
            <a:endParaRPr lang="en-GB" b="0" dirty="0"/>
          </a:p>
          <a:p>
            <a:endParaRPr lang="en-GB" b="0" i="0"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effectLst/>
              </a:rPr>
              <a:t>Explain:</a:t>
            </a:r>
          </a:p>
          <a:p>
            <a:r>
              <a:rPr lang="en-GB" b="0" i="0" dirty="0">
                <a:effectLst/>
              </a:rPr>
              <a:t>As we discussed earlier, when using mnemonics</a:t>
            </a:r>
            <a:r>
              <a:rPr lang="en-GB" dirty="0"/>
              <a:t>,</a:t>
            </a:r>
            <a:r>
              <a:rPr lang="en-GB" b="0" i="0" dirty="0">
                <a:effectLst/>
              </a:rPr>
              <a:t> there are some principles to consider in order for them to be as effective as possible:</a:t>
            </a:r>
            <a:endParaRPr lang="en-US" b="0" i="0" dirty="0">
              <a:effectLst/>
            </a:endParaRPr>
          </a:p>
          <a:p>
            <a:pPr marL="171450" indent="-171450">
              <a:buFont typeface="Arial,Sans-Serif"/>
              <a:buChar char="•"/>
            </a:pPr>
            <a:r>
              <a:rPr lang="en-GB" b="1" i="0" dirty="0">
                <a:effectLst/>
              </a:rPr>
              <a:t>[Reveal]Selection:</a:t>
            </a:r>
            <a:r>
              <a:rPr lang="en-GB" b="0" dirty="0"/>
              <a:t> I</a:t>
            </a:r>
            <a:r>
              <a:rPr lang="en-GB" b="0" i="0" dirty="0">
                <a:effectLst/>
              </a:rPr>
              <a:t>t’s important to select knowledge that lends itself to mnemonics. Here, the mnemonic is supporting pupils in remembering the key steps that led to the 13,000 houses being destroyed during the Great Fire of London. They recall both the cause of the fire and the impact.  </a:t>
            </a:r>
          </a:p>
          <a:p>
            <a:pPr marL="171450" indent="-171450">
              <a:buFont typeface="Arial,Sans-Serif"/>
              <a:buChar char="•"/>
            </a:pPr>
            <a:r>
              <a:rPr lang="en-GB" b="1" i="0" dirty="0">
                <a:effectLst/>
              </a:rPr>
              <a:t>[Reveal]Meaningful:</a:t>
            </a:r>
            <a:r>
              <a:rPr lang="en-GB" b="1" dirty="0"/>
              <a:t> </a:t>
            </a:r>
            <a:r>
              <a:rPr lang="en-GB" b="0" dirty="0"/>
              <a:t>The mnemonic here links explicitly to the key knowledge outlined on the previous slide. </a:t>
            </a:r>
            <a:endParaRPr lang="en-GB" b="0" i="0" dirty="0">
              <a:effectLst/>
              <a:cs typeface="Calibri"/>
            </a:endParaRPr>
          </a:p>
          <a:p>
            <a:pPr marL="171450" indent="-171450">
              <a:buFont typeface="Arial,Sans-Serif"/>
              <a:buChar char="•"/>
            </a:pPr>
            <a:r>
              <a:rPr lang="en-GB" b="1" i="0" dirty="0">
                <a:effectLst/>
              </a:rPr>
              <a:t>[Reveal]Vivid:</a:t>
            </a:r>
            <a:r>
              <a:rPr lang="en-GB" b="1" dirty="0"/>
              <a:t> </a:t>
            </a:r>
            <a:r>
              <a:rPr lang="en-GB" b="0" i="0" dirty="0">
                <a:effectLst/>
              </a:rPr>
              <a:t>The use of </a:t>
            </a:r>
            <a:r>
              <a:rPr lang="en-GB" dirty="0"/>
              <a:t> the song/rhyme here (for example ‘sleeping and creeping’ and ’weeping and leaping’’) helps the song to be memorable. </a:t>
            </a:r>
            <a:endParaRPr lang="en-GB" i="0" dirty="0">
              <a:effectLst/>
              <a:cs typeface="Calibri"/>
            </a:endParaRPr>
          </a:p>
          <a:p>
            <a:pPr marL="171450" indent="-171450">
              <a:buFont typeface="Arial,Sans-Serif"/>
              <a:buChar char="•"/>
            </a:pPr>
            <a:r>
              <a:rPr lang="en-GB" b="1" i="0" dirty="0">
                <a:effectLst/>
              </a:rPr>
              <a:t>[Reveal]Simple:</a:t>
            </a:r>
            <a:r>
              <a:rPr lang="en-GB" b="1" dirty="0"/>
              <a:t> </a:t>
            </a:r>
            <a:r>
              <a:rPr lang="en-GB" b="0" i="0" dirty="0">
                <a:effectLst/>
              </a:rPr>
              <a:t>The song is simple and easy to remember. The language in it is accessible for a KS1 pupil and the facts and key knowledge included are also accessible. </a:t>
            </a:r>
            <a:endParaRPr lang="en-GB" i="0" dirty="0">
              <a:effectLst/>
              <a:cs typeface="Calibri"/>
            </a:endParaRPr>
          </a:p>
          <a:p>
            <a:pPr marL="171450" indent="-171450">
              <a:buFont typeface="Arial,Sans-Serif"/>
              <a:buChar char="•"/>
            </a:pPr>
            <a:r>
              <a:rPr lang="en-GB" b="1" i="0" dirty="0">
                <a:effectLst/>
              </a:rPr>
              <a:t>[Reveal]Chunk:</a:t>
            </a:r>
            <a:r>
              <a:rPr lang="en-GB" b="1" dirty="0"/>
              <a:t> </a:t>
            </a:r>
            <a:r>
              <a:rPr lang="en-GB" b="0" i="0" dirty="0">
                <a:effectLst/>
              </a:rPr>
              <a:t>Information is chunked into accessible sections (verses) within the song. The first verse focuses on the WHAT (the fire) and the WHERE (Pudding Lane), the choruses focus on the burning of London Town and the WHEN (1666). The second verse focuses on why the fire spread (the streets were very thin/narrow and the wind blew and the fact that it didn’t stop for 3 more days.</a:t>
            </a:r>
            <a:endParaRPr lang="en-US" b="0" i="0" dirty="0">
              <a:effectLst/>
            </a:endParaRPr>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r>
              <a:rPr lang="en-GB" b="1" i="0" dirty="0">
                <a:effectLst/>
              </a:rPr>
              <a:t>[Reveal]Self-checking:</a:t>
            </a:r>
            <a:r>
              <a:rPr lang="en-GB" b="1" dirty="0"/>
              <a:t> </a:t>
            </a:r>
            <a:r>
              <a:rPr lang="en-GB" b="0" dirty="0"/>
              <a:t>When later accessing this knowledge, </a:t>
            </a:r>
            <a:r>
              <a:rPr lang="en-GB" b="0" i="0" dirty="0">
                <a:effectLst/>
              </a:rPr>
              <a:t>pupils can self-check through chanting/singing the song back to themselves; they could hold up pictures and do actions in the right places. However, the mnemonic does break down slightly here as the rhyming couplets do not pull out the key information that would support pupils to self-check, apart from ‘like kindling sticks and September 1666’.</a:t>
            </a:r>
          </a:p>
          <a:p>
            <a:pPr marL="171450" indent="-171450">
              <a:buFont typeface="Arial,Sans-Serif"/>
              <a:buChar char="•"/>
            </a:pPr>
            <a:endParaRPr lang="en-GB" b="0" i="0" dirty="0">
              <a:effectLst/>
            </a:endParaRPr>
          </a:p>
          <a:p>
            <a:r>
              <a:rPr lang="en-GB" b="1" i="0" dirty="0">
                <a:effectLst/>
              </a:rPr>
              <a:t>Link to next slide:</a:t>
            </a:r>
            <a:r>
              <a:rPr lang="en-GB" b="1" dirty="0"/>
              <a:t> </a:t>
            </a:r>
            <a:r>
              <a:rPr lang="en-GB" b="0" i="0" dirty="0">
                <a:effectLst/>
              </a:rPr>
              <a:t>We will now look at how this mnemonic could be introduced and used with the pupils. </a:t>
            </a:r>
          </a:p>
          <a:p>
            <a:endParaRPr lang="en-GB" b="0" i="0" dirty="0">
              <a:effectLst/>
              <a:cs typeface="Calibri"/>
            </a:endParaRPr>
          </a:p>
          <a:p>
            <a:r>
              <a:rPr lang="en-GB" b="1" i="0" dirty="0">
                <a:effectLst/>
                <a:cs typeface="Calibri"/>
              </a:rPr>
              <a:t>Resource:</a:t>
            </a:r>
          </a:p>
          <a:p>
            <a:r>
              <a:rPr lang="en-GB" b="0" i="0" dirty="0">
                <a:effectLst/>
                <a:cs typeface="Calibri"/>
              </a:rPr>
              <a:t>Al Start, September 1666. Available at: https://www.youtube.com/watch?v=8VmtiGLfrlQ</a:t>
            </a:r>
            <a:endParaRPr lang="en-GB" dirty="0">
              <a:cs typeface="Calibri"/>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79692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01:08 – 01:11 (</a:t>
            </a:r>
            <a:r>
              <a:rPr lang="en-GB" sz="1200" b="1" i="0" dirty="0"/>
              <a:t>3 minutes) </a:t>
            </a:r>
          </a:p>
          <a:p>
            <a:endParaRPr lang="en-GB" sz="1200" dirty="0"/>
          </a:p>
          <a:p>
            <a:r>
              <a:rPr lang="en-GB" sz="1200" b="1" i="1" dirty="0"/>
              <a:t>KLP</a:t>
            </a:r>
            <a:r>
              <a:rPr lang="en-GB" sz="1200" b="1" i="0" dirty="0"/>
              <a:t>:</a:t>
            </a:r>
            <a:r>
              <a:rPr lang="en-GB" sz="1200" b="1" dirty="0"/>
              <a:t> </a:t>
            </a:r>
            <a:r>
              <a:rPr lang="en-GB" sz="1200" b="0" i="1" dirty="0"/>
              <a:t>Effective use of</a:t>
            </a:r>
            <a:r>
              <a:rPr lang="en-GB" sz="1200" i="1" dirty="0"/>
              <a:t> </a:t>
            </a:r>
            <a:r>
              <a:rPr lang="en-GB" sz="1200" b="0" i="1" dirty="0">
                <a:effectLst/>
              </a:rPr>
              <a:t>mnemonics supports pupils to remember and recall steps of a process and sequenced information. For mnemonics to be effective</a:t>
            </a:r>
            <a:r>
              <a:rPr lang="en-GB" sz="1200" i="1" dirty="0"/>
              <a:t>,</a:t>
            </a:r>
            <a:r>
              <a:rPr lang="en-GB" sz="1200" b="0" i="1" dirty="0">
                <a:effectLst/>
              </a:rPr>
              <a:t> </a:t>
            </a:r>
            <a:r>
              <a:rPr lang="en-GB" sz="1200" i="1" dirty="0"/>
              <a:t>they need to be carefully selected and </a:t>
            </a:r>
            <a:r>
              <a:rPr lang="en-GB" sz="1200" b="0" i="1" dirty="0">
                <a:effectLst/>
              </a:rPr>
              <a:t>they must be meaningful, vivid, simple, chunk the information and provide a scaffold for self-checking.</a:t>
            </a:r>
            <a:endParaRPr lang="en-US" sz="1200" b="0" dirty="0">
              <a:effectLst/>
            </a:endParaRPr>
          </a:p>
          <a:p>
            <a:pPr>
              <a:defRPr/>
            </a:pPr>
            <a:endParaRPr lang="en-GB" sz="1200" b="0" dirty="0">
              <a:effectLst/>
              <a:cs typeface="Calibri"/>
            </a:endParaRPr>
          </a:p>
          <a:p>
            <a:r>
              <a:rPr lang="en-GB" sz="1200" b="1" i="0" dirty="0">
                <a:effectLst/>
              </a:rPr>
              <a:t>Explain:</a:t>
            </a:r>
            <a:endParaRPr lang="en-GB" sz="1200" b="0" i="0" dirty="0">
              <a:effectLst/>
            </a:endParaRPr>
          </a:p>
          <a:p>
            <a:r>
              <a:rPr lang="en-GB" sz="1200" b="0" i="0" dirty="0">
                <a:effectLst/>
              </a:rPr>
              <a:t>As we have discussed, when using mnemonics there are some principles to consider in order for them to be as effective as possible. This rhyme here is one we probably all know however it is not an effective mnemonic in supporting pupils in recalling the key facts/knowledge that we identified that pupils need to know about the Great Fire of London.</a:t>
            </a:r>
          </a:p>
          <a:p>
            <a:endParaRPr lang="en-GB" sz="1200" b="0" i="0" dirty="0">
              <a:effectLst/>
            </a:endParaRPr>
          </a:p>
          <a:p>
            <a:pPr algn="l" rtl="0" fontAlgn="base"/>
            <a:r>
              <a:rPr lang="en-GB" sz="1200" b="1" i="0" u="none" strike="noStrike" dirty="0">
                <a:solidFill>
                  <a:srgbClr val="000000"/>
                </a:solidFill>
                <a:effectLst/>
                <a:latin typeface="Calibri" panose="020F0502020204030204" pitchFamily="34" charset="0"/>
              </a:rPr>
              <a:t>Ask:</a:t>
            </a:r>
            <a:r>
              <a:rPr lang="en-US" sz="1200" b="0" i="0" dirty="0">
                <a:solidFill>
                  <a:srgbClr val="444444"/>
                </a:solidFill>
                <a:effectLst/>
                <a:latin typeface="Calibri" panose="020F0502020204030204" pitchFamily="34" charset="0"/>
              </a:rPr>
              <a:t>​</a:t>
            </a:r>
          </a:p>
          <a:p>
            <a:pPr algn="l" rtl="0" fontAlgn="base"/>
            <a:r>
              <a:rPr lang="en-GB" sz="1200" b="0" i="0" u="none" strike="noStrike" dirty="0">
                <a:solidFill>
                  <a:srgbClr val="000000"/>
                </a:solidFill>
                <a:effectLst/>
                <a:latin typeface="Calibri" panose="020F0502020204030204" pitchFamily="34" charset="0"/>
              </a:rPr>
              <a:t>Consider the example on the screen. </a:t>
            </a:r>
            <a:r>
              <a:rPr lang="en-GB" sz="1200" b="0" i="1" u="none" strike="noStrike" dirty="0">
                <a:solidFill>
                  <a:srgbClr val="000000"/>
                </a:solidFill>
                <a:effectLst/>
                <a:latin typeface="Calibri" panose="020F0502020204030204" pitchFamily="34" charset="0"/>
              </a:rPr>
              <a:t>Pause and give ECTs time to read through. </a:t>
            </a:r>
            <a:r>
              <a:rPr lang="en-GB" sz="1200" b="0" i="0" u="none" strike="noStrike" dirty="0">
                <a:solidFill>
                  <a:srgbClr val="000000"/>
                </a:solidFill>
                <a:effectLst/>
                <a:latin typeface="Calibri" panose="020F0502020204030204" pitchFamily="34" charset="0"/>
              </a:rPr>
              <a:t>Why might this not be considered an effective mnemonic or indeed not a mnemonic at all? Again, we can refer back to the six principles to support us in evaluating the rhyme.</a:t>
            </a:r>
            <a:r>
              <a:rPr lang="en-US" sz="1200" b="0" i="0" dirty="0">
                <a:solidFill>
                  <a:srgbClr val="444444"/>
                </a:solidFill>
                <a:effectLst/>
                <a:latin typeface="Calibri" panose="020F0502020204030204" pitchFamily="34" charset="0"/>
              </a:rPr>
              <a:t>​</a:t>
            </a:r>
          </a:p>
          <a:p>
            <a:pPr algn="l" rtl="0" fontAlgn="base"/>
            <a:r>
              <a:rPr lang="en-GB" sz="1200" b="0" i="1" u="none" strike="noStrike" dirty="0">
                <a:solidFill>
                  <a:srgbClr val="000000"/>
                </a:solidFill>
                <a:effectLst/>
                <a:latin typeface="Calibri" panose="020F0502020204030204" pitchFamily="34" charset="0"/>
              </a:rPr>
              <a:t>Take ECT responses through the chat bar or hands up/unmute.</a:t>
            </a:r>
            <a:r>
              <a:rPr lang="en-US" sz="1200" b="0" i="0" dirty="0">
                <a:solidFill>
                  <a:srgbClr val="444444"/>
                </a:solidFill>
                <a:effectLst/>
                <a:latin typeface="Calibri" panose="020F0502020204030204" pitchFamily="34" charset="0"/>
              </a:rPr>
              <a:t>​</a:t>
            </a:r>
          </a:p>
          <a:p>
            <a:endParaRPr lang="en-GB" sz="1200" b="0" i="0" dirty="0">
              <a:effectLst/>
            </a:endParaRPr>
          </a:p>
          <a:p>
            <a:r>
              <a:rPr lang="en-GB" sz="1200" b="1" i="0" dirty="0">
                <a:effectLst/>
              </a:rPr>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Whilst the rhyme is linked to the Great Fire of London and is simple and vivid, it does not include any carefully selected key knowledge and therefore does not support pupils to recall key facts and events. From this mnemonic, pupils would be able to recall that buckets of water were needed to extinguish the flames, but again it does not link to an ordered list or steps in a process (e.g., explaining the sequence of events or how the Great Fire of London happened). </a:t>
            </a:r>
            <a:r>
              <a:rPr lang="en-GB" sz="1200" b="0" i="0" dirty="0">
                <a:effectLst/>
              </a:rPr>
              <a:t>The mnemonic should also provide a way for pupils to self-check they have remembered the content and in the correct order, but the song does not include key content or help pupils to understand the sequence of events.</a:t>
            </a:r>
            <a:endParaRPr lang="en-US" sz="1200" b="0" i="0"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effectLst/>
            </a:endParaRPr>
          </a:p>
          <a:p>
            <a:r>
              <a:rPr lang="en-GB" sz="1200" b="1" i="0" dirty="0">
                <a:effectLst/>
              </a:rPr>
              <a:t>Link to next slide:</a:t>
            </a:r>
            <a:r>
              <a:rPr lang="en-GB" sz="1200" b="1" dirty="0"/>
              <a:t> </a:t>
            </a:r>
            <a:r>
              <a:rPr lang="en-GB" sz="1200" b="0" dirty="0"/>
              <a:t>We are now going to look at how you can use mnemonics within your own practice in order to support pupils with fact retrieval. </a:t>
            </a:r>
            <a:endParaRPr lang="en-GB" sz="12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62435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t>01:11 </a:t>
            </a:r>
            <a:r>
              <a:rPr lang="en-GB" b="1" dirty="0"/>
              <a:t>– </a:t>
            </a:r>
            <a:r>
              <a:rPr lang="en-GB" b="1" i="0" dirty="0"/>
              <a:t>01:14 (3 minutes)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effectLst/>
              </a:rPr>
              <a:t>Mnemonics support pupils to remember and recall steps of a process and sequenced information. For mnemonics to be effective</a:t>
            </a:r>
            <a:r>
              <a:rPr lang="en-GB" i="1" dirty="0"/>
              <a:t> they need to be well planned and introduced clearly, with opportunities for practise and rehearsal; time needs to be built in for learning the cognitive content linked to the rhyme; and they need to be revisited in future lessons. </a:t>
            </a:r>
          </a:p>
          <a:p>
            <a:pPr>
              <a:defRPr/>
            </a:pPr>
            <a:endParaRPr lang="en-GB" b="0" dirty="0">
              <a:effectLst/>
              <a:cs typeface="Calibri"/>
            </a:endParaRPr>
          </a:p>
          <a:p>
            <a:r>
              <a:rPr lang="en-GB" b="1" dirty="0"/>
              <a:t>Explain:</a:t>
            </a:r>
            <a:endParaRPr lang="en-GB" dirty="0"/>
          </a:p>
          <a:p>
            <a:r>
              <a:rPr lang="en-GB" dirty="0"/>
              <a:t>In order for the mnemonic to be effective at supporting both memory and recall of the information, it’s important to not only introduce the mnemonic to pupils but to also model and practise the mnemonic with pupils and support them to apply the mnemonic to independent work.</a:t>
            </a:r>
          </a:p>
          <a:p>
            <a:endParaRPr lang="en-GB" dirty="0"/>
          </a:p>
          <a:p>
            <a:r>
              <a:rPr lang="en-GB" dirty="0"/>
              <a:t>For example, this mnemonic could be introduced at the start of the history unit. The teacher would identify the key facts and knowledge in the mnemonic with pupils, for example by highlighting the key dates, people and events. </a:t>
            </a:r>
          </a:p>
          <a:p>
            <a:endParaRPr lang="en-GB" dirty="0"/>
          </a:p>
          <a:p>
            <a:r>
              <a:rPr lang="en-GB" dirty="0"/>
              <a:t>Opportunities to practise the mnemonic should then be built into the lesson as well as future lessons, in order to ensure that pupils can recall this key knowledge. One way to do this might be to start subsequent lessons with retrieval practice which focuses on the recall of information located within the mnemonic, encouraging pupils to use the mnemonic to support with recalling the information. </a:t>
            </a:r>
          </a:p>
          <a:p>
            <a:r>
              <a:rPr lang="en-GB" dirty="0"/>
              <a:t>It also needs to be practised throughout the year (rather than just the half-term that the pupils are studying the Great Fire of London) in order for the mnemonic to truly be memorable and the key retrieval information to be recalled quickly and effectively. Pupils could also learn actions to go alongside the rhyme and could practice presenting and performing the rhyme in groups to the rest of the class. </a:t>
            </a:r>
          </a:p>
          <a:p>
            <a:endParaRPr lang="en-GB" b="0" i="0" dirty="0">
              <a:effectLst/>
            </a:endParaRPr>
          </a:p>
          <a:p>
            <a:pPr>
              <a:defRPr/>
            </a:pPr>
            <a:r>
              <a:rPr lang="en-GB" dirty="0"/>
              <a:t>As acknowledged, the use of a mnemonic does not develop meaning associated with it; the cognitive content of the history lessons will develop meaning alongside the use of this mnemonic. During this time the mnemonic can serve to reduce cognitive load whilst pupils engage with more complex information related to the topic. For example, in a subsequent lesson, they might learn how and why the baker Farriner was to blame, why it ‘went up in flames like kindling sticks’ and how and why the wind contributed. After recalling the knowledge from the rhyme, the pupils would learn that the fire started because Thomas Farriner left the oven on and that it spread so quickly </a:t>
            </a:r>
            <a:r>
              <a:rPr lang="en-GB" sz="1200" dirty="0"/>
              <a:t>because most buildings during this period (the Tudors) were made from wood and were very close together and that the dry summer and direction of the wind contributed to the fire spreading so quickly.</a:t>
            </a:r>
            <a:r>
              <a:rPr lang="en-GB" dirty="0"/>
              <a:t> To extend learning further, pupils might compare aspects of their lives now to the lives of the people living in the Tudor period.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Link to next slide: </a:t>
            </a:r>
            <a:r>
              <a:rPr lang="en-GB" b="0" dirty="0"/>
              <a:t>We are now going to look at how you can use mnemonics within your own practice in order to support pupils with retention and retrieval.</a:t>
            </a:r>
            <a:r>
              <a:rPr lang="en-GB" dirty="0"/>
              <a:t> </a:t>
            </a:r>
            <a:endParaRPr lang="en-GB" dirty="0">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5070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01:14 – 01:25 (</a:t>
            </a:r>
            <a:r>
              <a:rPr lang="en-GB" b="1" i="0" dirty="0"/>
              <a:t>11 minutes)</a:t>
            </a:r>
          </a:p>
          <a:p>
            <a:endParaRPr lang="en-GB" dirty="0"/>
          </a:p>
          <a:p>
            <a:r>
              <a:rPr lang="en-GB" sz="1200" b="1" i="1" u="none" strike="noStrike" dirty="0">
                <a:solidFill>
                  <a:srgbClr val="000000"/>
                </a:solidFill>
                <a:effectLst/>
                <a:latin typeface="Calibri" panose="020F0502020204030204" pitchFamily="34" charset="0"/>
              </a:rPr>
              <a:t>KLP: </a:t>
            </a:r>
            <a:r>
              <a:rPr lang="en-GB" sz="1200" b="0" i="1" u="none" strike="noStrike" dirty="0">
                <a:solidFill>
                  <a:srgbClr val="000000"/>
                </a:solidFill>
                <a:effectLst/>
                <a:latin typeface="Calibri" panose="020F0502020204030204" pitchFamily="34" charset="0"/>
              </a:rPr>
              <a:t>For ECTs to apply their learning about mnemonics from the seminar to a new set of to-be-remembered content.</a:t>
            </a:r>
          </a:p>
          <a:p>
            <a:endParaRPr lang="en-GB" b="0" i="1" dirty="0">
              <a:effectLst/>
              <a:cs typeface="Calibri"/>
            </a:endParaRPr>
          </a:p>
          <a:p>
            <a:pPr>
              <a:defRPr/>
            </a:pPr>
            <a:r>
              <a:rPr lang="en-GB" b="1" i="0" dirty="0">
                <a:effectLst/>
              </a:rPr>
              <a:t>Explain: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effectLst/>
              </a:rPr>
              <a:t>The Key Stage 1 history National Curriculum states that p</a:t>
            </a:r>
            <a:r>
              <a:rPr lang="en-GB" dirty="0"/>
              <a:t>upils should be taught about the lives of significant individuals in the past who have contributed to national and international achievements. One </a:t>
            </a:r>
            <a:r>
              <a:rPr lang="en-GB" sz="1200" dirty="0"/>
              <a:t>such person that pupils might learn about is Neil Armstrong, how he became the first man to walk on the moon on 20 July 1969, the significance of the landing and his first words as he stepped onto the moon </a:t>
            </a:r>
            <a:r>
              <a:rPr lang="en-GB" sz="1200" dirty="0">
                <a:cs typeface="Arial"/>
              </a:rPr>
              <a:t>“That’s one small step for man, one giant leap for mankind”.</a:t>
            </a:r>
          </a:p>
          <a:p>
            <a:pPr>
              <a:defRPr/>
            </a:pPr>
            <a:endParaRPr lang="en-GB" sz="1200" b="1" i="0" u="none" strike="noStrike" dirty="0">
              <a:solidFill>
                <a:srgbClr val="000000"/>
              </a:solidFill>
              <a:effectLst/>
              <a:latin typeface="Calibri" panose="020F0502020204030204" pitchFamily="34" charset="0"/>
            </a:endParaRPr>
          </a:p>
          <a:p>
            <a:pPr>
              <a:defRPr/>
            </a:pPr>
            <a:r>
              <a:rPr lang="en-GB" sz="1200" b="1" i="0" u="none" strike="noStrike" dirty="0">
                <a:solidFill>
                  <a:srgbClr val="000000"/>
                </a:solidFill>
                <a:effectLst/>
                <a:latin typeface="Calibri" panose="020F0502020204030204" pitchFamily="34" charset="0"/>
              </a:rPr>
              <a:t>Activity:</a:t>
            </a:r>
            <a:r>
              <a:rPr lang="en-GB" sz="1200" b="0" i="0" dirty="0">
                <a:solidFill>
                  <a:srgbClr val="444444"/>
                </a:solidFill>
                <a:effectLst/>
                <a:latin typeface="Calibri" panose="020F0502020204030204" pitchFamily="34" charset="0"/>
              </a:rPr>
              <a:t>​</a:t>
            </a:r>
          </a:p>
          <a:p>
            <a:pPr algn="l" rtl="0" fontAlgn="base"/>
            <a:r>
              <a:rPr lang="en-GB" sz="1200" b="0" i="0" u="none" strike="noStrike" dirty="0">
                <a:solidFill>
                  <a:srgbClr val="000000"/>
                </a:solidFill>
                <a:effectLst/>
                <a:latin typeface="Calibri" panose="020F0502020204030204" pitchFamily="34" charset="0"/>
              </a:rPr>
              <a:t>In breakout groups, discuss and plan a mnemonic you could use to support pupils to remember the key features of this event. Use the success criteria shown here to ensure the mnemonic is as effective as possible in supporting pupils to remember and recall the information. The mnemonic does not need to be a song/rhyme as the previous example was, it could be an acronym or acrostic.</a:t>
            </a:r>
            <a:r>
              <a:rPr lang="en-US" sz="1200" b="0" i="0" dirty="0">
                <a:solidFill>
                  <a:srgbClr val="444444"/>
                </a:solidFill>
                <a:effectLst/>
                <a:latin typeface="Calibri" panose="020F0502020204030204" pitchFamily="34" charset="0"/>
              </a:rPr>
              <a:t>​</a:t>
            </a:r>
          </a:p>
          <a:p>
            <a:pPr marL="0" indent="0">
              <a:buFont typeface="Arial" panose="020B0604020202020204" pitchFamily="34" charset="0"/>
              <a:buNone/>
            </a:pPr>
            <a:endParaRPr lang="en-GB" sz="1200" dirty="0"/>
          </a:p>
          <a:p>
            <a:pPr algn="l" rtl="0" fontAlgn="base"/>
            <a:r>
              <a:rPr lang="en-GB" sz="1200" b="0" i="0" u="none" strike="noStrike" dirty="0">
                <a:solidFill>
                  <a:srgbClr val="000000"/>
                </a:solidFill>
                <a:effectLst/>
                <a:latin typeface="Calibri" panose="020F0502020204030204" pitchFamily="34" charset="0"/>
              </a:rPr>
              <a:t>I will put you into breakout groups for 8 minutes and then we’ll come back together in the main group to share ideas.</a:t>
            </a:r>
            <a:r>
              <a:rPr lang="en-US" sz="1200" b="0" i="0" dirty="0">
                <a:solidFill>
                  <a:srgbClr val="444444"/>
                </a:solidFill>
                <a:effectLst/>
                <a:latin typeface="Calibri" panose="020F0502020204030204" pitchFamily="34" charset="0"/>
              </a:rPr>
              <a:t>​</a:t>
            </a:r>
          </a:p>
          <a:p>
            <a:pPr algn="l" rtl="0" fontAlgn="base"/>
            <a:r>
              <a:rPr lang="en-GB" sz="1200" b="0" i="0" dirty="0">
                <a:solidFill>
                  <a:srgbClr val="444444"/>
                </a:solidFill>
                <a:effectLst/>
                <a:latin typeface="Calibri" panose="020F0502020204030204" pitchFamily="34" charset="0"/>
              </a:rPr>
              <a:t>​</a:t>
            </a:r>
          </a:p>
          <a:p>
            <a:pPr algn="l" rtl="0" fontAlgn="base"/>
            <a:r>
              <a:rPr lang="en-GB" sz="1200" b="0" i="1" u="none" strike="noStrike" dirty="0">
                <a:solidFill>
                  <a:srgbClr val="000000"/>
                </a:solidFill>
                <a:effectLst/>
                <a:latin typeface="Calibri" panose="020F0502020204030204" pitchFamily="34" charset="0"/>
              </a:rPr>
              <a:t>Put ECTs into groups of 2-3 for 8 minutes. After 8 minutes, bring ECTs back together and take responses through the chat bar or hands up/unmute.</a:t>
            </a:r>
            <a:r>
              <a:rPr lang="en-US" sz="1200" b="0" i="0" dirty="0">
                <a:solidFill>
                  <a:srgbClr val="444444"/>
                </a:solidFill>
                <a:effectLst/>
                <a:latin typeface="Calibri" panose="020F0502020204030204" pitchFamily="34" charset="0"/>
              </a:rPr>
              <a:t>​</a:t>
            </a:r>
          </a:p>
          <a:p>
            <a:pPr algn="l" rtl="0" fontAlgn="base"/>
            <a:r>
              <a:rPr lang="en-GB" sz="1200" b="0" i="0" dirty="0">
                <a:solidFill>
                  <a:srgbClr val="444444"/>
                </a:solidFill>
                <a:effectLst/>
                <a:latin typeface="Calibri" panose="020F0502020204030204" pitchFamily="34" charset="0"/>
              </a:rPr>
              <a:t>​</a:t>
            </a:r>
          </a:p>
          <a:p>
            <a:pPr algn="l" rtl="0" fontAlgn="base"/>
            <a:r>
              <a:rPr lang="en-GB" sz="1200" b="1" i="0" u="none" strike="noStrike" dirty="0">
                <a:solidFill>
                  <a:srgbClr val="000000"/>
                </a:solidFill>
                <a:effectLst/>
                <a:latin typeface="Calibri" panose="020F0502020204030204" pitchFamily="34" charset="0"/>
              </a:rPr>
              <a:t>Possible ECT responses:</a:t>
            </a:r>
            <a:r>
              <a:rPr lang="en-GB" sz="1200" b="0" i="0" dirty="0">
                <a:solidFill>
                  <a:srgbClr val="444444"/>
                </a:solidFill>
                <a:effectLst/>
                <a:latin typeface="Calibri" panose="020F0502020204030204" pitchFamily="34" charset="0"/>
              </a:rPr>
              <a:t>​</a:t>
            </a:r>
          </a:p>
          <a:p>
            <a:pPr algn="l" rtl="0" fontAlgn="base"/>
            <a:r>
              <a:rPr lang="en-GB" sz="1200" b="0" i="0" dirty="0">
                <a:solidFill>
                  <a:srgbClr val="444444"/>
                </a:solidFill>
                <a:effectLst/>
                <a:latin typeface="Calibri" panose="020F0502020204030204" pitchFamily="34" charset="0"/>
              </a:rPr>
              <a:t>M – Mission to space on Apollo</a:t>
            </a:r>
          </a:p>
          <a:p>
            <a:pPr algn="l" rtl="0" fontAlgn="base"/>
            <a:r>
              <a:rPr lang="en-GB" sz="1200" b="0" i="0" dirty="0">
                <a:solidFill>
                  <a:srgbClr val="444444"/>
                </a:solidFill>
                <a:effectLst/>
                <a:latin typeface="Calibri" panose="020F0502020204030204" pitchFamily="34" charset="0"/>
              </a:rPr>
              <a:t>O – One small step for man</a:t>
            </a:r>
          </a:p>
          <a:p>
            <a:pPr algn="l" rtl="0" fontAlgn="base"/>
            <a:r>
              <a:rPr lang="en-GB" sz="1200" b="0" i="0" dirty="0">
                <a:solidFill>
                  <a:srgbClr val="444444"/>
                </a:solidFill>
                <a:effectLst/>
                <a:latin typeface="Calibri" panose="020F0502020204030204" pitchFamily="34" charset="0"/>
              </a:rPr>
              <a:t>O – One giant leap for mankind</a:t>
            </a:r>
          </a:p>
          <a:p>
            <a:pPr algn="l" rtl="0" fontAlgn="base"/>
            <a:r>
              <a:rPr lang="en-GB" sz="1200" b="0" i="0" dirty="0">
                <a:solidFill>
                  <a:srgbClr val="444444"/>
                </a:solidFill>
                <a:effectLst/>
                <a:latin typeface="Calibri" panose="020F0502020204030204" pitchFamily="34" charset="0"/>
              </a:rPr>
              <a:t>N – Neil Armstrong </a:t>
            </a:r>
          </a:p>
          <a:p>
            <a:pPr marL="171450" indent="-171450" algn="l" rtl="0" fontAlgn="base">
              <a:buFont typeface="Arial" panose="020B0604020202020204" pitchFamily="34" charset="0"/>
              <a:buChar char="•"/>
            </a:pPr>
            <a:r>
              <a:rPr lang="en-GB" sz="1200" b="0" i="1" u="none" strike="noStrike" dirty="0">
                <a:solidFill>
                  <a:srgbClr val="000000"/>
                </a:solidFill>
                <a:effectLst/>
                <a:latin typeface="Calibri" panose="020F0502020204030204" pitchFamily="34" charset="0"/>
              </a:rPr>
              <a:t>For any ECT response ensure the mnemonic supports pupils to remember both the names and the order.</a:t>
            </a:r>
            <a:r>
              <a:rPr lang="en-US" sz="1200" b="0" i="1" dirty="0">
                <a:solidFill>
                  <a:srgbClr val="444444"/>
                </a:solidFill>
                <a:effectLst/>
                <a:latin typeface="Calibri" panose="020F0502020204030204" pitchFamily="34" charset="0"/>
              </a:rPr>
              <a:t>​</a:t>
            </a:r>
            <a:endParaRPr lang="en-US" sz="1200" b="0" i="1" dirty="0">
              <a:solidFill>
                <a:srgbClr val="444444"/>
              </a:solidFill>
              <a:effectLst/>
              <a:latin typeface="Arial" panose="020B0604020202020204" pitchFamily="34" charset="0"/>
            </a:endParaRPr>
          </a:p>
          <a:p>
            <a:pPr marL="171450" indent="-171450" algn="l" rtl="0" fontAlgn="base">
              <a:buFont typeface="Arial" panose="020B0604020202020204" pitchFamily="34" charset="0"/>
              <a:buChar char="•"/>
            </a:pPr>
            <a:r>
              <a:rPr lang="en-GB" sz="1200" b="0" i="1" u="none" strike="noStrike" dirty="0">
                <a:solidFill>
                  <a:srgbClr val="000000"/>
                </a:solidFill>
                <a:effectLst/>
                <a:latin typeface="Calibri" panose="020F0502020204030204" pitchFamily="34" charset="0"/>
              </a:rPr>
              <a:t>For any ECT responses consider with ECTs how it meets the success criteria.</a:t>
            </a:r>
            <a:r>
              <a:rPr lang="en-US" sz="1200" b="0" i="1" dirty="0">
                <a:solidFill>
                  <a:srgbClr val="444444"/>
                </a:solidFill>
                <a:effectLst/>
                <a:latin typeface="Calibri" panose="020F0502020204030204" pitchFamily="34" charset="0"/>
              </a:rPr>
              <a:t>​</a:t>
            </a:r>
            <a:endParaRPr lang="en-US" sz="1200" b="0" i="1" dirty="0">
              <a:solidFill>
                <a:srgbClr val="444444"/>
              </a:solidFill>
              <a:effectLst/>
              <a:latin typeface="Arial" panose="020B0604020202020204" pitchFamily="34" charset="0"/>
            </a:endParaRPr>
          </a:p>
          <a:p>
            <a:pPr marL="0" indent="0">
              <a:buFont typeface="Arial" panose="020B0604020202020204" pitchFamily="34" charset="0"/>
              <a:buNone/>
            </a:pPr>
            <a:endParaRPr lang="en-GB" sz="1200" b="1" i="0" dirty="0"/>
          </a:p>
          <a:p>
            <a:pPr marL="0" indent="0">
              <a:buFont typeface="Arial" panose="020B0604020202020204" pitchFamily="34" charset="0"/>
              <a:buNone/>
            </a:pPr>
            <a:r>
              <a:rPr lang="en-GB" sz="1200" b="1" i="0" u="none" strike="noStrike" dirty="0">
                <a:solidFill>
                  <a:srgbClr val="000000"/>
                </a:solidFill>
                <a:effectLst/>
                <a:latin typeface="Calibri" panose="020F0502020204030204" pitchFamily="34" charset="0"/>
              </a:rPr>
              <a:t>Link to next slide: </a:t>
            </a:r>
            <a:r>
              <a:rPr lang="en-GB" sz="1200" b="0" i="0" u="none" strike="noStrike" dirty="0">
                <a:solidFill>
                  <a:srgbClr val="000000"/>
                </a:solidFill>
                <a:effectLst/>
                <a:latin typeface="Calibri" panose="020F0502020204030204" pitchFamily="34" charset="0"/>
              </a:rPr>
              <a:t>Let’s take a moment now to reflect on our own practice. </a:t>
            </a:r>
            <a:endParaRPr lang="en-GB" sz="1200" b="1"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dirty="0"/>
          </a:p>
          <a:p>
            <a:pPr>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1092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01:25 – 01:29 (4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ECTs should reflect on their practice, considering what they have just learnt, and think about how they could further improve what they are already doing to support all pupils to be successful. </a:t>
            </a:r>
            <a:endParaRPr lang="en-GB" b="1" i="1"/>
          </a:p>
          <a:p>
            <a:endParaRPr lang="en-GB"/>
          </a:p>
          <a:p>
            <a:r>
              <a:rPr lang="en-GB" b="1"/>
              <a:t>Ask:</a:t>
            </a:r>
          </a:p>
          <a:p>
            <a:r>
              <a:rPr lang="en-GB"/>
              <a:t>Think about a recent explanation you have delivered and consider the questions on the slide.</a:t>
            </a:r>
          </a:p>
          <a:p>
            <a:endParaRPr lang="en-GB"/>
          </a:p>
          <a:p>
            <a:r>
              <a:rPr lang="en-GB" b="1"/>
              <a:t>Link to next slide: </a:t>
            </a:r>
            <a:r>
              <a:rPr lang="en-GB" b="0"/>
              <a:t>Before we finish for today a quick reminder of some useful networks.</a:t>
            </a:r>
            <a:endParaRPr lang="en-GB" b="0" i="0"/>
          </a:p>
          <a:p>
            <a:endParaRPr lang="en-GB" b="1" i="1"/>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21182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01:29 – 01:30 (1 minute)</a:t>
            </a:r>
          </a:p>
          <a:p>
            <a:endParaRPr lang="en-GB" dirty="0"/>
          </a:p>
          <a:p>
            <a:r>
              <a:rPr lang="en-GB" b="1" i="0" dirty="0"/>
              <a:t>Explain:</a:t>
            </a:r>
          </a:p>
          <a:p>
            <a:r>
              <a:rPr lang="en-GB" b="0" i="0" dirty="0"/>
              <a:t>Here is a quick reminder of some of the resources and networks you can draw upon to support you with planning and teaching </a:t>
            </a:r>
            <a:r>
              <a:rPr lang="en-GB" dirty="0"/>
              <a:t>Key Stage 1 (please share the websites listed below in the sidebar</a:t>
            </a:r>
            <a:endParaRPr lang="en-US" dirty="0"/>
          </a:p>
          <a:p>
            <a:r>
              <a:rPr lang="en-GB" dirty="0"/>
              <a:t>then talk through them using the notes underneath)</a:t>
            </a:r>
            <a:r>
              <a:rPr lang="en-GB" b="1" i="1" dirty="0"/>
              <a:t>:</a:t>
            </a:r>
            <a:endParaRPr lang="en-US" dirty="0"/>
          </a:p>
          <a:p>
            <a:pPr marL="0" indent="0">
              <a:buFont typeface="Arial" panose="020B0604020202020204" pitchFamily="34" charset="0"/>
              <a:buNone/>
            </a:pPr>
            <a:endParaRPr lang="en-GB" b="0" i="0" dirty="0"/>
          </a:p>
          <a:p>
            <a:r>
              <a:rPr lang="en-GB" b="1" i="0" dirty="0"/>
              <a:t>1. </a:t>
            </a:r>
            <a:r>
              <a:rPr lang="en-GB" b="1" dirty="0"/>
              <a:t>Teach First networks</a:t>
            </a:r>
            <a:endParaRPr lang="en-US" i="0" dirty="0">
              <a:cs typeface="Calibri" panose="020F0502020204030204"/>
            </a:endParaRPr>
          </a:p>
          <a:p>
            <a:pPr>
              <a:defRPr/>
            </a:pPr>
            <a:r>
              <a:rPr lang="en-GB" i="0" dirty="0"/>
              <a:t>Teach First </a:t>
            </a:r>
            <a:r>
              <a:rPr lang="en-GB" dirty="0"/>
              <a:t>has a multitude of networks that you may want to join</a:t>
            </a:r>
            <a:r>
              <a:rPr lang="en-GB" b="0" i="0" dirty="0">
                <a:effectLst/>
              </a:rPr>
              <a:t>. </a:t>
            </a:r>
            <a:r>
              <a:rPr lang="en-GB" dirty="0"/>
              <a:t>You </a:t>
            </a:r>
            <a:r>
              <a:rPr lang="en-GB" b="0" i="0" dirty="0">
                <a:effectLst/>
              </a:rPr>
              <a:t>can </a:t>
            </a:r>
            <a:r>
              <a:rPr lang="en-GB" dirty="0"/>
              <a:t>see the full list </a:t>
            </a:r>
            <a:r>
              <a:rPr lang="en-GB" b="0" i="0" dirty="0">
                <a:effectLst/>
              </a:rPr>
              <a:t>on the Teach First </a:t>
            </a:r>
            <a:r>
              <a:rPr lang="en-GB" dirty="0"/>
              <a:t>networks website. </a:t>
            </a:r>
            <a:endParaRPr lang="en-GB" dirty="0">
              <a:cs typeface="Calibri" panose="020F0502020204030204"/>
            </a:endParaRPr>
          </a:p>
          <a:p>
            <a:pPr marR="0" lvl="0" algn="l" defTabSz="914400">
              <a:lnSpc>
                <a:spcPct val="100000"/>
              </a:lnSpc>
              <a:spcBef>
                <a:spcPts val="0"/>
              </a:spcBef>
              <a:spcAft>
                <a:spcPts val="0"/>
              </a:spcAft>
              <a:buClrTx/>
              <a:buSzTx/>
              <a:tabLst/>
              <a:defRPr/>
            </a:pPr>
            <a:r>
              <a:rPr lang="en-GB" b="1" dirty="0">
                <a:hlinkClick r:id="rId3"/>
              </a:rPr>
              <a:t>https://www.teachfirst.org</a:t>
            </a:r>
            <a:r>
              <a:rPr lang="en-GB" b="1" i="0" dirty="0">
                <a:effectLst/>
                <a:hlinkClick r:id="rId3"/>
              </a:rPr>
              <a:t>.</a:t>
            </a:r>
            <a:r>
              <a:rPr lang="en-GB" b="1" dirty="0">
                <a:hlinkClick r:id="rId3"/>
              </a:rPr>
              <a:t>uk/networks</a:t>
            </a:r>
            <a:endParaRPr lang="en-GB" b="1" dirty="0"/>
          </a:p>
          <a:p>
            <a:pPr marR="0" lvl="0" algn="l" defTabSz="914400">
              <a:lnSpc>
                <a:spcPct val="100000"/>
              </a:lnSpc>
              <a:spcBef>
                <a:spcPts val="0"/>
              </a:spcBef>
              <a:spcAft>
                <a:spcPts val="0"/>
              </a:spcAft>
              <a:buClrTx/>
              <a:buSzTx/>
              <a:tabLst/>
              <a:defRPr/>
            </a:pPr>
            <a:endParaRPr lang="en-GB" b="1" dirty="0">
              <a:cs typeface="Calibri" panose="020F0502020204030204"/>
            </a:endParaRPr>
          </a:p>
          <a:p>
            <a:pPr>
              <a:defRPr/>
            </a:pPr>
            <a:r>
              <a:rPr lang="en-GB" b="1" dirty="0">
                <a:cs typeface="Calibri" panose="020F0502020204030204"/>
              </a:rPr>
              <a:t>2. Historical Association. The voice for history </a:t>
            </a:r>
            <a:r>
              <a:rPr lang="en-GB" b="0" dirty="0">
                <a:cs typeface="Calibri" panose="020F0502020204030204"/>
              </a:rPr>
              <a:t>https://www.history.org.uk/primary </a:t>
            </a:r>
            <a:r>
              <a:rPr lang="en-GB" b="0">
                <a:cs typeface="Calibri" panose="020F0502020204030204"/>
              </a:rPr>
              <a:t>(resources and CPD</a:t>
            </a:r>
            <a:r>
              <a:rPr lang="en-GB">
                <a:cs typeface="Calibri" panose="020F0502020204030204"/>
              </a:rPr>
              <a:t>)</a:t>
            </a:r>
            <a:endParaRPr lang="en-GB" b="0" dirty="0">
              <a:cs typeface="Calibri" panose="020F0502020204030204"/>
            </a:endParaRPr>
          </a:p>
          <a:p>
            <a:pPr marL="171450" indent="-171450">
              <a:buFont typeface="Arial" panose="020B0604020202020204" pitchFamily="34" charset="0"/>
              <a:buChar char="•"/>
            </a:pPr>
            <a:endParaRPr lang="en-GB" i="0" dirty="0"/>
          </a:p>
          <a:p>
            <a:pPr>
              <a:defRPr b="1"/>
            </a:pPr>
            <a:r>
              <a:rPr lang="en-GB" b="1" i="0" dirty="0"/>
              <a:t>Close the seminar: </a:t>
            </a:r>
            <a:r>
              <a:rPr lang="en-GB" b="0" i="1" dirty="0"/>
              <a:t>Thank ECTs for joining today and their participation in the seminar. </a:t>
            </a:r>
          </a:p>
          <a:p>
            <a:endParaRPr lang="en-GB" i="0" dirty="0"/>
          </a:p>
          <a:p>
            <a:pPr marL="171450" indent="-171450">
              <a:buFont typeface="Arial" panose="020B0604020202020204" pitchFamily="34" charset="0"/>
              <a:buChar char="•"/>
              <a:defRPr/>
            </a:pPr>
            <a:endParaRPr lang="en-GB" i="1" dirty="0"/>
          </a:p>
          <a:p>
            <a:pPr marL="171450" indent="-171450">
              <a:buFont typeface="Arial" panose="020B0604020202020204" pitchFamily="34" charset="0"/>
              <a:buChar char="•"/>
              <a:defRPr/>
            </a:pPr>
            <a:endParaRPr lang="en-GB" i="1" dirty="0"/>
          </a:p>
          <a:p>
            <a:endParaRPr lang="en-US" dirty="0"/>
          </a:p>
        </p:txBody>
      </p:sp>
      <p:sp>
        <p:nvSpPr>
          <p:cNvPr id="4" name="Slide Number Placeholder 3"/>
          <p:cNvSpPr>
            <a:spLocks noGrp="1"/>
          </p:cNvSpPr>
          <p:nvPr>
            <p:ph type="sldNum" sz="quarter" idx="5"/>
          </p:nvPr>
        </p:nvSpPr>
        <p:spPr/>
        <p:txBody>
          <a:bodyPr/>
          <a:lstStyle/>
          <a:p>
            <a:fld id="{AAA24272-161B-9A42-BC2D-F0109316EB3C}" type="slidenum">
              <a:rPr lang="en-GB" smtClean="0"/>
              <a:t>24</a:t>
            </a:fld>
            <a:endParaRPr lang="en-GB"/>
          </a:p>
        </p:txBody>
      </p:sp>
    </p:spTree>
    <p:extLst>
      <p:ext uri="{BB962C8B-B14F-4D97-AF65-F5344CB8AC3E}">
        <p14:creationId xmlns:p14="http://schemas.microsoft.com/office/powerpoint/2010/main" val="5031864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26</a:t>
            </a:fld>
            <a:endParaRPr lang="en-GB"/>
          </a:p>
        </p:txBody>
      </p:sp>
    </p:spTree>
    <p:extLst>
      <p:ext uri="{BB962C8B-B14F-4D97-AF65-F5344CB8AC3E}">
        <p14:creationId xmlns:p14="http://schemas.microsoft.com/office/powerpoint/2010/main" val="16296742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pic>
        <p:nvPicPr>
          <p:cNvPr id="25" name="Picture 24" descr="A picture containing text&#10;&#10;Description automatically generated">
            <a:extLst>
              <a:ext uri="{FF2B5EF4-FFF2-40B4-BE49-F238E27FC236}">
                <a16:creationId xmlns:a16="http://schemas.microsoft.com/office/drawing/2014/main" id="{A010F749-032A-48DC-9367-7B46058F71CA}"/>
              </a:ext>
            </a:extLst>
          </p:cNvPr>
          <p:cNvPicPr>
            <a:picLocks noChangeAspect="1"/>
          </p:cNvPicPr>
          <p:nvPr userDrawn="1"/>
        </p:nvPicPr>
        <p:blipFill>
          <a:blip r:embed="rId2"/>
          <a:stretch>
            <a:fillRect/>
          </a:stretch>
        </p:blipFill>
        <p:spPr>
          <a:xfrm>
            <a:off x="7839913" y="5667283"/>
            <a:ext cx="4352087" cy="979112"/>
          </a:xfrm>
          <a:prstGeom prst="rect">
            <a:avLst/>
          </a:prstGeom>
        </p:spPr>
      </p:pic>
    </p:spTree>
    <p:extLst>
      <p:ext uri="{BB962C8B-B14F-4D97-AF65-F5344CB8AC3E}">
        <p14:creationId xmlns:p14="http://schemas.microsoft.com/office/powerpoint/2010/main" val="22417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49D0766F-AD8C-4DE4-BF38-80DE5BA07D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pic>
        <p:nvPicPr>
          <p:cNvPr id="22" name="Picture 21" descr="A picture containing shape&#10;&#10;Description automatically generated">
            <a:extLst>
              <a:ext uri="{FF2B5EF4-FFF2-40B4-BE49-F238E27FC236}">
                <a16:creationId xmlns:a16="http://schemas.microsoft.com/office/drawing/2014/main" id="{16A98537-9B82-4D56-926F-0319C37EE9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393242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9" name="Picture 8" descr="A picture containing shape&#10;&#10;Description automatically generated">
            <a:extLst>
              <a:ext uri="{FF2B5EF4-FFF2-40B4-BE49-F238E27FC236}">
                <a16:creationId xmlns:a16="http://schemas.microsoft.com/office/drawing/2014/main" id="{01CFCE84-99E9-4C98-9329-A7024DC02AE5}"/>
              </a:ext>
            </a:extLst>
          </p:cNvPr>
          <p:cNvPicPr>
            <a:picLocks noChangeAspect="1"/>
          </p:cNvPicPr>
          <p:nvPr userDrawn="1"/>
        </p:nvPicPr>
        <p:blipFill>
          <a:blip r:embed="rId2"/>
          <a:stretch>
            <a:fillRect/>
          </a:stretch>
        </p:blipFill>
        <p:spPr>
          <a:xfrm>
            <a:off x="7839910" y="5667282"/>
            <a:ext cx="4352090" cy="979113"/>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9" name="Graphic 11">
            <a:extLst>
              <a:ext uri="{FF2B5EF4-FFF2-40B4-BE49-F238E27FC236}">
                <a16:creationId xmlns:a16="http://schemas.microsoft.com/office/drawing/2014/main" id="{86CA2A91-1A13-8248-917E-21825DA9320D}"/>
              </a:ext>
            </a:extLst>
          </p:cNvPr>
          <p:cNvGrpSpPr/>
          <p:nvPr userDrawn="1"/>
        </p:nvGrpSpPr>
        <p:grpSpPr>
          <a:xfrm>
            <a:off x="8850892" y="5320333"/>
            <a:ext cx="3341108" cy="1537667"/>
            <a:chOff x="1676400" y="1162555"/>
            <a:chExt cx="8966200" cy="4126490"/>
          </a:xfrm>
          <a:solidFill>
            <a:schemeClr val="bg1"/>
          </a:solidFill>
        </p:grpSpPr>
        <p:sp>
          <p:nvSpPr>
            <p:cNvPr id="10" name="Freeform 9">
              <a:extLst>
                <a:ext uri="{FF2B5EF4-FFF2-40B4-BE49-F238E27FC236}">
                  <a16:creationId xmlns:a16="http://schemas.microsoft.com/office/drawing/2014/main" id="{1EC61B5E-2E3F-EC4D-9551-E17F3C8F60C1}"/>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11" name="Freeform 10">
              <a:extLst>
                <a:ext uri="{FF2B5EF4-FFF2-40B4-BE49-F238E27FC236}">
                  <a16:creationId xmlns:a16="http://schemas.microsoft.com/office/drawing/2014/main" id="{0D828DE6-F907-FD47-9874-542564FF08AD}"/>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12" name="Freeform 11">
              <a:extLst>
                <a:ext uri="{FF2B5EF4-FFF2-40B4-BE49-F238E27FC236}">
                  <a16:creationId xmlns:a16="http://schemas.microsoft.com/office/drawing/2014/main" id="{7B0DE677-F8E6-C743-ADAA-9A85D4DC07BB}"/>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13" name="Freeform 12">
              <a:extLst>
                <a:ext uri="{FF2B5EF4-FFF2-40B4-BE49-F238E27FC236}">
                  <a16:creationId xmlns:a16="http://schemas.microsoft.com/office/drawing/2014/main" id="{408613DD-E51D-484A-9765-2919204A529D}"/>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14" name="Freeform 13">
              <a:extLst>
                <a:ext uri="{FF2B5EF4-FFF2-40B4-BE49-F238E27FC236}">
                  <a16:creationId xmlns:a16="http://schemas.microsoft.com/office/drawing/2014/main" id="{848B49BE-ACF9-3342-947C-E2F5966713A9}"/>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15" name="Freeform 14">
              <a:extLst>
                <a:ext uri="{FF2B5EF4-FFF2-40B4-BE49-F238E27FC236}">
                  <a16:creationId xmlns:a16="http://schemas.microsoft.com/office/drawing/2014/main" id="{22C7B3E3-ACCC-C046-82A1-AD609DB3C3AD}"/>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16" name="Freeform 15">
              <a:extLst>
                <a:ext uri="{FF2B5EF4-FFF2-40B4-BE49-F238E27FC236}">
                  <a16:creationId xmlns:a16="http://schemas.microsoft.com/office/drawing/2014/main" id="{9B7FB9BC-3844-5845-B648-519A9ECD6E1D}"/>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17" name="Freeform 16">
              <a:extLst>
                <a:ext uri="{FF2B5EF4-FFF2-40B4-BE49-F238E27FC236}">
                  <a16:creationId xmlns:a16="http://schemas.microsoft.com/office/drawing/2014/main" id="{4855A8FD-0D91-7C4A-BA89-EEEB169A621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18" name="Freeform 17">
              <a:extLst>
                <a:ext uri="{FF2B5EF4-FFF2-40B4-BE49-F238E27FC236}">
                  <a16:creationId xmlns:a16="http://schemas.microsoft.com/office/drawing/2014/main" id="{8AED2253-09E7-A545-9EC2-114A9A645D5A}"/>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19" name="Freeform 18">
              <a:extLst>
                <a:ext uri="{FF2B5EF4-FFF2-40B4-BE49-F238E27FC236}">
                  <a16:creationId xmlns:a16="http://schemas.microsoft.com/office/drawing/2014/main" id="{D3B474A8-A4E8-3847-A5D6-41913553F5DA}"/>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20" name="Freeform 19">
              <a:extLst>
                <a:ext uri="{FF2B5EF4-FFF2-40B4-BE49-F238E27FC236}">
                  <a16:creationId xmlns:a16="http://schemas.microsoft.com/office/drawing/2014/main" id="{32AF612E-FEE4-514A-8BC3-04D2FFB26A01}"/>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21" name="Freeform 20">
              <a:extLst>
                <a:ext uri="{FF2B5EF4-FFF2-40B4-BE49-F238E27FC236}">
                  <a16:creationId xmlns:a16="http://schemas.microsoft.com/office/drawing/2014/main" id="{E4674CFE-936A-4847-AEC8-E25DBFE7A85E}"/>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22" name="Freeform 21">
              <a:extLst>
                <a:ext uri="{FF2B5EF4-FFF2-40B4-BE49-F238E27FC236}">
                  <a16:creationId xmlns:a16="http://schemas.microsoft.com/office/drawing/2014/main" id="{54349B77-D241-B048-9F7E-02C7D420AE34}"/>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23" name="Freeform 22">
              <a:extLst>
                <a:ext uri="{FF2B5EF4-FFF2-40B4-BE49-F238E27FC236}">
                  <a16:creationId xmlns:a16="http://schemas.microsoft.com/office/drawing/2014/main" id="{55D4AF25-CA19-6B48-A531-6DBB8F708E6D}"/>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24" name="Freeform 23">
              <a:extLst>
                <a:ext uri="{FF2B5EF4-FFF2-40B4-BE49-F238E27FC236}">
                  <a16:creationId xmlns:a16="http://schemas.microsoft.com/office/drawing/2014/main" id="{320C016A-9CF7-804E-84BC-2EF0317261B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spTree>
    <p:extLst>
      <p:ext uri="{BB962C8B-B14F-4D97-AF65-F5344CB8AC3E}">
        <p14:creationId xmlns:p14="http://schemas.microsoft.com/office/powerpoint/2010/main" val="2241732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grpSp>
        <p:nvGrpSpPr>
          <p:cNvPr id="60" name="Graphic 11">
            <a:extLst>
              <a:ext uri="{FF2B5EF4-FFF2-40B4-BE49-F238E27FC236}">
                <a16:creationId xmlns:a16="http://schemas.microsoft.com/office/drawing/2014/main" id="{CE5CD6A0-DDA4-44B6-906B-49217C09D12C}"/>
              </a:ext>
            </a:extLst>
          </p:cNvPr>
          <p:cNvGrpSpPr/>
          <p:nvPr userDrawn="1"/>
        </p:nvGrpSpPr>
        <p:grpSpPr>
          <a:xfrm>
            <a:off x="8851705" y="5320707"/>
            <a:ext cx="3340295" cy="1537293"/>
            <a:chOff x="1676400" y="1162555"/>
            <a:chExt cx="8966200" cy="4126490"/>
          </a:xfrm>
          <a:solidFill>
            <a:schemeClr val="tx1"/>
          </a:solidFill>
        </p:grpSpPr>
        <p:sp>
          <p:nvSpPr>
            <p:cNvPr id="61" name="Freeform 9">
              <a:extLst>
                <a:ext uri="{FF2B5EF4-FFF2-40B4-BE49-F238E27FC236}">
                  <a16:creationId xmlns:a16="http://schemas.microsoft.com/office/drawing/2014/main" id="{879A5D31-72D9-4AE0-9B0C-7D8C15F209C0}"/>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A45FF82E-8E9B-4B34-8DBC-907445718668}"/>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B8FC048C-F39C-4B77-9B92-56C9CB4DC567}"/>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A7539D6C-D83B-4AA3-89A8-CA26A459D0DA}"/>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4BCD3DCE-C18A-4A5D-A84D-CEE07B1DFD6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DD8D645F-A5E2-41E7-8C17-85EEFFCF207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91809ADD-9A68-44BC-B382-A99A045D626E}"/>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D3F2EF7C-63E8-4AF1-9D26-3A24CCDDE679}"/>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19F53F4F-0F1E-4AA8-B351-8F9B18CA3FC4}"/>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4E4EFD7A-C58D-4EF7-BF09-597D2AD2039D}"/>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F6044CEE-74CC-4554-A2B1-2EF0EDD930C6}"/>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BA751271-D683-4B9B-B26B-D3382F782072}"/>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88AA4091-764F-4AAF-8BA6-4BA06DD801DE}"/>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40AD442F-27A7-4621-ADD9-4333464F1A06}"/>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2F41D8AE-6C8A-4CF0-AE8A-41CE2683D91F}"/>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grpSp>
        <p:nvGrpSpPr>
          <p:cNvPr id="25" name="Graphic 11">
            <a:extLst>
              <a:ext uri="{FF2B5EF4-FFF2-40B4-BE49-F238E27FC236}">
                <a16:creationId xmlns:a16="http://schemas.microsoft.com/office/drawing/2014/main" id="{EAE32560-439C-429A-8C67-6253D597862A}"/>
              </a:ext>
            </a:extLst>
          </p:cNvPr>
          <p:cNvGrpSpPr/>
          <p:nvPr userDrawn="1"/>
        </p:nvGrpSpPr>
        <p:grpSpPr>
          <a:xfrm>
            <a:off x="8851705" y="5320707"/>
            <a:ext cx="3340295" cy="1537293"/>
            <a:chOff x="1676400" y="1162555"/>
            <a:chExt cx="8966200" cy="4126490"/>
          </a:xfrm>
          <a:solidFill>
            <a:schemeClr val="tx1"/>
          </a:solidFill>
        </p:grpSpPr>
        <p:sp>
          <p:nvSpPr>
            <p:cNvPr id="26" name="Freeform 9">
              <a:extLst>
                <a:ext uri="{FF2B5EF4-FFF2-40B4-BE49-F238E27FC236}">
                  <a16:creationId xmlns:a16="http://schemas.microsoft.com/office/drawing/2014/main" id="{E7819E41-C8EE-4275-B1EA-C569CD4CBC03}"/>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8" name="Freeform 10">
              <a:extLst>
                <a:ext uri="{FF2B5EF4-FFF2-40B4-BE49-F238E27FC236}">
                  <a16:creationId xmlns:a16="http://schemas.microsoft.com/office/drawing/2014/main" id="{07EEFD1B-8E4D-43E6-A013-C86499B3E9FB}"/>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29" name="Freeform 11">
              <a:extLst>
                <a:ext uri="{FF2B5EF4-FFF2-40B4-BE49-F238E27FC236}">
                  <a16:creationId xmlns:a16="http://schemas.microsoft.com/office/drawing/2014/main" id="{1C846C7F-7DE7-4952-9125-3D34ED4325C4}"/>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12">
              <a:extLst>
                <a:ext uri="{FF2B5EF4-FFF2-40B4-BE49-F238E27FC236}">
                  <a16:creationId xmlns:a16="http://schemas.microsoft.com/office/drawing/2014/main" id="{3282E6AD-BB90-44F2-BC1E-13F5E35D3CD8}"/>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13">
              <a:extLst>
                <a:ext uri="{FF2B5EF4-FFF2-40B4-BE49-F238E27FC236}">
                  <a16:creationId xmlns:a16="http://schemas.microsoft.com/office/drawing/2014/main" id="{69B9DA01-DE4D-4D77-93A2-AA471B2A536F}"/>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14">
              <a:extLst>
                <a:ext uri="{FF2B5EF4-FFF2-40B4-BE49-F238E27FC236}">
                  <a16:creationId xmlns:a16="http://schemas.microsoft.com/office/drawing/2014/main" id="{2ABE85A7-D601-4620-8FB3-5B77312AD00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15">
              <a:extLst>
                <a:ext uri="{FF2B5EF4-FFF2-40B4-BE49-F238E27FC236}">
                  <a16:creationId xmlns:a16="http://schemas.microsoft.com/office/drawing/2014/main" id="{2550CDC1-CA53-46E6-B6B2-AA587EF385B3}"/>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16">
              <a:extLst>
                <a:ext uri="{FF2B5EF4-FFF2-40B4-BE49-F238E27FC236}">
                  <a16:creationId xmlns:a16="http://schemas.microsoft.com/office/drawing/2014/main" id="{20ADA437-9C3B-449C-B89F-FE487795FA27}"/>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17">
              <a:extLst>
                <a:ext uri="{FF2B5EF4-FFF2-40B4-BE49-F238E27FC236}">
                  <a16:creationId xmlns:a16="http://schemas.microsoft.com/office/drawing/2014/main" id="{94A71F75-F1B5-4EC2-B3A7-0EB83D353AE0}"/>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18">
              <a:extLst>
                <a:ext uri="{FF2B5EF4-FFF2-40B4-BE49-F238E27FC236}">
                  <a16:creationId xmlns:a16="http://schemas.microsoft.com/office/drawing/2014/main" id="{716E8A61-C3F7-4EE3-9E98-38BE72B3F184}"/>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19">
              <a:extLst>
                <a:ext uri="{FF2B5EF4-FFF2-40B4-BE49-F238E27FC236}">
                  <a16:creationId xmlns:a16="http://schemas.microsoft.com/office/drawing/2014/main" id="{AA1A9E62-361B-4A35-8EF1-31D38251CC9F}"/>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20">
              <a:extLst>
                <a:ext uri="{FF2B5EF4-FFF2-40B4-BE49-F238E27FC236}">
                  <a16:creationId xmlns:a16="http://schemas.microsoft.com/office/drawing/2014/main" id="{64250B16-9A9F-4D8B-84C6-FBCD6FA6AB69}"/>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21">
              <a:extLst>
                <a:ext uri="{FF2B5EF4-FFF2-40B4-BE49-F238E27FC236}">
                  <a16:creationId xmlns:a16="http://schemas.microsoft.com/office/drawing/2014/main" id="{850F7053-9138-4B26-8D35-4F6F6E49A485}"/>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22">
              <a:extLst>
                <a:ext uri="{FF2B5EF4-FFF2-40B4-BE49-F238E27FC236}">
                  <a16:creationId xmlns:a16="http://schemas.microsoft.com/office/drawing/2014/main" id="{8CF30111-A647-475F-92BA-B6181F24B908}"/>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23">
              <a:extLst>
                <a:ext uri="{FF2B5EF4-FFF2-40B4-BE49-F238E27FC236}">
                  <a16:creationId xmlns:a16="http://schemas.microsoft.com/office/drawing/2014/main" id="{58FC3833-9E80-4BD8-B910-EDA47636E07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393242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1065198E-C17E-4C66-8FC7-00ACE79EB130}"/>
              </a:ext>
            </a:extLst>
          </p:cNvPr>
          <p:cNvPicPr>
            <a:picLocks noChangeAspect="1"/>
          </p:cNvPicPr>
          <p:nvPr userDrawn="1"/>
        </p:nvPicPr>
        <p:blipFill>
          <a:blip r:embed="rId2"/>
          <a:stretch>
            <a:fillRect/>
          </a:stretch>
        </p:blipFill>
        <p:spPr>
          <a:xfrm>
            <a:off x="8873816" y="5320800"/>
            <a:ext cx="3318184" cy="1537200"/>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a:t>Click to edit slide  title</a:t>
            </a:r>
            <a:endParaRPr lang="en-GB"/>
          </a:p>
        </p:txBody>
      </p:sp>
    </p:spTree>
    <p:extLst>
      <p:ext uri="{BB962C8B-B14F-4D97-AF65-F5344CB8AC3E}">
        <p14:creationId xmlns:p14="http://schemas.microsoft.com/office/powerpoint/2010/main" val="1981583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Key message_short 1">
    <p:bg>
      <p:bgPr>
        <a:solidFill>
          <a:schemeClr val="accent1"/>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picture containing drawing&#10;&#10;Description automatically generated">
            <a:extLst>
              <a:ext uri="{FF2B5EF4-FFF2-40B4-BE49-F238E27FC236}">
                <a16:creationId xmlns:a16="http://schemas.microsoft.com/office/drawing/2014/main" id="{46DB4834-88C7-47BD-8AE4-1A1981F9173F}"/>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605056851"/>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ey message_short 2">
    <p:bg>
      <p:bgPr>
        <a:solidFill>
          <a:schemeClr val="accent2"/>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2D8F410B-E330-43A6-96CE-F9F13220C790}"/>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619949028"/>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1">
    <p:bg>
      <p:bgPr>
        <a:solidFill>
          <a:schemeClr val="accent1"/>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69332"/>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picture containing drawing&#10;&#10;Description automatically generated">
            <a:extLst>
              <a:ext uri="{FF2B5EF4-FFF2-40B4-BE49-F238E27FC236}">
                <a16:creationId xmlns:a16="http://schemas.microsoft.com/office/drawing/2014/main" id="{3328DBE9-984F-4E5C-B374-B8B7184F30D3}"/>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20186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2">
    <p:bg>
      <p:bgPr>
        <a:solidFill>
          <a:schemeClr val="accent2"/>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32399"/>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close up of a logo&#10;&#10;Description automatically generated">
            <a:extLst>
              <a:ext uri="{FF2B5EF4-FFF2-40B4-BE49-F238E27FC236}">
                <a16:creationId xmlns:a16="http://schemas.microsoft.com/office/drawing/2014/main" id="{9A5E41BA-D5E9-4E55-9661-D7AD2909E6CF}"/>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2023091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Key messag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bg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6" name="Picture 5" descr="A picture containing drawing&#10;&#10;Description automatically generated">
            <a:extLst>
              <a:ext uri="{FF2B5EF4-FFF2-40B4-BE49-F238E27FC236}">
                <a16:creationId xmlns:a16="http://schemas.microsoft.com/office/drawing/2014/main" id="{8AD17681-4AD1-4D98-A929-3CC7943B2A0B}"/>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0981883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Key messag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close up of a logo&#10;&#10;Description automatically generated">
            <a:extLst>
              <a:ext uri="{FF2B5EF4-FFF2-40B4-BE49-F238E27FC236}">
                <a16:creationId xmlns:a16="http://schemas.microsoft.com/office/drawing/2014/main" id="{CADB2F02-D1A0-4384-879D-EC9B06BE17A4}"/>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4386561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 slide 1">
    <p:bg>
      <p:bgPr>
        <a:solidFill>
          <a:schemeClr val="tx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49" name="Picture 48" descr="A picture containing drawing&#10;&#10;Description automatically generated">
            <a:extLst>
              <a:ext uri="{FF2B5EF4-FFF2-40B4-BE49-F238E27FC236}">
                <a16:creationId xmlns:a16="http://schemas.microsoft.com/office/drawing/2014/main" id="{3BE5C39E-DAF2-4353-ADEA-14C7DACD543E}"/>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41292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marL="252000" indent="0">
              <a:buNone/>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82716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a:t>Master title style</a:t>
            </a:r>
            <a:endParaRPr lang="en-GB"/>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Text Placeholder 5">
            <a:extLst>
              <a:ext uri="{FF2B5EF4-FFF2-40B4-BE49-F238E27FC236}">
                <a16:creationId xmlns:a16="http://schemas.microsoft.com/office/drawing/2014/main" id="{5F5139DE-51DE-664D-B2AE-29ABD2EF062D}"/>
              </a:ext>
            </a:extLst>
          </p:cNvPr>
          <p:cNvSpPr>
            <a:spLocks noGrp="1"/>
          </p:cNvSpPr>
          <p:nvPr>
            <p:ph type="body" sz="quarter" idx="13" hasCustomPrompt="1"/>
          </p:nvPr>
        </p:nvSpPr>
        <p:spPr>
          <a:xfrm>
            <a:off x="635001" y="4343064"/>
            <a:ext cx="2108200" cy="1498600"/>
          </a:xfrm>
        </p:spPr>
        <p:txBody>
          <a:bodyPr>
            <a:normAutofit/>
          </a:bodyPr>
          <a:lstStyle>
            <a:lvl1pPr>
              <a:spcBef>
                <a:spcPts val="0"/>
              </a:spcBef>
              <a:spcAft>
                <a:spcPts val="0"/>
              </a:spcAft>
              <a:defRPr sz="1200">
                <a:solidFill>
                  <a:schemeClr val="bg1"/>
                </a:solidFill>
              </a:defRPr>
            </a:lvl1pPr>
            <a:lvl2pPr>
              <a:spcBef>
                <a:spcPts val="0"/>
              </a:spcBef>
              <a:spcAft>
                <a:spcPts val="0"/>
              </a:spcAft>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Name</a:t>
            </a:r>
          </a:p>
          <a:p>
            <a:pPr lvl="1"/>
            <a:r>
              <a:rPr lang="en-US" err="1"/>
              <a:t>email@teachfirst.org.uk</a:t>
            </a:r>
            <a:endParaRPr lang="en-US"/>
          </a:p>
          <a:p>
            <a:pPr lvl="1"/>
            <a:r>
              <a:rPr lang="en-US"/>
              <a:t>Phone number</a:t>
            </a:r>
          </a:p>
          <a:p>
            <a:pPr lvl="1"/>
            <a:r>
              <a:rPr lang="en-US"/>
              <a:t>Social media info</a:t>
            </a:r>
          </a:p>
        </p:txBody>
      </p:sp>
      <p:sp>
        <p:nvSpPr>
          <p:cNvPr id="33" name="Text Placeholder 5">
            <a:extLst>
              <a:ext uri="{FF2B5EF4-FFF2-40B4-BE49-F238E27FC236}">
                <a16:creationId xmlns:a16="http://schemas.microsoft.com/office/drawing/2014/main" id="{23E7D76E-B637-634F-B5B8-F314F943300D}"/>
              </a:ext>
            </a:extLst>
          </p:cNvPr>
          <p:cNvSpPr>
            <a:spLocks noGrp="1"/>
          </p:cNvSpPr>
          <p:nvPr>
            <p:ph type="body" sz="quarter" idx="14" hasCustomPrompt="1"/>
          </p:nvPr>
        </p:nvSpPr>
        <p:spPr>
          <a:xfrm>
            <a:off x="3005656" y="4343064"/>
            <a:ext cx="2108200" cy="1498600"/>
          </a:xfrm>
        </p:spPr>
        <p:txBody>
          <a:bodyPr>
            <a:normAutofit/>
          </a:bodyPr>
          <a:lstStyle>
            <a:lvl1pPr marL="0" marR="0" indent="0" algn="l" defTabSz="914400" rtl="0" eaLnBrk="1" fontAlgn="auto" latinLnBrk="0" hangingPunct="1">
              <a:lnSpc>
                <a:spcPct val="90000"/>
              </a:lnSpc>
              <a:spcBef>
                <a:spcPts val="600"/>
              </a:spcBef>
              <a:spcAft>
                <a:spcPts val="600"/>
              </a:spcAft>
              <a:buClrTx/>
              <a:buSzTx/>
              <a:buFont typeface="Arial" panose="020B0604020202020204" pitchFamily="34" charset="0"/>
              <a:buNone/>
              <a:tabLst/>
              <a:defRPr sz="1200" b="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Use this slide to put down your contact details and list the next steps if required.</a:t>
            </a:r>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a:solidFill>
                  <a:schemeClr val="bg1"/>
                </a:solidFill>
                <a:latin typeface="+mn-lt"/>
              </a:rPr>
              <a:t>teachfirst.org.uk</a:t>
            </a:r>
          </a:p>
        </p:txBody>
      </p:sp>
      <p:grpSp>
        <p:nvGrpSpPr>
          <p:cNvPr id="36" name="Group 35">
            <a:extLst>
              <a:ext uri="{FF2B5EF4-FFF2-40B4-BE49-F238E27FC236}">
                <a16:creationId xmlns:a16="http://schemas.microsoft.com/office/drawing/2014/main" id="{C281475C-42FD-2F4C-AB60-57E691ED2EED}"/>
              </a:ext>
            </a:extLst>
          </p:cNvPr>
          <p:cNvGrpSpPr/>
          <p:nvPr userDrawn="1"/>
        </p:nvGrpSpPr>
        <p:grpSpPr>
          <a:xfrm>
            <a:off x="8926519" y="6319011"/>
            <a:ext cx="3017895" cy="187253"/>
            <a:chOff x="6174145" y="2837017"/>
            <a:chExt cx="3740919" cy="232115"/>
          </a:xfrm>
        </p:grpSpPr>
        <p:grpSp>
          <p:nvGrpSpPr>
            <p:cNvPr id="37" name="Group 36">
              <a:extLst>
                <a:ext uri="{FF2B5EF4-FFF2-40B4-BE49-F238E27FC236}">
                  <a16:creationId xmlns:a16="http://schemas.microsoft.com/office/drawing/2014/main" id="{7EA0F3E2-061E-E24F-9F1C-CCE43A11FF5F}"/>
                </a:ext>
              </a:extLst>
            </p:cNvPr>
            <p:cNvGrpSpPr/>
            <p:nvPr userDrawn="1"/>
          </p:nvGrpSpPr>
          <p:grpSpPr>
            <a:xfrm>
              <a:off x="6174145" y="2837017"/>
              <a:ext cx="1687807" cy="228908"/>
              <a:chOff x="4388997" y="6273325"/>
              <a:chExt cx="1687807" cy="228908"/>
            </a:xfrm>
            <a:solidFill>
              <a:schemeClr val="bg1"/>
            </a:solidFill>
          </p:grpSpPr>
          <p:sp>
            <p:nvSpPr>
              <p:cNvPr id="41" name="Rectangle 40">
                <a:extLst>
                  <a:ext uri="{FF2B5EF4-FFF2-40B4-BE49-F238E27FC236}">
                    <a16:creationId xmlns:a16="http://schemas.microsoft.com/office/drawing/2014/main" id="{5FFD9BD6-EB44-1540-8F09-28A770787B08}"/>
                  </a:ext>
                </a:extLst>
              </p:cNvPr>
              <p:cNvSpPr/>
              <p:nvPr userDrawn="1"/>
            </p:nvSpPr>
            <p:spPr>
              <a:xfrm>
                <a:off x="4721636" y="6273325"/>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a:solidFill>
                      <a:schemeClr val="bg1"/>
                    </a:solidFill>
                  </a:rPr>
                  <a:t>@</a:t>
                </a:r>
                <a:r>
                  <a:rPr lang="en-GB" altLang="en-US" sz="1200" b="1" err="1">
                    <a:solidFill>
                      <a:schemeClr val="bg1"/>
                    </a:solidFill>
                  </a:rPr>
                  <a:t>TeachFirst</a:t>
                </a:r>
                <a:endParaRPr lang="en-GB" sz="1200" b="1">
                  <a:solidFill>
                    <a:schemeClr val="bg1"/>
                  </a:solidFill>
                </a:endParaRPr>
              </a:p>
            </p:txBody>
          </p:sp>
          <p:pic>
            <p:nvPicPr>
              <p:cNvPr id="42" name="Graphic 41">
                <a:extLst>
                  <a:ext uri="{FF2B5EF4-FFF2-40B4-BE49-F238E27FC236}">
                    <a16:creationId xmlns:a16="http://schemas.microsoft.com/office/drawing/2014/main" id="{29A2C690-4BC2-824B-8ED4-8917459FD17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388997" y="6285528"/>
                <a:ext cx="235270" cy="191039"/>
              </a:xfrm>
              <a:prstGeom prst="rect">
                <a:avLst/>
              </a:prstGeom>
            </p:spPr>
          </p:pic>
        </p:gr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a:solidFill>
                      <a:schemeClr val="bg1"/>
                    </a:solidFill>
                    <a:effectLst/>
                    <a:latin typeface="+mn-lt"/>
                    <a:ea typeface="+mn-ea"/>
                    <a:cs typeface="+mn-cs"/>
                  </a:rPr>
                  <a:t>@</a:t>
                </a:r>
                <a:r>
                  <a:rPr lang="en-GB" sz="1200" b="1" i="0" kern="1200" err="1">
                    <a:solidFill>
                      <a:schemeClr val="bg1"/>
                    </a:solidFill>
                    <a:effectLst/>
                  </a:rPr>
                  <a:t>teachfirstuk</a:t>
                </a:r>
                <a:endParaRPr lang="en-GB" sz="1200" b="1">
                  <a:solidFill>
                    <a:schemeClr val="bg1"/>
                  </a:solidFill>
                </a:endParaRPr>
              </a:p>
            </p:txBody>
          </p:sp>
        </p:grpSp>
      </p:gr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1009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Title Slide 3">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344467"/>
            <a:ext cx="5394325" cy="1590469"/>
          </a:xfrm>
        </p:spPr>
        <p:txBody>
          <a:bodyPr anchor="b">
            <a:normAutofit/>
          </a:bodyPr>
          <a:lstStyle>
            <a:lvl1pPr algn="l">
              <a:defRPr sz="6000">
                <a:solidFill>
                  <a:schemeClr val="accent1"/>
                </a:solidFill>
              </a:defRPr>
            </a:lvl1pPr>
          </a:lstStyle>
          <a:p>
            <a:r>
              <a:rPr lang="en-US"/>
              <a:t>Master title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1934936"/>
            <a:ext cx="5391940" cy="488623"/>
          </a:xfrm>
        </p:spPr>
        <p:txBody>
          <a:bodyPr>
            <a:norm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27" name="Graphic 11">
            <a:extLst>
              <a:ext uri="{FF2B5EF4-FFF2-40B4-BE49-F238E27FC236}">
                <a16:creationId xmlns:a16="http://schemas.microsoft.com/office/drawing/2014/main" id="{794D4390-A6DF-E349-AB41-8748E8DF4F7C}"/>
              </a:ext>
            </a:extLst>
          </p:cNvPr>
          <p:cNvGrpSpPr/>
          <p:nvPr userDrawn="1"/>
        </p:nvGrpSpPr>
        <p:grpSpPr>
          <a:xfrm>
            <a:off x="9256905" y="5498917"/>
            <a:ext cx="2885374" cy="1327926"/>
            <a:chOff x="1676400" y="1162555"/>
            <a:chExt cx="8966200" cy="4126490"/>
          </a:xfrm>
          <a:solidFill>
            <a:schemeClr val="tx1"/>
          </a:solidFill>
        </p:grpSpPr>
        <p:sp>
          <p:nvSpPr>
            <p:cNvPr id="28" name="Freeform 27">
              <a:extLst>
                <a:ext uri="{FF2B5EF4-FFF2-40B4-BE49-F238E27FC236}">
                  <a16:creationId xmlns:a16="http://schemas.microsoft.com/office/drawing/2014/main" id="{CB874688-9A20-6142-BB62-5AEBD3CBD5A7}"/>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9" name="Freeform 28">
              <a:extLst>
                <a:ext uri="{FF2B5EF4-FFF2-40B4-BE49-F238E27FC236}">
                  <a16:creationId xmlns:a16="http://schemas.microsoft.com/office/drawing/2014/main" id="{C66487D3-E68C-9043-A685-0181A8FF94E9}"/>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30" name="Freeform 29">
              <a:extLst>
                <a:ext uri="{FF2B5EF4-FFF2-40B4-BE49-F238E27FC236}">
                  <a16:creationId xmlns:a16="http://schemas.microsoft.com/office/drawing/2014/main" id="{50AC4A5F-0442-3643-AD67-1E8E2A5A4463}"/>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30">
              <a:extLst>
                <a:ext uri="{FF2B5EF4-FFF2-40B4-BE49-F238E27FC236}">
                  <a16:creationId xmlns:a16="http://schemas.microsoft.com/office/drawing/2014/main" id="{65312DE1-8F30-EC43-8ED8-77A836D62A8C}"/>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31">
              <a:extLst>
                <a:ext uri="{FF2B5EF4-FFF2-40B4-BE49-F238E27FC236}">
                  <a16:creationId xmlns:a16="http://schemas.microsoft.com/office/drawing/2014/main" id="{3E5B4B88-AE9B-8645-A33F-EB228BD3108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32">
              <a:extLst>
                <a:ext uri="{FF2B5EF4-FFF2-40B4-BE49-F238E27FC236}">
                  <a16:creationId xmlns:a16="http://schemas.microsoft.com/office/drawing/2014/main" id="{9CF616FB-7FA2-3B4B-ACB8-A072D762C334}"/>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33">
              <a:extLst>
                <a:ext uri="{FF2B5EF4-FFF2-40B4-BE49-F238E27FC236}">
                  <a16:creationId xmlns:a16="http://schemas.microsoft.com/office/drawing/2014/main" id="{96C1D6CE-7602-6543-84FB-9B338F80C0CA}"/>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34">
              <a:extLst>
                <a:ext uri="{FF2B5EF4-FFF2-40B4-BE49-F238E27FC236}">
                  <a16:creationId xmlns:a16="http://schemas.microsoft.com/office/drawing/2014/main" id="{CABF753E-2AA0-C94A-8C0D-5737DC03D23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35">
              <a:extLst>
                <a:ext uri="{FF2B5EF4-FFF2-40B4-BE49-F238E27FC236}">
                  <a16:creationId xmlns:a16="http://schemas.microsoft.com/office/drawing/2014/main" id="{0BE69866-D191-904B-BC42-3EFFAD173777}"/>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36">
              <a:extLst>
                <a:ext uri="{FF2B5EF4-FFF2-40B4-BE49-F238E27FC236}">
                  <a16:creationId xmlns:a16="http://schemas.microsoft.com/office/drawing/2014/main" id="{3908C243-69E3-5649-9993-C824323DF558}"/>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37">
              <a:extLst>
                <a:ext uri="{FF2B5EF4-FFF2-40B4-BE49-F238E27FC236}">
                  <a16:creationId xmlns:a16="http://schemas.microsoft.com/office/drawing/2014/main" id="{827849F7-BFB9-8841-9C4D-A1CA358CC47C}"/>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38">
              <a:extLst>
                <a:ext uri="{FF2B5EF4-FFF2-40B4-BE49-F238E27FC236}">
                  <a16:creationId xmlns:a16="http://schemas.microsoft.com/office/drawing/2014/main" id="{F1789727-70E4-204D-9762-09CFA4C33BCB}"/>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39">
              <a:extLst>
                <a:ext uri="{FF2B5EF4-FFF2-40B4-BE49-F238E27FC236}">
                  <a16:creationId xmlns:a16="http://schemas.microsoft.com/office/drawing/2014/main" id="{2B2EDF88-E626-0E4A-9E28-B9920F77E26B}"/>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40">
              <a:extLst>
                <a:ext uri="{FF2B5EF4-FFF2-40B4-BE49-F238E27FC236}">
                  <a16:creationId xmlns:a16="http://schemas.microsoft.com/office/drawing/2014/main" id="{5693C36B-2261-3A4E-80C2-321071B39831}"/>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41">
              <a:extLst>
                <a:ext uri="{FF2B5EF4-FFF2-40B4-BE49-F238E27FC236}">
                  <a16:creationId xmlns:a16="http://schemas.microsoft.com/office/drawing/2014/main" id="{AC2EC52F-E1DF-D542-BA8D-7A312DAE9664}"/>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spTree>
    <p:extLst>
      <p:ext uri="{BB962C8B-B14F-4D97-AF65-F5344CB8AC3E}">
        <p14:creationId xmlns:p14="http://schemas.microsoft.com/office/powerpoint/2010/main" val="1593574450"/>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a:t>Click to edit slide title</a:t>
            </a:r>
            <a:endParaRPr lang="en-GB"/>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31"/>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49" r:id="rId5"/>
    <p:sldLayoutId id="2147483659" r:id="rId6"/>
    <p:sldLayoutId id="2147483651" r:id="rId7"/>
    <p:sldLayoutId id="2147483661" r:id="rId8"/>
    <p:sldLayoutId id="2147483657" r:id="rId9"/>
    <p:sldLayoutId id="2147483650" r:id="rId10"/>
    <p:sldLayoutId id="2147483652" r:id="rId11"/>
    <p:sldLayoutId id="2147483656" r:id="rId12"/>
    <p:sldLayoutId id="2147483654" r:id="rId13"/>
    <p:sldLayoutId id="2147483655" r:id="rId14"/>
    <p:sldLayoutId id="2147483662" r:id="rId15"/>
    <p:sldLayoutId id="2147483663" r:id="rId16"/>
    <p:sldLayoutId id="2147483664" r:id="rId17"/>
    <p:sldLayoutId id="2147483674" r:id="rId18"/>
    <p:sldLayoutId id="2147483665" r:id="rId19"/>
    <p:sldLayoutId id="2147483675" r:id="rId20"/>
    <p:sldLayoutId id="2147483666" r:id="rId21"/>
    <p:sldLayoutId id="2147483676" r:id="rId22"/>
    <p:sldLayoutId id="2147483667" r:id="rId23"/>
    <p:sldLayoutId id="2147483677" r:id="rId24"/>
    <p:sldLayoutId id="2147483672" r:id="rId25"/>
    <p:sldLayoutId id="2147483670" r:id="rId26"/>
    <p:sldLayoutId id="2147483673" r:id="rId27"/>
    <p:sldLayoutId id="2147483671" r:id="rId28"/>
    <p:sldLayoutId id="2147483678" r:id="rId29"/>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hyperlink" Target="https://www.aft.org/sites/default/files/periodicals/willingham_0.pdf" TargetMode="External"/><Relationship Id="rId3" Type="http://schemas.openxmlformats.org/officeDocument/2006/relationships/hyperlink" Target="https://youtu.be/hA0jFccVzr8" TargetMode="External"/><Relationship Id="rId7" Type="http://schemas.openxmlformats.org/officeDocument/2006/relationships/hyperlink" Target="https://reflectingenglish.wordpress.com/2014/04/25/analogy-the-trusty-servant-of-teacher-talk/" TargetMode="External"/><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hyperlink" Target="https://www.bbc.co.uk/teach/class-clips-video/true-stories-rosa-parks/z7rtvk7" TargetMode="External"/><Relationship Id="rId5" Type="http://schemas.openxmlformats.org/officeDocument/2006/relationships/hyperlink" Target="https://teachfirst.eu.qualtrics.com/jfe/form/SV_0CmLSDXu7ZmtpFY" TargetMode="External"/><Relationship Id="rId10" Type="http://schemas.openxmlformats.org/officeDocument/2006/relationships/image" Target="../media/image12.png"/><Relationship Id="rId4" Type="http://schemas.openxmlformats.org/officeDocument/2006/relationships/hyperlink" Target="https://www.youtube.com/watch?v=QLcqJIqf-mU" TargetMode="External"/><Relationship Id="rId9" Type="http://schemas.openxmlformats.org/officeDocument/2006/relationships/hyperlink" Target="https://www.tes.com/magazine/archive/tell-it-story-if-you-want-pupils-learn"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14.svg"/></Relationships>
</file>

<file path=ppt/slides/_rels/slide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24.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hyperlink" Target="https://www.teachfirst.org.uk/networks" TargetMode="External"/><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3" Type="http://schemas.openxmlformats.org/officeDocument/2006/relationships/hyperlink" Target="http://bit.ly/2OvmvKO" TargetMode="External"/><Relationship Id="rId2" Type="http://schemas.openxmlformats.org/officeDocument/2006/relationships/notesSlide" Target="../notesSlides/notesSlide25.xml"/><Relationship Id="rId1" Type="http://schemas.openxmlformats.org/officeDocument/2006/relationships/slideLayout" Target="../slideLayouts/slideLayout9.xml"/><Relationship Id="rId4" Type="http://schemas.openxmlformats.org/officeDocument/2006/relationships/hyperlink" Target="https://www.aft.org/sites/default/files/periodicals/willingham_0.pdf" TargetMode="Externa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87C7BE3-097B-493C-9F3B-407D017F65D8}"/>
              </a:ext>
            </a:extLst>
          </p:cNvPr>
          <p:cNvSpPr>
            <a:spLocks noGrp="1"/>
          </p:cNvSpPr>
          <p:nvPr>
            <p:ph type="title"/>
          </p:nvPr>
        </p:nvSpPr>
        <p:spPr>
          <a:xfrm>
            <a:off x="635000" y="451908"/>
            <a:ext cx="9092695" cy="852155"/>
          </a:xfrm>
        </p:spPr>
        <p:txBody>
          <a:bodyPr/>
          <a:lstStyle/>
          <a:p>
            <a:r>
              <a:rPr lang="en-GB"/>
              <a:t>Notes to the facilitator</a:t>
            </a:r>
          </a:p>
        </p:txBody>
      </p:sp>
      <p:sp>
        <p:nvSpPr>
          <p:cNvPr id="6" name="Content Placeholder 5">
            <a:extLst>
              <a:ext uri="{FF2B5EF4-FFF2-40B4-BE49-F238E27FC236}">
                <a16:creationId xmlns:a16="http://schemas.microsoft.com/office/drawing/2014/main" id="{73238E87-27C4-460E-A429-B5023ADA326D}"/>
              </a:ext>
            </a:extLst>
          </p:cNvPr>
          <p:cNvSpPr>
            <a:spLocks noGrp="1"/>
          </p:cNvSpPr>
          <p:nvPr>
            <p:ph idx="1"/>
          </p:nvPr>
        </p:nvSpPr>
        <p:spPr>
          <a:xfrm>
            <a:off x="635000" y="1219864"/>
            <a:ext cx="10638284" cy="5455721"/>
          </a:xfrm>
        </p:spPr>
        <p:txBody>
          <a:bodyPr vert="horz" lIns="0" tIns="0" rIns="0" bIns="0" rtlCol="0" anchor="t">
            <a:normAutofit fontScale="92500" lnSpcReduction="20000"/>
          </a:bodyPr>
          <a:lstStyle/>
          <a:p>
            <a:r>
              <a:rPr lang="en-GB" sz="1800" dirty="0"/>
              <a:t>Seminar duration: </a:t>
            </a:r>
            <a:r>
              <a:rPr lang="en-GB" sz="1800" b="0" dirty="0"/>
              <a:t>90 minutes</a:t>
            </a:r>
          </a:p>
          <a:p>
            <a:endParaRPr lang="en-GB" sz="1800" b="0" dirty="0">
              <a:solidFill>
                <a:schemeClr val="accent1"/>
              </a:solidFill>
            </a:endParaRPr>
          </a:p>
          <a:p>
            <a:pPr fontAlgn="base"/>
            <a:r>
              <a:rPr lang="en-GB" sz="1800" dirty="0"/>
              <a:t>Teachers need to have access to: </a:t>
            </a:r>
            <a:endParaRPr lang="en-GB" sz="1800" dirty="0">
              <a:cs typeface="Arial"/>
            </a:endParaRPr>
          </a:p>
          <a:p>
            <a:pPr marL="285750" indent="-285750" fontAlgn="base">
              <a:buFont typeface="Arial" panose="020B0604020202020204" pitchFamily="34" charset="0"/>
              <a:buChar char="•"/>
            </a:pPr>
            <a:r>
              <a:rPr lang="en-GB" sz="1800" b="0" dirty="0">
                <a:cs typeface="Arial"/>
              </a:rPr>
              <a:t>Teachers would benefit from having a </a:t>
            </a:r>
            <a:r>
              <a:rPr lang="en-GB" sz="1800" dirty="0">
                <a:cs typeface="Arial"/>
              </a:rPr>
              <a:t>pen and paper </a:t>
            </a:r>
            <a:r>
              <a:rPr lang="en-GB" sz="1800" b="0" dirty="0">
                <a:cs typeface="Arial"/>
              </a:rPr>
              <a:t>or somewhere to record notes/complete tasks throughout the seminar. </a:t>
            </a:r>
          </a:p>
          <a:p>
            <a:endParaRPr lang="en-GB" sz="1800" dirty="0">
              <a:cs typeface="Arial" panose="020B0604020202020204"/>
            </a:endParaRPr>
          </a:p>
          <a:p>
            <a:pPr marL="0" lvl="2" indent="0" fontAlgn="base">
              <a:buNone/>
            </a:pPr>
            <a:r>
              <a:rPr lang="en-GB" sz="1800" b="1" dirty="0">
                <a:ea typeface="+mn-lt"/>
                <a:cs typeface="+mn-lt"/>
              </a:rPr>
              <a:t>Link to training video on YouTube:</a:t>
            </a:r>
            <a:endParaRPr lang="en-GB" sz="1800" dirty="0">
              <a:ea typeface="+mn-lt"/>
              <a:cs typeface="+mn-lt"/>
            </a:endParaRPr>
          </a:p>
          <a:p>
            <a:pPr marL="285750" indent="-285750">
              <a:buFont typeface="Arial,Sans-Serif" panose="020B0604020202020204" pitchFamily="34" charset="0"/>
              <a:buChar char="•"/>
            </a:pPr>
            <a:r>
              <a:rPr lang="en-GB" sz="1800" b="0" dirty="0">
                <a:ea typeface="+mn-lt"/>
                <a:cs typeface="+mn-lt"/>
                <a:hlinkClick r:id="rId3"/>
              </a:rPr>
              <a:t>How to use Teach First slides</a:t>
            </a:r>
          </a:p>
          <a:p>
            <a:pPr marL="285750" indent="-285750">
              <a:buFont typeface="Arial,Sans-Serif" panose="020B0604020202020204" pitchFamily="34" charset="0"/>
              <a:buChar char="•"/>
            </a:pPr>
            <a:r>
              <a:rPr lang="en-GB" sz="1800" b="0" dirty="0">
                <a:ea typeface="+mn-lt"/>
                <a:cs typeface="+mn-lt"/>
                <a:hlinkClick r:id="rId4"/>
              </a:rPr>
              <a:t>Using meaningful and memorable explanations</a:t>
            </a:r>
            <a:endParaRPr lang="en-GB" sz="1800" b="0" dirty="0">
              <a:ea typeface="+mn-lt"/>
              <a:cs typeface="+mn-lt"/>
            </a:endParaRPr>
          </a:p>
          <a:p>
            <a:pPr marL="285750" lvl="2" indent="-285750"/>
            <a:endParaRPr lang="en-GB" sz="1800" dirty="0">
              <a:ea typeface="+mn-lt"/>
              <a:cs typeface="+mn-lt"/>
            </a:endParaRPr>
          </a:p>
          <a:p>
            <a:pPr marL="0" lvl="2" indent="0">
              <a:buNone/>
            </a:pPr>
            <a:r>
              <a:rPr lang="en-GB" sz="1800" b="1" dirty="0">
                <a:ea typeface="+mn-lt"/>
                <a:cs typeface="+mn-lt"/>
              </a:rPr>
              <a:t>Link to feedback form </a:t>
            </a:r>
            <a:r>
              <a:rPr lang="en-GB" sz="1800" dirty="0">
                <a:ea typeface="+mn-lt"/>
                <a:cs typeface="+mn-lt"/>
              </a:rPr>
              <a:t>–</a:t>
            </a:r>
            <a:r>
              <a:rPr lang="en-GB" sz="1800" b="1" dirty="0">
                <a:ea typeface="+mn-lt"/>
                <a:cs typeface="+mn-lt"/>
              </a:rPr>
              <a:t> </a:t>
            </a:r>
            <a:r>
              <a:rPr lang="en-GB" sz="1800" dirty="0">
                <a:ea typeface="+mn-lt"/>
                <a:cs typeface="+mn-lt"/>
              </a:rPr>
              <a:t>please complete this </a:t>
            </a:r>
            <a:r>
              <a:rPr lang="en-GB" sz="1800" b="1" dirty="0">
                <a:hlinkClick r:id="rId5"/>
              </a:rPr>
              <a:t>facilitator feedback</a:t>
            </a:r>
            <a:r>
              <a:rPr lang="en-GB" sz="1800" b="1" i="0" strike="noStrike" dirty="0">
                <a:effectLst/>
                <a:hlinkClick r:id="rId5"/>
              </a:rPr>
              <a:t> form</a:t>
            </a:r>
            <a:r>
              <a:rPr lang="en-GB" sz="1800" b="1" i="0" strike="noStrike" dirty="0">
                <a:effectLst/>
              </a:rPr>
              <a:t> </a:t>
            </a:r>
            <a:r>
              <a:rPr lang="en-GB" sz="1800" dirty="0">
                <a:ea typeface="+mn-lt"/>
                <a:cs typeface="+mn-lt"/>
              </a:rPr>
              <a:t>after delivering this seminar. </a:t>
            </a:r>
            <a:endParaRPr lang="en-US" sz="1800" dirty="0">
              <a:ea typeface="+mn-lt"/>
              <a:cs typeface="+mn-lt"/>
            </a:endParaRPr>
          </a:p>
          <a:p>
            <a:pPr marL="285750" lvl="2" indent="-285750"/>
            <a:endParaRPr lang="en-GB" sz="1800" dirty="0">
              <a:ea typeface="+mn-lt"/>
              <a:cs typeface="+mn-lt"/>
            </a:endParaRPr>
          </a:p>
          <a:p>
            <a:pPr marL="0" lvl="2" indent="0">
              <a:buNone/>
            </a:pPr>
            <a:r>
              <a:rPr lang="en-GB" sz="1800" b="1" dirty="0">
                <a:ea typeface="+mn-lt"/>
                <a:cs typeface="+mn-lt"/>
              </a:rPr>
              <a:t>Research or resources you might wish to review ahead of delivery:</a:t>
            </a:r>
            <a:endParaRPr lang="en-GB" sz="1800" dirty="0">
              <a:ea typeface="+mn-lt"/>
              <a:cs typeface="+mn-lt"/>
            </a:endParaRPr>
          </a:p>
          <a:p>
            <a:pPr marL="251460" lvl="2" indent="-251460"/>
            <a:r>
              <a:rPr lang="en-GB" sz="1800" dirty="0">
                <a:ea typeface="+mn-lt"/>
                <a:cs typeface="+mn-lt"/>
                <a:hlinkClick r:id="rId6"/>
              </a:rPr>
              <a:t>BBC Teach - Rosa Parks</a:t>
            </a:r>
            <a:endParaRPr lang="en-GB" sz="1800" dirty="0">
              <a:ea typeface="+mn-lt"/>
              <a:cs typeface="+mn-lt"/>
            </a:endParaRPr>
          </a:p>
          <a:p>
            <a:pPr marL="251460" lvl="2" indent="-251460">
              <a:buFont typeface="Arial"/>
              <a:buChar char="•"/>
            </a:pPr>
            <a:r>
              <a:rPr lang="en-GB" sz="1800" dirty="0">
                <a:ea typeface="+mn-lt"/>
                <a:cs typeface="+mn-lt"/>
                <a:hlinkClick r:id="rId7"/>
              </a:rPr>
              <a:t>Analogy: the trusty servant of teacher talk - Andy Tharby</a:t>
            </a:r>
            <a:endParaRPr lang="en-GB" sz="1800" dirty="0">
              <a:ea typeface="+mn-lt"/>
              <a:cs typeface="+mn-lt"/>
            </a:endParaRPr>
          </a:p>
          <a:p>
            <a:pPr marL="251460" lvl="2" indent="-251460">
              <a:buFont typeface="Arial"/>
              <a:buChar char="•"/>
            </a:pPr>
            <a:r>
              <a:rPr lang="en-GB" sz="1800" dirty="0">
                <a:ea typeface="+mn-lt"/>
                <a:cs typeface="+mn-lt"/>
                <a:hlinkClick r:id="rId8"/>
              </a:rPr>
              <a:t>What will improve a student's memory? Daniel Willingham</a:t>
            </a:r>
            <a:endParaRPr lang="en-GB" sz="1800" dirty="0">
              <a:ea typeface="+mn-lt"/>
              <a:cs typeface="+mn-lt"/>
            </a:endParaRPr>
          </a:p>
          <a:p>
            <a:pPr marL="251460" lvl="2" indent="-251460">
              <a:buFont typeface="Arial"/>
              <a:buChar char="•"/>
            </a:pPr>
            <a:r>
              <a:rPr lang="en-GB" sz="1800" dirty="0">
                <a:ea typeface="+mn-lt"/>
                <a:cs typeface="+mn-lt"/>
                <a:hlinkClick r:id="rId9"/>
              </a:rPr>
              <a:t>Tell it like a story if you want pupils to learn - Mark Esner</a:t>
            </a:r>
            <a:endParaRPr lang="en-GB" dirty="0"/>
          </a:p>
          <a:p>
            <a:pPr marL="0" lvl="2" indent="0" fontAlgn="base">
              <a:buNone/>
            </a:pPr>
            <a:endParaRPr lang="en-GB" sz="1200" b="0" dirty="0">
              <a:cs typeface="Arial" panose="020B0604020202020204"/>
            </a:endParaRPr>
          </a:p>
          <a:p>
            <a:pPr marL="285750" indent="-285750">
              <a:buChar char="•"/>
            </a:pPr>
            <a:endParaRPr lang="en-GB" b="0" dirty="0">
              <a:cs typeface="Arial" panose="020B0604020202020204"/>
            </a:endParaRPr>
          </a:p>
          <a:p>
            <a:endParaRPr lang="en-GB" b="0" dirty="0">
              <a:cs typeface="Arial" panose="020B0604020202020204"/>
            </a:endParaRPr>
          </a:p>
          <a:p>
            <a:endParaRPr lang="en-GB" dirty="0">
              <a:cs typeface="Arial" panose="020B0604020202020204"/>
            </a:endParaRPr>
          </a:p>
        </p:txBody>
      </p:sp>
      <p:pic>
        <p:nvPicPr>
          <p:cNvPr id="2" name="Picture 1">
            <a:extLst>
              <a:ext uri="{FF2B5EF4-FFF2-40B4-BE49-F238E27FC236}">
                <a16:creationId xmlns:a16="http://schemas.microsoft.com/office/drawing/2014/main" id="{7B5F0647-D097-434B-85D0-F7E613F010AE}"/>
              </a:ext>
            </a:extLst>
          </p:cNvPr>
          <p:cNvPicPr>
            <a:picLocks noChangeAspect="1"/>
          </p:cNvPicPr>
          <p:nvPr/>
        </p:nvPicPr>
        <p:blipFill>
          <a:blip r:embed="rId10"/>
          <a:stretch>
            <a:fillRect/>
          </a:stretch>
        </p:blipFill>
        <p:spPr>
          <a:xfrm>
            <a:off x="10056709" y="125034"/>
            <a:ext cx="1934817" cy="1179029"/>
          </a:xfrm>
          <a:prstGeom prst="rect">
            <a:avLst/>
          </a:prstGeom>
        </p:spPr>
      </p:pic>
    </p:spTree>
    <p:extLst>
      <p:ext uri="{BB962C8B-B14F-4D97-AF65-F5344CB8AC3E}">
        <p14:creationId xmlns:p14="http://schemas.microsoft.com/office/powerpoint/2010/main" val="2918955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7FDF-82D4-40DB-921B-AC582C83883A}"/>
              </a:ext>
            </a:extLst>
          </p:cNvPr>
          <p:cNvSpPr>
            <a:spLocks noGrp="1"/>
          </p:cNvSpPr>
          <p:nvPr>
            <p:ph type="title"/>
          </p:nvPr>
        </p:nvSpPr>
        <p:spPr/>
        <p:txBody>
          <a:bodyPr/>
          <a:lstStyle/>
          <a:p>
            <a:r>
              <a:rPr lang="en-GB"/>
              <a:t>Overview of the seminar</a:t>
            </a:r>
          </a:p>
        </p:txBody>
      </p:sp>
      <p:sp>
        <p:nvSpPr>
          <p:cNvPr id="4" name="Slide Number Placeholder 3">
            <a:extLst>
              <a:ext uri="{FF2B5EF4-FFF2-40B4-BE49-F238E27FC236}">
                <a16:creationId xmlns:a16="http://schemas.microsoft.com/office/drawing/2014/main" id="{A0E21F62-CD37-4A11-9EAA-503DCD553E7E}"/>
              </a:ext>
            </a:extLst>
          </p:cNvPr>
          <p:cNvSpPr>
            <a:spLocks noGrp="1"/>
          </p:cNvSpPr>
          <p:nvPr>
            <p:ph type="sldNum" sz="quarter" idx="12"/>
          </p:nvPr>
        </p:nvSpPr>
        <p:spPr/>
        <p:txBody>
          <a:bodyPr/>
          <a:lstStyle/>
          <a:p>
            <a:fld id="{6B6EFD66-0F65-0C43-B4F5-A9CE99357F25}" type="slidenum">
              <a:rPr lang="en-GB" smtClean="0"/>
              <a:t>2</a:t>
            </a:fld>
            <a:endParaRPr lang="en-GB"/>
          </a:p>
        </p:txBody>
      </p:sp>
      <p:graphicFrame>
        <p:nvGraphicFramePr>
          <p:cNvPr id="5" name="Table 4">
            <a:extLst>
              <a:ext uri="{FF2B5EF4-FFF2-40B4-BE49-F238E27FC236}">
                <a16:creationId xmlns:a16="http://schemas.microsoft.com/office/drawing/2014/main" id="{FB8767B7-BA73-4058-B4E0-91B34222C6D5}"/>
              </a:ext>
            </a:extLst>
          </p:cNvPr>
          <p:cNvGraphicFramePr>
            <a:graphicFrameLocks noGrp="1"/>
          </p:cNvGraphicFramePr>
          <p:nvPr>
            <p:extLst>
              <p:ext uri="{D42A27DB-BD31-4B8C-83A1-F6EECF244321}">
                <p14:modId xmlns:p14="http://schemas.microsoft.com/office/powerpoint/2010/main" val="3723085578"/>
              </p:ext>
            </p:extLst>
          </p:nvPr>
        </p:nvGraphicFramePr>
        <p:xfrm>
          <a:off x="776673" y="1653837"/>
          <a:ext cx="9910859" cy="4795627"/>
        </p:xfrm>
        <a:graphic>
          <a:graphicData uri="http://schemas.openxmlformats.org/drawingml/2006/table">
            <a:tbl>
              <a:tblPr/>
              <a:tblGrid>
                <a:gridCol w="2807931">
                  <a:extLst>
                    <a:ext uri="{9D8B030D-6E8A-4147-A177-3AD203B41FA5}">
                      <a16:colId xmlns:a16="http://schemas.microsoft.com/office/drawing/2014/main" val="4274552817"/>
                    </a:ext>
                  </a:extLst>
                </a:gridCol>
                <a:gridCol w="7102928">
                  <a:extLst>
                    <a:ext uri="{9D8B030D-6E8A-4147-A177-3AD203B41FA5}">
                      <a16:colId xmlns:a16="http://schemas.microsoft.com/office/drawing/2014/main" val="2904191856"/>
                    </a:ext>
                  </a:extLst>
                </a:gridCol>
              </a:tblGrid>
              <a:tr h="587829">
                <a:tc gridSpan="2">
                  <a:txBody>
                    <a:bodyPr/>
                    <a:lstStyle/>
                    <a:p>
                      <a:pPr algn="ctr" fontAlgn="base"/>
                      <a:r>
                        <a:rPr lang="en-GB" sz="1700" b="1" i="0">
                          <a:solidFill>
                            <a:srgbClr val="FFFFFF"/>
                          </a:solidFill>
                          <a:effectLst/>
                          <a:latin typeface="Arial" panose="020B0604020202020204" pitchFamily="34" charset="0"/>
                        </a:rPr>
                        <a:t>Seminar focus: Using meaningful and memorable explanations​</a:t>
                      </a:r>
                      <a:endParaRPr lang="en-GB" sz="1300" b="1" i="0">
                        <a:solidFill>
                          <a:srgbClr val="FFFFFF"/>
                        </a:solidFill>
                        <a:effectLst/>
                      </a:endParaRPr>
                    </a:p>
                    <a:p>
                      <a:pPr algn="l" fontAlgn="base"/>
                      <a:r>
                        <a:rPr lang="en-GB" sz="1700" b="1" i="0">
                          <a:solidFill>
                            <a:srgbClr val="FFFFFF"/>
                          </a:solidFill>
                          <a:effectLst/>
                          <a:latin typeface="Arial" panose="020B0604020202020204" pitchFamily="34" charset="0"/>
                        </a:rPr>
                        <a:t>​</a:t>
                      </a:r>
                      <a:endParaRPr lang="en-GB" sz="1300" b="1" i="0">
                        <a:solidFill>
                          <a:srgbClr val="FFFFFF"/>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42863" cap="flat" cmpd="sng" algn="ctr">
                      <a:solidFill>
                        <a:srgbClr val="FFFFFF"/>
                      </a:solidFill>
                      <a:prstDash val="solid"/>
                      <a:round/>
                      <a:headEnd type="none" w="med" len="med"/>
                      <a:tailEnd type="none" w="med" len="med"/>
                    </a:lnB>
                    <a:solidFill>
                      <a:srgbClr val="3663F0"/>
                    </a:solidFill>
                  </a:tcPr>
                </a:tc>
                <a:tc hMerge="1">
                  <a:txBody>
                    <a:bodyPr/>
                    <a:lstStyle/>
                    <a:p>
                      <a:endParaRPr lang="en-GB"/>
                    </a:p>
                  </a:txBody>
                  <a:tcPr/>
                </a:tc>
                <a:extLst>
                  <a:ext uri="{0D108BD9-81ED-4DB2-BD59-A6C34878D82A}">
                    <a16:rowId xmlns:a16="http://schemas.microsoft.com/office/drawing/2014/main" val="1992922512"/>
                  </a:ext>
                </a:extLst>
              </a:tr>
              <a:tr h="839755">
                <a:tc>
                  <a:txBody>
                    <a:bodyPr/>
                    <a:lstStyle/>
                    <a:p>
                      <a:pPr algn="l" fontAlgn="base"/>
                      <a:r>
                        <a:rPr lang="en-GB" sz="1700" b="0" i="0">
                          <a:solidFill>
                            <a:srgbClr val="000000"/>
                          </a:solidFill>
                          <a:effectLst/>
                          <a:latin typeface="Arial" panose="020B0604020202020204" pitchFamily="34" charset="0"/>
                        </a:rPr>
                        <a:t>Slide 3 </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42863"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tc>
                  <a:txBody>
                    <a:bodyPr/>
                    <a:lstStyle/>
                    <a:p>
                      <a:pPr algn="l" fontAlgn="base"/>
                      <a:r>
                        <a:rPr lang="en-GB" sz="1700" b="0" i="0" dirty="0">
                          <a:solidFill>
                            <a:srgbClr val="000000"/>
                          </a:solidFill>
                          <a:effectLst/>
                          <a:latin typeface="Arial" panose="020B0604020202020204" pitchFamily="34" charset="0"/>
                        </a:rPr>
                        <a:t>Settling task – ECTs are asked to consider the strategies/techniques they use to remember complex and/or new information.</a:t>
                      </a:r>
                      <a:endParaRPr lang="en-GB" sz="1700" b="0" i="0" dirty="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42863"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extLst>
                  <a:ext uri="{0D108BD9-81ED-4DB2-BD59-A6C34878D82A}">
                    <a16:rowId xmlns:a16="http://schemas.microsoft.com/office/drawing/2014/main" val="1424449559"/>
                  </a:ext>
                </a:extLst>
              </a:tr>
              <a:tr h="335902">
                <a:tc>
                  <a:txBody>
                    <a:bodyPr/>
                    <a:lstStyle/>
                    <a:p>
                      <a:pPr algn="l" fontAlgn="base"/>
                      <a:r>
                        <a:rPr lang="en-GB" sz="1700" b="0" i="0">
                          <a:solidFill>
                            <a:srgbClr val="000000"/>
                          </a:solidFill>
                          <a:effectLst/>
                          <a:latin typeface="Arial" panose="020B0604020202020204" pitchFamily="34" charset="0"/>
                        </a:rPr>
                        <a:t>Slides 4 – 6 ​</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tc>
                  <a:txBody>
                    <a:bodyPr/>
                    <a:lstStyle/>
                    <a:p>
                      <a:pPr algn="l" fontAlgn="base"/>
                      <a:r>
                        <a:rPr lang="en-GB" sz="1700" b="0" i="0">
                          <a:solidFill>
                            <a:srgbClr val="000000"/>
                          </a:solidFill>
                          <a:effectLst/>
                          <a:latin typeface="Arial" panose="020B0604020202020204" pitchFamily="34" charset="0"/>
                        </a:rPr>
                        <a:t>Opening of the seminar.</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extLst>
                  <a:ext uri="{0D108BD9-81ED-4DB2-BD59-A6C34878D82A}">
                    <a16:rowId xmlns:a16="http://schemas.microsoft.com/office/drawing/2014/main" val="4217611586"/>
                  </a:ext>
                </a:extLst>
              </a:tr>
              <a:tr h="587829">
                <a:tc>
                  <a:txBody>
                    <a:bodyPr/>
                    <a:lstStyle/>
                    <a:p>
                      <a:pPr algn="l" fontAlgn="base"/>
                      <a:r>
                        <a:rPr lang="en-GB" sz="1700" b="0" i="0">
                          <a:solidFill>
                            <a:srgbClr val="000000"/>
                          </a:solidFill>
                          <a:effectLst/>
                          <a:latin typeface="Arial" panose="020B0604020202020204" pitchFamily="34" charset="0"/>
                        </a:rPr>
                        <a:t>Slides 7 – 8</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tc>
                  <a:txBody>
                    <a:bodyPr/>
                    <a:lstStyle/>
                    <a:p>
                      <a:pPr algn="l" fontAlgn="base"/>
                      <a:r>
                        <a:rPr lang="en-GB" sz="1700" b="0" i="0" kern="1200">
                          <a:solidFill>
                            <a:schemeClr val="tx1"/>
                          </a:solidFill>
                          <a:effectLst/>
                          <a:latin typeface="+mn-lt"/>
                          <a:ea typeface="+mn-ea"/>
                          <a:cs typeface="+mn-cs"/>
                        </a:rPr>
                        <a:t>Explores the importance of ensuring pupils’ thinking is focused and the importance of linking new content to prior knowledge​.</a:t>
                      </a:r>
                      <a:r>
                        <a:rPr lang="en-GB" sz="1700" b="0" i="0">
                          <a:solidFill>
                            <a:srgbClr val="000000"/>
                          </a:solidFill>
                          <a:effectLst/>
                          <a:latin typeface="Arial" panose="020B0604020202020204" pitchFamily="34" charset="0"/>
                        </a:rPr>
                        <a:t>​</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extLst>
                  <a:ext uri="{0D108BD9-81ED-4DB2-BD59-A6C34878D82A}">
                    <a16:rowId xmlns:a16="http://schemas.microsoft.com/office/drawing/2014/main" val="2784977605"/>
                  </a:ext>
                </a:extLst>
              </a:tr>
              <a:tr h="587829">
                <a:tc>
                  <a:txBody>
                    <a:bodyPr/>
                    <a:lstStyle/>
                    <a:p>
                      <a:pPr algn="l" fontAlgn="base"/>
                      <a:r>
                        <a:rPr lang="en-GB" sz="1700" b="0" i="0">
                          <a:solidFill>
                            <a:srgbClr val="000000"/>
                          </a:solidFill>
                          <a:effectLst/>
                          <a:latin typeface="Arial" panose="020B0604020202020204" pitchFamily="34" charset="0"/>
                        </a:rPr>
                        <a:t>Slide 9</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tc>
                  <a:txBody>
                    <a:bodyPr/>
                    <a:lstStyle/>
                    <a:p>
                      <a:pPr algn="l" fontAlgn="base"/>
                      <a:r>
                        <a:rPr lang="en-GB" sz="1700" b="0" i="0" kern="1200">
                          <a:solidFill>
                            <a:schemeClr val="tx1"/>
                          </a:solidFill>
                          <a:effectLst/>
                          <a:latin typeface="+mn-lt"/>
                          <a:ea typeface="+mn-ea"/>
                          <a:cs typeface="+mn-cs"/>
                        </a:rPr>
                        <a:t>Introduces the strategies that will be covered in the seminar to make explanations meaningful and memorable for pupils.</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extLst>
                  <a:ext uri="{0D108BD9-81ED-4DB2-BD59-A6C34878D82A}">
                    <a16:rowId xmlns:a16="http://schemas.microsoft.com/office/drawing/2014/main" val="1701654196"/>
                  </a:ext>
                </a:extLst>
              </a:tr>
              <a:tr h="587829">
                <a:tc>
                  <a:txBody>
                    <a:bodyPr/>
                    <a:lstStyle/>
                    <a:p>
                      <a:pPr algn="l" fontAlgn="base"/>
                      <a:r>
                        <a:rPr lang="en-GB" sz="1700" b="0" i="0">
                          <a:solidFill>
                            <a:srgbClr val="000000"/>
                          </a:solidFill>
                          <a:effectLst/>
                          <a:latin typeface="Arial" panose="020B0604020202020204" pitchFamily="34" charset="0"/>
                        </a:rPr>
                        <a:t>Slides 10 – 15</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tc>
                  <a:txBody>
                    <a:bodyPr/>
                    <a:lstStyle/>
                    <a:p>
                      <a:pPr algn="l" fontAlgn="base"/>
                      <a:r>
                        <a:rPr lang="en-GB" sz="1700" b="0"/>
                        <a:t>Explores why analogies are effective, how to use them and sets a task for ECTs to practise using them as part of their explanations</a:t>
                      </a:r>
                      <a:r>
                        <a:rPr lang="en-GB" sz="1700" b="0" i="0">
                          <a:solidFill>
                            <a:srgbClr val="000000"/>
                          </a:solidFill>
                          <a:effectLst/>
                          <a:latin typeface="Arial" panose="020B0604020202020204" pitchFamily="34" charset="0"/>
                        </a:rPr>
                        <a:t>​.</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extLst>
                  <a:ext uri="{0D108BD9-81ED-4DB2-BD59-A6C34878D82A}">
                    <a16:rowId xmlns:a16="http://schemas.microsoft.com/office/drawing/2014/main" val="530879513"/>
                  </a:ext>
                </a:extLst>
              </a:tr>
              <a:tr h="587829">
                <a:tc>
                  <a:txBody>
                    <a:bodyPr/>
                    <a:lstStyle/>
                    <a:p>
                      <a:pPr algn="l" fontAlgn="base"/>
                      <a:r>
                        <a:rPr lang="en-GB" sz="1800" b="0" i="0" dirty="0">
                          <a:solidFill>
                            <a:srgbClr val="000000"/>
                          </a:solidFill>
                          <a:effectLst/>
                        </a:rPr>
                        <a:t>Slides 16 </a:t>
                      </a:r>
                      <a:r>
                        <a:rPr lang="en-GB" sz="1800" b="0" i="0" dirty="0">
                          <a:solidFill>
                            <a:srgbClr val="000000"/>
                          </a:solidFill>
                          <a:effectLst/>
                          <a:latin typeface="Arial" panose="020B0604020202020204" pitchFamily="34" charset="0"/>
                        </a:rPr>
                        <a:t>–</a:t>
                      </a:r>
                      <a:r>
                        <a:rPr lang="en-GB" sz="1800" b="0" i="0" dirty="0">
                          <a:solidFill>
                            <a:srgbClr val="000000"/>
                          </a:solidFill>
                          <a:effectLst/>
                        </a:rPr>
                        <a:t> 23</a:t>
                      </a: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tc>
                  <a:txBody>
                    <a:bodyPr/>
                    <a:lstStyle/>
                    <a:p>
                      <a:pPr algn="l" fontAlgn="base"/>
                      <a:r>
                        <a:rPr lang="en-GB" sz="1700" b="0"/>
                        <a:t>Explores why mnemonics are effective, how to use them and sets a task for ECTs to practise using them as part of their explanations.</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extLst>
                  <a:ext uri="{0D108BD9-81ED-4DB2-BD59-A6C34878D82A}">
                    <a16:rowId xmlns:a16="http://schemas.microsoft.com/office/drawing/2014/main" val="2148928415"/>
                  </a:ext>
                </a:extLst>
              </a:tr>
              <a:tr h="587829">
                <a:tc>
                  <a:txBody>
                    <a:bodyPr/>
                    <a:lstStyle/>
                    <a:p>
                      <a:pPr algn="l" fontAlgn="base"/>
                      <a:r>
                        <a:rPr lang="en-GB" sz="1700" b="0" i="0">
                          <a:solidFill>
                            <a:srgbClr val="000000"/>
                          </a:solidFill>
                          <a:effectLst/>
                          <a:latin typeface="Arial" panose="020B0604020202020204" pitchFamily="34" charset="0"/>
                        </a:rPr>
                        <a:t>Slide 24</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tc>
                  <a:txBody>
                    <a:bodyPr/>
                    <a:lstStyle/>
                    <a:p>
                      <a:pPr algn="l" fontAlgn="base"/>
                      <a:r>
                        <a:rPr lang="en-GB" sz="1700" b="0" i="0" dirty="0">
                          <a:solidFill>
                            <a:srgbClr val="000000"/>
                          </a:solidFill>
                          <a:effectLst/>
                          <a:latin typeface="Arial" panose="020B0604020202020204" pitchFamily="34" charset="0"/>
                        </a:rPr>
                        <a:t>Shares resources and networks that might be useful for ECTs to utilise to further support their development.​</a:t>
                      </a:r>
                      <a:endParaRPr lang="en-GB" sz="1700" b="0" i="0" dirty="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extLst>
                  <a:ext uri="{0D108BD9-81ED-4DB2-BD59-A6C34878D82A}">
                    <a16:rowId xmlns:a16="http://schemas.microsoft.com/office/drawing/2014/main" val="3999817674"/>
                  </a:ext>
                </a:extLst>
              </a:tr>
            </a:tbl>
          </a:graphicData>
        </a:graphic>
      </p:graphicFrame>
    </p:spTree>
    <p:extLst>
      <p:ext uri="{BB962C8B-B14F-4D97-AF65-F5344CB8AC3E}">
        <p14:creationId xmlns:p14="http://schemas.microsoft.com/office/powerpoint/2010/main" val="784748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Snipped 13">
            <a:extLst>
              <a:ext uri="{FF2B5EF4-FFF2-40B4-BE49-F238E27FC236}">
                <a16:creationId xmlns:a16="http://schemas.microsoft.com/office/drawing/2014/main" id="{0806E19C-6298-4BBA-BBF7-F49206A812F8}"/>
              </a:ext>
            </a:extLst>
          </p:cNvPr>
          <p:cNvSpPr/>
          <p:nvPr/>
        </p:nvSpPr>
        <p:spPr>
          <a:xfrm>
            <a:off x="894364" y="2427151"/>
            <a:ext cx="6953692" cy="3569611"/>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 name="Title 2">
            <a:extLst>
              <a:ext uri="{FF2B5EF4-FFF2-40B4-BE49-F238E27FC236}">
                <a16:creationId xmlns:a16="http://schemas.microsoft.com/office/drawing/2014/main" id="{DAA69DC3-1060-49CA-91EF-B960D5FAECAB}"/>
              </a:ext>
            </a:extLst>
          </p:cNvPr>
          <p:cNvSpPr>
            <a:spLocks noGrp="1"/>
          </p:cNvSpPr>
          <p:nvPr>
            <p:ph type="title"/>
          </p:nvPr>
        </p:nvSpPr>
        <p:spPr>
          <a:xfrm>
            <a:off x="1075117" y="2924794"/>
            <a:ext cx="6592185" cy="2424574"/>
          </a:xfrm>
        </p:spPr>
        <p:txBody>
          <a:bodyPr/>
          <a:lstStyle/>
          <a:p>
            <a:r>
              <a:rPr lang="en-GB" sz="3200">
                <a:solidFill>
                  <a:schemeClr val="tx1"/>
                </a:solidFill>
                <a:latin typeface="+mj-lt"/>
              </a:rPr>
              <a:t>How do you remember complex and/or new information? </a:t>
            </a:r>
            <a:br>
              <a:rPr lang="en-GB" sz="3200">
                <a:solidFill>
                  <a:schemeClr val="tx1"/>
                </a:solidFill>
                <a:latin typeface="+mj-lt"/>
              </a:rPr>
            </a:br>
            <a:br>
              <a:rPr lang="en-GB" sz="3200">
                <a:solidFill>
                  <a:schemeClr val="tx1"/>
                </a:solidFill>
                <a:latin typeface="+mj-lt"/>
              </a:rPr>
            </a:br>
            <a:r>
              <a:rPr lang="en-GB" sz="3200">
                <a:solidFill>
                  <a:schemeClr val="tx1"/>
                </a:solidFill>
                <a:latin typeface="+mj-lt"/>
              </a:rPr>
              <a:t>What techniques or strategies do you use?</a:t>
            </a:r>
            <a:br>
              <a:rPr lang="en-GB" sz="3200">
                <a:solidFill>
                  <a:schemeClr val="tx1"/>
                </a:solidFill>
                <a:latin typeface="+mj-lt"/>
              </a:rPr>
            </a:br>
            <a:br>
              <a:rPr lang="en-GB" sz="3200">
                <a:solidFill>
                  <a:schemeClr val="tx1"/>
                </a:solidFill>
                <a:latin typeface="+mj-lt"/>
              </a:rPr>
            </a:br>
            <a:endParaRPr lang="en-GB" sz="3200">
              <a:solidFill>
                <a:schemeClr val="tx1"/>
              </a:solidFill>
              <a:latin typeface="+mj-lt"/>
            </a:endParaRPr>
          </a:p>
        </p:txBody>
      </p:sp>
      <p:sp>
        <p:nvSpPr>
          <p:cNvPr id="11" name="Slide Number Placeholder 2">
            <a:extLst>
              <a:ext uri="{FF2B5EF4-FFF2-40B4-BE49-F238E27FC236}">
                <a16:creationId xmlns:a16="http://schemas.microsoft.com/office/drawing/2014/main" id="{1CD61F3A-99D2-4AF8-8D41-F72E5621AB5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FFFFF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0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2" name="TextBox 11">
            <a:extLst>
              <a:ext uri="{FF2B5EF4-FFF2-40B4-BE49-F238E27FC236}">
                <a16:creationId xmlns:a16="http://schemas.microsoft.com/office/drawing/2014/main" id="{62697ED5-EC94-4B73-A700-75020A892EA4}"/>
              </a:ext>
            </a:extLst>
          </p:cNvPr>
          <p:cNvSpPr txBox="1"/>
          <p:nvPr/>
        </p:nvSpPr>
        <p:spPr>
          <a:xfrm>
            <a:off x="2004345" y="205782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pic>
        <p:nvPicPr>
          <p:cNvPr id="9" name="Graphic 8" descr="Signature with solid fill">
            <a:extLst>
              <a:ext uri="{FF2B5EF4-FFF2-40B4-BE49-F238E27FC236}">
                <a16:creationId xmlns:a16="http://schemas.microsoft.com/office/drawing/2014/main" id="{189C09F6-3522-46C7-95C0-C04E350FCD0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82246" y="2585817"/>
            <a:ext cx="3410945" cy="3410945"/>
          </a:xfrm>
          <a:prstGeom prst="rect">
            <a:avLst/>
          </a:prstGeom>
        </p:spPr>
      </p:pic>
      <p:sp>
        <p:nvSpPr>
          <p:cNvPr id="10" name="TextBox 9">
            <a:extLst>
              <a:ext uri="{FF2B5EF4-FFF2-40B4-BE49-F238E27FC236}">
                <a16:creationId xmlns:a16="http://schemas.microsoft.com/office/drawing/2014/main" id="{AEF2CA2E-E4C7-4447-91E6-950909E501E2}"/>
              </a:ext>
            </a:extLst>
          </p:cNvPr>
          <p:cNvSpPr txBox="1"/>
          <p:nvPr/>
        </p:nvSpPr>
        <p:spPr>
          <a:xfrm>
            <a:off x="765545" y="439634"/>
            <a:ext cx="4040371"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FFFFFF"/>
                </a:solidFill>
                <a:effectLst/>
                <a:uLnTx/>
                <a:uFillTx/>
                <a:latin typeface="Constantia" panose="02030602050306030303" pitchFamily="18" charset="0"/>
                <a:ea typeface="+mn-ea"/>
                <a:cs typeface="+mn-cs"/>
              </a:rPr>
              <a:t>Settling task</a:t>
            </a:r>
          </a:p>
        </p:txBody>
      </p:sp>
    </p:spTree>
    <p:extLst>
      <p:ext uri="{BB962C8B-B14F-4D97-AF65-F5344CB8AC3E}">
        <p14:creationId xmlns:p14="http://schemas.microsoft.com/office/powerpoint/2010/main" val="15065750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Top Corners Snipped 15">
            <a:extLst>
              <a:ext uri="{FF2B5EF4-FFF2-40B4-BE49-F238E27FC236}">
                <a16:creationId xmlns:a16="http://schemas.microsoft.com/office/drawing/2014/main" id="{9C2436F9-FD6D-44D5-9464-B8281576D1FA}"/>
              </a:ext>
            </a:extLst>
          </p:cNvPr>
          <p:cNvSpPr/>
          <p:nvPr/>
        </p:nvSpPr>
        <p:spPr>
          <a:xfrm>
            <a:off x="6786664" y="3057348"/>
            <a:ext cx="5217819" cy="369331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F3CC4C13-3E97-C642-B810-682B24DE21DC}"/>
              </a:ext>
            </a:extLst>
          </p:cNvPr>
          <p:cNvSpPr>
            <a:spLocks noGrp="1"/>
          </p:cNvSpPr>
          <p:nvPr>
            <p:ph type="ctrTitle"/>
          </p:nvPr>
        </p:nvSpPr>
        <p:spPr>
          <a:xfrm>
            <a:off x="4400550" y="-31570"/>
            <a:ext cx="7695373" cy="1746121"/>
          </a:xfrm>
        </p:spPr>
        <p:txBody>
          <a:bodyPr>
            <a:noAutofit/>
          </a:bodyPr>
          <a:lstStyle/>
          <a:p>
            <a:r>
              <a:rPr lang="en-GB" sz="5000"/>
              <a:t>Using meaningful and memorable explanations</a:t>
            </a:r>
          </a:p>
        </p:txBody>
      </p:sp>
      <p:sp>
        <p:nvSpPr>
          <p:cNvPr id="15" name="TextBox 14">
            <a:extLst>
              <a:ext uri="{FF2B5EF4-FFF2-40B4-BE49-F238E27FC236}">
                <a16:creationId xmlns:a16="http://schemas.microsoft.com/office/drawing/2014/main" id="{C47815DB-C349-463E-9F22-94B1767EA056}"/>
              </a:ext>
            </a:extLst>
          </p:cNvPr>
          <p:cNvSpPr txBox="1"/>
          <p:nvPr/>
        </p:nvSpPr>
        <p:spPr>
          <a:xfrm>
            <a:off x="6969663" y="3401913"/>
            <a:ext cx="3790638"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srgbClr val="000000"/>
                </a:solidFill>
                <a:effectLst/>
                <a:uLnTx/>
                <a:uFillTx/>
                <a:latin typeface="Arial" panose="020B0604020202020204"/>
                <a:ea typeface="+mn-ea"/>
                <a:cs typeface="+mn-cs"/>
              </a:rPr>
              <a:t>Throughout the seminar please: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srgbClr val="000000"/>
                </a:solidFill>
                <a:effectLst/>
                <a:uLnTx/>
                <a:uFillTx/>
                <a:latin typeface="Arial" panose="020B0604020202020204"/>
                <a:ea typeface="+mn-ea"/>
                <a:cs typeface="+mn-cs"/>
              </a:rPr>
              <a:t>keep your camera on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srgbClr val="000000"/>
                </a:solidFill>
                <a:effectLst/>
                <a:uLnTx/>
                <a:uFillTx/>
                <a:latin typeface="Arial" panose="020B0604020202020204"/>
                <a:ea typeface="+mn-ea"/>
                <a:cs typeface="+mn-cs"/>
              </a:rPr>
              <a:t>mic muted if not talking</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srgbClr val="000000"/>
                </a:solidFill>
                <a:effectLst/>
                <a:uLnTx/>
                <a:uFillTx/>
                <a:latin typeface="Arial" panose="020B0604020202020204"/>
                <a:ea typeface="+mn-ea"/>
                <a:cs typeface="+mn-cs"/>
              </a:rPr>
              <a:t>‘raise your hand’ if you wish to speak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17" name="Rectangle: Top Corners Snipped 16">
            <a:extLst>
              <a:ext uri="{FF2B5EF4-FFF2-40B4-BE49-F238E27FC236}">
                <a16:creationId xmlns:a16="http://schemas.microsoft.com/office/drawing/2014/main" id="{1FD973A6-CCFC-4D9F-AFCD-5E5FCE68129E}"/>
              </a:ext>
            </a:extLst>
          </p:cNvPr>
          <p:cNvSpPr/>
          <p:nvPr/>
        </p:nvSpPr>
        <p:spPr>
          <a:xfrm rot="21335612">
            <a:off x="6116365" y="2781300"/>
            <a:ext cx="2352200" cy="62061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FFFFFF"/>
                </a:solidFill>
                <a:effectLst/>
                <a:uLnTx/>
                <a:uFillTx/>
                <a:latin typeface="Arial" panose="020B0604020202020204"/>
                <a:ea typeface="+mn-ea"/>
                <a:cs typeface="+mn-cs"/>
              </a:rPr>
              <a:t>seminar norms</a:t>
            </a:r>
          </a:p>
        </p:txBody>
      </p:sp>
      <p:pic>
        <p:nvPicPr>
          <p:cNvPr id="19" name="Graphic 18" descr="Video camera">
            <a:extLst>
              <a:ext uri="{FF2B5EF4-FFF2-40B4-BE49-F238E27FC236}">
                <a16:creationId xmlns:a16="http://schemas.microsoft.com/office/drawing/2014/main" id="{32319608-3CD5-4FF1-9B75-A8E8DBBA8B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12468" y="4132846"/>
            <a:ext cx="767457" cy="767457"/>
          </a:xfrm>
          <a:prstGeom prst="rect">
            <a:avLst/>
          </a:prstGeom>
        </p:spPr>
      </p:pic>
      <p:pic>
        <p:nvPicPr>
          <p:cNvPr id="21" name="Graphic 20" descr="Radio microphone">
            <a:extLst>
              <a:ext uri="{FF2B5EF4-FFF2-40B4-BE49-F238E27FC236}">
                <a16:creationId xmlns:a16="http://schemas.microsoft.com/office/drawing/2014/main" id="{3A688C46-FE33-40F9-8086-6555E3DD7D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50043" y="5032045"/>
            <a:ext cx="620515" cy="620515"/>
          </a:xfrm>
          <a:prstGeom prst="rect">
            <a:avLst/>
          </a:prstGeom>
        </p:spPr>
      </p:pic>
      <p:pic>
        <p:nvPicPr>
          <p:cNvPr id="23" name="Graphic 22" descr="Raised hand">
            <a:extLst>
              <a:ext uri="{FF2B5EF4-FFF2-40B4-BE49-F238E27FC236}">
                <a16:creationId xmlns:a16="http://schemas.microsoft.com/office/drawing/2014/main" id="{1F166D38-1A7B-4620-9CB3-EC36A0FE72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03101" y="5784302"/>
            <a:ext cx="767457" cy="767457"/>
          </a:xfrm>
          <a:prstGeom prst="rect">
            <a:avLst/>
          </a:prstGeom>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1272" y="0"/>
            <a:ext cx="4578350"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3625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9EB488-BC77-0540-812C-E70B6AC86254}"/>
              </a:ext>
            </a:extLst>
          </p:cNvPr>
          <p:cNvSpPr>
            <a:spLocks noGrp="1"/>
          </p:cNvSpPr>
          <p:nvPr>
            <p:ph type="title"/>
          </p:nvPr>
        </p:nvSpPr>
        <p:spPr/>
        <p:txBody>
          <a:bodyPr/>
          <a:lstStyle/>
          <a:p>
            <a:r>
              <a:rPr lang="en-GB"/>
              <a:t>Seminar objectives</a:t>
            </a:r>
          </a:p>
        </p:txBody>
      </p:sp>
      <p:sp>
        <p:nvSpPr>
          <p:cNvPr id="6" name="Content Placeholder 5">
            <a:extLst>
              <a:ext uri="{FF2B5EF4-FFF2-40B4-BE49-F238E27FC236}">
                <a16:creationId xmlns:a16="http://schemas.microsoft.com/office/drawing/2014/main" id="{60EA8BC1-62A1-4248-B8BC-61125B1A324F}"/>
              </a:ext>
            </a:extLst>
          </p:cNvPr>
          <p:cNvSpPr>
            <a:spLocks noGrp="1"/>
          </p:cNvSpPr>
          <p:nvPr>
            <p:ph idx="1"/>
          </p:nvPr>
        </p:nvSpPr>
        <p:spPr>
          <a:xfrm>
            <a:off x="635000" y="1752600"/>
            <a:ext cx="10918825" cy="4200525"/>
          </a:xfrm>
        </p:spPr>
        <p:txBody>
          <a:bodyPr vert="horz" lIns="0" tIns="0" rIns="0" bIns="0" rtlCol="0" anchor="t">
            <a:normAutofit/>
          </a:bodyPr>
          <a:lstStyle/>
          <a:p>
            <a:pPr marL="0" lvl="2" indent="0">
              <a:buNone/>
            </a:pPr>
            <a:r>
              <a:rPr lang="en-GB" sz="2700" dirty="0">
                <a:latin typeface="+mj-lt"/>
              </a:rPr>
              <a:t>By the end of this seminar you will:</a:t>
            </a:r>
            <a:endParaRPr lang="en-GB" sz="2700" b="0" i="0" dirty="0">
              <a:effectLst/>
              <a:latin typeface="+mj-lt"/>
            </a:endParaRPr>
          </a:p>
          <a:p>
            <a:pPr marL="251460" lvl="2" indent="-251460"/>
            <a:r>
              <a:rPr lang="en-GB" sz="2700" dirty="0">
                <a:latin typeface="+mj-lt"/>
              </a:rPr>
              <a:t>u</a:t>
            </a:r>
            <a:r>
              <a:rPr lang="en-GB" sz="2700" b="0" i="0" dirty="0">
                <a:effectLst/>
                <a:latin typeface="+mj-lt"/>
              </a:rPr>
              <a:t>nderstand the importance of committing key facts to pupils’ memories by making links to prior knowledge</a:t>
            </a:r>
            <a:endParaRPr lang="en-GB" sz="2700" dirty="0">
              <a:latin typeface="+mj-lt"/>
              <a:cs typeface="Arial"/>
            </a:endParaRPr>
          </a:p>
          <a:p>
            <a:pPr marL="251460" lvl="2" indent="-251460"/>
            <a:r>
              <a:rPr lang="en-GB" sz="2700" dirty="0">
                <a:latin typeface="+mj-lt"/>
              </a:rPr>
              <a:t>k</a:t>
            </a:r>
            <a:r>
              <a:rPr lang="en-GB" sz="2700" b="0" i="0" dirty="0">
                <a:effectLst/>
                <a:latin typeface="+mj-lt"/>
              </a:rPr>
              <a:t>now how to use,</a:t>
            </a:r>
            <a:r>
              <a:rPr lang="en-GB" sz="2700" dirty="0">
                <a:latin typeface="+mj-lt"/>
              </a:rPr>
              <a:t> </a:t>
            </a:r>
            <a:r>
              <a:rPr lang="en-GB" sz="2700" b="0" i="0" dirty="0">
                <a:effectLst/>
                <a:latin typeface="+mj-lt"/>
              </a:rPr>
              <a:t>and practise using, concrete examples to make abstract concepts meaningful and memorable through the use of analogies </a:t>
            </a:r>
          </a:p>
          <a:p>
            <a:pPr marL="251460" lvl="2" indent="-251460"/>
            <a:r>
              <a:rPr lang="en-GB" sz="2700" dirty="0">
                <a:latin typeface="+mj-lt"/>
              </a:rPr>
              <a:t>know how to make, and practise making, the steps in a process memorable by using mnemonics</a:t>
            </a:r>
            <a:endParaRPr lang="en-GB" b="0" i="0" dirty="0">
              <a:effectLst/>
              <a:latin typeface="Segoe UI" panose="020B0502040204020203" pitchFamily="34" charset="0"/>
            </a:endParaRPr>
          </a:p>
          <a:p>
            <a:pPr marL="0" lvl="2" indent="0">
              <a:buNone/>
            </a:pPr>
            <a:endParaRPr lang="en-GB" dirty="0"/>
          </a:p>
          <a:p>
            <a:pPr marL="0" lvl="2" indent="0">
              <a:buNone/>
            </a:pPr>
            <a:endParaRPr lang="en-GB" dirty="0"/>
          </a:p>
          <a:p>
            <a:pPr marL="0" lvl="2" indent="0">
              <a:buNone/>
            </a:pPr>
            <a:endParaRPr lang="en-GB" dirty="0"/>
          </a:p>
          <a:p>
            <a:pPr marL="0" lvl="2" indent="0">
              <a:buNone/>
            </a:pPr>
            <a:endParaRPr lang="en-GB" dirty="0"/>
          </a:p>
          <a:p>
            <a:pPr marL="251460" indent="-251460" fontAlgn="base"/>
            <a:endParaRPr lang="en-GB" dirty="0">
              <a:cs typeface="Arial" panose="020B0604020202020204"/>
            </a:endParaRPr>
          </a:p>
          <a:p>
            <a:pPr marL="251460" indent="-251460" fontAlgn="base"/>
            <a:endParaRPr lang="en-GB" dirty="0">
              <a:cs typeface="Arial" panose="020B0604020202020204"/>
            </a:endParaRPr>
          </a:p>
          <a:p>
            <a:pPr marL="0" lvl="2" indent="0">
              <a:buNone/>
            </a:pPr>
            <a:endParaRPr lang="en-GB" dirty="0"/>
          </a:p>
        </p:txBody>
      </p:sp>
      <p:sp>
        <p:nvSpPr>
          <p:cNvPr id="2" name="Slide Number Placeholder 1">
            <a:extLst>
              <a:ext uri="{FF2B5EF4-FFF2-40B4-BE49-F238E27FC236}">
                <a16:creationId xmlns:a16="http://schemas.microsoft.com/office/drawing/2014/main" id="{F73F79CD-4F90-4BA4-A4CD-833A2178DB1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FFFFF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0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487955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Triangle 9">
            <a:extLst>
              <a:ext uri="{FF2B5EF4-FFF2-40B4-BE49-F238E27FC236}">
                <a16:creationId xmlns:a16="http://schemas.microsoft.com/office/drawing/2014/main" id="{DD5625DE-99D0-410A-BB05-5561FEE4F7E4}"/>
              </a:ext>
            </a:extLst>
          </p:cNvPr>
          <p:cNvSpPr/>
          <p:nvPr/>
        </p:nvSpPr>
        <p:spPr>
          <a:xfrm rot="16200000">
            <a:off x="8297693" y="2963693"/>
            <a:ext cx="3743428" cy="4045186"/>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A721511E-B433-4F7E-B573-6B4DA3FDDD6B}"/>
              </a:ext>
            </a:extLst>
          </p:cNvPr>
          <p:cNvSpPr>
            <a:spLocks noGrp="1"/>
          </p:cNvSpPr>
          <p:nvPr>
            <p:ph type="sldNum" sz="quarter" idx="12"/>
          </p:nvPr>
        </p:nvSpPr>
        <p:spPr>
          <a:xfrm>
            <a:off x="10760074" y="6407149"/>
            <a:ext cx="796925" cy="153888"/>
          </a:xfrm>
        </p:spPr>
        <p:txBody>
          <a:bodyPr/>
          <a:lstStyle/>
          <a:p>
            <a:fld id="{6B6EFD66-0F65-0C43-B4F5-A9CE99357F25}" type="slidenum">
              <a:rPr lang="en-GB" smtClean="0"/>
              <a:pPr/>
              <a:t>6</a:t>
            </a:fld>
            <a:endParaRPr lang="en-GB"/>
          </a:p>
        </p:txBody>
      </p:sp>
      <p:sp>
        <p:nvSpPr>
          <p:cNvPr id="6" name="Rectangle 5">
            <a:extLst>
              <a:ext uri="{FF2B5EF4-FFF2-40B4-BE49-F238E27FC236}">
                <a16:creationId xmlns:a16="http://schemas.microsoft.com/office/drawing/2014/main" id="{C00E0118-0204-4FDD-9114-F2491596A28C}"/>
              </a:ext>
            </a:extLst>
          </p:cNvPr>
          <p:cNvSpPr/>
          <p:nvPr/>
        </p:nvSpPr>
        <p:spPr>
          <a:xfrm>
            <a:off x="285056" y="1380958"/>
            <a:ext cx="9324708" cy="4447371"/>
          </a:xfrm>
          <a:prstGeom prst="rect">
            <a:avLst/>
          </a:prstGeom>
        </p:spPr>
        <p:txBody>
          <a:bodyPr wrap="square" lIns="91440" tIns="45720" rIns="91440" bIns="45720" anchor="t">
            <a:spAutoFit/>
          </a:bodyPr>
          <a:lstStyle/>
          <a:p>
            <a:pPr fontAlgn="base"/>
            <a:r>
              <a:rPr lang="en-GB" sz="2000" b="1" dirty="0">
                <a:solidFill>
                  <a:srgbClr val="000000"/>
                </a:solidFill>
                <a:effectLst/>
                <a:cs typeface="Arial"/>
              </a:rPr>
              <a:t>How pupils learn </a:t>
            </a:r>
            <a:r>
              <a:rPr lang="en-GB" sz="2000" b="1" dirty="0">
                <a:effectLst/>
                <a:ea typeface="Calibri" panose="020F0502020204030204" pitchFamily="34" charset="0"/>
                <a:cs typeface="Times New Roman" panose="02020603050405020304" pitchFamily="18" charset="0"/>
              </a:rPr>
              <a:t>(Standard 2 – Promote good progress)</a:t>
            </a:r>
            <a:endParaRPr lang="en-GB" sz="2000" b="1" dirty="0">
              <a:solidFill>
                <a:srgbClr val="000000"/>
              </a:solidFill>
              <a:effectLst/>
              <a:cs typeface="Arial"/>
            </a:endParaRPr>
          </a:p>
          <a:p>
            <a:pPr fontAlgn="base"/>
            <a:r>
              <a:rPr lang="en-GB" sz="2000" dirty="0"/>
              <a:t>2.2 Prior knowledge plays an important role in how pupils learn; committing some key facts to their long-term memory is likely to help pupils learn more complex ideas. </a:t>
            </a:r>
            <a:endParaRPr lang="en-GB" sz="2000" dirty="0">
              <a:solidFill>
                <a:srgbClr val="000000"/>
              </a:solidFill>
              <a:cs typeface="Arial"/>
            </a:endParaRPr>
          </a:p>
          <a:p>
            <a:pPr marL="342900" indent="-342900">
              <a:buFont typeface="Arial"/>
              <a:buChar char="•"/>
            </a:pPr>
            <a:endParaRPr lang="en-GB" sz="2100" dirty="0">
              <a:ea typeface="+mn-lt"/>
              <a:cs typeface="+mn-lt"/>
            </a:endParaRPr>
          </a:p>
          <a:p>
            <a:pPr fontAlgn="base"/>
            <a:r>
              <a:rPr lang="en-GB" sz="2000" b="1" dirty="0">
                <a:solidFill>
                  <a:srgbClr val="000000"/>
                </a:solidFill>
                <a:cs typeface="Arial"/>
              </a:rPr>
              <a:t>Classroom Practice </a:t>
            </a:r>
            <a:r>
              <a:rPr lang="en-GB" sz="2000" b="1" dirty="0">
                <a:effectLst/>
                <a:ea typeface="Calibri" panose="020F0502020204030204" pitchFamily="34" charset="0"/>
                <a:cs typeface="Times New Roman" panose="02020603050405020304" pitchFamily="18" charset="0"/>
              </a:rPr>
              <a:t>(Standard 4 – Plan and teach well structured lessons)</a:t>
            </a:r>
            <a:endParaRPr lang="en-GB" sz="2000" b="1" dirty="0">
              <a:solidFill>
                <a:srgbClr val="000000"/>
              </a:solidFill>
              <a:cs typeface="Arial"/>
            </a:endParaRPr>
          </a:p>
          <a:p>
            <a:pPr fontAlgn="base"/>
            <a:r>
              <a:rPr lang="en-GB" sz="2000" b="0" dirty="0">
                <a:solidFill>
                  <a:srgbClr val="000000"/>
                </a:solidFill>
                <a:effectLst/>
              </a:rPr>
              <a:t>Make good use of expositions, by:</a:t>
            </a:r>
            <a:r>
              <a:rPr lang="en-GB" sz="2000" dirty="0">
                <a:solidFill>
                  <a:srgbClr val="000000"/>
                </a:solidFill>
              </a:rPr>
              <a:t> </a:t>
            </a:r>
          </a:p>
          <a:p>
            <a:pPr marL="342900" indent="-342900" algn="l" rtl="0" fontAlgn="base">
              <a:buFont typeface="Arial" panose="020B0604020202020204" pitchFamily="34" charset="0"/>
              <a:buChar char="•"/>
            </a:pPr>
            <a:r>
              <a:rPr lang="en-GB" sz="2000" b="0" i="1" dirty="0">
                <a:solidFill>
                  <a:srgbClr val="000000"/>
                </a:solidFill>
                <a:effectLst/>
                <a:cs typeface="Arial"/>
              </a:rPr>
              <a:t>Using concrete representation of abstract ideas (e.g. making use of analogies, metaphors, examples and non-examples).  </a:t>
            </a:r>
          </a:p>
          <a:p>
            <a:pPr marL="342900" indent="-342900" algn="l" rtl="0" fontAlgn="base">
              <a:buFont typeface="Arial"/>
              <a:buChar char="•"/>
            </a:pPr>
            <a:endParaRPr lang="en-GB" sz="2000" b="0" i="1" dirty="0">
              <a:solidFill>
                <a:srgbClr val="000000"/>
              </a:solidFill>
              <a:effectLst/>
              <a:cs typeface="Segoe UI"/>
            </a:endParaRPr>
          </a:p>
          <a:p>
            <a:pPr fontAlgn="base"/>
            <a:r>
              <a:rPr lang="en-GB" sz="2000" b="0" dirty="0">
                <a:solidFill>
                  <a:srgbClr val="000000"/>
                </a:solidFill>
                <a:effectLst/>
                <a:cs typeface="Arial"/>
              </a:rPr>
              <a:t>Model effectively, by:</a:t>
            </a:r>
            <a:r>
              <a:rPr lang="en-GB" sz="2000" dirty="0">
                <a:solidFill>
                  <a:srgbClr val="000000"/>
                </a:solidFill>
                <a:cs typeface="Arial"/>
              </a:rPr>
              <a:t> </a:t>
            </a:r>
            <a:endParaRPr lang="en-GB" sz="2000" b="0" dirty="0">
              <a:solidFill>
                <a:srgbClr val="000000"/>
              </a:solidFill>
              <a:effectLst/>
              <a:cs typeface="Arial"/>
            </a:endParaRPr>
          </a:p>
          <a:p>
            <a:pPr marL="342900" indent="-342900" algn="l" rtl="0" fontAlgn="base">
              <a:buFont typeface="Arial"/>
              <a:buChar char="•"/>
            </a:pPr>
            <a:r>
              <a:rPr lang="en-GB" sz="2000" b="0" i="1" dirty="0">
                <a:solidFill>
                  <a:srgbClr val="000000"/>
                </a:solidFill>
                <a:effectLst/>
                <a:cs typeface="Arial"/>
              </a:rPr>
              <a:t>Making the steps in a process memorable and ensuring pupils can recall them (e.g. naming them, developing mnemonics, or linking to memorable stories).  </a:t>
            </a:r>
          </a:p>
          <a:p>
            <a:endParaRPr lang="en-GB" sz="2200" dirty="0">
              <a:cs typeface="Aria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8827" y="0"/>
            <a:ext cx="45783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itle 4">
            <a:extLst>
              <a:ext uri="{FF2B5EF4-FFF2-40B4-BE49-F238E27FC236}">
                <a16:creationId xmlns:a16="http://schemas.microsoft.com/office/drawing/2014/main" id="{B2B4577D-D87A-45C8-9593-640C15F74E5C}"/>
              </a:ext>
            </a:extLst>
          </p:cNvPr>
          <p:cNvSpPr txBox="1">
            <a:spLocks/>
          </p:cNvSpPr>
          <p:nvPr/>
        </p:nvSpPr>
        <p:spPr>
          <a:xfrm>
            <a:off x="285056" y="440026"/>
            <a:ext cx="9092695"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dirty="0"/>
              <a:t>ECF statements</a:t>
            </a:r>
          </a:p>
        </p:txBody>
      </p:sp>
    </p:spTree>
    <p:extLst>
      <p:ext uri="{BB962C8B-B14F-4D97-AF65-F5344CB8AC3E}">
        <p14:creationId xmlns:p14="http://schemas.microsoft.com/office/powerpoint/2010/main" val="346435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Top Corners Snipped 14">
            <a:extLst>
              <a:ext uri="{FF2B5EF4-FFF2-40B4-BE49-F238E27FC236}">
                <a16:creationId xmlns:a16="http://schemas.microsoft.com/office/drawing/2014/main" id="{1F000817-7E53-4243-8DA4-796D1F8D8525}"/>
              </a:ext>
            </a:extLst>
          </p:cNvPr>
          <p:cNvSpPr/>
          <p:nvPr/>
        </p:nvSpPr>
        <p:spPr>
          <a:xfrm>
            <a:off x="6844236" y="2677204"/>
            <a:ext cx="4715937" cy="1758284"/>
          </a:xfrm>
          <a:prstGeom prst="snip2SameRect">
            <a:avLst>
              <a:gd name="adj1" fmla="val 9849"/>
              <a:gd name="adj2" fmla="val 9435"/>
            </a:avLst>
          </a:prstGeom>
          <a:solidFill>
            <a:schemeClr val="accent1">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Arial" panose="020B0604020202020204"/>
                <a:ea typeface="+mn-ea"/>
                <a:cs typeface="+mn-cs"/>
              </a:rPr>
              <a:t>“Memory is the residue of thought.”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u="none" strike="noStrike" kern="1200" cap="none" spc="0" normalizeH="0" baseline="0" noProof="0" dirty="0">
                <a:ln>
                  <a:noFill/>
                </a:ln>
                <a:solidFill>
                  <a:srgbClr val="000000"/>
                </a:solidFill>
                <a:effectLst/>
                <a:uLnTx/>
                <a:uFillTx/>
                <a:latin typeface="Arial" panose="020B0604020202020204"/>
                <a:ea typeface="+mn-ea"/>
              </a:rPr>
              <a:t>(Willingham, 2009)</a:t>
            </a:r>
            <a:endParaRPr kumimoji="0" lang="en-GB" sz="1800" b="0" u="none" strike="noStrike" kern="1200" cap="none" spc="0" normalizeH="0" baseline="0" noProof="0" dirty="0">
              <a:ln>
                <a:noFill/>
              </a:ln>
              <a:solidFill>
                <a:srgbClr val="000000"/>
              </a:solidFill>
              <a:effectLst/>
              <a:uLnTx/>
              <a:uFillTx/>
              <a:latin typeface="Arial" panose="020B0604020202020204"/>
              <a:ea typeface="+mn-ea"/>
              <a:cs typeface="Arial"/>
            </a:endParaRPr>
          </a:p>
        </p:txBody>
      </p:sp>
      <p:sp>
        <p:nvSpPr>
          <p:cNvPr id="14" name="Rectangle: Top Corners Snipped 13">
            <a:extLst>
              <a:ext uri="{FF2B5EF4-FFF2-40B4-BE49-F238E27FC236}">
                <a16:creationId xmlns:a16="http://schemas.microsoft.com/office/drawing/2014/main" id="{D4842824-2710-482F-BD6B-9D4DFB2B634D}"/>
              </a:ext>
            </a:extLst>
          </p:cNvPr>
          <p:cNvSpPr/>
          <p:nvPr/>
        </p:nvSpPr>
        <p:spPr>
          <a:xfrm>
            <a:off x="631827" y="2331196"/>
            <a:ext cx="4829172" cy="3185529"/>
          </a:xfrm>
          <a:prstGeom prst="snip2SameRect">
            <a:avLst>
              <a:gd name="adj1" fmla="val 9849"/>
              <a:gd name="adj2" fmla="val 9435"/>
            </a:avLst>
          </a:prstGeom>
          <a:solidFill>
            <a:schemeClr val="accent6">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Arial" panose="020B0604020202020204"/>
                <a:ea typeface="+mn-ea"/>
                <a:cs typeface="Calibri"/>
              </a:rPr>
              <a:t>The teacher </a:t>
            </a:r>
            <a:r>
              <a:rPr kumimoji="0" lang="en-US" sz="1800" b="1" i="0" u="none" strike="noStrike" kern="1200" cap="none" spc="0" normalizeH="0" baseline="0" noProof="0">
                <a:ln>
                  <a:noFill/>
                </a:ln>
                <a:solidFill>
                  <a:srgbClr val="000000"/>
                </a:solidFill>
                <a:effectLst/>
                <a:uLnTx/>
                <a:uFillTx/>
                <a:latin typeface="Arial" panose="020B0604020202020204"/>
                <a:ea typeface="+mn-ea"/>
                <a:cs typeface="Calibri"/>
              </a:rPr>
              <a:t>introduces </a:t>
            </a:r>
            <a:r>
              <a:rPr kumimoji="0" lang="en-US" sz="1800" b="0" i="0" u="none" strike="noStrike" kern="1200" cap="none" spc="0" normalizeH="0" baseline="0" noProof="0">
                <a:ln>
                  <a:noFill/>
                </a:ln>
                <a:solidFill>
                  <a:srgbClr val="000000"/>
                </a:solidFill>
                <a:effectLst/>
                <a:uLnTx/>
                <a:uFillTx/>
                <a:latin typeface="Arial" panose="020B0604020202020204"/>
                <a:ea typeface="+mn-ea"/>
                <a:cs typeface="Calibri"/>
              </a:rPr>
              <a:t>the concept of units of measurement by getting pupils to work together to make a cake batter, which the teacher will later bake for the class to share. Pupils take turns measuring out the different ingredients, pouring them into the bowl and mixing the batter. The teacher believes this will be a memorable way for the pupils to learn about units of measurement. </a:t>
            </a: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2EB87FBF-10D9-4CD2-810E-1A3F262FF82B}"/>
              </a:ext>
            </a:extLst>
          </p:cNvPr>
          <p:cNvSpPr>
            <a:spLocks noGrp="1"/>
          </p:cNvSpPr>
          <p:nvPr>
            <p:ph type="title"/>
          </p:nvPr>
        </p:nvSpPr>
        <p:spPr>
          <a:xfrm>
            <a:off x="631827" y="648855"/>
            <a:ext cx="5183758" cy="1368980"/>
          </a:xfrm>
        </p:spPr>
        <p:txBody>
          <a:bodyPr anchor="t">
            <a:normAutofit/>
          </a:bodyPr>
          <a:lstStyle/>
          <a:p>
            <a:r>
              <a:rPr lang="en-US" sz="4400"/>
              <a:t>What are pupils really learning?</a:t>
            </a:r>
          </a:p>
        </p:txBody>
      </p:sp>
      <p:sp>
        <p:nvSpPr>
          <p:cNvPr id="4" name="Slide Number Placeholder 3">
            <a:extLst>
              <a:ext uri="{FF2B5EF4-FFF2-40B4-BE49-F238E27FC236}">
                <a16:creationId xmlns:a16="http://schemas.microsoft.com/office/drawing/2014/main" id="{6FEBF745-DB8A-48A6-9A92-D317E690320B}"/>
              </a:ext>
            </a:extLst>
          </p:cNvPr>
          <p:cNvSpPr>
            <a:spLocks noGrp="1"/>
          </p:cNvSpPr>
          <p:nvPr>
            <p:ph type="sldNum" sz="quarter" idx="12"/>
          </p:nvPr>
        </p:nvSpPr>
        <p:spPr>
          <a:xfrm>
            <a:off x="10932510" y="6401178"/>
            <a:ext cx="807025" cy="153888"/>
          </a:xfrm>
        </p:spPr>
        <p:txBody>
          <a:bodyPr wrap="square"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B6EFD66-0F65-0C43-B4F5-A9CE99357F25}" type="slidenum">
              <a:rPr kumimoji="0" lang="en-GB" sz="1000" b="0" i="0" u="none" strike="noStrike" kern="1200" cap="none" spc="0" normalizeH="0" baseline="0" noProof="0" smtClean="0">
                <a:ln>
                  <a:noFill/>
                </a:ln>
                <a:solidFill>
                  <a:srgbClr val="FFFFF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a:t>
            </a:fld>
            <a:endParaRPr kumimoji="0" lang="en-GB" sz="10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nvGrpSpPr>
          <p:cNvPr id="5" name="Group 4">
            <a:extLst>
              <a:ext uri="{FF2B5EF4-FFF2-40B4-BE49-F238E27FC236}">
                <a16:creationId xmlns:a16="http://schemas.microsoft.com/office/drawing/2014/main" id="{DB8181DA-F83E-4534-86F2-725A3E7D8AF7}"/>
              </a:ext>
            </a:extLst>
          </p:cNvPr>
          <p:cNvGrpSpPr/>
          <p:nvPr/>
        </p:nvGrpSpPr>
        <p:grpSpPr>
          <a:xfrm>
            <a:off x="180285" y="5800713"/>
            <a:ext cx="5635299" cy="891444"/>
            <a:chOff x="180285" y="5800713"/>
            <a:chExt cx="5635299" cy="891444"/>
          </a:xfrm>
        </p:grpSpPr>
        <p:sp>
          <p:nvSpPr>
            <p:cNvPr id="7" name="Rectangle: Top Corners Snipped 6">
              <a:extLst>
                <a:ext uri="{FF2B5EF4-FFF2-40B4-BE49-F238E27FC236}">
                  <a16:creationId xmlns:a16="http://schemas.microsoft.com/office/drawing/2014/main" id="{25899160-2370-4877-A118-5F6D1A2724C8}"/>
                </a:ext>
              </a:extLst>
            </p:cNvPr>
            <p:cNvSpPr/>
            <p:nvPr/>
          </p:nvSpPr>
          <p:spPr>
            <a:xfrm>
              <a:off x="741802" y="5800713"/>
              <a:ext cx="5073782" cy="873423"/>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grpSp>
          <p:nvGrpSpPr>
            <p:cNvPr id="8" name="Group 7">
              <a:extLst>
                <a:ext uri="{FF2B5EF4-FFF2-40B4-BE49-F238E27FC236}">
                  <a16:creationId xmlns:a16="http://schemas.microsoft.com/office/drawing/2014/main" id="{BD356DAA-0918-4C8B-9D67-18E767935320}"/>
                </a:ext>
              </a:extLst>
            </p:cNvPr>
            <p:cNvGrpSpPr/>
            <p:nvPr/>
          </p:nvGrpSpPr>
          <p:grpSpPr>
            <a:xfrm>
              <a:off x="180285" y="5840002"/>
              <a:ext cx="891722" cy="852155"/>
              <a:chOff x="652648" y="4259558"/>
              <a:chExt cx="1098577" cy="1174050"/>
            </a:xfrm>
          </p:grpSpPr>
          <p:sp>
            <p:nvSpPr>
              <p:cNvPr id="9" name="Graphic 25">
                <a:extLst>
                  <a:ext uri="{FF2B5EF4-FFF2-40B4-BE49-F238E27FC236}">
                    <a16:creationId xmlns:a16="http://schemas.microsoft.com/office/drawing/2014/main" id="{20B8A9AB-0AFC-4269-A02D-B4C094D9C68D}"/>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BB1B53DA-F72F-441F-BC02-04E935E72A87}"/>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sp>
          <p:nvSpPr>
            <p:cNvPr id="11" name="TextBox 10">
              <a:extLst>
                <a:ext uri="{FF2B5EF4-FFF2-40B4-BE49-F238E27FC236}">
                  <a16:creationId xmlns:a16="http://schemas.microsoft.com/office/drawing/2014/main" id="{107EB1D3-DEA1-4D66-9484-A4BA1C069BFF}"/>
                </a:ext>
              </a:extLst>
            </p:cNvPr>
            <p:cNvSpPr txBox="1"/>
            <p:nvPr/>
          </p:nvSpPr>
          <p:spPr>
            <a:xfrm>
              <a:off x="1262677" y="5843139"/>
              <a:ext cx="452750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Reflect: </a:t>
              </a: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What are the pupils thinking about?</a:t>
              </a:r>
            </a:p>
          </p:txBody>
        </p:sp>
      </p:grpSp>
      <p:sp>
        <p:nvSpPr>
          <p:cNvPr id="16" name="Rectangle: Top Corners Snipped 15">
            <a:extLst>
              <a:ext uri="{FF2B5EF4-FFF2-40B4-BE49-F238E27FC236}">
                <a16:creationId xmlns:a16="http://schemas.microsoft.com/office/drawing/2014/main" id="{4CBD441C-1F71-4CF6-8E51-AD1DFBF57EF7}"/>
              </a:ext>
            </a:extLst>
          </p:cNvPr>
          <p:cNvSpPr/>
          <p:nvPr/>
        </p:nvSpPr>
        <p:spPr>
          <a:xfrm rot="20971826">
            <a:off x="110365" y="2030070"/>
            <a:ext cx="1901953" cy="509446"/>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Scenario</a:t>
            </a:r>
          </a:p>
        </p:txBody>
      </p:sp>
    </p:spTree>
    <p:extLst>
      <p:ext uri="{BB962C8B-B14F-4D97-AF65-F5344CB8AC3E}">
        <p14:creationId xmlns:p14="http://schemas.microsoft.com/office/powerpoint/2010/main" val="1504096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2453A9A-8C5A-4F45-908F-410CE452183A}"/>
              </a:ext>
            </a:extLst>
          </p:cNvPr>
          <p:cNvSpPr>
            <a:spLocks noGrp="1"/>
          </p:cNvSpPr>
          <p:nvPr>
            <p:ph type="title"/>
          </p:nvPr>
        </p:nvSpPr>
        <p:spPr>
          <a:xfrm>
            <a:off x="635000" y="507472"/>
            <a:ext cx="10921999" cy="852155"/>
          </a:xfrm>
        </p:spPr>
        <p:txBody>
          <a:bodyPr/>
          <a:lstStyle/>
          <a:p>
            <a:r>
              <a:rPr lang="en-GB">
                <a:latin typeface="Constantia"/>
              </a:rPr>
              <a:t>Linking to prior knowledge</a:t>
            </a:r>
            <a:endParaRPr lang="en-US"/>
          </a:p>
        </p:txBody>
      </p:sp>
      <p:sp>
        <p:nvSpPr>
          <p:cNvPr id="17" name="TextBox 16">
            <a:extLst>
              <a:ext uri="{FF2B5EF4-FFF2-40B4-BE49-F238E27FC236}">
                <a16:creationId xmlns:a16="http://schemas.microsoft.com/office/drawing/2014/main" id="{11CF4E51-5229-487D-A7CA-951C27126C62}"/>
              </a:ext>
            </a:extLst>
          </p:cNvPr>
          <p:cNvSpPr txBox="1"/>
          <p:nvPr/>
        </p:nvSpPr>
        <p:spPr>
          <a:xfrm>
            <a:off x="2852928" y="5935766"/>
            <a:ext cx="8638046" cy="556473"/>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a:ln>
                <a:noFill/>
              </a:ln>
              <a:solidFill>
                <a:srgbClr val="000000"/>
              </a:solidFill>
              <a:effectLst/>
              <a:uLnTx/>
              <a:uFillTx/>
              <a:latin typeface="Arial" panose="020B0604020202020204"/>
              <a:ea typeface="+mn-ea"/>
              <a:cs typeface="Arial"/>
            </a:endParaRPr>
          </a:p>
        </p:txBody>
      </p:sp>
      <p:sp>
        <p:nvSpPr>
          <p:cNvPr id="24" name="TextBox 23">
            <a:extLst>
              <a:ext uri="{FF2B5EF4-FFF2-40B4-BE49-F238E27FC236}">
                <a16:creationId xmlns:a16="http://schemas.microsoft.com/office/drawing/2014/main" id="{948C6DE2-B38C-46CE-9523-8309E5FA6EC9}"/>
              </a:ext>
            </a:extLst>
          </p:cNvPr>
          <p:cNvSpPr txBox="1"/>
          <p:nvPr/>
        </p:nvSpPr>
        <p:spPr>
          <a:xfrm>
            <a:off x="635000" y="2065756"/>
            <a:ext cx="6144016" cy="523220"/>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a:ln>
                <a:noFill/>
              </a:ln>
              <a:solidFill>
                <a:srgbClr val="000000"/>
              </a:solidFill>
              <a:effectLst/>
              <a:uLnTx/>
              <a:uFillTx/>
              <a:latin typeface="Arial" panose="020B0604020202020204"/>
              <a:ea typeface="+mn-ea"/>
              <a:cs typeface="Arial"/>
            </a:endParaRPr>
          </a:p>
        </p:txBody>
      </p:sp>
      <p:sp>
        <p:nvSpPr>
          <p:cNvPr id="15" name="Rectangle: Top Corners Snipped 14">
            <a:extLst>
              <a:ext uri="{FF2B5EF4-FFF2-40B4-BE49-F238E27FC236}">
                <a16:creationId xmlns:a16="http://schemas.microsoft.com/office/drawing/2014/main" id="{9D9DC346-A1AB-4E80-B48D-EC7A55763BFF}"/>
              </a:ext>
            </a:extLst>
          </p:cNvPr>
          <p:cNvSpPr/>
          <p:nvPr/>
        </p:nvSpPr>
        <p:spPr>
          <a:xfrm>
            <a:off x="634998" y="1869271"/>
            <a:ext cx="5319752" cy="1439409"/>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a:ln>
                  <a:noFill/>
                </a:ln>
                <a:solidFill>
                  <a:srgbClr val="FFFFFF"/>
                </a:solidFill>
                <a:effectLst/>
                <a:uLnTx/>
                <a:uFillTx/>
                <a:latin typeface="Arial" panose="020B0604020202020204"/>
                <a:ea typeface="+mn-ea"/>
                <a:cs typeface="Arial"/>
              </a:rPr>
              <a:t>What are the key ideas/concepts you want pupils to learn?</a:t>
            </a:r>
          </a:p>
        </p:txBody>
      </p:sp>
      <p:sp>
        <p:nvSpPr>
          <p:cNvPr id="16" name="Rectangle: Top Corners Snipped 15">
            <a:extLst>
              <a:ext uri="{FF2B5EF4-FFF2-40B4-BE49-F238E27FC236}">
                <a16:creationId xmlns:a16="http://schemas.microsoft.com/office/drawing/2014/main" id="{FC55EB01-47CD-4567-A697-A7AAB61F5300}"/>
              </a:ext>
            </a:extLst>
          </p:cNvPr>
          <p:cNvSpPr/>
          <p:nvPr/>
        </p:nvSpPr>
        <p:spPr>
          <a:xfrm>
            <a:off x="634996" y="3470443"/>
            <a:ext cx="5319753" cy="143941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srgbClr val="FFFFFF"/>
                </a:solidFill>
                <a:effectLst/>
                <a:uLnTx/>
                <a:uFillTx/>
                <a:latin typeface="Arial" panose="020B0604020202020204"/>
                <a:ea typeface="+mn-ea"/>
                <a:cs typeface="Arial"/>
              </a:rPr>
              <a:t>What existing knowledge or vocab do pupils need to access to understand the new idea/concept?</a:t>
            </a:r>
          </a:p>
        </p:txBody>
      </p:sp>
      <p:sp>
        <p:nvSpPr>
          <p:cNvPr id="22" name="Rectangle: Top Corners Snipped 21">
            <a:extLst>
              <a:ext uri="{FF2B5EF4-FFF2-40B4-BE49-F238E27FC236}">
                <a16:creationId xmlns:a16="http://schemas.microsoft.com/office/drawing/2014/main" id="{FF0C165D-D215-4D06-83BF-88F60D220C82}"/>
              </a:ext>
            </a:extLst>
          </p:cNvPr>
          <p:cNvSpPr/>
          <p:nvPr/>
        </p:nvSpPr>
        <p:spPr>
          <a:xfrm>
            <a:off x="634997" y="5071616"/>
            <a:ext cx="5319752" cy="143941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a:ln>
                  <a:noFill/>
                </a:ln>
                <a:solidFill>
                  <a:srgbClr val="FFFFFF"/>
                </a:solidFill>
                <a:effectLst/>
                <a:uLnTx/>
                <a:uFillTx/>
                <a:latin typeface="Arial" panose="020B0604020202020204"/>
                <a:ea typeface="+mn-ea"/>
                <a:cs typeface="Arial"/>
              </a:rPr>
              <a:t>How could you link these key ideas/concepts to their prior knowledge?</a:t>
            </a:r>
          </a:p>
        </p:txBody>
      </p:sp>
      <p:sp>
        <p:nvSpPr>
          <p:cNvPr id="27" name="Rectangle: Top Corners Snipped 26">
            <a:extLst>
              <a:ext uri="{FF2B5EF4-FFF2-40B4-BE49-F238E27FC236}">
                <a16:creationId xmlns:a16="http://schemas.microsoft.com/office/drawing/2014/main" id="{0E4CB7D1-51C3-434A-BF78-C54529151FD4}"/>
              </a:ext>
            </a:extLst>
          </p:cNvPr>
          <p:cNvSpPr/>
          <p:nvPr/>
        </p:nvSpPr>
        <p:spPr>
          <a:xfrm>
            <a:off x="6483217" y="3814583"/>
            <a:ext cx="4723968" cy="2677656"/>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26" name="TextBox 25">
            <a:extLst>
              <a:ext uri="{FF2B5EF4-FFF2-40B4-BE49-F238E27FC236}">
                <a16:creationId xmlns:a16="http://schemas.microsoft.com/office/drawing/2014/main" id="{D5617BA9-4B53-40D9-B071-76F7BE4F2D20}"/>
              </a:ext>
            </a:extLst>
          </p:cNvPr>
          <p:cNvSpPr txBox="1"/>
          <p:nvPr/>
        </p:nvSpPr>
        <p:spPr>
          <a:xfrm>
            <a:off x="7244539" y="4011155"/>
            <a:ext cx="3886029" cy="26776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Arial" panose="020B0604020202020204"/>
                <a:ea typeface="+mn-ea"/>
                <a:cs typeface="+mn-cs"/>
              </a:rPr>
              <a:t>Reflect: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Arial" panose="020B0604020202020204"/>
                <a:ea typeface="+mn-ea"/>
                <a:cs typeface="+mn-cs"/>
              </a:rPr>
              <a:t>How might the teacher have more effectively made the link between the new idea and pupils' prior knowledge?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5" name="Graphic 25">
            <a:extLst>
              <a:ext uri="{FF2B5EF4-FFF2-40B4-BE49-F238E27FC236}">
                <a16:creationId xmlns:a16="http://schemas.microsoft.com/office/drawing/2014/main" id="{3CF5372F-F878-4861-AB63-88A14B411F6E}"/>
              </a:ext>
            </a:extLst>
          </p:cNvPr>
          <p:cNvSpPr/>
          <p:nvPr/>
        </p:nvSpPr>
        <p:spPr>
          <a:xfrm>
            <a:off x="6651788" y="4014824"/>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3" name="Graphic 25">
            <a:extLst>
              <a:ext uri="{FF2B5EF4-FFF2-40B4-BE49-F238E27FC236}">
                <a16:creationId xmlns:a16="http://schemas.microsoft.com/office/drawing/2014/main" id="{177FA232-CE15-4C57-B69B-F4D618D86435}"/>
              </a:ext>
            </a:extLst>
          </p:cNvPr>
          <p:cNvSpPr/>
          <p:nvPr/>
        </p:nvSpPr>
        <p:spPr>
          <a:xfrm>
            <a:off x="6274215" y="4033611"/>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 name="Oval 1">
            <a:extLst>
              <a:ext uri="{FF2B5EF4-FFF2-40B4-BE49-F238E27FC236}">
                <a16:creationId xmlns:a16="http://schemas.microsoft.com/office/drawing/2014/main" id="{66796C91-43C5-494E-9DCB-22A578433031}"/>
              </a:ext>
            </a:extLst>
          </p:cNvPr>
          <p:cNvSpPr/>
          <p:nvPr/>
        </p:nvSpPr>
        <p:spPr>
          <a:xfrm>
            <a:off x="6589535" y="1833725"/>
            <a:ext cx="1845026" cy="1735113"/>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ysClr val="windowText" lastClr="000000"/>
                </a:solidFill>
                <a:effectLst/>
                <a:uLnTx/>
                <a:uFillTx/>
                <a:latin typeface="Arial" panose="020B0604020202020204"/>
                <a:ea typeface="+mn-ea"/>
                <a:cs typeface="+mn-cs"/>
              </a:rPr>
              <a:t>Prior knowledge</a:t>
            </a:r>
          </a:p>
        </p:txBody>
      </p:sp>
      <p:sp>
        <p:nvSpPr>
          <p:cNvPr id="13" name="Oval 12">
            <a:extLst>
              <a:ext uri="{FF2B5EF4-FFF2-40B4-BE49-F238E27FC236}">
                <a16:creationId xmlns:a16="http://schemas.microsoft.com/office/drawing/2014/main" id="{4CA761B8-231D-427E-A7A7-CB3E9E8C15AE}"/>
              </a:ext>
            </a:extLst>
          </p:cNvPr>
          <p:cNvSpPr/>
          <p:nvPr/>
        </p:nvSpPr>
        <p:spPr>
          <a:xfrm>
            <a:off x="9362159" y="1755658"/>
            <a:ext cx="1845026" cy="1735113"/>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ysClr val="windowText" lastClr="000000"/>
                </a:solidFill>
                <a:effectLst/>
                <a:uLnTx/>
                <a:uFillTx/>
                <a:latin typeface="Arial" panose="020B0604020202020204"/>
                <a:ea typeface="+mn-ea"/>
                <a:cs typeface="+mn-cs"/>
              </a:rPr>
              <a:t>New knowledge</a:t>
            </a:r>
          </a:p>
        </p:txBody>
      </p:sp>
      <p:sp>
        <p:nvSpPr>
          <p:cNvPr id="3" name="Arrow: Left-Right 2">
            <a:extLst>
              <a:ext uri="{FF2B5EF4-FFF2-40B4-BE49-F238E27FC236}">
                <a16:creationId xmlns:a16="http://schemas.microsoft.com/office/drawing/2014/main" id="{BB89311B-43E5-43ED-9F16-2EB45BC1B38E}"/>
              </a:ext>
            </a:extLst>
          </p:cNvPr>
          <p:cNvSpPr/>
          <p:nvPr/>
        </p:nvSpPr>
        <p:spPr>
          <a:xfrm>
            <a:off x="8119241" y="2327365"/>
            <a:ext cx="1526706" cy="716052"/>
          </a:xfrm>
          <a:prstGeom prst="lef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FFFFFF"/>
                </a:solidFill>
                <a:effectLst/>
                <a:uLnTx/>
                <a:uFillTx/>
                <a:latin typeface="Arial" panose="020B0604020202020204"/>
                <a:ea typeface="+mn-ea"/>
                <a:cs typeface="+mn-cs"/>
              </a:rPr>
              <a:t>Connection</a:t>
            </a:r>
          </a:p>
        </p:txBody>
      </p:sp>
      <p:sp>
        <p:nvSpPr>
          <p:cNvPr id="18" name="Slide Number Placeholder 3">
            <a:extLst>
              <a:ext uri="{FF2B5EF4-FFF2-40B4-BE49-F238E27FC236}">
                <a16:creationId xmlns:a16="http://schemas.microsoft.com/office/drawing/2014/main" id="{3E82E3E9-43A0-46AB-950C-5A4E1389EA9A}"/>
              </a:ext>
            </a:extLst>
          </p:cNvPr>
          <p:cNvSpPr>
            <a:spLocks noGrp="1"/>
          </p:cNvSpPr>
          <p:nvPr>
            <p:ph type="sldNum" sz="quarter" idx="12"/>
          </p:nvPr>
        </p:nvSpPr>
        <p:spPr>
          <a:xfrm>
            <a:off x="10932510" y="6401178"/>
            <a:ext cx="807025" cy="153888"/>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0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799060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22" grpId="0" animBg="1"/>
      <p:bldP spid="27" grpId="0" animBg="1"/>
      <p:bldP spid="26" grpId="0"/>
      <p:bldP spid="25"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5ADFB-0B09-472F-B8FE-495122BA9F5F}"/>
              </a:ext>
            </a:extLst>
          </p:cNvPr>
          <p:cNvSpPr>
            <a:spLocks noGrp="1"/>
          </p:cNvSpPr>
          <p:nvPr>
            <p:ph type="title"/>
          </p:nvPr>
        </p:nvSpPr>
        <p:spPr/>
        <p:txBody>
          <a:bodyPr/>
          <a:lstStyle/>
          <a:p>
            <a:r>
              <a:rPr lang="en-US">
                <a:latin typeface="Constantia"/>
              </a:rPr>
              <a:t>Making explanations memorable</a:t>
            </a:r>
            <a:endParaRPr lang="en-US"/>
          </a:p>
        </p:txBody>
      </p:sp>
      <p:sp>
        <p:nvSpPr>
          <p:cNvPr id="3" name="Content Placeholder 2">
            <a:extLst>
              <a:ext uri="{FF2B5EF4-FFF2-40B4-BE49-F238E27FC236}">
                <a16:creationId xmlns:a16="http://schemas.microsoft.com/office/drawing/2014/main" id="{0C1394C4-DEF9-42B2-89A2-B3419DDAB86C}"/>
              </a:ext>
            </a:extLst>
          </p:cNvPr>
          <p:cNvSpPr>
            <a:spLocks noGrp="1"/>
          </p:cNvSpPr>
          <p:nvPr>
            <p:ph idx="4294967295"/>
          </p:nvPr>
        </p:nvSpPr>
        <p:spPr>
          <a:xfrm>
            <a:off x="2394956" y="2780841"/>
            <a:ext cx="2051314" cy="442912"/>
          </a:xfrm>
        </p:spPr>
        <p:txBody>
          <a:bodyPr vert="horz" lIns="0" tIns="0" rIns="0" bIns="0" rtlCol="0" anchor="t">
            <a:normAutofit/>
          </a:bodyPr>
          <a:lstStyle/>
          <a:p>
            <a:r>
              <a:rPr lang="en-US" sz="2600" b="0">
                <a:cs typeface="Arial"/>
              </a:rPr>
              <a:t> Analogies</a:t>
            </a:r>
          </a:p>
        </p:txBody>
      </p:sp>
      <p:sp>
        <p:nvSpPr>
          <p:cNvPr id="8" name="Content Placeholder 2">
            <a:extLst>
              <a:ext uri="{FF2B5EF4-FFF2-40B4-BE49-F238E27FC236}">
                <a16:creationId xmlns:a16="http://schemas.microsoft.com/office/drawing/2014/main" id="{4E793AD4-811A-488D-BF2E-9A699D870EFD}"/>
              </a:ext>
            </a:extLst>
          </p:cNvPr>
          <p:cNvSpPr txBox="1">
            <a:spLocks/>
          </p:cNvSpPr>
          <p:nvPr/>
        </p:nvSpPr>
        <p:spPr>
          <a:xfrm>
            <a:off x="2394375" y="4418402"/>
            <a:ext cx="2269065" cy="442013"/>
          </a:xfrm>
          <a:prstGeom prst="rect">
            <a:avLst/>
          </a:prstGeom>
        </p:spPr>
        <p:txBody>
          <a:bodyPr vert="horz" lIns="0" tIns="0" rIns="0" bIns="0" rtlCol="0" anchor="t">
            <a:norm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000000"/>
                </a:solidFill>
                <a:effectLst/>
                <a:uLnTx/>
                <a:uFillTx/>
                <a:latin typeface="Arial" panose="020B0604020202020204"/>
                <a:ea typeface="+mn-ea"/>
                <a:cs typeface="Arial"/>
              </a:rPr>
              <a:t> Mnemonics</a:t>
            </a:r>
          </a:p>
        </p:txBody>
      </p:sp>
      <p:sp>
        <p:nvSpPr>
          <p:cNvPr id="21" name="Graphic 25">
            <a:extLst>
              <a:ext uri="{FF2B5EF4-FFF2-40B4-BE49-F238E27FC236}">
                <a16:creationId xmlns:a16="http://schemas.microsoft.com/office/drawing/2014/main" id="{EE9EDC27-1B0D-4DF1-A2E4-80478A15D229}"/>
              </a:ext>
            </a:extLst>
          </p:cNvPr>
          <p:cNvSpPr/>
          <p:nvPr/>
        </p:nvSpPr>
        <p:spPr>
          <a:xfrm>
            <a:off x="2061702" y="4482309"/>
            <a:ext cx="206494" cy="314197"/>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3" name="Graphic 25">
            <a:extLst>
              <a:ext uri="{FF2B5EF4-FFF2-40B4-BE49-F238E27FC236}">
                <a16:creationId xmlns:a16="http://schemas.microsoft.com/office/drawing/2014/main" id="{05563558-267D-4A3B-8062-C7710954F42E}"/>
              </a:ext>
            </a:extLst>
          </p:cNvPr>
          <p:cNvSpPr/>
          <p:nvPr/>
        </p:nvSpPr>
        <p:spPr>
          <a:xfrm>
            <a:off x="2062839" y="2870826"/>
            <a:ext cx="206494" cy="314197"/>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pic>
        <p:nvPicPr>
          <p:cNvPr id="24" name="Graphic 23" descr="Good Idea with solid fill">
            <a:extLst>
              <a:ext uri="{FF2B5EF4-FFF2-40B4-BE49-F238E27FC236}">
                <a16:creationId xmlns:a16="http://schemas.microsoft.com/office/drawing/2014/main" id="{759DACA1-E2C9-4316-95A0-78A538BDAC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92825" y="2184495"/>
            <a:ext cx="3704219" cy="3704219"/>
          </a:xfrm>
          <a:prstGeom prst="rect">
            <a:avLst/>
          </a:prstGeom>
        </p:spPr>
      </p:pic>
    </p:spTree>
    <p:extLst>
      <p:ext uri="{BB962C8B-B14F-4D97-AF65-F5344CB8AC3E}">
        <p14:creationId xmlns:p14="http://schemas.microsoft.com/office/powerpoint/2010/main" val="1052150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635AD59-3100-428C-A295-97C9C2091EB3}"/>
              </a:ext>
            </a:extLst>
          </p:cNvPr>
          <p:cNvSpPr>
            <a:spLocks noGrp="1"/>
          </p:cNvSpPr>
          <p:nvPr>
            <p:ph type="sldNum" sz="quarter" idx="12"/>
          </p:nvPr>
        </p:nvSpPr>
        <p:spPr/>
        <p:txBody>
          <a:bodyPr/>
          <a:lstStyle/>
          <a:p>
            <a:fld id="{6B6EFD66-0F65-0C43-B4F5-A9CE99357F25}" type="slidenum">
              <a:rPr lang="en-GB" smtClean="0"/>
              <a:t>10</a:t>
            </a:fld>
            <a:endParaRPr lang="en-GB"/>
          </a:p>
        </p:txBody>
      </p:sp>
      <p:sp>
        <p:nvSpPr>
          <p:cNvPr id="2" name="Title 1">
            <a:extLst>
              <a:ext uri="{FF2B5EF4-FFF2-40B4-BE49-F238E27FC236}">
                <a16:creationId xmlns:a16="http://schemas.microsoft.com/office/drawing/2014/main" id="{3CB9E1A2-348A-4CE4-8D7A-A143997378AF}"/>
              </a:ext>
            </a:extLst>
          </p:cNvPr>
          <p:cNvSpPr>
            <a:spLocks noGrp="1"/>
          </p:cNvSpPr>
          <p:nvPr>
            <p:ph type="title"/>
          </p:nvPr>
        </p:nvSpPr>
        <p:spPr>
          <a:xfrm>
            <a:off x="395317" y="287719"/>
            <a:ext cx="5819773" cy="1368980"/>
          </a:xfrm>
        </p:spPr>
        <p:txBody>
          <a:bodyPr/>
          <a:lstStyle/>
          <a:p>
            <a:r>
              <a:rPr lang="en-GB"/>
              <a:t>Using analogies</a:t>
            </a:r>
          </a:p>
        </p:txBody>
      </p:sp>
      <p:sp>
        <p:nvSpPr>
          <p:cNvPr id="11" name="TextBox 10">
            <a:extLst>
              <a:ext uri="{FF2B5EF4-FFF2-40B4-BE49-F238E27FC236}">
                <a16:creationId xmlns:a16="http://schemas.microsoft.com/office/drawing/2014/main" id="{DBAD67A7-C890-41C0-B0D3-3F9011B5FEFB}"/>
              </a:ext>
            </a:extLst>
          </p:cNvPr>
          <p:cNvSpPr txBox="1"/>
          <p:nvPr/>
        </p:nvSpPr>
        <p:spPr>
          <a:xfrm>
            <a:off x="876300" y="2349212"/>
            <a:ext cx="4064000" cy="461665"/>
          </a:xfrm>
          <a:prstGeom prst="rect">
            <a:avLst/>
          </a:prstGeom>
          <a:noFill/>
        </p:spPr>
        <p:txBody>
          <a:bodyPr wrap="square" lIns="91440" tIns="45720" rIns="91440" bIns="45720" anchor="t">
            <a:spAutoFit/>
          </a:bodyPr>
          <a:lstStyle/>
          <a:p>
            <a:pPr marL="171450" indent="-171450">
              <a:buFont typeface="Arial" panose="020B0604020202020204" pitchFamily="34" charset="0"/>
              <a:buChar char="•"/>
            </a:pPr>
            <a:endParaRPr lang="en-GB" sz="2400" b="0" i="0">
              <a:effectLst/>
              <a:latin typeface="+mj-lt"/>
            </a:endParaRPr>
          </a:p>
        </p:txBody>
      </p:sp>
      <p:sp>
        <p:nvSpPr>
          <p:cNvPr id="14" name="TextBox 13">
            <a:extLst>
              <a:ext uri="{FF2B5EF4-FFF2-40B4-BE49-F238E27FC236}">
                <a16:creationId xmlns:a16="http://schemas.microsoft.com/office/drawing/2014/main" id="{742BAF41-81F9-4DB4-9FFC-FD4D14768105}"/>
              </a:ext>
            </a:extLst>
          </p:cNvPr>
          <p:cNvSpPr txBox="1"/>
          <p:nvPr/>
        </p:nvSpPr>
        <p:spPr>
          <a:xfrm>
            <a:off x="6375400" y="812800"/>
            <a:ext cx="184731" cy="523220"/>
          </a:xfrm>
          <a:prstGeom prst="rect">
            <a:avLst/>
          </a:prstGeom>
          <a:noFill/>
        </p:spPr>
        <p:txBody>
          <a:bodyPr wrap="none" lIns="91440" tIns="45720" rIns="91440" bIns="45720" rtlCol="0" anchor="t">
            <a:spAutoFit/>
          </a:bodyPr>
          <a:lstStyle/>
          <a:p>
            <a:endParaRPr lang="en-GB" sz="2800" b="1">
              <a:cs typeface="Arial"/>
            </a:endParaRPr>
          </a:p>
        </p:txBody>
      </p:sp>
      <p:sp>
        <p:nvSpPr>
          <p:cNvPr id="16" name="TextBox 15">
            <a:extLst>
              <a:ext uri="{FF2B5EF4-FFF2-40B4-BE49-F238E27FC236}">
                <a16:creationId xmlns:a16="http://schemas.microsoft.com/office/drawing/2014/main" id="{07051A32-A643-42A9-AA66-EC0341B100EE}"/>
              </a:ext>
            </a:extLst>
          </p:cNvPr>
          <p:cNvSpPr txBox="1"/>
          <p:nvPr/>
        </p:nvSpPr>
        <p:spPr>
          <a:xfrm>
            <a:off x="668365" y="5760031"/>
            <a:ext cx="4703735" cy="492443"/>
          </a:xfrm>
          <a:prstGeom prst="rect">
            <a:avLst/>
          </a:prstGeom>
          <a:noFill/>
        </p:spPr>
        <p:txBody>
          <a:bodyPr wrap="square" lIns="91440" tIns="45720" rIns="91440" bIns="45720" anchor="t">
            <a:spAutoFit/>
          </a:bodyPr>
          <a:lstStyle/>
          <a:p>
            <a:endParaRPr lang="en-US" altLang="zh-CN" sz="2600" b="1">
              <a:ea typeface="黑体"/>
              <a:cs typeface="Arial"/>
            </a:endParaRPr>
          </a:p>
        </p:txBody>
      </p:sp>
      <p:sp>
        <p:nvSpPr>
          <p:cNvPr id="12" name="Rectangle: Top Corners Snipped 11">
            <a:extLst>
              <a:ext uri="{FF2B5EF4-FFF2-40B4-BE49-F238E27FC236}">
                <a16:creationId xmlns:a16="http://schemas.microsoft.com/office/drawing/2014/main" id="{97994BE3-28C0-461C-90E6-697D17E9817D}"/>
              </a:ext>
            </a:extLst>
          </p:cNvPr>
          <p:cNvSpPr/>
          <p:nvPr/>
        </p:nvSpPr>
        <p:spPr>
          <a:xfrm>
            <a:off x="668365" y="5024626"/>
            <a:ext cx="4207781" cy="1453496"/>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Limitations: </a:t>
            </a:r>
            <a:r>
              <a:rPr lang="en-GB" sz="2400">
                <a:solidFill>
                  <a:schemeClr val="tx1"/>
                </a:solidFill>
              </a:rPr>
              <a:t>Deployed carefully, starting point, beware of misconceptions!</a:t>
            </a:r>
          </a:p>
        </p:txBody>
      </p:sp>
      <p:grpSp>
        <p:nvGrpSpPr>
          <p:cNvPr id="24" name="Group 23">
            <a:extLst>
              <a:ext uri="{FF2B5EF4-FFF2-40B4-BE49-F238E27FC236}">
                <a16:creationId xmlns:a16="http://schemas.microsoft.com/office/drawing/2014/main" id="{E810FD72-FBFA-43CF-9D9F-6A67E09E242A}"/>
              </a:ext>
            </a:extLst>
          </p:cNvPr>
          <p:cNvGrpSpPr/>
          <p:nvPr/>
        </p:nvGrpSpPr>
        <p:grpSpPr>
          <a:xfrm>
            <a:off x="6465462" y="1774764"/>
            <a:ext cx="5460545" cy="3308472"/>
            <a:chOff x="1660672" y="2092260"/>
            <a:chExt cx="6304602" cy="3810000"/>
          </a:xfrm>
        </p:grpSpPr>
        <p:sp>
          <p:nvSpPr>
            <p:cNvPr id="19" name="TextBox 18">
              <a:extLst>
                <a:ext uri="{FF2B5EF4-FFF2-40B4-BE49-F238E27FC236}">
                  <a16:creationId xmlns:a16="http://schemas.microsoft.com/office/drawing/2014/main" id="{B1F4693C-D76A-4E91-9D8B-31EEF03F15A5}"/>
                </a:ext>
              </a:extLst>
            </p:cNvPr>
            <p:cNvSpPr txBox="1"/>
            <p:nvPr/>
          </p:nvSpPr>
          <p:spPr>
            <a:xfrm>
              <a:off x="1662745" y="3332960"/>
              <a:ext cx="2348875" cy="1003620"/>
            </a:xfrm>
            <a:prstGeom prst="rect">
              <a:avLst/>
            </a:prstGeom>
            <a:noFill/>
          </p:spPr>
          <p:txBody>
            <a:bodyPr wrap="square" rtlCol="0">
              <a:spAutoFit/>
            </a:bodyPr>
            <a:lstStyle/>
            <a:p>
              <a:pPr algn="ctr"/>
              <a:r>
                <a:rPr lang="en-GB" sz="2700" b="1"/>
                <a:t>Prior knowledge</a:t>
              </a:r>
            </a:p>
          </p:txBody>
        </p:sp>
        <p:sp>
          <p:nvSpPr>
            <p:cNvPr id="20" name="TextBox 19">
              <a:extLst>
                <a:ext uri="{FF2B5EF4-FFF2-40B4-BE49-F238E27FC236}">
                  <a16:creationId xmlns:a16="http://schemas.microsoft.com/office/drawing/2014/main" id="{459D9D62-9653-4484-88D9-E42C44967269}"/>
                </a:ext>
              </a:extLst>
            </p:cNvPr>
            <p:cNvSpPr txBox="1"/>
            <p:nvPr/>
          </p:nvSpPr>
          <p:spPr>
            <a:xfrm>
              <a:off x="5601760" y="3345496"/>
              <a:ext cx="2082799" cy="923330"/>
            </a:xfrm>
            <a:prstGeom prst="rect">
              <a:avLst/>
            </a:prstGeom>
            <a:noFill/>
          </p:spPr>
          <p:txBody>
            <a:bodyPr wrap="square" rtlCol="0">
              <a:spAutoFit/>
            </a:bodyPr>
            <a:lstStyle/>
            <a:p>
              <a:pPr algn="ctr"/>
              <a:r>
                <a:rPr lang="en-GB" sz="2700" b="1"/>
                <a:t>Abstract concept</a:t>
              </a:r>
            </a:p>
          </p:txBody>
        </p:sp>
        <p:sp>
          <p:nvSpPr>
            <p:cNvPr id="21" name="TextBox 20">
              <a:extLst>
                <a:ext uri="{FF2B5EF4-FFF2-40B4-BE49-F238E27FC236}">
                  <a16:creationId xmlns:a16="http://schemas.microsoft.com/office/drawing/2014/main" id="{BF0E5577-BE0F-4849-9658-FE91878A4B17}"/>
                </a:ext>
              </a:extLst>
            </p:cNvPr>
            <p:cNvSpPr txBox="1"/>
            <p:nvPr/>
          </p:nvSpPr>
          <p:spPr>
            <a:xfrm>
              <a:off x="3759199" y="3489429"/>
              <a:ext cx="2082799" cy="584813"/>
            </a:xfrm>
            <a:prstGeom prst="rect">
              <a:avLst/>
            </a:prstGeom>
            <a:noFill/>
          </p:spPr>
          <p:txBody>
            <a:bodyPr wrap="square" rtlCol="0">
              <a:spAutoFit/>
            </a:bodyPr>
            <a:lstStyle/>
            <a:p>
              <a:pPr algn="ctr"/>
              <a:r>
                <a:rPr lang="en-GB" sz="2700" b="1"/>
                <a:t>Analogy</a:t>
              </a:r>
            </a:p>
          </p:txBody>
        </p:sp>
        <p:sp>
          <p:nvSpPr>
            <p:cNvPr id="22" name="Oval 21">
              <a:extLst>
                <a:ext uri="{FF2B5EF4-FFF2-40B4-BE49-F238E27FC236}">
                  <a16:creationId xmlns:a16="http://schemas.microsoft.com/office/drawing/2014/main" id="{83881D90-3943-4D8C-8C4E-154B6089F03D}"/>
                </a:ext>
              </a:extLst>
            </p:cNvPr>
            <p:cNvSpPr/>
            <p:nvPr/>
          </p:nvSpPr>
          <p:spPr>
            <a:xfrm>
              <a:off x="1660672" y="2092260"/>
              <a:ext cx="3996265" cy="3810000"/>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3" name="Oval 22">
              <a:extLst>
                <a:ext uri="{FF2B5EF4-FFF2-40B4-BE49-F238E27FC236}">
                  <a16:creationId xmlns:a16="http://schemas.microsoft.com/office/drawing/2014/main" id="{FA7DA0EE-AF93-4241-B61D-E1AD02BD0C9C}"/>
                </a:ext>
              </a:extLst>
            </p:cNvPr>
            <p:cNvSpPr/>
            <p:nvPr/>
          </p:nvSpPr>
          <p:spPr>
            <a:xfrm>
              <a:off x="3969008" y="2092260"/>
              <a:ext cx="3996266" cy="3810000"/>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6" name="Rectangle: Top Corners Snipped 25">
            <a:extLst>
              <a:ext uri="{FF2B5EF4-FFF2-40B4-BE49-F238E27FC236}">
                <a16:creationId xmlns:a16="http://schemas.microsoft.com/office/drawing/2014/main" id="{CA77A3F1-F283-463E-8B73-5E02BB38FED9}"/>
              </a:ext>
            </a:extLst>
          </p:cNvPr>
          <p:cNvSpPr/>
          <p:nvPr/>
        </p:nvSpPr>
        <p:spPr>
          <a:xfrm rot="839345">
            <a:off x="9752989" y="1659941"/>
            <a:ext cx="2359040" cy="52322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Target</a:t>
            </a:r>
            <a:endParaRPr lang="en-GB" sz="2400">
              <a:solidFill>
                <a:schemeClr val="bg1"/>
              </a:solidFill>
            </a:endParaRPr>
          </a:p>
        </p:txBody>
      </p:sp>
      <p:sp>
        <p:nvSpPr>
          <p:cNvPr id="27" name="Rectangle: Top Corners Snipped 26">
            <a:extLst>
              <a:ext uri="{FF2B5EF4-FFF2-40B4-BE49-F238E27FC236}">
                <a16:creationId xmlns:a16="http://schemas.microsoft.com/office/drawing/2014/main" id="{AF7C5E93-FCD4-4B07-B813-4635C9DB2EC1}"/>
              </a:ext>
            </a:extLst>
          </p:cNvPr>
          <p:cNvSpPr/>
          <p:nvPr/>
        </p:nvSpPr>
        <p:spPr>
          <a:xfrm rot="21039881">
            <a:off x="5972498" y="1630238"/>
            <a:ext cx="2359040" cy="52322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1"/>
                </a:solidFill>
              </a:rPr>
              <a:t>Analogue</a:t>
            </a:r>
            <a:endParaRPr lang="en-GB" sz="2400" dirty="0">
              <a:solidFill>
                <a:schemeClr val="bg1"/>
              </a:solidFill>
            </a:endParaRPr>
          </a:p>
        </p:txBody>
      </p:sp>
      <p:sp>
        <p:nvSpPr>
          <p:cNvPr id="28" name="Rectangle: Top Corners Snipped 27">
            <a:extLst>
              <a:ext uri="{FF2B5EF4-FFF2-40B4-BE49-F238E27FC236}">
                <a16:creationId xmlns:a16="http://schemas.microsoft.com/office/drawing/2014/main" id="{1CC0B49F-F855-4CF3-8BB6-7D58AC66C8D3}"/>
              </a:ext>
            </a:extLst>
          </p:cNvPr>
          <p:cNvSpPr/>
          <p:nvPr/>
        </p:nvSpPr>
        <p:spPr>
          <a:xfrm>
            <a:off x="489715" y="1553461"/>
            <a:ext cx="4693388" cy="680917"/>
          </a:xfrm>
          <a:prstGeom prst="snip2SameRect">
            <a:avLst>
              <a:gd name="adj1" fmla="val 9849"/>
              <a:gd name="adj2" fmla="val 9435"/>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Transformative</a:t>
            </a:r>
            <a:endParaRPr lang="en-GB" sz="2400">
              <a:solidFill>
                <a:schemeClr val="tx1"/>
              </a:solidFill>
            </a:endParaRPr>
          </a:p>
        </p:txBody>
      </p:sp>
      <p:sp>
        <p:nvSpPr>
          <p:cNvPr id="32" name="Rectangle: Top Corners Snipped 31">
            <a:extLst>
              <a:ext uri="{FF2B5EF4-FFF2-40B4-BE49-F238E27FC236}">
                <a16:creationId xmlns:a16="http://schemas.microsoft.com/office/drawing/2014/main" id="{3F583239-1C55-4E55-A273-1691918EEE2F}"/>
              </a:ext>
            </a:extLst>
          </p:cNvPr>
          <p:cNvSpPr/>
          <p:nvPr/>
        </p:nvSpPr>
        <p:spPr>
          <a:xfrm>
            <a:off x="489715" y="2389292"/>
            <a:ext cx="4693388" cy="680917"/>
          </a:xfrm>
          <a:prstGeom prst="snip2SameRect">
            <a:avLst>
              <a:gd name="adj1" fmla="val 9849"/>
              <a:gd name="adj2" fmla="val 9435"/>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Relevant</a:t>
            </a:r>
            <a:endParaRPr lang="en-GB" sz="2400">
              <a:solidFill>
                <a:schemeClr val="tx1"/>
              </a:solidFill>
            </a:endParaRPr>
          </a:p>
        </p:txBody>
      </p:sp>
      <p:sp>
        <p:nvSpPr>
          <p:cNvPr id="33" name="Rectangle: Top Corners Snipped 32">
            <a:extLst>
              <a:ext uri="{FF2B5EF4-FFF2-40B4-BE49-F238E27FC236}">
                <a16:creationId xmlns:a16="http://schemas.microsoft.com/office/drawing/2014/main" id="{C1044806-48FC-4013-96CA-08906C8C8B3C}"/>
              </a:ext>
            </a:extLst>
          </p:cNvPr>
          <p:cNvSpPr/>
          <p:nvPr/>
        </p:nvSpPr>
        <p:spPr>
          <a:xfrm>
            <a:off x="489715" y="3220915"/>
            <a:ext cx="4693388" cy="680917"/>
          </a:xfrm>
          <a:prstGeom prst="snip2SameRect">
            <a:avLst>
              <a:gd name="adj1" fmla="val 9849"/>
              <a:gd name="adj2" fmla="val 9435"/>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Distinct</a:t>
            </a:r>
            <a:endParaRPr lang="en-GB" sz="2400">
              <a:solidFill>
                <a:schemeClr val="tx1"/>
              </a:solidFill>
            </a:endParaRPr>
          </a:p>
        </p:txBody>
      </p:sp>
      <p:sp>
        <p:nvSpPr>
          <p:cNvPr id="34" name="Rectangle: Top Corners Snipped 33">
            <a:extLst>
              <a:ext uri="{FF2B5EF4-FFF2-40B4-BE49-F238E27FC236}">
                <a16:creationId xmlns:a16="http://schemas.microsoft.com/office/drawing/2014/main" id="{3EF65903-E56A-4313-B5B9-51FD1407E848}"/>
              </a:ext>
            </a:extLst>
          </p:cNvPr>
          <p:cNvSpPr/>
          <p:nvPr/>
        </p:nvSpPr>
        <p:spPr>
          <a:xfrm>
            <a:off x="489715" y="4052538"/>
            <a:ext cx="4693388" cy="680917"/>
          </a:xfrm>
          <a:prstGeom prst="snip2SameRect">
            <a:avLst>
              <a:gd name="adj1" fmla="val 9849"/>
              <a:gd name="adj2" fmla="val 9435"/>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Visual</a:t>
            </a:r>
            <a:endParaRPr lang="en-GB" sz="2400">
              <a:solidFill>
                <a:schemeClr val="tx1"/>
              </a:solidFill>
            </a:endParaRPr>
          </a:p>
        </p:txBody>
      </p:sp>
    </p:spTree>
    <p:extLst>
      <p:ext uri="{BB962C8B-B14F-4D97-AF65-F5344CB8AC3E}">
        <p14:creationId xmlns:p14="http://schemas.microsoft.com/office/powerpoint/2010/main" val="3217355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32" grpId="0" animBg="1"/>
      <p:bldP spid="33" grpId="0" animBg="1"/>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C3DD-346D-49B6-A734-CBB29B9987C5}"/>
              </a:ext>
            </a:extLst>
          </p:cNvPr>
          <p:cNvSpPr>
            <a:spLocks noGrp="1"/>
          </p:cNvSpPr>
          <p:nvPr>
            <p:ph type="title"/>
          </p:nvPr>
        </p:nvSpPr>
        <p:spPr/>
        <p:txBody>
          <a:bodyPr/>
          <a:lstStyle/>
          <a:p>
            <a:r>
              <a:rPr lang="en-GB"/>
              <a:t>Abstract concepts </a:t>
            </a:r>
          </a:p>
        </p:txBody>
      </p:sp>
      <p:sp>
        <p:nvSpPr>
          <p:cNvPr id="4" name="Slide Number Placeholder 3">
            <a:extLst>
              <a:ext uri="{FF2B5EF4-FFF2-40B4-BE49-F238E27FC236}">
                <a16:creationId xmlns:a16="http://schemas.microsoft.com/office/drawing/2014/main" id="{8E310ECC-BF27-4634-A938-1D66F68CFAD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7" name="Rectangle: Top Corners Snipped 6">
            <a:extLst>
              <a:ext uri="{FF2B5EF4-FFF2-40B4-BE49-F238E27FC236}">
                <a16:creationId xmlns:a16="http://schemas.microsoft.com/office/drawing/2014/main" id="{C95561B5-F234-4A31-B2BE-52AB8B694E11}"/>
              </a:ext>
            </a:extLst>
          </p:cNvPr>
          <p:cNvSpPr/>
          <p:nvPr/>
        </p:nvSpPr>
        <p:spPr>
          <a:xfrm>
            <a:off x="631825" y="1523219"/>
            <a:ext cx="10660359" cy="2267116"/>
          </a:xfrm>
          <a:prstGeom prst="snip2SameRect">
            <a:avLst>
              <a:gd name="adj1" fmla="val 9849"/>
              <a:gd name="adj2" fmla="val 9435"/>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3" name="TextBox 2">
            <a:extLst>
              <a:ext uri="{FF2B5EF4-FFF2-40B4-BE49-F238E27FC236}">
                <a16:creationId xmlns:a16="http://schemas.microsoft.com/office/drawing/2014/main" id="{80E5B60D-4222-4661-8000-B8765D30D62D}"/>
              </a:ext>
            </a:extLst>
          </p:cNvPr>
          <p:cNvSpPr txBox="1"/>
          <p:nvPr/>
        </p:nvSpPr>
        <p:spPr>
          <a:xfrm>
            <a:off x="865255" y="1748836"/>
            <a:ext cx="10455140" cy="1815882"/>
          </a:xfrm>
          <a:prstGeom prst="rect">
            <a:avLst/>
          </a:prstGeom>
          <a:noFill/>
        </p:spPr>
        <p:txBody>
          <a:bodyPr wrap="square" rtlCol="0">
            <a:spAutoFit/>
          </a:bodyPr>
          <a:lstStyle/>
          <a:p>
            <a:r>
              <a:rPr lang="en-GB" sz="2800" b="1" dirty="0"/>
              <a:t>The Key Stage 1 national curriculum for history: </a:t>
            </a:r>
          </a:p>
          <a:p>
            <a:endParaRPr lang="en-GB" sz="2800" dirty="0"/>
          </a:p>
          <a:p>
            <a:pPr marL="285750" indent="-285750">
              <a:buFont typeface="Arial" panose="020B0604020202020204" pitchFamily="34" charset="0"/>
              <a:buChar char="•"/>
            </a:pPr>
            <a:r>
              <a:rPr lang="en-GB" sz="2800" dirty="0"/>
              <a:t>the lives of significant individuals in the past who have contributed to national and international achievements. </a:t>
            </a:r>
          </a:p>
        </p:txBody>
      </p:sp>
      <p:sp>
        <p:nvSpPr>
          <p:cNvPr id="10" name="Rectangle: Top Corners Snipped 9">
            <a:extLst>
              <a:ext uri="{FF2B5EF4-FFF2-40B4-BE49-F238E27FC236}">
                <a16:creationId xmlns:a16="http://schemas.microsoft.com/office/drawing/2014/main" id="{779278EB-230A-486B-AB01-D1EDDBA3DDA5}"/>
              </a:ext>
            </a:extLst>
          </p:cNvPr>
          <p:cNvSpPr/>
          <p:nvPr/>
        </p:nvSpPr>
        <p:spPr>
          <a:xfrm>
            <a:off x="865255" y="4687151"/>
            <a:ext cx="4922315" cy="1295260"/>
          </a:xfrm>
          <a:prstGeom prst="snip2SameRect">
            <a:avLst>
              <a:gd name="adj1" fmla="val 9849"/>
              <a:gd name="adj2" fmla="val 9435"/>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1" name="Rectangle: Top Corners Snipped 10">
            <a:extLst>
              <a:ext uri="{FF2B5EF4-FFF2-40B4-BE49-F238E27FC236}">
                <a16:creationId xmlns:a16="http://schemas.microsoft.com/office/drawing/2014/main" id="{42F4B382-300C-459E-B82E-C8A609572C18}"/>
              </a:ext>
            </a:extLst>
          </p:cNvPr>
          <p:cNvSpPr/>
          <p:nvPr/>
        </p:nvSpPr>
        <p:spPr>
          <a:xfrm>
            <a:off x="6253332" y="4687151"/>
            <a:ext cx="4922315" cy="1295260"/>
          </a:xfrm>
          <a:prstGeom prst="snip2SameRect">
            <a:avLst>
              <a:gd name="adj1" fmla="val 9849"/>
              <a:gd name="adj2" fmla="val 9435"/>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5" name="TextBox 4">
            <a:extLst>
              <a:ext uri="{FF2B5EF4-FFF2-40B4-BE49-F238E27FC236}">
                <a16:creationId xmlns:a16="http://schemas.microsoft.com/office/drawing/2014/main" id="{EFF3B6EE-48DC-41CF-BC12-F7BBD11DD586}"/>
              </a:ext>
            </a:extLst>
          </p:cNvPr>
          <p:cNvSpPr txBox="1"/>
          <p:nvPr/>
        </p:nvSpPr>
        <p:spPr>
          <a:xfrm>
            <a:off x="940803" y="4919280"/>
            <a:ext cx="4771217" cy="830997"/>
          </a:xfrm>
          <a:prstGeom prst="rect">
            <a:avLst/>
          </a:prstGeom>
          <a:noFill/>
        </p:spPr>
        <p:txBody>
          <a:bodyPr wrap="square" rtlCol="0">
            <a:spAutoFit/>
          </a:bodyPr>
          <a:lstStyle/>
          <a:p>
            <a:r>
              <a:rPr lang="en-GB" sz="2400" dirty="0"/>
              <a:t>Rosa Parks and the Montgomery bus boycott</a:t>
            </a:r>
          </a:p>
        </p:txBody>
      </p:sp>
      <p:sp>
        <p:nvSpPr>
          <p:cNvPr id="6" name="TextBox 5">
            <a:extLst>
              <a:ext uri="{FF2B5EF4-FFF2-40B4-BE49-F238E27FC236}">
                <a16:creationId xmlns:a16="http://schemas.microsoft.com/office/drawing/2014/main" id="{D730E866-3FAC-472D-9028-207DBD3D7ED0}"/>
              </a:ext>
            </a:extLst>
          </p:cNvPr>
          <p:cNvSpPr txBox="1"/>
          <p:nvPr/>
        </p:nvSpPr>
        <p:spPr>
          <a:xfrm>
            <a:off x="6501327" y="4919280"/>
            <a:ext cx="4426324" cy="461665"/>
          </a:xfrm>
          <a:prstGeom prst="rect">
            <a:avLst/>
          </a:prstGeom>
          <a:noFill/>
        </p:spPr>
        <p:txBody>
          <a:bodyPr wrap="square" rtlCol="0">
            <a:spAutoFit/>
          </a:bodyPr>
          <a:lstStyle/>
          <a:p>
            <a:r>
              <a:rPr lang="en-GB" sz="2400" dirty="0"/>
              <a:t>Segregation and civil rights</a:t>
            </a:r>
          </a:p>
        </p:txBody>
      </p:sp>
    </p:spTree>
    <p:extLst>
      <p:ext uri="{BB962C8B-B14F-4D97-AF65-F5344CB8AC3E}">
        <p14:creationId xmlns:p14="http://schemas.microsoft.com/office/powerpoint/2010/main" val="2289960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Top Corners Snipped 11">
            <a:extLst>
              <a:ext uri="{FF2B5EF4-FFF2-40B4-BE49-F238E27FC236}">
                <a16:creationId xmlns:a16="http://schemas.microsoft.com/office/drawing/2014/main" id="{874A0588-680B-41E1-9653-7BED592830A2}"/>
              </a:ext>
            </a:extLst>
          </p:cNvPr>
          <p:cNvSpPr/>
          <p:nvPr/>
        </p:nvSpPr>
        <p:spPr>
          <a:xfrm>
            <a:off x="2307856" y="3175034"/>
            <a:ext cx="7232376" cy="1633668"/>
          </a:xfrm>
          <a:prstGeom prst="snip2SameRect">
            <a:avLst>
              <a:gd name="adj1" fmla="val 9849"/>
              <a:gd name="adj2" fmla="val 943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9" name="TextBox 18">
            <a:extLst>
              <a:ext uri="{FF2B5EF4-FFF2-40B4-BE49-F238E27FC236}">
                <a16:creationId xmlns:a16="http://schemas.microsoft.com/office/drawing/2014/main" id="{565CEE95-777F-4F57-B5B7-19194D45F602}"/>
              </a:ext>
            </a:extLst>
          </p:cNvPr>
          <p:cNvSpPr txBox="1"/>
          <p:nvPr/>
        </p:nvSpPr>
        <p:spPr>
          <a:xfrm>
            <a:off x="2596644" y="3515052"/>
            <a:ext cx="6654800" cy="1107996"/>
          </a:xfrm>
          <a:prstGeom prst="rect">
            <a:avLst/>
          </a:prstGeom>
          <a:noFill/>
        </p:spPr>
        <p:txBody>
          <a:bodyPr wrap="square" lIns="91440" tIns="45720" rIns="91440" bIns="45720" rtlCol="0" anchor="t">
            <a:spAutoFit/>
          </a:bodyPr>
          <a:lstStyle/>
          <a:p>
            <a:pPr algn="ctr"/>
            <a:r>
              <a:rPr lang="en-GB" sz="2200" dirty="0">
                <a:latin typeface="+mj-lt"/>
              </a:rPr>
              <a:t>Rules that don’t allow for equal rights are like a rule that says that boys, or girls, are not allowed to play in the playground.</a:t>
            </a:r>
            <a:endParaRPr lang="en-GB" sz="2200" dirty="0">
              <a:effectLst/>
              <a:latin typeface="+mj-lt"/>
            </a:endParaRPr>
          </a:p>
        </p:txBody>
      </p:sp>
      <p:sp>
        <p:nvSpPr>
          <p:cNvPr id="16" name="Arrow: Right 15">
            <a:extLst>
              <a:ext uri="{FF2B5EF4-FFF2-40B4-BE49-F238E27FC236}">
                <a16:creationId xmlns:a16="http://schemas.microsoft.com/office/drawing/2014/main" id="{E5319DEF-E0CE-4923-A541-E543C140C004}"/>
              </a:ext>
            </a:extLst>
          </p:cNvPr>
          <p:cNvSpPr/>
          <p:nvPr/>
        </p:nvSpPr>
        <p:spPr>
          <a:xfrm rot="7601353">
            <a:off x="7221153" y="2700380"/>
            <a:ext cx="749429" cy="50932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27769B0C-6F0A-42BF-B69E-FAD1118AED44}"/>
              </a:ext>
            </a:extLst>
          </p:cNvPr>
          <p:cNvSpPr txBox="1">
            <a:spLocks/>
          </p:cNvSpPr>
          <p:nvPr/>
        </p:nvSpPr>
        <p:spPr>
          <a:xfrm>
            <a:off x="409669" y="660014"/>
            <a:ext cx="10921999"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Selecting effective analogies</a:t>
            </a:r>
          </a:p>
        </p:txBody>
      </p:sp>
      <p:sp>
        <p:nvSpPr>
          <p:cNvPr id="4" name="Arrow: Right 3">
            <a:extLst>
              <a:ext uri="{FF2B5EF4-FFF2-40B4-BE49-F238E27FC236}">
                <a16:creationId xmlns:a16="http://schemas.microsoft.com/office/drawing/2014/main" id="{34B99E07-E4A9-430B-9C18-537F756764F3}"/>
              </a:ext>
            </a:extLst>
          </p:cNvPr>
          <p:cNvSpPr/>
          <p:nvPr/>
        </p:nvSpPr>
        <p:spPr>
          <a:xfrm rot="3087169">
            <a:off x="4016756" y="2699504"/>
            <a:ext cx="749429" cy="50932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Right 16">
            <a:extLst>
              <a:ext uri="{FF2B5EF4-FFF2-40B4-BE49-F238E27FC236}">
                <a16:creationId xmlns:a16="http://schemas.microsoft.com/office/drawing/2014/main" id="{21DAB49A-7104-4D33-BE95-E71732F0C26C}"/>
              </a:ext>
            </a:extLst>
          </p:cNvPr>
          <p:cNvSpPr/>
          <p:nvPr/>
        </p:nvSpPr>
        <p:spPr>
          <a:xfrm rot="13843739">
            <a:off x="7248901" y="4758857"/>
            <a:ext cx="749429" cy="50932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5E7BD1B2-DA2C-4283-995C-C39D9D0E9732}"/>
              </a:ext>
            </a:extLst>
          </p:cNvPr>
          <p:cNvSpPr/>
          <p:nvPr/>
        </p:nvSpPr>
        <p:spPr>
          <a:xfrm rot="18821756">
            <a:off x="4287489" y="4754421"/>
            <a:ext cx="749429" cy="50932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A1995615-4ABA-43D1-B391-CA3188B15BD1}"/>
              </a:ext>
            </a:extLst>
          </p:cNvPr>
          <p:cNvGrpSpPr/>
          <p:nvPr/>
        </p:nvGrpSpPr>
        <p:grpSpPr>
          <a:xfrm>
            <a:off x="7593239" y="1352917"/>
            <a:ext cx="3609788" cy="1561575"/>
            <a:chOff x="7593239" y="1352917"/>
            <a:chExt cx="3609788" cy="1561575"/>
          </a:xfrm>
        </p:grpSpPr>
        <p:sp>
          <p:nvSpPr>
            <p:cNvPr id="13" name="Rectangle: Top Corners Snipped 12">
              <a:extLst>
                <a:ext uri="{FF2B5EF4-FFF2-40B4-BE49-F238E27FC236}">
                  <a16:creationId xmlns:a16="http://schemas.microsoft.com/office/drawing/2014/main" id="{BE6A4F09-E13F-4EEB-A1B8-4BE1F9645AF2}"/>
                </a:ext>
              </a:extLst>
            </p:cNvPr>
            <p:cNvSpPr/>
            <p:nvPr/>
          </p:nvSpPr>
          <p:spPr>
            <a:xfrm>
              <a:off x="7593239" y="1352917"/>
              <a:ext cx="3609788" cy="1561575"/>
            </a:xfrm>
            <a:prstGeom prst="snip2SameRect">
              <a:avLst>
                <a:gd name="adj1" fmla="val 9849"/>
                <a:gd name="adj2" fmla="val 9435"/>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23" name="TextBox 22">
              <a:extLst>
                <a:ext uri="{FF2B5EF4-FFF2-40B4-BE49-F238E27FC236}">
                  <a16:creationId xmlns:a16="http://schemas.microsoft.com/office/drawing/2014/main" id="{80324909-4D9E-43F3-8573-225D377FD201}"/>
                </a:ext>
              </a:extLst>
            </p:cNvPr>
            <p:cNvSpPr txBox="1"/>
            <p:nvPr/>
          </p:nvSpPr>
          <p:spPr>
            <a:xfrm>
              <a:off x="7778519" y="1518705"/>
              <a:ext cx="3348692" cy="1200329"/>
            </a:xfrm>
            <a:prstGeom prst="rect">
              <a:avLst/>
            </a:prstGeom>
            <a:solidFill>
              <a:schemeClr val="accent2">
                <a:lumMod val="40000"/>
                <a:lumOff val="6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Arial" panose="020B0604020202020204"/>
                  <a:ea typeface="+mn-ea"/>
                  <a:cs typeface="+mn-cs"/>
                </a:rPr>
                <a:t>Relevant: </a:t>
              </a: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Shared point of reference as all pupils will have had experience of the feeling of unfairness and injustice.</a:t>
              </a:r>
            </a:p>
          </p:txBody>
        </p:sp>
      </p:grpSp>
      <p:grpSp>
        <p:nvGrpSpPr>
          <p:cNvPr id="2" name="Group 1">
            <a:extLst>
              <a:ext uri="{FF2B5EF4-FFF2-40B4-BE49-F238E27FC236}">
                <a16:creationId xmlns:a16="http://schemas.microsoft.com/office/drawing/2014/main" id="{2DFB37BF-03B2-4E3A-B706-C113F0026AC2}"/>
              </a:ext>
            </a:extLst>
          </p:cNvPr>
          <p:cNvGrpSpPr/>
          <p:nvPr/>
        </p:nvGrpSpPr>
        <p:grpSpPr>
          <a:xfrm>
            <a:off x="1052416" y="1408979"/>
            <a:ext cx="3363077" cy="1561575"/>
            <a:chOff x="1052416" y="1408979"/>
            <a:chExt cx="3363077" cy="1561575"/>
          </a:xfrm>
        </p:grpSpPr>
        <p:sp>
          <p:nvSpPr>
            <p:cNvPr id="14" name="Rectangle: Top Corners Snipped 13">
              <a:extLst>
                <a:ext uri="{FF2B5EF4-FFF2-40B4-BE49-F238E27FC236}">
                  <a16:creationId xmlns:a16="http://schemas.microsoft.com/office/drawing/2014/main" id="{8C86A803-2936-4D7E-9735-655B258999DC}"/>
                </a:ext>
              </a:extLst>
            </p:cNvPr>
            <p:cNvSpPr/>
            <p:nvPr/>
          </p:nvSpPr>
          <p:spPr>
            <a:xfrm>
              <a:off x="1052416" y="1408979"/>
              <a:ext cx="3363077" cy="1561575"/>
            </a:xfrm>
            <a:prstGeom prst="snip2SameRect">
              <a:avLst>
                <a:gd name="adj1" fmla="val 9849"/>
                <a:gd name="adj2" fmla="val 9435"/>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22" name="TextBox 21">
              <a:extLst>
                <a:ext uri="{FF2B5EF4-FFF2-40B4-BE49-F238E27FC236}">
                  <a16:creationId xmlns:a16="http://schemas.microsoft.com/office/drawing/2014/main" id="{7B1F74D6-8AF2-4F21-A3AC-F9837FF615A2}"/>
                </a:ext>
              </a:extLst>
            </p:cNvPr>
            <p:cNvSpPr txBox="1"/>
            <p:nvPr/>
          </p:nvSpPr>
          <p:spPr>
            <a:xfrm>
              <a:off x="1197912" y="1554188"/>
              <a:ext cx="3155652" cy="1200329"/>
            </a:xfrm>
            <a:prstGeom prst="rect">
              <a:avLst/>
            </a:prstGeom>
            <a:solidFill>
              <a:schemeClr val="accent2">
                <a:lumMod val="40000"/>
                <a:lumOff val="6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Arial" panose="020B0604020202020204"/>
                  <a:ea typeface="+mn-ea"/>
                  <a:cs typeface="+mn-cs"/>
                </a:rPr>
                <a:t>Transformative: </a:t>
              </a: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Helps pupils imagine the concept by likening it to a familiar sense of injustice. </a:t>
              </a:r>
            </a:p>
          </p:txBody>
        </p:sp>
      </p:grpSp>
      <p:grpSp>
        <p:nvGrpSpPr>
          <p:cNvPr id="5" name="Group 4">
            <a:extLst>
              <a:ext uri="{FF2B5EF4-FFF2-40B4-BE49-F238E27FC236}">
                <a16:creationId xmlns:a16="http://schemas.microsoft.com/office/drawing/2014/main" id="{F7E83349-6084-463C-B084-1BA09B7AD6B5}"/>
              </a:ext>
            </a:extLst>
          </p:cNvPr>
          <p:cNvGrpSpPr/>
          <p:nvPr/>
        </p:nvGrpSpPr>
        <p:grpSpPr>
          <a:xfrm>
            <a:off x="7593239" y="4998855"/>
            <a:ext cx="3609788" cy="1561575"/>
            <a:chOff x="7593239" y="4998855"/>
            <a:chExt cx="3609788" cy="1561575"/>
          </a:xfrm>
        </p:grpSpPr>
        <p:sp>
          <p:nvSpPr>
            <p:cNvPr id="15" name="Rectangle: Top Corners Snipped 14">
              <a:extLst>
                <a:ext uri="{FF2B5EF4-FFF2-40B4-BE49-F238E27FC236}">
                  <a16:creationId xmlns:a16="http://schemas.microsoft.com/office/drawing/2014/main" id="{2B1C57AC-294D-4D71-BAA6-5DCC31D94DC2}"/>
                </a:ext>
              </a:extLst>
            </p:cNvPr>
            <p:cNvSpPr/>
            <p:nvPr/>
          </p:nvSpPr>
          <p:spPr>
            <a:xfrm>
              <a:off x="7593239" y="4998855"/>
              <a:ext cx="3609788" cy="1561575"/>
            </a:xfrm>
            <a:prstGeom prst="snip2SameRect">
              <a:avLst>
                <a:gd name="adj1" fmla="val 9849"/>
                <a:gd name="adj2" fmla="val 9435"/>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25" name="TextBox 24">
              <a:extLst>
                <a:ext uri="{FF2B5EF4-FFF2-40B4-BE49-F238E27FC236}">
                  <a16:creationId xmlns:a16="http://schemas.microsoft.com/office/drawing/2014/main" id="{6F509ECB-ECAA-425C-8BD1-F02DB9A196F8}"/>
                </a:ext>
              </a:extLst>
            </p:cNvPr>
            <p:cNvSpPr txBox="1"/>
            <p:nvPr/>
          </p:nvSpPr>
          <p:spPr>
            <a:xfrm>
              <a:off x="7713292" y="5178178"/>
              <a:ext cx="3413919" cy="923330"/>
            </a:xfrm>
            <a:prstGeom prst="rect">
              <a:avLst/>
            </a:prstGeom>
            <a:solidFill>
              <a:schemeClr val="accent2">
                <a:lumMod val="40000"/>
                <a:lumOff val="6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Arial" panose="020B0604020202020204"/>
                  <a:ea typeface="+mn-ea"/>
                  <a:cs typeface="+mn-cs"/>
                </a:rPr>
                <a:t>Visual: </a:t>
              </a:r>
              <a:r>
                <a:rPr lang="en-GB" dirty="0">
                  <a:solidFill>
                    <a:srgbClr val="000000"/>
                  </a:solidFill>
                  <a:latin typeface="Arial" panose="020B0604020202020204"/>
                </a:rPr>
                <a:t>T</a:t>
              </a: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rPr>
                <a:t>he analogue is concrete for pupils. It is something they can visualise.</a:t>
              </a:r>
            </a:p>
          </p:txBody>
        </p:sp>
      </p:grpSp>
      <p:grpSp>
        <p:nvGrpSpPr>
          <p:cNvPr id="6" name="Group 5">
            <a:extLst>
              <a:ext uri="{FF2B5EF4-FFF2-40B4-BE49-F238E27FC236}">
                <a16:creationId xmlns:a16="http://schemas.microsoft.com/office/drawing/2014/main" id="{548BB9C4-AC6D-4FB3-90C7-B5AA2A841515}"/>
              </a:ext>
            </a:extLst>
          </p:cNvPr>
          <p:cNvGrpSpPr/>
          <p:nvPr/>
        </p:nvGrpSpPr>
        <p:grpSpPr>
          <a:xfrm>
            <a:off x="1052416" y="4998855"/>
            <a:ext cx="3609788" cy="1561575"/>
            <a:chOff x="1052416" y="4998855"/>
            <a:chExt cx="3609788" cy="1561575"/>
          </a:xfrm>
        </p:grpSpPr>
        <p:sp>
          <p:nvSpPr>
            <p:cNvPr id="21" name="Rectangle: Top Corners Snipped 20">
              <a:extLst>
                <a:ext uri="{FF2B5EF4-FFF2-40B4-BE49-F238E27FC236}">
                  <a16:creationId xmlns:a16="http://schemas.microsoft.com/office/drawing/2014/main" id="{23D7A622-2EE9-4ED1-A2DC-FD10DD3E5C7B}"/>
                </a:ext>
              </a:extLst>
            </p:cNvPr>
            <p:cNvSpPr/>
            <p:nvPr/>
          </p:nvSpPr>
          <p:spPr>
            <a:xfrm>
              <a:off x="1052416" y="4998855"/>
              <a:ext cx="3609788" cy="1561575"/>
            </a:xfrm>
            <a:prstGeom prst="snip2SameRect">
              <a:avLst>
                <a:gd name="adj1" fmla="val 9849"/>
                <a:gd name="adj2" fmla="val 9435"/>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24" name="TextBox 23">
              <a:extLst>
                <a:ext uri="{FF2B5EF4-FFF2-40B4-BE49-F238E27FC236}">
                  <a16:creationId xmlns:a16="http://schemas.microsoft.com/office/drawing/2014/main" id="{CD6E0A76-1B4C-4B26-91EE-B5397E972302}"/>
                </a:ext>
              </a:extLst>
            </p:cNvPr>
            <p:cNvSpPr txBox="1"/>
            <p:nvPr/>
          </p:nvSpPr>
          <p:spPr>
            <a:xfrm>
              <a:off x="1379874" y="5450702"/>
              <a:ext cx="3190890" cy="923330"/>
            </a:xfrm>
            <a:prstGeom prst="rect">
              <a:avLst/>
            </a:prstGeom>
            <a:solidFill>
              <a:schemeClr val="accent2">
                <a:lumMod val="40000"/>
                <a:lumOff val="6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Arial" panose="020B0604020202020204"/>
                  <a:ea typeface="+mn-ea"/>
                  <a:cs typeface="+mn-cs"/>
                </a:rPr>
                <a:t>Distinct: </a:t>
              </a: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rPr>
                <a:t>The choice of analogue is distinct and unique.</a:t>
              </a:r>
            </a:p>
          </p:txBody>
        </p:sp>
      </p:grpSp>
      <p:sp>
        <p:nvSpPr>
          <p:cNvPr id="26" name="Slide Number Placeholder 3">
            <a:extLst>
              <a:ext uri="{FF2B5EF4-FFF2-40B4-BE49-F238E27FC236}">
                <a16:creationId xmlns:a16="http://schemas.microsoft.com/office/drawing/2014/main" id="{4B2F9774-128E-45B2-9061-54541BBB9DF9}"/>
              </a:ext>
            </a:extLst>
          </p:cNvPr>
          <p:cNvSpPr>
            <a:spLocks noGrp="1"/>
          </p:cNvSpPr>
          <p:nvPr>
            <p:ph type="sldNum" sz="quarter" idx="12"/>
          </p:nvPr>
        </p:nvSpPr>
        <p:spPr>
          <a:xfrm>
            <a:off x="10932510" y="6401178"/>
            <a:ext cx="807025" cy="153888"/>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827355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4" grpId="0" animBg="1"/>
      <p:bldP spid="17"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7769B0C-6F0A-42BF-B69E-FAD1118AED44}"/>
              </a:ext>
            </a:extLst>
          </p:cNvPr>
          <p:cNvSpPr txBox="1">
            <a:spLocks/>
          </p:cNvSpPr>
          <p:nvPr/>
        </p:nvSpPr>
        <p:spPr>
          <a:xfrm>
            <a:off x="389349" y="596486"/>
            <a:ext cx="10921999"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Selecting effective analogies</a:t>
            </a:r>
          </a:p>
        </p:txBody>
      </p:sp>
      <p:sp>
        <p:nvSpPr>
          <p:cNvPr id="12" name="Rectangle: Top Corners Snipped 11">
            <a:extLst>
              <a:ext uri="{FF2B5EF4-FFF2-40B4-BE49-F238E27FC236}">
                <a16:creationId xmlns:a16="http://schemas.microsoft.com/office/drawing/2014/main" id="{CC05AD4E-A1C5-4133-A40C-BBD3B61BA3C7}"/>
              </a:ext>
            </a:extLst>
          </p:cNvPr>
          <p:cNvSpPr/>
          <p:nvPr/>
        </p:nvSpPr>
        <p:spPr>
          <a:xfrm>
            <a:off x="579208" y="2078422"/>
            <a:ext cx="4881151" cy="4024600"/>
          </a:xfrm>
          <a:prstGeom prst="snip2SameRect">
            <a:avLst>
              <a:gd name="adj1" fmla="val 9849"/>
              <a:gd name="adj2" fmla="val 943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800" dirty="0">
                <a:solidFill>
                  <a:schemeClr val="tx1"/>
                </a:solidFill>
                <a:latin typeface="+mj-lt"/>
              </a:rPr>
              <a:t>Rules that don’t allow for equal rights are like a rule that says that boys and girls have to have separate playgrounds.</a:t>
            </a:r>
            <a:endParaRPr lang="en-GB" sz="2800" dirty="0">
              <a:solidFill>
                <a:schemeClr val="tx1"/>
              </a:solidFill>
              <a:effectLst/>
              <a:latin typeface="+mj-lt"/>
            </a:endParaRPr>
          </a:p>
          <a:p>
            <a:pPr algn="ctr"/>
            <a:endParaRPr lang="en-GB" sz="2800" dirty="0">
              <a:solidFill>
                <a:schemeClr val="tx1"/>
              </a:solidFill>
            </a:endParaRPr>
          </a:p>
        </p:txBody>
      </p:sp>
      <p:sp>
        <p:nvSpPr>
          <p:cNvPr id="13" name="Rectangle: Top Corners Snipped 12">
            <a:extLst>
              <a:ext uri="{FF2B5EF4-FFF2-40B4-BE49-F238E27FC236}">
                <a16:creationId xmlns:a16="http://schemas.microsoft.com/office/drawing/2014/main" id="{8C3A419F-CA28-469E-BA63-C80542AE2C81}"/>
              </a:ext>
            </a:extLst>
          </p:cNvPr>
          <p:cNvSpPr/>
          <p:nvPr/>
        </p:nvSpPr>
        <p:spPr>
          <a:xfrm>
            <a:off x="6096000" y="2054850"/>
            <a:ext cx="4881151" cy="4048172"/>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14" name="TextBox 13">
            <a:extLst>
              <a:ext uri="{FF2B5EF4-FFF2-40B4-BE49-F238E27FC236}">
                <a16:creationId xmlns:a16="http://schemas.microsoft.com/office/drawing/2014/main" id="{0DADA49F-CE86-4BE7-86B1-8AE661EF27B1}"/>
              </a:ext>
            </a:extLst>
          </p:cNvPr>
          <p:cNvSpPr txBox="1"/>
          <p:nvPr/>
        </p:nvSpPr>
        <p:spPr>
          <a:xfrm>
            <a:off x="6731641" y="2590800"/>
            <a:ext cx="4064244"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1">
              <a:solidFill>
                <a:srgbClr val="000000"/>
              </a:solidFill>
              <a:latin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i="0" u="none" strike="noStrike" kern="1200" cap="none" spc="0" normalizeH="0" baseline="0" noProof="0">
                <a:ln>
                  <a:noFill/>
                </a:ln>
                <a:solidFill>
                  <a:srgbClr val="000000"/>
                </a:solidFill>
                <a:effectLst/>
                <a:uLnTx/>
                <a:uFillTx/>
                <a:latin typeface="Arial" panose="020B0604020202020204"/>
              </a:rPr>
              <a:t>Why might this</a:t>
            </a:r>
            <a:r>
              <a:rPr kumimoji="0" lang="en-GB" sz="2400" i="0" u="none" strike="noStrike" kern="1200" cap="none" spc="0" normalizeH="0" noProof="0">
                <a:ln>
                  <a:noFill/>
                </a:ln>
                <a:solidFill>
                  <a:srgbClr val="000000"/>
                </a:solidFill>
                <a:effectLst/>
                <a:uLnTx/>
                <a:uFillTx/>
                <a:latin typeface="Arial" panose="020B0604020202020204"/>
              </a:rPr>
              <a:t> analogy be less effective?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i="0" u="none" strike="noStrike" kern="1200" cap="none" spc="0" normalizeH="0" noProof="0">
              <a:ln>
                <a:noFill/>
              </a:ln>
              <a:solidFill>
                <a:srgbClr val="000000"/>
              </a:solidFill>
              <a:effectLst/>
              <a:uLnTx/>
              <a:uFillTx/>
              <a:latin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baseline="0">
                <a:solidFill>
                  <a:srgbClr val="000000"/>
                </a:solidFill>
                <a:latin typeface="Arial" panose="020B0604020202020204"/>
              </a:rPr>
              <a:t>What</a:t>
            </a:r>
            <a:r>
              <a:rPr lang="en-GB" sz="2400">
                <a:solidFill>
                  <a:srgbClr val="000000"/>
                </a:solidFill>
                <a:latin typeface="Arial" panose="020B0604020202020204"/>
              </a:rPr>
              <a:t> misconceptions might arise?</a:t>
            </a:r>
            <a:endParaRPr kumimoji="0" lang="en-GB" sz="2400" i="0" u="none" strike="noStrike" kern="1200" cap="none" spc="0" normalizeH="0" baseline="0" noProof="0">
              <a:ln>
                <a:noFill/>
              </a:ln>
              <a:solidFill>
                <a:srgbClr val="000000"/>
              </a:solidFill>
              <a:effectLst/>
              <a:uLnTx/>
              <a:uFillTx/>
              <a:latin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8ED79293-82D5-430E-AABF-E6EDFF134512}"/>
              </a:ext>
            </a:extLst>
          </p:cNvPr>
          <p:cNvSpPr/>
          <p:nvPr/>
        </p:nvSpPr>
        <p:spPr>
          <a:xfrm>
            <a:off x="6215506" y="2388535"/>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6" name="Graphic 25">
            <a:extLst>
              <a:ext uri="{FF2B5EF4-FFF2-40B4-BE49-F238E27FC236}">
                <a16:creationId xmlns:a16="http://schemas.microsoft.com/office/drawing/2014/main" id="{39341826-E491-4823-B6D9-60B0200BEFF7}"/>
              </a:ext>
            </a:extLst>
          </p:cNvPr>
          <p:cNvSpPr/>
          <p:nvPr/>
        </p:nvSpPr>
        <p:spPr>
          <a:xfrm>
            <a:off x="5837933" y="2407322"/>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8" name="Slide Number Placeholder 3">
            <a:extLst>
              <a:ext uri="{FF2B5EF4-FFF2-40B4-BE49-F238E27FC236}">
                <a16:creationId xmlns:a16="http://schemas.microsoft.com/office/drawing/2014/main" id="{BCC7F29B-F1D7-451B-8FED-1C0B73DE27DA}"/>
              </a:ext>
            </a:extLst>
          </p:cNvPr>
          <p:cNvSpPr>
            <a:spLocks noGrp="1"/>
          </p:cNvSpPr>
          <p:nvPr>
            <p:ph type="sldNum" sz="quarter" idx="12"/>
          </p:nvPr>
        </p:nvSpPr>
        <p:spPr>
          <a:xfrm>
            <a:off x="10932510" y="6401178"/>
            <a:ext cx="807025" cy="153888"/>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0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648613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8E04D-8A35-4DA9-8434-DDFF54158A26}"/>
              </a:ext>
            </a:extLst>
          </p:cNvPr>
          <p:cNvSpPr>
            <a:spLocks noGrp="1"/>
          </p:cNvSpPr>
          <p:nvPr>
            <p:ph type="title"/>
          </p:nvPr>
        </p:nvSpPr>
        <p:spPr>
          <a:xfrm>
            <a:off x="497456" y="543222"/>
            <a:ext cx="10921999" cy="852155"/>
          </a:xfrm>
        </p:spPr>
        <p:txBody>
          <a:bodyPr/>
          <a:lstStyle/>
          <a:p>
            <a:r>
              <a:rPr lang="en-GB"/>
              <a:t>Using the analogy </a:t>
            </a:r>
          </a:p>
        </p:txBody>
      </p:sp>
      <p:sp>
        <p:nvSpPr>
          <p:cNvPr id="4" name="Slide Number Placeholder 3">
            <a:extLst>
              <a:ext uri="{FF2B5EF4-FFF2-40B4-BE49-F238E27FC236}">
                <a16:creationId xmlns:a16="http://schemas.microsoft.com/office/drawing/2014/main" id="{BA892A76-CC12-4EB6-9A63-36F1A47738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0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8" name="Rectangle: Top Corners Snipped 7">
            <a:extLst>
              <a:ext uri="{FF2B5EF4-FFF2-40B4-BE49-F238E27FC236}">
                <a16:creationId xmlns:a16="http://schemas.microsoft.com/office/drawing/2014/main" id="{57E5220F-0D4D-431D-87CE-A5E3FCF398BF}"/>
              </a:ext>
            </a:extLst>
          </p:cNvPr>
          <p:cNvSpPr/>
          <p:nvPr/>
        </p:nvSpPr>
        <p:spPr>
          <a:xfrm>
            <a:off x="452465" y="1395377"/>
            <a:ext cx="5180239" cy="987067"/>
          </a:xfrm>
          <a:prstGeom prst="snip2SameRect">
            <a:avLst>
              <a:gd name="adj1" fmla="val 9849"/>
              <a:gd name="adj2" fmla="val 9435"/>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Similarities – supporting meaning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9" name="Rectangle: Top Corners Snipped 8">
            <a:extLst>
              <a:ext uri="{FF2B5EF4-FFF2-40B4-BE49-F238E27FC236}">
                <a16:creationId xmlns:a16="http://schemas.microsoft.com/office/drawing/2014/main" id="{2DBC21AD-012A-49CB-A925-74089A96B2F3}"/>
              </a:ext>
            </a:extLst>
          </p:cNvPr>
          <p:cNvSpPr/>
          <p:nvPr/>
        </p:nvSpPr>
        <p:spPr>
          <a:xfrm>
            <a:off x="5887808" y="1395376"/>
            <a:ext cx="5531648" cy="987067"/>
          </a:xfrm>
          <a:prstGeom prst="snip2SameRect">
            <a:avLst>
              <a:gd name="adj1" fmla="val 9849"/>
              <a:gd name="adj2" fmla="val 943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Differences – avoiding misconceptions </a:t>
            </a:r>
          </a:p>
        </p:txBody>
      </p:sp>
      <p:sp>
        <p:nvSpPr>
          <p:cNvPr id="3" name="TextBox 2">
            <a:extLst>
              <a:ext uri="{FF2B5EF4-FFF2-40B4-BE49-F238E27FC236}">
                <a16:creationId xmlns:a16="http://schemas.microsoft.com/office/drawing/2014/main" id="{17FAB1C2-9BE6-4291-AC54-EE4C09DB792C}"/>
              </a:ext>
            </a:extLst>
          </p:cNvPr>
          <p:cNvSpPr txBox="1"/>
          <p:nvPr/>
        </p:nvSpPr>
        <p:spPr>
          <a:xfrm>
            <a:off x="452465" y="2498349"/>
            <a:ext cx="5345501" cy="3816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kumimoji="0" lang="en-GB" sz="2200" b="0" i="0" u="none" strike="noStrike" kern="1200" cap="none" spc="0" normalizeH="0" baseline="0" noProof="0" dirty="0">
                <a:ln>
                  <a:noFill/>
                </a:ln>
                <a:solidFill>
                  <a:srgbClr val="000000"/>
                </a:solidFill>
                <a:effectLst/>
                <a:uLnTx/>
                <a:uFillTx/>
                <a:latin typeface="Arial" panose="020B0604020202020204"/>
                <a:ea typeface="+mn-ea"/>
                <a:cs typeface="Arial"/>
              </a:rPr>
              <a:t>Having the</a:t>
            </a:r>
            <a:r>
              <a:rPr lang="en-GB" sz="2200" dirty="0">
                <a:solidFill>
                  <a:srgbClr val="000000"/>
                </a:solidFill>
                <a:latin typeface="Arial" panose="020B0604020202020204"/>
                <a:cs typeface="Arial"/>
              </a:rPr>
              <a:t> same rights as others is equality.</a:t>
            </a:r>
            <a:endParaRPr kumimoji="0" lang="en-GB" sz="22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R="0" lvl="0" algn="l" defTabSz="914400" rtl="0" eaLnBrk="1" fontAlgn="auto" latinLnBrk="0" hangingPunct="1">
              <a:lnSpc>
                <a:spcPct val="100000"/>
              </a:lnSpc>
              <a:spcBef>
                <a:spcPts val="0"/>
              </a:spcBef>
              <a:spcAft>
                <a:spcPts val="0"/>
              </a:spcAft>
              <a:buClrTx/>
              <a:buSzTx/>
              <a:tabLst/>
              <a:defRPr/>
            </a:pPr>
            <a:endParaRPr kumimoji="0" lang="en-GB" sz="22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kumimoji="0" lang="en-GB" sz="2200" b="0" i="0" u="none" strike="noStrike" kern="1200" cap="none" spc="0" normalizeH="0" baseline="0" noProof="0" dirty="0">
                <a:ln>
                  <a:noFill/>
                </a:ln>
                <a:solidFill>
                  <a:srgbClr val="000000"/>
                </a:solidFill>
                <a:effectLst/>
                <a:uLnTx/>
                <a:uFillTx/>
                <a:latin typeface="Arial" panose="020B0604020202020204"/>
                <a:ea typeface="+mn-ea"/>
                <a:cs typeface="Arial"/>
              </a:rPr>
              <a:t>A group of people are being excluded from </a:t>
            </a:r>
            <a:r>
              <a:rPr lang="en-GB" sz="2200" dirty="0">
                <a:solidFill>
                  <a:srgbClr val="000000"/>
                </a:solidFill>
                <a:latin typeface="Arial" panose="020B0604020202020204"/>
                <a:cs typeface="Arial"/>
              </a:rPr>
              <a:t>an area</a:t>
            </a:r>
            <a:r>
              <a:rPr kumimoji="0" lang="en-GB" sz="2200" b="0" i="0" u="none" strike="noStrike" kern="1200" cap="none" spc="0" normalizeH="0" baseline="0" noProof="0" dirty="0">
                <a:ln>
                  <a:noFill/>
                </a:ln>
                <a:solidFill>
                  <a:srgbClr val="000000"/>
                </a:solidFill>
                <a:effectLst/>
                <a:uLnTx/>
                <a:uFillTx/>
                <a:latin typeface="Arial" panose="020B0604020202020204"/>
                <a:ea typeface="+mn-ea"/>
                <a:cs typeface="Arial"/>
              </a:rPr>
              <a:t>.</a:t>
            </a:r>
          </a:p>
          <a:p>
            <a:pPr marR="0" lvl="0" algn="l" defTabSz="914400" rtl="0" eaLnBrk="1" fontAlgn="auto" latinLnBrk="0" hangingPunct="1">
              <a:lnSpc>
                <a:spcPct val="100000"/>
              </a:lnSpc>
              <a:spcBef>
                <a:spcPts val="0"/>
              </a:spcBef>
              <a:spcAft>
                <a:spcPts val="0"/>
              </a:spcAft>
              <a:buClrTx/>
              <a:buSzTx/>
              <a:tabLst/>
              <a:defRPr/>
            </a:pPr>
            <a:endParaRPr lang="en-GB" sz="2200" dirty="0">
              <a:solidFill>
                <a:srgbClr val="000000"/>
              </a:solidFill>
              <a:latin typeface="Arial" panose="020B0604020202020204"/>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GB" sz="2200" dirty="0">
                <a:solidFill>
                  <a:srgbClr val="000000"/>
                </a:solidFill>
                <a:latin typeface="Arial" panose="020B0604020202020204"/>
                <a:cs typeface="Arial"/>
              </a:rPr>
              <a:t>The notion of fairness, equality and justice is explored.</a:t>
            </a:r>
            <a:endParaRPr kumimoji="0" lang="en-GB" sz="22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endParaRPr kumimoji="0" lang="en-GB" sz="1800" b="0" i="0" u="none" strike="noStrike" kern="1200" cap="none" spc="0" normalizeH="0" baseline="0" noProof="0" dirty="0">
              <a:ln>
                <a:noFill/>
              </a:ln>
              <a:solidFill>
                <a:srgbClr val="000000"/>
              </a:solidFill>
              <a:effectLst/>
              <a:uLnTx/>
              <a:uFillTx/>
              <a:latin typeface="Arial" panose="020B0604020202020204"/>
              <a:ea typeface="+mn-ea"/>
              <a:cs typeface="Arial"/>
            </a:endParaRPr>
          </a:p>
        </p:txBody>
      </p:sp>
      <p:sp>
        <p:nvSpPr>
          <p:cNvPr id="14" name="TextBox 13">
            <a:extLst>
              <a:ext uri="{FF2B5EF4-FFF2-40B4-BE49-F238E27FC236}">
                <a16:creationId xmlns:a16="http://schemas.microsoft.com/office/drawing/2014/main" id="{7E90EE25-4F9B-4A59-A600-7B0C22649E95}"/>
              </a:ext>
            </a:extLst>
          </p:cNvPr>
          <p:cNvSpPr txBox="1"/>
          <p:nvPr/>
        </p:nvSpPr>
        <p:spPr>
          <a:xfrm>
            <a:off x="5887808" y="2498349"/>
            <a:ext cx="5531647"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kumimoji="0" lang="en-GB" sz="2200" b="0" i="0" u="none" strike="noStrike" kern="1200" cap="none" spc="0" normalizeH="0" baseline="0" noProof="0" dirty="0">
                <a:ln>
                  <a:noFill/>
                </a:ln>
                <a:solidFill>
                  <a:srgbClr val="000000"/>
                </a:solidFill>
                <a:effectLst/>
                <a:uLnTx/>
                <a:uFillTx/>
                <a:latin typeface="Arial" panose="020B0604020202020204"/>
                <a:ea typeface="+mn-ea"/>
                <a:cs typeface="Arial"/>
              </a:rPr>
              <a:t>We have schools which only allow boys or girls but attending these schools is </a:t>
            </a:r>
            <a:r>
              <a:rPr lang="en-GB" sz="2200" dirty="0">
                <a:solidFill>
                  <a:srgbClr val="000000"/>
                </a:solidFill>
                <a:latin typeface="Arial" panose="020B0604020202020204"/>
                <a:cs typeface="Arial"/>
              </a:rPr>
              <a:t>through </a:t>
            </a:r>
            <a:r>
              <a:rPr lang="en-GB" sz="2200" b="1" dirty="0">
                <a:solidFill>
                  <a:srgbClr val="000000"/>
                </a:solidFill>
                <a:latin typeface="Arial" panose="020B0604020202020204"/>
                <a:cs typeface="Arial"/>
              </a:rPr>
              <a:t>c</a:t>
            </a:r>
            <a:r>
              <a:rPr kumimoji="0" lang="en-GB" sz="2200" b="1" i="0" u="none" strike="noStrike" kern="1200" cap="none" spc="0" normalizeH="0" baseline="0" noProof="0" dirty="0" err="1">
                <a:ln>
                  <a:noFill/>
                </a:ln>
                <a:solidFill>
                  <a:srgbClr val="000000"/>
                </a:solidFill>
                <a:effectLst/>
                <a:uLnTx/>
                <a:uFillTx/>
                <a:latin typeface="Arial" panose="020B0604020202020204"/>
                <a:ea typeface="+mn-ea"/>
                <a:cs typeface="Arial"/>
              </a:rPr>
              <a:t>hoice</a:t>
            </a:r>
            <a:r>
              <a:rPr kumimoji="0" lang="en-GB" sz="2200" b="1" i="0" u="none" strike="noStrike" kern="1200" cap="none" spc="0" normalizeH="0" baseline="0" noProof="0" dirty="0">
                <a:ln>
                  <a:noFill/>
                </a:ln>
                <a:solidFill>
                  <a:srgbClr val="000000"/>
                </a:solidFill>
                <a:effectLst/>
                <a:uLnTx/>
                <a:uFillTx/>
                <a:latin typeface="Arial" panose="020B0604020202020204"/>
                <a:ea typeface="+mn-ea"/>
                <a:cs typeface="Arial"/>
              </a:rPr>
              <a:t>,</a:t>
            </a:r>
            <a:r>
              <a:rPr kumimoji="0" lang="en-GB" sz="2200" b="0" i="0" u="none" strike="noStrike" kern="1200" cap="none" spc="0" normalizeH="0" baseline="0" noProof="0" dirty="0">
                <a:ln>
                  <a:noFill/>
                </a:ln>
                <a:solidFill>
                  <a:srgbClr val="000000"/>
                </a:solidFill>
                <a:effectLst/>
                <a:uLnTx/>
                <a:uFillTx/>
                <a:latin typeface="Arial" panose="020B0604020202020204"/>
                <a:ea typeface="+mn-ea"/>
                <a:cs typeface="Arial"/>
              </a:rPr>
              <a:t> and it is not a rule.</a:t>
            </a:r>
          </a:p>
          <a:p>
            <a:pPr marR="0" lvl="0" algn="l" defTabSz="914400" rtl="0" eaLnBrk="1" fontAlgn="auto" latinLnBrk="0" hangingPunct="1">
              <a:lnSpc>
                <a:spcPct val="100000"/>
              </a:lnSpc>
              <a:spcBef>
                <a:spcPts val="0"/>
              </a:spcBef>
              <a:spcAft>
                <a:spcPts val="0"/>
              </a:spcAft>
              <a:buClrTx/>
              <a:buSzTx/>
              <a:tabLst/>
              <a:defRPr/>
            </a:pPr>
            <a:endParaRPr kumimoji="0" lang="en-GB" sz="22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GB" sz="2200" dirty="0">
                <a:solidFill>
                  <a:srgbClr val="000000"/>
                </a:solidFill>
                <a:latin typeface="Arial" panose="020B0604020202020204"/>
                <a:cs typeface="Arial"/>
              </a:rPr>
              <a:t>There are larger implications of segregation and inequality on American society.</a:t>
            </a: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endParaRPr lang="en-GB" sz="2200" dirty="0">
              <a:solidFill>
                <a:srgbClr val="000000"/>
              </a:solidFill>
              <a:latin typeface="Arial" panose="020B0604020202020204"/>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GB" sz="2200" dirty="0">
                <a:solidFill>
                  <a:srgbClr val="000000"/>
                </a:solidFill>
                <a:latin typeface="Arial" panose="020B0604020202020204"/>
                <a:cs typeface="Arial"/>
              </a:rPr>
              <a:t>Black people and white people were still kept separate in other ways, but it was an important step towards equality.</a:t>
            </a:r>
            <a:endParaRPr kumimoji="0" lang="en-GB" sz="2200" i="0" u="none" strike="noStrike" kern="1200" cap="none" spc="0" normalizeH="0" baseline="0" noProof="0" dirty="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endParaRPr kumimoji="0" lang="en-GB" sz="1800" b="0" i="0" u="none" strike="noStrike" kern="1200" cap="none" spc="0" normalizeH="0" baseline="0" noProof="0" dirty="0">
              <a:ln>
                <a:noFill/>
              </a:ln>
              <a:solidFill>
                <a:srgbClr val="000000"/>
              </a:solidFill>
              <a:effectLst/>
              <a:uLnTx/>
              <a:uFillTx/>
              <a:latin typeface="Arial" panose="020B0604020202020204"/>
              <a:ea typeface="+mn-ea"/>
              <a:cs typeface="Arial"/>
            </a:endParaRPr>
          </a:p>
        </p:txBody>
      </p:sp>
    </p:spTree>
    <p:extLst>
      <p:ext uri="{BB962C8B-B14F-4D97-AF65-F5344CB8AC3E}">
        <p14:creationId xmlns:p14="http://schemas.microsoft.com/office/powerpoint/2010/main" val="48097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981F-F3AD-4213-A641-00A6677D0D53}"/>
              </a:ext>
            </a:extLst>
          </p:cNvPr>
          <p:cNvSpPr>
            <a:spLocks noGrp="1"/>
          </p:cNvSpPr>
          <p:nvPr>
            <p:ph type="title"/>
          </p:nvPr>
        </p:nvSpPr>
        <p:spPr/>
        <p:txBody>
          <a:bodyPr/>
          <a:lstStyle/>
          <a:p>
            <a:r>
              <a:rPr lang="en-GB"/>
              <a:t>Breakout activity</a:t>
            </a:r>
          </a:p>
        </p:txBody>
      </p:sp>
      <p:sp>
        <p:nvSpPr>
          <p:cNvPr id="3" name="Slide Number Placeholder 2">
            <a:extLst>
              <a:ext uri="{FF2B5EF4-FFF2-40B4-BE49-F238E27FC236}">
                <a16:creationId xmlns:a16="http://schemas.microsoft.com/office/drawing/2014/main" id="{D91F61C2-A304-4587-9D6D-728F8A01FF2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E843C15C-7B18-4B9D-85C1-44A32075640C}"/>
              </a:ext>
            </a:extLst>
          </p:cNvPr>
          <p:cNvSpPr/>
          <p:nvPr/>
        </p:nvSpPr>
        <p:spPr>
          <a:xfrm>
            <a:off x="891608" y="1396549"/>
            <a:ext cx="5073782" cy="5301452"/>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5" name="TextBox 4">
            <a:extLst>
              <a:ext uri="{FF2B5EF4-FFF2-40B4-BE49-F238E27FC236}">
                <a16:creationId xmlns:a16="http://schemas.microsoft.com/office/drawing/2014/main" id="{E73DDDDE-336F-43D1-8869-C19684CAAA83}"/>
              </a:ext>
            </a:extLst>
          </p:cNvPr>
          <p:cNvSpPr txBox="1"/>
          <p:nvPr/>
        </p:nvSpPr>
        <p:spPr>
          <a:xfrm>
            <a:off x="1289089" y="1550437"/>
            <a:ext cx="4346897" cy="517064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ea typeface="+mn-ea"/>
                <a:cs typeface="+mn-cs"/>
              </a:rPr>
              <a:t>Discuss and plan: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a:ln>
                <a:noFill/>
              </a:ln>
              <a:solidFill>
                <a:srgbClr val="000000"/>
              </a:solidFill>
              <a:effectLst/>
              <a:uLnTx/>
              <a:uFillTx/>
              <a:ea typeface="+mn-ea"/>
              <a:cs typeface="+mn-cs"/>
            </a:endParaRPr>
          </a:p>
          <a:p>
            <a:r>
              <a:rPr lang="en-GB" sz="2400"/>
              <a:t>Using the success criteria, develop a analogy you could use to support pupils to understand the concept of national change when teaching pupils about the significant achievements of:</a:t>
            </a:r>
          </a:p>
          <a:p>
            <a:endParaRPr lang="en-GB" sz="2400"/>
          </a:p>
          <a:p>
            <a:pPr marL="285750" indent="-285750">
              <a:buFont typeface="Arial" panose="020B0604020202020204" pitchFamily="34" charset="0"/>
              <a:buChar char="•"/>
            </a:pPr>
            <a:r>
              <a:rPr lang="en-GB" sz="2400"/>
              <a:t>Florence Nightingale</a:t>
            </a:r>
          </a:p>
          <a:p>
            <a:pPr marL="285750" indent="-285750">
              <a:buFont typeface="Arial" panose="020B0604020202020204" pitchFamily="34" charset="0"/>
              <a:buChar char="•"/>
            </a:pPr>
            <a:r>
              <a:rPr lang="en-GB" sz="2400"/>
              <a:t>Mary Seacole </a:t>
            </a:r>
          </a:p>
          <a:p>
            <a:pPr marL="285750" indent="-285750">
              <a:buFont typeface="Arial" panose="020B0604020202020204" pitchFamily="34" charset="0"/>
              <a:buChar char="•"/>
            </a:pPr>
            <a:r>
              <a:rPr lang="en-GB" sz="2400"/>
              <a:t>Edith Cavell</a:t>
            </a:r>
          </a:p>
          <a:p>
            <a:endParaRPr lang="en-GB"/>
          </a:p>
        </p:txBody>
      </p:sp>
      <p:sp>
        <p:nvSpPr>
          <p:cNvPr id="9" name="Rectangle: Top Corners Snipped 8">
            <a:extLst>
              <a:ext uri="{FF2B5EF4-FFF2-40B4-BE49-F238E27FC236}">
                <a16:creationId xmlns:a16="http://schemas.microsoft.com/office/drawing/2014/main" id="{A63BAC7F-A9D4-4ABE-8DD5-13629D475B12}"/>
              </a:ext>
            </a:extLst>
          </p:cNvPr>
          <p:cNvSpPr/>
          <p:nvPr/>
        </p:nvSpPr>
        <p:spPr>
          <a:xfrm>
            <a:off x="6304278" y="1396548"/>
            <a:ext cx="5073781" cy="5301452"/>
          </a:xfrm>
          <a:prstGeom prst="snip2SameRect">
            <a:avLst>
              <a:gd name="adj1" fmla="val 9849"/>
              <a:gd name="adj2" fmla="val 9435"/>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41A080EE-D593-499A-B2E4-2E404D90665A}"/>
              </a:ext>
            </a:extLst>
          </p:cNvPr>
          <p:cNvSpPr/>
          <p:nvPr/>
        </p:nvSpPr>
        <p:spPr>
          <a:xfrm>
            <a:off x="812314" y="165560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1" name="Graphic 25">
            <a:extLst>
              <a:ext uri="{FF2B5EF4-FFF2-40B4-BE49-F238E27FC236}">
                <a16:creationId xmlns:a16="http://schemas.microsoft.com/office/drawing/2014/main" id="{DF1639AB-3534-46A9-B913-B18AB5201BA4}"/>
              </a:ext>
            </a:extLst>
          </p:cNvPr>
          <p:cNvSpPr/>
          <p:nvPr/>
        </p:nvSpPr>
        <p:spPr>
          <a:xfrm>
            <a:off x="513173" y="165560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2" name="TextBox 11">
            <a:extLst>
              <a:ext uri="{FF2B5EF4-FFF2-40B4-BE49-F238E27FC236}">
                <a16:creationId xmlns:a16="http://schemas.microsoft.com/office/drawing/2014/main" id="{FA4A7B32-8B57-40F7-BF80-ECE6AFB8ABBE}"/>
              </a:ext>
            </a:extLst>
          </p:cNvPr>
          <p:cNvSpPr txBox="1"/>
          <p:nvPr/>
        </p:nvSpPr>
        <p:spPr>
          <a:xfrm>
            <a:off x="6570792" y="4494138"/>
            <a:ext cx="5103696"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Arial" panose="020B0604020202020204"/>
                <a:ea typeface="+mn-ea"/>
                <a:cs typeface="+mn-cs"/>
              </a:rPr>
              <a:t>Success criteria: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i="0" u="none" strike="noStrike" kern="1200" cap="none" spc="0" normalizeH="0" baseline="0" noProof="0" dirty="0">
                <a:ln>
                  <a:noFill/>
                </a:ln>
                <a:solidFill>
                  <a:srgbClr val="000000"/>
                </a:solidFill>
                <a:effectLst/>
                <a:uLnTx/>
                <a:uFillTx/>
                <a:latin typeface="Arial" panose="020B0604020202020204"/>
                <a:ea typeface="+mn-ea"/>
                <a:cs typeface="+mn-cs"/>
              </a:rPr>
              <a:t>transformative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srgbClr val="000000"/>
                </a:solidFill>
                <a:latin typeface="Arial" panose="020B0604020202020204"/>
              </a:rPr>
              <a:t>relevant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i="0" u="none" strike="noStrike" kern="1200" cap="none" spc="0" normalizeH="0" baseline="0" noProof="0" dirty="0">
                <a:ln>
                  <a:noFill/>
                </a:ln>
                <a:solidFill>
                  <a:srgbClr val="000000"/>
                </a:solidFill>
                <a:effectLst/>
                <a:uLnTx/>
                <a:uFillTx/>
                <a:latin typeface="Arial" panose="020B0604020202020204"/>
                <a:ea typeface="+mn-ea"/>
                <a:cs typeface="+mn-cs"/>
              </a:rPr>
              <a:t>visual</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srgbClr val="000000"/>
                </a:solidFill>
                <a:latin typeface="Arial" panose="020B0604020202020204"/>
              </a:rPr>
              <a:t>distinct</a:t>
            </a:r>
            <a:endParaRPr kumimoji="0" lang="en-GB" sz="2400" i="0" u="none" strike="noStrike" kern="1200" cap="none" spc="0" normalizeH="0" baseline="0" noProof="0" dirty="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C53095A-11AC-4DBD-A7A3-8D8892EEE273}"/>
              </a:ext>
            </a:extLst>
          </p:cNvPr>
          <p:cNvSpPr txBox="1"/>
          <p:nvPr/>
        </p:nvSpPr>
        <p:spPr>
          <a:xfrm>
            <a:off x="6570792" y="1501010"/>
            <a:ext cx="4807267" cy="2954655"/>
          </a:xfrm>
          <a:prstGeom prst="rect">
            <a:avLst/>
          </a:prstGeom>
          <a:noFill/>
        </p:spPr>
        <p:txBody>
          <a:bodyPr wrap="square" rtlCol="0">
            <a:spAutoFit/>
          </a:bodyPr>
          <a:lstStyle/>
          <a:p>
            <a:r>
              <a:rPr lang="en-GB" sz="2400" b="1"/>
              <a:t>Consider:</a:t>
            </a:r>
          </a:p>
          <a:p>
            <a:pPr marL="342900" indent="-342900">
              <a:buFont typeface="Arial" panose="020B0604020202020204" pitchFamily="34" charset="0"/>
              <a:buChar char="•"/>
            </a:pPr>
            <a:r>
              <a:rPr lang="en-GB" sz="2400"/>
              <a:t>How would you introduce this to pupils?</a:t>
            </a:r>
          </a:p>
          <a:p>
            <a:pPr marL="342900" indent="-342900">
              <a:buFont typeface="Arial" panose="020B0604020202020204" pitchFamily="34" charset="0"/>
              <a:buChar char="•"/>
            </a:pPr>
            <a:r>
              <a:rPr lang="en-GB" sz="2400"/>
              <a:t>How does the </a:t>
            </a:r>
            <a:r>
              <a:rPr lang="en-GB" sz="2400" err="1"/>
              <a:t>anaolgy</a:t>
            </a:r>
            <a:r>
              <a:rPr lang="en-GB" sz="2400"/>
              <a:t> support pupils to develop meaning?</a:t>
            </a:r>
          </a:p>
          <a:p>
            <a:pPr marL="342900" indent="-342900">
              <a:buFont typeface="Arial" panose="020B0604020202020204" pitchFamily="34" charset="0"/>
              <a:buChar char="•"/>
            </a:pPr>
            <a:r>
              <a:rPr lang="en-GB" sz="2400"/>
              <a:t>Where does the analogy break down?</a:t>
            </a:r>
          </a:p>
          <a:p>
            <a:endParaRPr lang="en-GB"/>
          </a:p>
        </p:txBody>
      </p:sp>
    </p:spTree>
    <p:extLst>
      <p:ext uri="{BB962C8B-B14F-4D97-AF65-F5344CB8AC3E}">
        <p14:creationId xmlns:p14="http://schemas.microsoft.com/office/powerpoint/2010/main" val="39556649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C23A0-C158-42F1-8DC1-3A144636B4AD}"/>
              </a:ext>
            </a:extLst>
          </p:cNvPr>
          <p:cNvSpPr>
            <a:spLocks noGrp="1"/>
          </p:cNvSpPr>
          <p:nvPr>
            <p:ph type="title"/>
          </p:nvPr>
        </p:nvSpPr>
        <p:spPr/>
        <p:txBody>
          <a:bodyPr/>
          <a:lstStyle/>
          <a:p>
            <a:r>
              <a:rPr lang="en-GB"/>
              <a:t>Using mnemonics</a:t>
            </a:r>
          </a:p>
        </p:txBody>
      </p:sp>
      <p:sp>
        <p:nvSpPr>
          <p:cNvPr id="3" name="Slide Number Placeholder 2">
            <a:extLst>
              <a:ext uri="{FF2B5EF4-FFF2-40B4-BE49-F238E27FC236}">
                <a16:creationId xmlns:a16="http://schemas.microsoft.com/office/drawing/2014/main" id="{1E35CA42-5DBA-4781-81AB-9A8DB68A03E8}"/>
              </a:ext>
            </a:extLst>
          </p:cNvPr>
          <p:cNvSpPr>
            <a:spLocks noGrp="1"/>
          </p:cNvSpPr>
          <p:nvPr>
            <p:ph type="sldNum" sz="quarter" idx="12"/>
          </p:nvPr>
        </p:nvSpPr>
        <p:spPr/>
        <p:txBody>
          <a:bodyPr/>
          <a:lstStyle/>
          <a:p>
            <a:fld id="{6B6EFD66-0F65-0C43-B4F5-A9CE99357F25}" type="slidenum">
              <a:rPr lang="en-GB" smtClean="0"/>
              <a:t>16</a:t>
            </a:fld>
            <a:endParaRPr lang="en-GB"/>
          </a:p>
        </p:txBody>
      </p:sp>
      <p:sp>
        <p:nvSpPr>
          <p:cNvPr id="4" name="Rectangle: Top Corners Snipped 3">
            <a:extLst>
              <a:ext uri="{FF2B5EF4-FFF2-40B4-BE49-F238E27FC236}">
                <a16:creationId xmlns:a16="http://schemas.microsoft.com/office/drawing/2014/main" id="{3F8B412C-02E1-4363-88E1-C744E85D9E4E}"/>
              </a:ext>
            </a:extLst>
          </p:cNvPr>
          <p:cNvSpPr/>
          <p:nvPr/>
        </p:nvSpPr>
        <p:spPr>
          <a:xfrm>
            <a:off x="2811905" y="4947682"/>
            <a:ext cx="6561835" cy="1453496"/>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Limitations: </a:t>
            </a:r>
            <a:r>
              <a:rPr lang="en-GB" sz="2400" dirty="0">
                <a:solidFill>
                  <a:schemeClr val="tx1"/>
                </a:solidFill>
              </a:rPr>
              <a:t>Doesn’t develop meaning, consider opportunity</a:t>
            </a:r>
            <a:r>
              <a:rPr lang="en-GB" sz="2400" dirty="0"/>
              <a:t>– </a:t>
            </a:r>
            <a:r>
              <a:rPr lang="en-GB" sz="2400" dirty="0">
                <a:solidFill>
                  <a:schemeClr val="tx1"/>
                </a:solidFill>
              </a:rPr>
              <a:t>cost benefit</a:t>
            </a:r>
          </a:p>
        </p:txBody>
      </p:sp>
      <p:sp>
        <p:nvSpPr>
          <p:cNvPr id="11" name="Rectangle: Top Corners Snipped 10">
            <a:extLst>
              <a:ext uri="{FF2B5EF4-FFF2-40B4-BE49-F238E27FC236}">
                <a16:creationId xmlns:a16="http://schemas.microsoft.com/office/drawing/2014/main" id="{0AE41EED-C861-4E9C-8874-EDE80E7AFE70}"/>
              </a:ext>
            </a:extLst>
          </p:cNvPr>
          <p:cNvSpPr/>
          <p:nvPr/>
        </p:nvSpPr>
        <p:spPr>
          <a:xfrm>
            <a:off x="8158769" y="3315744"/>
            <a:ext cx="3395051" cy="100861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Self-checking</a:t>
            </a:r>
          </a:p>
        </p:txBody>
      </p:sp>
      <p:sp>
        <p:nvSpPr>
          <p:cNvPr id="12" name="Rectangle: Top Corners Snipped 11">
            <a:extLst>
              <a:ext uri="{FF2B5EF4-FFF2-40B4-BE49-F238E27FC236}">
                <a16:creationId xmlns:a16="http://schemas.microsoft.com/office/drawing/2014/main" id="{F90A2169-9796-4A1B-9620-C567BA60EB82}"/>
              </a:ext>
            </a:extLst>
          </p:cNvPr>
          <p:cNvSpPr/>
          <p:nvPr/>
        </p:nvSpPr>
        <p:spPr>
          <a:xfrm>
            <a:off x="4395295" y="3351736"/>
            <a:ext cx="3395051" cy="100861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Chunk</a:t>
            </a:r>
          </a:p>
        </p:txBody>
      </p:sp>
      <p:sp>
        <p:nvSpPr>
          <p:cNvPr id="18" name="Rectangle: Top Corners Snipped 17">
            <a:extLst>
              <a:ext uri="{FF2B5EF4-FFF2-40B4-BE49-F238E27FC236}">
                <a16:creationId xmlns:a16="http://schemas.microsoft.com/office/drawing/2014/main" id="{18335367-700B-4353-B850-443B52165F79}"/>
              </a:ext>
            </a:extLst>
          </p:cNvPr>
          <p:cNvSpPr/>
          <p:nvPr/>
        </p:nvSpPr>
        <p:spPr>
          <a:xfrm>
            <a:off x="650344" y="3351737"/>
            <a:ext cx="3395051" cy="100861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Simple</a:t>
            </a:r>
          </a:p>
        </p:txBody>
      </p:sp>
      <p:sp>
        <p:nvSpPr>
          <p:cNvPr id="19" name="Rectangle: Top Corners Snipped 18">
            <a:extLst>
              <a:ext uri="{FF2B5EF4-FFF2-40B4-BE49-F238E27FC236}">
                <a16:creationId xmlns:a16="http://schemas.microsoft.com/office/drawing/2014/main" id="{A9408AF4-C69B-470A-B0FB-0B6245423BC0}"/>
              </a:ext>
            </a:extLst>
          </p:cNvPr>
          <p:cNvSpPr/>
          <p:nvPr/>
        </p:nvSpPr>
        <p:spPr>
          <a:xfrm>
            <a:off x="8158769" y="2029340"/>
            <a:ext cx="3395051" cy="100861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Vivid</a:t>
            </a:r>
          </a:p>
        </p:txBody>
      </p:sp>
      <p:sp>
        <p:nvSpPr>
          <p:cNvPr id="20" name="Rectangle: Top Corners Snipped 19">
            <a:extLst>
              <a:ext uri="{FF2B5EF4-FFF2-40B4-BE49-F238E27FC236}">
                <a16:creationId xmlns:a16="http://schemas.microsoft.com/office/drawing/2014/main" id="{10FBE3BA-6E82-48F5-87A1-12D585482491}"/>
              </a:ext>
            </a:extLst>
          </p:cNvPr>
          <p:cNvSpPr/>
          <p:nvPr/>
        </p:nvSpPr>
        <p:spPr>
          <a:xfrm>
            <a:off x="4395296" y="2029340"/>
            <a:ext cx="3395051" cy="100861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Meaningful</a:t>
            </a:r>
          </a:p>
        </p:txBody>
      </p:sp>
      <p:sp>
        <p:nvSpPr>
          <p:cNvPr id="21" name="Rectangle: Top Corners Snipped 20">
            <a:extLst>
              <a:ext uri="{FF2B5EF4-FFF2-40B4-BE49-F238E27FC236}">
                <a16:creationId xmlns:a16="http://schemas.microsoft.com/office/drawing/2014/main" id="{7CF9FFC1-A940-4C64-8BB8-6454D0EAFEC7}"/>
              </a:ext>
            </a:extLst>
          </p:cNvPr>
          <p:cNvSpPr/>
          <p:nvPr/>
        </p:nvSpPr>
        <p:spPr>
          <a:xfrm>
            <a:off x="650344" y="1993347"/>
            <a:ext cx="3395051" cy="100861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Selection</a:t>
            </a:r>
          </a:p>
        </p:txBody>
      </p:sp>
    </p:spTree>
    <p:extLst>
      <p:ext uri="{BB962C8B-B14F-4D97-AF65-F5344CB8AC3E}">
        <p14:creationId xmlns:p14="http://schemas.microsoft.com/office/powerpoint/2010/main" val="4092632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75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75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75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75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75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75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8" grpId="0" animBg="1"/>
      <p:bldP spid="19" grpId="0" animBg="1"/>
      <p:bldP spid="20" grpId="0" animBg="1"/>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32A06-F7B2-425B-9171-46401C2AFF17}"/>
              </a:ext>
            </a:extLst>
          </p:cNvPr>
          <p:cNvSpPr>
            <a:spLocks noGrp="1"/>
          </p:cNvSpPr>
          <p:nvPr>
            <p:ph type="title"/>
          </p:nvPr>
        </p:nvSpPr>
        <p:spPr>
          <a:xfrm>
            <a:off x="634999" y="564490"/>
            <a:ext cx="10921999" cy="852155"/>
          </a:xfrm>
        </p:spPr>
        <p:txBody>
          <a:bodyPr/>
          <a:lstStyle/>
          <a:p>
            <a:r>
              <a:rPr lang="en-GB"/>
              <a:t>Types of mnemonics</a:t>
            </a:r>
          </a:p>
        </p:txBody>
      </p:sp>
      <p:sp>
        <p:nvSpPr>
          <p:cNvPr id="4" name="Slide Number Placeholder 3">
            <a:extLst>
              <a:ext uri="{FF2B5EF4-FFF2-40B4-BE49-F238E27FC236}">
                <a16:creationId xmlns:a16="http://schemas.microsoft.com/office/drawing/2014/main" id="{4F98E120-3E46-47D7-89B4-A52D34441C72}"/>
              </a:ext>
            </a:extLst>
          </p:cNvPr>
          <p:cNvSpPr>
            <a:spLocks noGrp="1"/>
          </p:cNvSpPr>
          <p:nvPr>
            <p:ph type="sldNum" sz="quarter" idx="12"/>
          </p:nvPr>
        </p:nvSpPr>
        <p:spPr/>
        <p:txBody>
          <a:bodyPr/>
          <a:lstStyle/>
          <a:p>
            <a:fld id="{6B6EFD66-0F65-0C43-B4F5-A9CE99357F25}" type="slidenum">
              <a:rPr lang="en-GB" smtClean="0"/>
              <a:t>17</a:t>
            </a:fld>
            <a:endParaRPr lang="en-GB"/>
          </a:p>
        </p:txBody>
      </p:sp>
      <p:graphicFrame>
        <p:nvGraphicFramePr>
          <p:cNvPr id="5" name="Table 5">
            <a:extLst>
              <a:ext uri="{FF2B5EF4-FFF2-40B4-BE49-F238E27FC236}">
                <a16:creationId xmlns:a16="http://schemas.microsoft.com/office/drawing/2014/main" id="{B63DEE43-17CC-4627-808F-DBECFDCD2CC3}"/>
              </a:ext>
            </a:extLst>
          </p:cNvPr>
          <p:cNvGraphicFramePr>
            <a:graphicFrameLocks noGrp="1"/>
          </p:cNvGraphicFramePr>
          <p:nvPr>
            <p:extLst>
              <p:ext uri="{D42A27DB-BD31-4B8C-83A1-F6EECF244321}">
                <p14:modId xmlns:p14="http://schemas.microsoft.com/office/powerpoint/2010/main" val="1771007142"/>
              </p:ext>
            </p:extLst>
          </p:nvPr>
        </p:nvGraphicFramePr>
        <p:xfrm>
          <a:off x="372537" y="1416645"/>
          <a:ext cx="11446924" cy="5205798"/>
        </p:xfrm>
        <a:graphic>
          <a:graphicData uri="http://schemas.openxmlformats.org/drawingml/2006/table">
            <a:tbl>
              <a:tblPr firstRow="1" bandRow="1">
                <a:tableStyleId>{5C22544A-7EE6-4342-B048-85BDC9FD1C3A}</a:tableStyleId>
              </a:tblPr>
              <a:tblGrid>
                <a:gridCol w="1571407">
                  <a:extLst>
                    <a:ext uri="{9D8B030D-6E8A-4147-A177-3AD203B41FA5}">
                      <a16:colId xmlns:a16="http://schemas.microsoft.com/office/drawing/2014/main" val="1391724305"/>
                    </a:ext>
                  </a:extLst>
                </a:gridCol>
                <a:gridCol w="3366353">
                  <a:extLst>
                    <a:ext uri="{9D8B030D-6E8A-4147-A177-3AD203B41FA5}">
                      <a16:colId xmlns:a16="http://schemas.microsoft.com/office/drawing/2014/main" val="2728611366"/>
                    </a:ext>
                  </a:extLst>
                </a:gridCol>
                <a:gridCol w="3450336">
                  <a:extLst>
                    <a:ext uri="{9D8B030D-6E8A-4147-A177-3AD203B41FA5}">
                      <a16:colId xmlns:a16="http://schemas.microsoft.com/office/drawing/2014/main" val="1825696285"/>
                    </a:ext>
                  </a:extLst>
                </a:gridCol>
                <a:gridCol w="3058828">
                  <a:extLst>
                    <a:ext uri="{9D8B030D-6E8A-4147-A177-3AD203B41FA5}">
                      <a16:colId xmlns:a16="http://schemas.microsoft.com/office/drawing/2014/main" val="732361289"/>
                    </a:ext>
                  </a:extLst>
                </a:gridCol>
              </a:tblGrid>
              <a:tr h="487144">
                <a:tc>
                  <a:txBody>
                    <a:bodyPr/>
                    <a:lstStyle/>
                    <a:p>
                      <a:r>
                        <a:rPr lang="en-GB"/>
                        <a:t>Mnemonic</a:t>
                      </a:r>
                    </a:p>
                  </a:txBody>
                  <a:tcPr/>
                </a:tc>
                <a:tc>
                  <a:txBody>
                    <a:bodyPr/>
                    <a:lstStyle/>
                    <a:p>
                      <a:r>
                        <a:rPr lang="en-GB"/>
                        <a:t>How to use</a:t>
                      </a:r>
                    </a:p>
                  </a:txBody>
                  <a:tcPr/>
                </a:tc>
                <a:tc>
                  <a:txBody>
                    <a:bodyPr/>
                    <a:lstStyle/>
                    <a:p>
                      <a:r>
                        <a:rPr lang="en-GB"/>
                        <a:t>When to use</a:t>
                      </a:r>
                    </a:p>
                  </a:txBody>
                  <a:tcPr/>
                </a:tc>
                <a:tc>
                  <a:txBody>
                    <a:bodyPr/>
                    <a:lstStyle/>
                    <a:p>
                      <a:r>
                        <a:rPr lang="en-GB"/>
                        <a:t>Example</a:t>
                      </a:r>
                    </a:p>
                  </a:txBody>
                  <a:tcPr/>
                </a:tc>
                <a:extLst>
                  <a:ext uri="{0D108BD9-81ED-4DB2-BD59-A6C34878D82A}">
                    <a16:rowId xmlns:a16="http://schemas.microsoft.com/office/drawing/2014/main" val="740974557"/>
                  </a:ext>
                </a:extLst>
              </a:tr>
              <a:tr h="1030574">
                <a:tc>
                  <a:txBody>
                    <a:bodyPr/>
                    <a:lstStyle/>
                    <a:p>
                      <a:r>
                        <a:rPr lang="en-GB" sz="1600" b="1"/>
                        <a:t>Acronym</a:t>
                      </a:r>
                    </a:p>
                    <a:p>
                      <a:endParaRPr lang="en-GB" sz="1600" b="1"/>
                    </a:p>
                  </a:txBody>
                  <a:tcPr/>
                </a:tc>
                <a:tc>
                  <a:txBody>
                    <a:bodyPr/>
                    <a:lstStyle/>
                    <a:p>
                      <a:r>
                        <a:rPr lang="en-GB" sz="1600"/>
                        <a:t>Create an acronym using the first letter of each of the items to be remembered. This should form a familiar word.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Remembering a set of items or list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Helpful if they need to be in a particular order.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PEN = Proton, Electron, Neutron (the parts of an atom)</a:t>
                      </a:r>
                    </a:p>
                    <a:p>
                      <a:endParaRPr lang="en-GB" sz="1600"/>
                    </a:p>
                  </a:txBody>
                  <a:tcPr/>
                </a:tc>
                <a:extLst>
                  <a:ext uri="{0D108BD9-81ED-4DB2-BD59-A6C34878D82A}">
                    <a16:rowId xmlns:a16="http://schemas.microsoft.com/office/drawing/2014/main" val="3582912532"/>
                  </a:ext>
                </a:extLst>
              </a:tr>
              <a:tr h="1030574">
                <a:tc>
                  <a:txBody>
                    <a:bodyPr/>
                    <a:lstStyle/>
                    <a:p>
                      <a:r>
                        <a:rPr lang="en-GB" sz="1600" b="1"/>
                        <a:t>Acrostic</a:t>
                      </a:r>
                    </a:p>
                  </a:txBody>
                  <a:tcPr/>
                </a:tc>
                <a:tc>
                  <a:txBody>
                    <a:bodyPr/>
                    <a:lstStyle/>
                    <a:p>
                      <a:r>
                        <a:rPr lang="en-GB" sz="1600" dirty="0"/>
                        <a:t>Create an easy to remember sentence where the first letter of each word provides a cue to the item to be remembered.</a:t>
                      </a:r>
                    </a:p>
                  </a:txBody>
                  <a:tcPr/>
                </a:tc>
                <a:tc>
                  <a:txBody>
                    <a:bodyPr/>
                    <a:lstStyle/>
                    <a:p>
                      <a:r>
                        <a:rPr lang="en-GB" sz="1600" dirty="0"/>
                        <a:t>Remembering a set of items in order</a:t>
                      </a:r>
                    </a:p>
                  </a:txBody>
                  <a:tcPr/>
                </a:tc>
                <a:tc>
                  <a:txBody>
                    <a:bodyPr/>
                    <a:lstStyle/>
                    <a:p>
                      <a:r>
                        <a:rPr lang="en-GB" sz="1600"/>
                        <a:t>My very educated mother just served us nine </a:t>
                      </a:r>
                      <a:r>
                        <a:rPr lang="en-GB" sz="1600" i="1"/>
                        <a:t>pies</a:t>
                      </a:r>
                    </a:p>
                    <a:p>
                      <a:r>
                        <a:rPr lang="en-GB" sz="1600"/>
                        <a:t>(Mercury, Venus, Earth, Mars, Jupiter, Saturn, Uranus, Neptune, </a:t>
                      </a:r>
                      <a:r>
                        <a:rPr lang="en-GB" sz="1600" i="1"/>
                        <a:t>Pluto</a:t>
                      </a:r>
                      <a:r>
                        <a:rPr lang="en-GB" sz="1600" i="0"/>
                        <a:t>)</a:t>
                      </a:r>
                    </a:p>
                  </a:txBody>
                  <a:tcPr/>
                </a:tc>
                <a:extLst>
                  <a:ext uri="{0D108BD9-81ED-4DB2-BD59-A6C34878D82A}">
                    <a16:rowId xmlns:a16="http://schemas.microsoft.com/office/drawing/2014/main" val="4110602701"/>
                  </a:ext>
                </a:extLst>
              </a:tr>
              <a:tr h="1030574">
                <a:tc>
                  <a:txBody>
                    <a:bodyPr/>
                    <a:lstStyle/>
                    <a:p>
                      <a:r>
                        <a:rPr lang="en-GB" sz="1600" b="1"/>
                        <a:t>Music and rhymes</a:t>
                      </a:r>
                    </a:p>
                  </a:txBody>
                  <a:tcPr/>
                </a:tc>
                <a:tc>
                  <a:txBody>
                    <a:bodyPr/>
                    <a:lstStyle/>
                    <a:p>
                      <a:r>
                        <a:rPr lang="en-GB" sz="1600" dirty="0"/>
                        <a:t>The to-be-remembered material is set to a familiar tune, set to a rhythm or made into a rhyme.</a:t>
                      </a:r>
                    </a:p>
                  </a:txBody>
                  <a:tcPr/>
                </a:tc>
                <a:tc>
                  <a:txBody>
                    <a:bodyPr/>
                    <a:lstStyle/>
                    <a:p>
                      <a:r>
                        <a:rPr lang="en-GB" sz="1600" dirty="0"/>
                        <a:t>Used a lot with younger children</a:t>
                      </a:r>
                    </a:p>
                  </a:txBody>
                  <a:tcPr/>
                </a:tc>
                <a:tc>
                  <a:txBody>
                    <a:bodyPr/>
                    <a:lstStyle/>
                    <a:p>
                      <a:r>
                        <a:rPr lang="en-GB" sz="1600"/>
                        <a:t>Days of the month rhyme </a:t>
                      </a:r>
                      <a:r>
                        <a:rPr lang="en-GB" sz="1600" i="1"/>
                        <a:t>‘30 days hath September…’</a:t>
                      </a:r>
                    </a:p>
                  </a:txBody>
                  <a:tcPr/>
                </a:tc>
                <a:extLst>
                  <a:ext uri="{0D108BD9-81ED-4DB2-BD59-A6C34878D82A}">
                    <a16:rowId xmlns:a16="http://schemas.microsoft.com/office/drawing/2014/main" val="1330764066"/>
                  </a:ext>
                </a:extLst>
              </a:tr>
              <a:tr h="1030574">
                <a:tc>
                  <a:txBody>
                    <a:bodyPr/>
                    <a:lstStyle/>
                    <a:p>
                      <a:r>
                        <a:rPr lang="en-GB" sz="1600" b="1"/>
                        <a:t>Keyword</a:t>
                      </a:r>
                    </a:p>
                  </a:txBody>
                  <a:tcPr/>
                </a:tc>
                <a:tc>
                  <a:txBody>
                    <a:bodyPr/>
                    <a:lstStyle/>
                    <a:p>
                      <a:r>
                        <a:rPr lang="en-GB" sz="1600" dirty="0"/>
                        <a:t>Find an everyday word that sounds close to the to-be-remembered word. Then create a visual image that connects the everyday word and the to-be-learned word.</a:t>
                      </a:r>
                    </a:p>
                  </a:txBody>
                  <a:tcPr/>
                </a:tc>
                <a:tc>
                  <a:txBody>
                    <a:bodyPr/>
                    <a:lstStyle/>
                    <a:p>
                      <a:r>
                        <a:rPr lang="en-GB" sz="1600" dirty="0"/>
                        <a:t>Learning foreign languages</a:t>
                      </a:r>
                    </a:p>
                    <a:p>
                      <a:endParaRPr lang="en-GB" sz="1600" dirty="0"/>
                    </a:p>
                    <a:p>
                      <a:r>
                        <a:rPr lang="en-GB" sz="1600" dirty="0"/>
                        <a:t>New and difficult words</a:t>
                      </a:r>
                    </a:p>
                  </a:txBody>
                  <a:tcPr/>
                </a:tc>
                <a:tc>
                  <a:txBody>
                    <a:bodyPr/>
                    <a:lstStyle/>
                    <a:p>
                      <a:r>
                        <a:rPr lang="en-GB" sz="1600" i="0" dirty="0"/>
                        <a:t>The Spanish word for </a:t>
                      </a:r>
                      <a:r>
                        <a:rPr lang="en-GB" sz="1600" i="1" dirty="0"/>
                        <a:t>smile</a:t>
                      </a:r>
                      <a:r>
                        <a:rPr lang="en-GB" sz="1600" i="0" dirty="0"/>
                        <a:t> is ‘</a:t>
                      </a:r>
                      <a:r>
                        <a:rPr lang="en-GB" sz="1600" i="1" dirty="0" err="1"/>
                        <a:t>sonrisa</a:t>
                      </a:r>
                      <a:r>
                        <a:rPr lang="en-GB" sz="1600" i="0" dirty="0"/>
                        <a:t>’. This sounds similar to sunrise. This is then paired with an image of a rising sun with a face smiling.</a:t>
                      </a:r>
                    </a:p>
                  </a:txBody>
                  <a:tcPr/>
                </a:tc>
                <a:extLst>
                  <a:ext uri="{0D108BD9-81ED-4DB2-BD59-A6C34878D82A}">
                    <a16:rowId xmlns:a16="http://schemas.microsoft.com/office/drawing/2014/main" val="267299039"/>
                  </a:ext>
                </a:extLst>
              </a:tr>
            </a:tbl>
          </a:graphicData>
        </a:graphic>
      </p:graphicFrame>
    </p:spTree>
    <p:extLst>
      <p:ext uri="{BB962C8B-B14F-4D97-AF65-F5344CB8AC3E}">
        <p14:creationId xmlns:p14="http://schemas.microsoft.com/office/powerpoint/2010/main" val="2522625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C3DD-346D-49B6-A734-CBB29B9987C5}"/>
              </a:ext>
            </a:extLst>
          </p:cNvPr>
          <p:cNvSpPr>
            <a:spLocks noGrp="1"/>
          </p:cNvSpPr>
          <p:nvPr>
            <p:ph type="title"/>
          </p:nvPr>
        </p:nvSpPr>
        <p:spPr/>
        <p:txBody>
          <a:bodyPr/>
          <a:lstStyle/>
          <a:p>
            <a:r>
              <a:rPr lang="en-GB"/>
              <a:t>Using mnemonics</a:t>
            </a:r>
          </a:p>
        </p:txBody>
      </p:sp>
      <p:sp>
        <p:nvSpPr>
          <p:cNvPr id="4" name="Slide Number Placeholder 3">
            <a:extLst>
              <a:ext uri="{FF2B5EF4-FFF2-40B4-BE49-F238E27FC236}">
                <a16:creationId xmlns:a16="http://schemas.microsoft.com/office/drawing/2014/main" id="{8E310ECC-BF27-4634-A938-1D66F68CFAD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4" name="TextBox 13">
            <a:extLst>
              <a:ext uri="{FF2B5EF4-FFF2-40B4-BE49-F238E27FC236}">
                <a16:creationId xmlns:a16="http://schemas.microsoft.com/office/drawing/2014/main" id="{EF9FD7C5-BDB2-43E8-BFDF-8427091B46A4}"/>
              </a:ext>
            </a:extLst>
          </p:cNvPr>
          <p:cNvSpPr txBox="1"/>
          <p:nvPr/>
        </p:nvSpPr>
        <p:spPr>
          <a:xfrm>
            <a:off x="5433856" y="3431388"/>
            <a:ext cx="6368866" cy="1200329"/>
          </a:xfrm>
          <a:prstGeom prst="rect">
            <a:avLst/>
          </a:prstGeom>
          <a:noFill/>
        </p:spPr>
        <p:txBody>
          <a:bodyPr wrap="square" rtlCol="0">
            <a:spAutoFit/>
          </a:bodyPr>
          <a:lstStyle/>
          <a:p>
            <a:pPr marL="342900" indent="-342900">
              <a:buFont typeface="Arial" panose="020B0604020202020204" pitchFamily="34" charset="0"/>
              <a:buChar char="•"/>
            </a:pPr>
            <a:endParaRPr lang="en-GB" sz="2400"/>
          </a:p>
          <a:p>
            <a:endParaRPr lang="en-GB" sz="2400" b="1"/>
          </a:p>
          <a:p>
            <a:endParaRPr lang="en-GB" sz="2400"/>
          </a:p>
        </p:txBody>
      </p:sp>
      <p:sp>
        <p:nvSpPr>
          <p:cNvPr id="5" name="Rectangle 4">
            <a:extLst>
              <a:ext uri="{FF2B5EF4-FFF2-40B4-BE49-F238E27FC236}">
                <a16:creationId xmlns:a16="http://schemas.microsoft.com/office/drawing/2014/main" id="{9FF49375-70F8-416C-9012-63F1A7BE57D5}"/>
              </a:ext>
            </a:extLst>
          </p:cNvPr>
          <p:cNvSpPr/>
          <p:nvPr/>
        </p:nvSpPr>
        <p:spPr>
          <a:xfrm>
            <a:off x="631828" y="2184892"/>
            <a:ext cx="4556598" cy="4154984"/>
          </a:xfrm>
          <a:prstGeom prst="rect">
            <a:avLst/>
          </a:prstGeom>
        </p:spPr>
        <p:txBody>
          <a:bodyPr wrap="square">
            <a:spAutoFit/>
          </a:bodyPr>
          <a:lstStyle/>
          <a:p>
            <a:r>
              <a:rPr lang="en-GB" sz="2400" b="1" dirty="0"/>
              <a:t>The Key Stage 1 national curriculum:</a:t>
            </a:r>
          </a:p>
          <a:p>
            <a:endParaRPr lang="en-GB" sz="2400" dirty="0"/>
          </a:p>
          <a:p>
            <a:pPr marL="285750" indent="-285750">
              <a:buFont typeface="Arial" panose="020B0604020202020204" pitchFamily="34" charset="0"/>
              <a:buChar char="•"/>
            </a:pPr>
            <a:r>
              <a:rPr lang="en-GB" sz="2400" b="1" dirty="0"/>
              <a:t>events beyond living memory that are significant nationally or globally </a:t>
            </a:r>
            <a:r>
              <a:rPr lang="en-GB" sz="2400" dirty="0"/>
              <a:t>[for example, the </a:t>
            </a:r>
            <a:r>
              <a:rPr lang="en-GB" sz="2400" b="1" dirty="0"/>
              <a:t>Great Fire of London</a:t>
            </a:r>
            <a:r>
              <a:rPr lang="en-GB" sz="2400" dirty="0"/>
              <a:t>, the first aeroplane flight or events commemorated through festivals or anniversaries].</a:t>
            </a:r>
          </a:p>
        </p:txBody>
      </p:sp>
      <p:sp>
        <p:nvSpPr>
          <p:cNvPr id="12" name="Rectangle: Top Corners Snipped 11">
            <a:extLst>
              <a:ext uri="{FF2B5EF4-FFF2-40B4-BE49-F238E27FC236}">
                <a16:creationId xmlns:a16="http://schemas.microsoft.com/office/drawing/2014/main" id="{83D8E00E-88C2-4D34-AD57-9E5F72AA0C54}"/>
              </a:ext>
            </a:extLst>
          </p:cNvPr>
          <p:cNvSpPr/>
          <p:nvPr/>
        </p:nvSpPr>
        <p:spPr>
          <a:xfrm>
            <a:off x="6453241" y="1353312"/>
            <a:ext cx="5106931" cy="5047866"/>
          </a:xfrm>
          <a:prstGeom prst="snip2SameRect">
            <a:avLst>
              <a:gd name="adj1" fmla="val 9849"/>
              <a:gd name="adj2" fmla="val 9435"/>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7" name="TextBox 6">
            <a:extLst>
              <a:ext uri="{FF2B5EF4-FFF2-40B4-BE49-F238E27FC236}">
                <a16:creationId xmlns:a16="http://schemas.microsoft.com/office/drawing/2014/main" id="{3FC7A8EF-3075-4C17-B3EE-9BA251F8E863}"/>
              </a:ext>
            </a:extLst>
          </p:cNvPr>
          <p:cNvSpPr txBox="1"/>
          <p:nvPr/>
        </p:nvSpPr>
        <p:spPr>
          <a:xfrm>
            <a:off x="6843510" y="1753752"/>
            <a:ext cx="4716661" cy="4801314"/>
          </a:xfrm>
          <a:prstGeom prst="rect">
            <a:avLst/>
          </a:prstGeom>
          <a:noFill/>
        </p:spPr>
        <p:txBody>
          <a:bodyPr wrap="square" rtlCol="0">
            <a:spAutoFit/>
          </a:bodyPr>
          <a:lstStyle/>
          <a:p>
            <a:r>
              <a:rPr lang="en-GB" sz="2400" b="1" dirty="0"/>
              <a:t>Key facts to know and remember:</a:t>
            </a:r>
          </a:p>
          <a:p>
            <a:endParaRPr lang="en-GB" sz="2400" dirty="0"/>
          </a:p>
          <a:p>
            <a:pPr marL="342900" indent="-342900">
              <a:buFont typeface="Arial" panose="020B0604020202020204" pitchFamily="34" charset="0"/>
              <a:buChar char="•"/>
            </a:pPr>
            <a:r>
              <a:rPr lang="en-GB" sz="2400" dirty="0"/>
              <a:t>It happened in 1666. </a:t>
            </a:r>
          </a:p>
          <a:p>
            <a:pPr marL="342900" indent="-342900">
              <a:buFont typeface="Arial" panose="020B0604020202020204" pitchFamily="34" charset="0"/>
              <a:buChar char="•"/>
            </a:pPr>
            <a:r>
              <a:rPr lang="en-GB" sz="2400" dirty="0"/>
              <a:t>The fire began in Pudding Lane, in a bakery.</a:t>
            </a:r>
          </a:p>
          <a:p>
            <a:pPr marL="342900" indent="-342900">
              <a:buFont typeface="Arial" panose="020B0604020202020204" pitchFamily="34" charset="0"/>
              <a:buChar char="•"/>
            </a:pPr>
            <a:r>
              <a:rPr lang="en-GB" sz="2400" dirty="0"/>
              <a:t>It was started because Thomas Farriner, a baker, left his oven lit overnight. </a:t>
            </a:r>
          </a:p>
          <a:p>
            <a:pPr marL="342900" indent="-342900">
              <a:buFont typeface="Arial" panose="020B0604020202020204" pitchFamily="34" charset="0"/>
              <a:buChar char="•"/>
            </a:pPr>
            <a:r>
              <a:rPr lang="en-GB" sz="2400" dirty="0"/>
              <a:t>The fire lasted for four days. </a:t>
            </a:r>
          </a:p>
          <a:p>
            <a:pPr marL="342900" indent="-342900">
              <a:buFont typeface="Arial" panose="020B0604020202020204" pitchFamily="34" charset="0"/>
              <a:buChar char="•"/>
            </a:pPr>
            <a:r>
              <a:rPr lang="en-GB" sz="2400" dirty="0"/>
              <a:t>The wind contributed to the spread of the fire.</a:t>
            </a:r>
          </a:p>
          <a:p>
            <a:endParaRPr lang="en-GB" dirty="0"/>
          </a:p>
        </p:txBody>
      </p:sp>
    </p:spTree>
    <p:extLst>
      <p:ext uri="{BB962C8B-B14F-4D97-AF65-F5344CB8AC3E}">
        <p14:creationId xmlns:p14="http://schemas.microsoft.com/office/powerpoint/2010/main" val="31344178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E310ECC-BF27-4634-A938-1D66F68CFAD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0" name="Title 1">
            <a:extLst>
              <a:ext uri="{FF2B5EF4-FFF2-40B4-BE49-F238E27FC236}">
                <a16:creationId xmlns:a16="http://schemas.microsoft.com/office/drawing/2014/main" id="{27769B0C-6F0A-42BF-B69E-FAD1118AED44}"/>
              </a:ext>
            </a:extLst>
          </p:cNvPr>
          <p:cNvSpPr txBox="1">
            <a:spLocks/>
          </p:cNvSpPr>
          <p:nvPr/>
        </p:nvSpPr>
        <p:spPr>
          <a:xfrm>
            <a:off x="307013" y="302934"/>
            <a:ext cx="10921999"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Selecting effective mnemonics</a:t>
            </a:r>
          </a:p>
        </p:txBody>
      </p:sp>
      <p:sp>
        <p:nvSpPr>
          <p:cNvPr id="21" name="Rectangle: Top Corners Snipped 20">
            <a:extLst>
              <a:ext uri="{FF2B5EF4-FFF2-40B4-BE49-F238E27FC236}">
                <a16:creationId xmlns:a16="http://schemas.microsoft.com/office/drawing/2014/main" id="{BF03AB80-249A-4F99-BF18-A45531FB1F7E}"/>
              </a:ext>
            </a:extLst>
          </p:cNvPr>
          <p:cNvSpPr/>
          <p:nvPr/>
        </p:nvSpPr>
        <p:spPr>
          <a:xfrm>
            <a:off x="307013" y="1155090"/>
            <a:ext cx="6773412" cy="5472424"/>
          </a:xfrm>
          <a:prstGeom prst="snip2SameRect">
            <a:avLst>
              <a:gd name="adj1" fmla="val 9849"/>
              <a:gd name="adj2" fmla="val 9435"/>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22" name="Rectangle: Top Corners Snipped 21">
            <a:extLst>
              <a:ext uri="{FF2B5EF4-FFF2-40B4-BE49-F238E27FC236}">
                <a16:creationId xmlns:a16="http://schemas.microsoft.com/office/drawing/2014/main" id="{08E3D8B0-7C2E-49B2-9DBD-17CA8AE23127}"/>
              </a:ext>
            </a:extLst>
          </p:cNvPr>
          <p:cNvSpPr/>
          <p:nvPr/>
        </p:nvSpPr>
        <p:spPr>
          <a:xfrm>
            <a:off x="7374545" y="928754"/>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Selection</a:t>
            </a:r>
          </a:p>
        </p:txBody>
      </p:sp>
      <p:sp>
        <p:nvSpPr>
          <p:cNvPr id="23" name="Rectangle: Top Corners Snipped 22">
            <a:extLst>
              <a:ext uri="{FF2B5EF4-FFF2-40B4-BE49-F238E27FC236}">
                <a16:creationId xmlns:a16="http://schemas.microsoft.com/office/drawing/2014/main" id="{5DBE857A-EFAC-4E9D-82B4-2FCC20036FE9}"/>
              </a:ext>
            </a:extLst>
          </p:cNvPr>
          <p:cNvSpPr/>
          <p:nvPr/>
        </p:nvSpPr>
        <p:spPr>
          <a:xfrm>
            <a:off x="7374545" y="1891786"/>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Meaningful</a:t>
            </a:r>
          </a:p>
        </p:txBody>
      </p:sp>
      <p:sp>
        <p:nvSpPr>
          <p:cNvPr id="24" name="Rectangle: Top Corners Snipped 23">
            <a:extLst>
              <a:ext uri="{FF2B5EF4-FFF2-40B4-BE49-F238E27FC236}">
                <a16:creationId xmlns:a16="http://schemas.microsoft.com/office/drawing/2014/main" id="{2F12F5B4-3C73-42A6-B1C4-4098AF243AFA}"/>
              </a:ext>
            </a:extLst>
          </p:cNvPr>
          <p:cNvSpPr/>
          <p:nvPr/>
        </p:nvSpPr>
        <p:spPr>
          <a:xfrm>
            <a:off x="7374545" y="2830347"/>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Vivid</a:t>
            </a:r>
          </a:p>
        </p:txBody>
      </p:sp>
      <p:sp>
        <p:nvSpPr>
          <p:cNvPr id="25" name="Rectangle: Top Corners Snipped 24">
            <a:extLst>
              <a:ext uri="{FF2B5EF4-FFF2-40B4-BE49-F238E27FC236}">
                <a16:creationId xmlns:a16="http://schemas.microsoft.com/office/drawing/2014/main" id="{C60A1863-1188-483E-ABB8-183BC3E61EEE}"/>
              </a:ext>
            </a:extLst>
          </p:cNvPr>
          <p:cNvSpPr/>
          <p:nvPr/>
        </p:nvSpPr>
        <p:spPr>
          <a:xfrm>
            <a:off x="7374545" y="3798198"/>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Simple</a:t>
            </a:r>
          </a:p>
        </p:txBody>
      </p:sp>
      <p:sp>
        <p:nvSpPr>
          <p:cNvPr id="26" name="Rectangle: Top Corners Snipped 25">
            <a:extLst>
              <a:ext uri="{FF2B5EF4-FFF2-40B4-BE49-F238E27FC236}">
                <a16:creationId xmlns:a16="http://schemas.microsoft.com/office/drawing/2014/main" id="{AEEEE80A-8888-46C4-9535-281BA3FCCBE2}"/>
              </a:ext>
            </a:extLst>
          </p:cNvPr>
          <p:cNvSpPr/>
          <p:nvPr/>
        </p:nvSpPr>
        <p:spPr>
          <a:xfrm>
            <a:off x="7374545" y="4787926"/>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Chunk</a:t>
            </a:r>
          </a:p>
        </p:txBody>
      </p:sp>
      <p:sp>
        <p:nvSpPr>
          <p:cNvPr id="27" name="Rectangle: Top Corners Snipped 26">
            <a:extLst>
              <a:ext uri="{FF2B5EF4-FFF2-40B4-BE49-F238E27FC236}">
                <a16:creationId xmlns:a16="http://schemas.microsoft.com/office/drawing/2014/main" id="{11EE687F-687F-41D7-9928-5F06D9640F1F}"/>
              </a:ext>
            </a:extLst>
          </p:cNvPr>
          <p:cNvSpPr/>
          <p:nvPr/>
        </p:nvSpPr>
        <p:spPr>
          <a:xfrm>
            <a:off x="7374545" y="5775638"/>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Self-checking</a:t>
            </a:r>
          </a:p>
        </p:txBody>
      </p:sp>
      <p:sp>
        <p:nvSpPr>
          <p:cNvPr id="5" name="TextBox 4">
            <a:extLst>
              <a:ext uri="{FF2B5EF4-FFF2-40B4-BE49-F238E27FC236}">
                <a16:creationId xmlns:a16="http://schemas.microsoft.com/office/drawing/2014/main" id="{16B69DB6-B648-468C-8C25-2677CC4CA6F5}"/>
              </a:ext>
            </a:extLst>
          </p:cNvPr>
          <p:cNvSpPr txBox="1"/>
          <p:nvPr/>
        </p:nvSpPr>
        <p:spPr>
          <a:xfrm>
            <a:off x="628385" y="1360188"/>
            <a:ext cx="6424789" cy="5847755"/>
          </a:xfrm>
          <a:prstGeom prst="rect">
            <a:avLst/>
          </a:prstGeom>
          <a:noFill/>
        </p:spPr>
        <p:txBody>
          <a:bodyPr wrap="square" rtlCol="0">
            <a:spAutoFit/>
          </a:bodyPr>
          <a:lstStyle/>
          <a:p>
            <a:r>
              <a:rPr lang="en-GB" b="1" dirty="0"/>
              <a:t>September 1666</a:t>
            </a:r>
          </a:p>
          <a:p>
            <a:endParaRPr lang="en-GB" sz="1400" dirty="0"/>
          </a:p>
          <a:p>
            <a:r>
              <a:rPr lang="en-GB" sz="1400" dirty="0"/>
              <a:t>Early in the morning at 1am as London Town was sleeping,</a:t>
            </a:r>
          </a:p>
          <a:p>
            <a:r>
              <a:rPr lang="en-GB" sz="1400" dirty="0"/>
              <a:t>A tiny spark lit the dark and the fire it came a creeping</a:t>
            </a:r>
          </a:p>
          <a:p>
            <a:r>
              <a:rPr lang="en-GB" sz="1400" dirty="0"/>
              <a:t>When </a:t>
            </a:r>
            <a:r>
              <a:rPr lang="en-GB" sz="1400" b="1" dirty="0"/>
              <a:t>Thomas </a:t>
            </a:r>
            <a:r>
              <a:rPr lang="en-GB" sz="1400" dirty="0"/>
              <a:t>woke to black smoke, he’d never seen such a thing.</a:t>
            </a:r>
          </a:p>
          <a:p>
            <a:r>
              <a:rPr lang="en-GB" sz="1400" dirty="0"/>
              <a:t>They lay the blame on </a:t>
            </a:r>
            <a:r>
              <a:rPr lang="en-GB" sz="1400" b="1" dirty="0"/>
              <a:t>Pudding Lane </a:t>
            </a:r>
            <a:r>
              <a:rPr lang="en-GB" sz="1400" dirty="0"/>
              <a:t>and the baker to the King.</a:t>
            </a:r>
          </a:p>
          <a:p>
            <a:endParaRPr lang="en-GB" sz="1400" dirty="0"/>
          </a:p>
          <a:p>
            <a:r>
              <a:rPr lang="en-GB" sz="1400" dirty="0"/>
              <a:t>He set it on fire, burnt it all down</a:t>
            </a:r>
          </a:p>
          <a:p>
            <a:r>
              <a:rPr lang="en-GB" sz="1400" dirty="0"/>
              <a:t>Is that the end of London Town?</a:t>
            </a:r>
          </a:p>
          <a:p>
            <a:r>
              <a:rPr lang="en-GB" sz="1400" dirty="0"/>
              <a:t>It’s gone up in flames, like kindling sticks </a:t>
            </a:r>
          </a:p>
          <a:p>
            <a:r>
              <a:rPr lang="en-GB" sz="1400" dirty="0"/>
              <a:t>September 1666.</a:t>
            </a:r>
          </a:p>
          <a:p>
            <a:endParaRPr lang="en-GB" sz="1400" dirty="0"/>
          </a:p>
          <a:p>
            <a:r>
              <a:rPr lang="en-GB" sz="1400" dirty="0"/>
              <a:t>At the Star Inn Fish Street Hill, the landlord stood a weeping</a:t>
            </a:r>
          </a:p>
          <a:p>
            <a:r>
              <a:rPr lang="en-GB" sz="1400" dirty="0"/>
              <a:t>As the </a:t>
            </a:r>
            <a:r>
              <a:rPr lang="en-GB" sz="1400" b="1" dirty="0"/>
              <a:t>wind it blew</a:t>
            </a:r>
            <a:r>
              <a:rPr lang="en-GB" sz="1400" dirty="0"/>
              <a:t>, the sparks they flew and the flames they started leaping</a:t>
            </a:r>
          </a:p>
          <a:p>
            <a:r>
              <a:rPr lang="en-GB" sz="1400" dirty="0"/>
              <a:t>The streets were so thin, they couldn’t do a thing to stop that fire from spreading </a:t>
            </a:r>
          </a:p>
          <a:p>
            <a:r>
              <a:rPr lang="en-GB" sz="1400" b="1" dirty="0"/>
              <a:t>For 3 more days </a:t>
            </a:r>
            <a:r>
              <a:rPr lang="en-GB" sz="1400" dirty="0"/>
              <a:t>it blazed and blazed, it was a nightmare they’d been dreading.</a:t>
            </a:r>
          </a:p>
          <a:p>
            <a:endParaRPr lang="en-GB" sz="1400" dirty="0"/>
          </a:p>
          <a:p>
            <a:r>
              <a:rPr lang="en-GB" sz="1400" dirty="0"/>
              <a:t>He set it on fire, burnt it all down</a:t>
            </a:r>
          </a:p>
          <a:p>
            <a:r>
              <a:rPr lang="en-GB" sz="1400" dirty="0"/>
              <a:t>Is that end of London Town?</a:t>
            </a:r>
          </a:p>
          <a:p>
            <a:r>
              <a:rPr lang="en-GB" sz="1400" dirty="0"/>
              <a:t>It’s gone up in flames, like kindling sticks</a:t>
            </a:r>
          </a:p>
          <a:p>
            <a:r>
              <a:rPr lang="en-GB" sz="1400" b="1" dirty="0"/>
              <a:t>September 1666.</a:t>
            </a:r>
          </a:p>
          <a:p>
            <a:endParaRPr lang="en-GB" sz="1600" dirty="0"/>
          </a:p>
          <a:p>
            <a:endParaRPr lang="en-GB" sz="1600" dirty="0"/>
          </a:p>
          <a:p>
            <a:r>
              <a:rPr lang="en-GB" sz="1600" dirty="0"/>
              <a:t> </a:t>
            </a:r>
          </a:p>
        </p:txBody>
      </p:sp>
      <p:sp>
        <p:nvSpPr>
          <p:cNvPr id="6" name="TextBox 5">
            <a:extLst>
              <a:ext uri="{FF2B5EF4-FFF2-40B4-BE49-F238E27FC236}">
                <a16:creationId xmlns:a16="http://schemas.microsoft.com/office/drawing/2014/main" id="{F3CAFAB1-75ED-4352-BBB2-729D93C766A4}"/>
              </a:ext>
            </a:extLst>
          </p:cNvPr>
          <p:cNvSpPr txBox="1"/>
          <p:nvPr/>
        </p:nvSpPr>
        <p:spPr>
          <a:xfrm>
            <a:off x="4433941" y="6319737"/>
            <a:ext cx="2619233" cy="307777"/>
          </a:xfrm>
          <a:prstGeom prst="rect">
            <a:avLst/>
          </a:prstGeom>
          <a:noFill/>
        </p:spPr>
        <p:txBody>
          <a:bodyPr wrap="square" rtlCol="0">
            <a:spAutoFit/>
          </a:bodyPr>
          <a:lstStyle/>
          <a:p>
            <a:r>
              <a:rPr lang="en-GB" sz="1400"/>
              <a:t>(Song lyrics by Al Start)</a:t>
            </a:r>
          </a:p>
        </p:txBody>
      </p:sp>
    </p:spTree>
    <p:extLst>
      <p:ext uri="{BB962C8B-B14F-4D97-AF65-F5344CB8AC3E}">
        <p14:creationId xmlns:p14="http://schemas.microsoft.com/office/powerpoint/2010/main" val="259979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C3DD-346D-49B6-A734-CBB29B9987C5}"/>
              </a:ext>
            </a:extLst>
          </p:cNvPr>
          <p:cNvSpPr>
            <a:spLocks noGrp="1"/>
          </p:cNvSpPr>
          <p:nvPr>
            <p:ph type="title"/>
          </p:nvPr>
        </p:nvSpPr>
        <p:spPr>
          <a:xfrm>
            <a:off x="635000" y="302934"/>
            <a:ext cx="10921999" cy="852155"/>
          </a:xfrm>
        </p:spPr>
        <p:txBody>
          <a:bodyPr/>
          <a:lstStyle/>
          <a:p>
            <a:r>
              <a:rPr lang="en-GB"/>
              <a:t>Selecting effective mnemonics</a:t>
            </a:r>
          </a:p>
        </p:txBody>
      </p:sp>
      <p:sp>
        <p:nvSpPr>
          <p:cNvPr id="4" name="Slide Number Placeholder 3">
            <a:extLst>
              <a:ext uri="{FF2B5EF4-FFF2-40B4-BE49-F238E27FC236}">
                <a16:creationId xmlns:a16="http://schemas.microsoft.com/office/drawing/2014/main" id="{8E310ECC-BF27-4634-A938-1D66F68CFAD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1" name="Rectangle: Top Corners Snipped 10">
            <a:extLst>
              <a:ext uri="{FF2B5EF4-FFF2-40B4-BE49-F238E27FC236}">
                <a16:creationId xmlns:a16="http://schemas.microsoft.com/office/drawing/2014/main" id="{2D7A703C-18A5-47F5-8CF0-AFB2528E31AF}"/>
              </a:ext>
            </a:extLst>
          </p:cNvPr>
          <p:cNvSpPr/>
          <p:nvPr/>
        </p:nvSpPr>
        <p:spPr>
          <a:xfrm>
            <a:off x="8027742" y="905327"/>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Selection</a:t>
            </a:r>
          </a:p>
        </p:txBody>
      </p:sp>
      <p:sp>
        <p:nvSpPr>
          <p:cNvPr id="12" name="Rectangle: Top Corners Snipped 11">
            <a:extLst>
              <a:ext uri="{FF2B5EF4-FFF2-40B4-BE49-F238E27FC236}">
                <a16:creationId xmlns:a16="http://schemas.microsoft.com/office/drawing/2014/main" id="{4E15ADDC-0575-4CA8-88D7-FA3F904C4D68}"/>
              </a:ext>
            </a:extLst>
          </p:cNvPr>
          <p:cNvSpPr/>
          <p:nvPr/>
        </p:nvSpPr>
        <p:spPr>
          <a:xfrm>
            <a:off x="8027742" y="1868359"/>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Meaningful</a:t>
            </a:r>
          </a:p>
        </p:txBody>
      </p:sp>
      <p:sp>
        <p:nvSpPr>
          <p:cNvPr id="13" name="Rectangle: Top Corners Snipped 12">
            <a:extLst>
              <a:ext uri="{FF2B5EF4-FFF2-40B4-BE49-F238E27FC236}">
                <a16:creationId xmlns:a16="http://schemas.microsoft.com/office/drawing/2014/main" id="{3ABF0935-A634-4963-B89F-786E6735A244}"/>
              </a:ext>
            </a:extLst>
          </p:cNvPr>
          <p:cNvSpPr/>
          <p:nvPr/>
        </p:nvSpPr>
        <p:spPr>
          <a:xfrm>
            <a:off x="8027742" y="2806920"/>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Vivid</a:t>
            </a:r>
          </a:p>
        </p:txBody>
      </p:sp>
      <p:sp>
        <p:nvSpPr>
          <p:cNvPr id="14" name="Rectangle: Top Corners Snipped 13">
            <a:extLst>
              <a:ext uri="{FF2B5EF4-FFF2-40B4-BE49-F238E27FC236}">
                <a16:creationId xmlns:a16="http://schemas.microsoft.com/office/drawing/2014/main" id="{92AE8916-B97B-426D-8D2F-1041F58C52C8}"/>
              </a:ext>
            </a:extLst>
          </p:cNvPr>
          <p:cNvSpPr/>
          <p:nvPr/>
        </p:nvSpPr>
        <p:spPr>
          <a:xfrm>
            <a:off x="8027742" y="3774771"/>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Simple</a:t>
            </a:r>
          </a:p>
        </p:txBody>
      </p:sp>
      <p:sp>
        <p:nvSpPr>
          <p:cNvPr id="15" name="Rectangle: Top Corners Snipped 14">
            <a:extLst>
              <a:ext uri="{FF2B5EF4-FFF2-40B4-BE49-F238E27FC236}">
                <a16:creationId xmlns:a16="http://schemas.microsoft.com/office/drawing/2014/main" id="{FBC6B38B-248B-4F47-BDEB-7205FD1DE423}"/>
              </a:ext>
            </a:extLst>
          </p:cNvPr>
          <p:cNvSpPr/>
          <p:nvPr/>
        </p:nvSpPr>
        <p:spPr>
          <a:xfrm>
            <a:off x="8027742" y="4764499"/>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Chunk</a:t>
            </a:r>
          </a:p>
        </p:txBody>
      </p:sp>
      <p:sp>
        <p:nvSpPr>
          <p:cNvPr id="16" name="Rectangle: Top Corners Snipped 15">
            <a:extLst>
              <a:ext uri="{FF2B5EF4-FFF2-40B4-BE49-F238E27FC236}">
                <a16:creationId xmlns:a16="http://schemas.microsoft.com/office/drawing/2014/main" id="{B45C38F0-19FF-4D62-B7DD-B33D07160901}"/>
              </a:ext>
            </a:extLst>
          </p:cNvPr>
          <p:cNvSpPr/>
          <p:nvPr/>
        </p:nvSpPr>
        <p:spPr>
          <a:xfrm>
            <a:off x="8027742" y="5752211"/>
            <a:ext cx="3272858" cy="851876"/>
          </a:xfrm>
          <a:prstGeom prst="snip2SameRect">
            <a:avLst>
              <a:gd name="adj1" fmla="val 9849"/>
              <a:gd name="adj2" fmla="val 9829"/>
            </a:avLst>
          </a:prstGeom>
          <a:solidFill>
            <a:schemeClr val="accent1"/>
          </a:solidFill>
          <a:ln>
            <a:solidFill>
              <a:schemeClr val="accent1">
                <a:lumMod val="20000"/>
                <a:lumOff val="8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a:solidFill>
                  <a:schemeClr val="bg1"/>
                </a:solidFill>
              </a:rPr>
              <a:t>Self-checking</a:t>
            </a:r>
          </a:p>
        </p:txBody>
      </p:sp>
      <p:sp>
        <p:nvSpPr>
          <p:cNvPr id="17" name="Rectangle: Top Corners Snipped 16">
            <a:extLst>
              <a:ext uri="{FF2B5EF4-FFF2-40B4-BE49-F238E27FC236}">
                <a16:creationId xmlns:a16="http://schemas.microsoft.com/office/drawing/2014/main" id="{443ED8D0-A1C9-4C8D-A005-74BE78AB670D}"/>
              </a:ext>
            </a:extLst>
          </p:cNvPr>
          <p:cNvSpPr/>
          <p:nvPr/>
        </p:nvSpPr>
        <p:spPr>
          <a:xfrm>
            <a:off x="635000" y="1107088"/>
            <a:ext cx="7181642" cy="5447978"/>
          </a:xfrm>
          <a:prstGeom prst="snip2SameRect">
            <a:avLst>
              <a:gd name="adj1" fmla="val 9849"/>
              <a:gd name="adj2" fmla="val 9435"/>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8" name="TextBox 17">
            <a:extLst>
              <a:ext uri="{FF2B5EF4-FFF2-40B4-BE49-F238E27FC236}">
                <a16:creationId xmlns:a16="http://schemas.microsoft.com/office/drawing/2014/main" id="{EF02E0DE-5D03-4786-9D56-FFE609CA7CCF}"/>
              </a:ext>
            </a:extLst>
          </p:cNvPr>
          <p:cNvSpPr txBox="1"/>
          <p:nvPr/>
        </p:nvSpPr>
        <p:spPr>
          <a:xfrm>
            <a:off x="877891" y="1688166"/>
            <a:ext cx="2005737" cy="3693319"/>
          </a:xfrm>
          <a:prstGeom prst="rect">
            <a:avLst/>
          </a:prstGeom>
          <a:noFill/>
        </p:spPr>
        <p:txBody>
          <a:bodyPr wrap="square" rtlCol="0">
            <a:spAutoFit/>
          </a:bodyPr>
          <a:lstStyle/>
          <a:p>
            <a:endParaRPr lang="en-GB"/>
          </a:p>
          <a:p>
            <a:r>
              <a:rPr lang="en-GB"/>
              <a:t>London’s burning, </a:t>
            </a:r>
          </a:p>
          <a:p>
            <a:r>
              <a:rPr lang="en-GB"/>
              <a:t>London’s burning.</a:t>
            </a:r>
          </a:p>
          <a:p>
            <a:r>
              <a:rPr lang="en-GB"/>
              <a:t>Fetch the buckets, </a:t>
            </a:r>
          </a:p>
          <a:p>
            <a:r>
              <a:rPr lang="en-GB"/>
              <a:t>Fetch the buckets!</a:t>
            </a:r>
          </a:p>
          <a:p>
            <a:r>
              <a:rPr lang="en-GB"/>
              <a:t>Fire, fire, </a:t>
            </a:r>
          </a:p>
          <a:p>
            <a:r>
              <a:rPr lang="en-GB"/>
              <a:t>Fire, fire!</a:t>
            </a:r>
          </a:p>
          <a:p>
            <a:r>
              <a:rPr lang="en-GB"/>
              <a:t>Pour on water,</a:t>
            </a:r>
          </a:p>
          <a:p>
            <a:r>
              <a:rPr lang="en-GB"/>
              <a:t>Pour on water.</a:t>
            </a:r>
          </a:p>
          <a:p>
            <a:endParaRPr lang="en-GB"/>
          </a:p>
          <a:p>
            <a:endParaRPr lang="en-GB"/>
          </a:p>
        </p:txBody>
      </p:sp>
      <p:sp>
        <p:nvSpPr>
          <p:cNvPr id="20" name="TextBox 19">
            <a:extLst>
              <a:ext uri="{FF2B5EF4-FFF2-40B4-BE49-F238E27FC236}">
                <a16:creationId xmlns:a16="http://schemas.microsoft.com/office/drawing/2014/main" id="{2AEF3ECB-4474-4BE2-9F1E-58A186D6B386}"/>
              </a:ext>
            </a:extLst>
          </p:cNvPr>
          <p:cNvSpPr txBox="1"/>
          <p:nvPr/>
        </p:nvSpPr>
        <p:spPr>
          <a:xfrm>
            <a:off x="3058305" y="1976246"/>
            <a:ext cx="2042160" cy="2862322"/>
          </a:xfrm>
          <a:prstGeom prst="rect">
            <a:avLst/>
          </a:prstGeom>
          <a:noFill/>
        </p:spPr>
        <p:txBody>
          <a:bodyPr wrap="square">
            <a:spAutoFit/>
          </a:bodyPr>
          <a:lstStyle/>
          <a:p>
            <a:r>
              <a:rPr lang="en-GB"/>
              <a:t>London’s burning, </a:t>
            </a:r>
          </a:p>
          <a:p>
            <a:r>
              <a:rPr lang="en-GB"/>
              <a:t>London’s burning.</a:t>
            </a:r>
          </a:p>
          <a:p>
            <a:r>
              <a:rPr lang="en-GB"/>
              <a:t>Fetch the buckets, </a:t>
            </a:r>
          </a:p>
          <a:p>
            <a:r>
              <a:rPr lang="en-GB"/>
              <a:t>Fetch the buckets!</a:t>
            </a:r>
          </a:p>
          <a:p>
            <a:r>
              <a:rPr lang="en-GB"/>
              <a:t>Fire, fire, </a:t>
            </a:r>
          </a:p>
          <a:p>
            <a:r>
              <a:rPr lang="en-GB"/>
              <a:t>Fire, fire!</a:t>
            </a:r>
          </a:p>
          <a:p>
            <a:r>
              <a:rPr lang="en-GB"/>
              <a:t>Pour on water,</a:t>
            </a:r>
          </a:p>
          <a:p>
            <a:r>
              <a:rPr lang="en-GB"/>
              <a:t>Pour on water.</a:t>
            </a:r>
          </a:p>
        </p:txBody>
      </p:sp>
      <p:sp>
        <p:nvSpPr>
          <p:cNvPr id="21" name="TextBox 20">
            <a:extLst>
              <a:ext uri="{FF2B5EF4-FFF2-40B4-BE49-F238E27FC236}">
                <a16:creationId xmlns:a16="http://schemas.microsoft.com/office/drawing/2014/main" id="{CAAEFA9C-46C9-4B56-8F4B-FCEEB68FA247}"/>
              </a:ext>
            </a:extLst>
          </p:cNvPr>
          <p:cNvSpPr txBox="1"/>
          <p:nvPr/>
        </p:nvSpPr>
        <p:spPr>
          <a:xfrm>
            <a:off x="5356864" y="1976246"/>
            <a:ext cx="2042160" cy="2862322"/>
          </a:xfrm>
          <a:prstGeom prst="rect">
            <a:avLst/>
          </a:prstGeom>
          <a:noFill/>
        </p:spPr>
        <p:txBody>
          <a:bodyPr wrap="square">
            <a:spAutoFit/>
          </a:bodyPr>
          <a:lstStyle/>
          <a:p>
            <a:r>
              <a:rPr lang="en-GB"/>
              <a:t>London’s burning, </a:t>
            </a:r>
          </a:p>
          <a:p>
            <a:r>
              <a:rPr lang="en-GB"/>
              <a:t>London’s burning.</a:t>
            </a:r>
          </a:p>
          <a:p>
            <a:r>
              <a:rPr lang="en-GB"/>
              <a:t>Fetch the buckets, </a:t>
            </a:r>
          </a:p>
          <a:p>
            <a:r>
              <a:rPr lang="en-GB"/>
              <a:t>Fetch the buckets!</a:t>
            </a:r>
          </a:p>
          <a:p>
            <a:r>
              <a:rPr lang="en-GB"/>
              <a:t>Fire, fire, </a:t>
            </a:r>
          </a:p>
          <a:p>
            <a:r>
              <a:rPr lang="en-GB"/>
              <a:t>Fire, fire!</a:t>
            </a:r>
          </a:p>
          <a:p>
            <a:r>
              <a:rPr lang="en-GB"/>
              <a:t>Pour on water,</a:t>
            </a:r>
          </a:p>
          <a:p>
            <a:r>
              <a:rPr lang="en-GB"/>
              <a:t>Pour on water.</a:t>
            </a:r>
          </a:p>
        </p:txBody>
      </p:sp>
      <p:sp>
        <p:nvSpPr>
          <p:cNvPr id="22" name="TextBox 21">
            <a:extLst>
              <a:ext uri="{FF2B5EF4-FFF2-40B4-BE49-F238E27FC236}">
                <a16:creationId xmlns:a16="http://schemas.microsoft.com/office/drawing/2014/main" id="{009A85F8-7358-4ADE-BDF6-D550C346BB21}"/>
              </a:ext>
            </a:extLst>
          </p:cNvPr>
          <p:cNvSpPr txBox="1"/>
          <p:nvPr/>
        </p:nvSpPr>
        <p:spPr>
          <a:xfrm>
            <a:off x="862216" y="1436117"/>
            <a:ext cx="3154680" cy="738664"/>
          </a:xfrm>
          <a:prstGeom prst="rect">
            <a:avLst/>
          </a:prstGeom>
          <a:noFill/>
        </p:spPr>
        <p:txBody>
          <a:bodyPr wrap="square" rtlCol="0">
            <a:spAutoFit/>
          </a:bodyPr>
          <a:lstStyle/>
          <a:p>
            <a:r>
              <a:rPr lang="en-GB" sz="2400" b="1"/>
              <a:t>London’s burning!</a:t>
            </a:r>
          </a:p>
          <a:p>
            <a:endParaRPr lang="en-GB"/>
          </a:p>
        </p:txBody>
      </p:sp>
      <p:sp>
        <p:nvSpPr>
          <p:cNvPr id="23" name="TextBox 22">
            <a:extLst>
              <a:ext uri="{FF2B5EF4-FFF2-40B4-BE49-F238E27FC236}">
                <a16:creationId xmlns:a16="http://schemas.microsoft.com/office/drawing/2014/main" id="{B3B0666F-6C14-4C8B-8480-B48879C2EE00}"/>
              </a:ext>
            </a:extLst>
          </p:cNvPr>
          <p:cNvSpPr txBox="1"/>
          <p:nvPr/>
        </p:nvSpPr>
        <p:spPr>
          <a:xfrm>
            <a:off x="5356864" y="4925253"/>
            <a:ext cx="5288280" cy="1754326"/>
          </a:xfrm>
          <a:prstGeom prst="rect">
            <a:avLst/>
          </a:prstGeom>
          <a:noFill/>
        </p:spPr>
        <p:txBody>
          <a:bodyPr wrap="square" rtlCol="0">
            <a:spAutoFit/>
          </a:bodyPr>
          <a:lstStyle/>
          <a:p>
            <a:r>
              <a:rPr lang="en-GB"/>
              <a:t>Pour on water</a:t>
            </a:r>
          </a:p>
          <a:p>
            <a:r>
              <a:rPr lang="en-GB"/>
              <a:t>Pour on water.</a:t>
            </a:r>
          </a:p>
          <a:p>
            <a:endParaRPr lang="en-GB"/>
          </a:p>
          <a:p>
            <a:r>
              <a:rPr lang="en-GB"/>
              <a:t>Pour on water</a:t>
            </a:r>
          </a:p>
          <a:p>
            <a:r>
              <a:rPr lang="en-GB"/>
              <a:t>Pour on water.</a:t>
            </a:r>
          </a:p>
          <a:p>
            <a:endParaRPr lang="en-GB"/>
          </a:p>
        </p:txBody>
      </p:sp>
    </p:spTree>
    <p:extLst>
      <p:ext uri="{BB962C8B-B14F-4D97-AF65-F5344CB8AC3E}">
        <p14:creationId xmlns:p14="http://schemas.microsoft.com/office/powerpoint/2010/main" val="11169441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C3DD-346D-49B6-A734-CBB29B9987C5}"/>
              </a:ext>
            </a:extLst>
          </p:cNvPr>
          <p:cNvSpPr>
            <a:spLocks noGrp="1"/>
          </p:cNvSpPr>
          <p:nvPr>
            <p:ph type="title"/>
          </p:nvPr>
        </p:nvSpPr>
        <p:spPr>
          <a:xfrm>
            <a:off x="584034" y="651829"/>
            <a:ext cx="9435919" cy="852155"/>
          </a:xfrm>
        </p:spPr>
        <p:txBody>
          <a:bodyPr/>
          <a:lstStyle/>
          <a:p>
            <a:r>
              <a:rPr lang="en-GB" dirty="0"/>
              <a:t>Application of the mnemonic</a:t>
            </a:r>
          </a:p>
        </p:txBody>
      </p:sp>
      <p:sp>
        <p:nvSpPr>
          <p:cNvPr id="4" name="Slide Number Placeholder 3">
            <a:extLst>
              <a:ext uri="{FF2B5EF4-FFF2-40B4-BE49-F238E27FC236}">
                <a16:creationId xmlns:a16="http://schemas.microsoft.com/office/drawing/2014/main" id="{8E310ECC-BF27-4634-A938-1D66F68CFAD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7ADAB573-A2C2-4FD1-90CD-288EB8CDBBCB}"/>
              </a:ext>
            </a:extLst>
          </p:cNvPr>
          <p:cNvSpPr/>
          <p:nvPr/>
        </p:nvSpPr>
        <p:spPr>
          <a:xfrm>
            <a:off x="457893" y="2361556"/>
            <a:ext cx="3428307" cy="2439044"/>
          </a:xfrm>
          <a:prstGeom prst="snip2SameRect">
            <a:avLst>
              <a:gd name="adj1" fmla="val 9849"/>
              <a:gd name="adj2" fmla="val 943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bg1"/>
                </a:solidFill>
              </a:rPr>
              <a:t>Introduce the mnemonic</a:t>
            </a:r>
          </a:p>
        </p:txBody>
      </p:sp>
      <p:sp>
        <p:nvSpPr>
          <p:cNvPr id="9" name="Rectangle: Top Corners Snipped 8">
            <a:extLst>
              <a:ext uri="{FF2B5EF4-FFF2-40B4-BE49-F238E27FC236}">
                <a16:creationId xmlns:a16="http://schemas.microsoft.com/office/drawing/2014/main" id="{5971A196-E8F8-4987-B460-5D89CD5FD0DC}"/>
              </a:ext>
            </a:extLst>
          </p:cNvPr>
          <p:cNvSpPr/>
          <p:nvPr/>
        </p:nvSpPr>
        <p:spPr>
          <a:xfrm>
            <a:off x="4381846" y="2361556"/>
            <a:ext cx="3428307" cy="2439044"/>
          </a:xfrm>
          <a:prstGeom prst="snip2SameRect">
            <a:avLst>
              <a:gd name="adj1" fmla="val 9849"/>
              <a:gd name="adj2" fmla="val 9435"/>
            </a:avLst>
          </a:prstGeom>
          <a:solidFill>
            <a:schemeClr val="accent3">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Practise the mnemonic</a:t>
            </a:r>
          </a:p>
        </p:txBody>
      </p:sp>
      <p:sp>
        <p:nvSpPr>
          <p:cNvPr id="10" name="Rectangle: Top Corners Snipped 9">
            <a:extLst>
              <a:ext uri="{FF2B5EF4-FFF2-40B4-BE49-F238E27FC236}">
                <a16:creationId xmlns:a16="http://schemas.microsoft.com/office/drawing/2014/main" id="{0694A6E4-3C54-4146-88DB-26D7814CB15F}"/>
              </a:ext>
            </a:extLst>
          </p:cNvPr>
          <p:cNvSpPr/>
          <p:nvPr/>
        </p:nvSpPr>
        <p:spPr>
          <a:xfrm>
            <a:off x="8305800" y="2361556"/>
            <a:ext cx="3428307" cy="2439044"/>
          </a:xfrm>
          <a:prstGeom prst="snip2SameRect">
            <a:avLst>
              <a:gd name="adj1" fmla="val 9849"/>
              <a:gd name="adj2" fmla="val 9435"/>
            </a:avLst>
          </a:prstGeom>
          <a:solidFill>
            <a:schemeClr val="accent1">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Apply the mnemonic to independent work</a:t>
            </a:r>
          </a:p>
        </p:txBody>
      </p:sp>
      <p:sp>
        <p:nvSpPr>
          <p:cNvPr id="3" name="Arrow: Right 2">
            <a:extLst>
              <a:ext uri="{FF2B5EF4-FFF2-40B4-BE49-F238E27FC236}">
                <a16:creationId xmlns:a16="http://schemas.microsoft.com/office/drawing/2014/main" id="{6126E996-0B5C-4206-AA20-1F36BC0C2525}"/>
              </a:ext>
            </a:extLst>
          </p:cNvPr>
          <p:cNvSpPr/>
          <p:nvPr/>
        </p:nvSpPr>
        <p:spPr>
          <a:xfrm>
            <a:off x="3886199" y="3219128"/>
            <a:ext cx="927100" cy="7239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11A10C96-FE70-44AD-9815-8DF8537567A8}"/>
              </a:ext>
            </a:extLst>
          </p:cNvPr>
          <p:cNvSpPr/>
          <p:nvPr/>
        </p:nvSpPr>
        <p:spPr>
          <a:xfrm>
            <a:off x="7810153" y="3219128"/>
            <a:ext cx="927100" cy="7239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0096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981F-F3AD-4213-A641-00A6677D0D53}"/>
              </a:ext>
            </a:extLst>
          </p:cNvPr>
          <p:cNvSpPr>
            <a:spLocks noGrp="1"/>
          </p:cNvSpPr>
          <p:nvPr>
            <p:ph type="title"/>
          </p:nvPr>
        </p:nvSpPr>
        <p:spPr/>
        <p:txBody>
          <a:bodyPr/>
          <a:lstStyle/>
          <a:p>
            <a:r>
              <a:rPr lang="en-GB"/>
              <a:t>Breakout activity</a:t>
            </a:r>
          </a:p>
        </p:txBody>
      </p:sp>
      <p:sp>
        <p:nvSpPr>
          <p:cNvPr id="3" name="Slide Number Placeholder 2">
            <a:extLst>
              <a:ext uri="{FF2B5EF4-FFF2-40B4-BE49-F238E27FC236}">
                <a16:creationId xmlns:a16="http://schemas.microsoft.com/office/drawing/2014/main" id="{D91F61C2-A304-4587-9D6D-728F8A01FF2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0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E843C15C-7B18-4B9D-85C1-44A32075640C}"/>
              </a:ext>
            </a:extLst>
          </p:cNvPr>
          <p:cNvSpPr/>
          <p:nvPr/>
        </p:nvSpPr>
        <p:spPr>
          <a:xfrm>
            <a:off x="813940" y="1660358"/>
            <a:ext cx="5073782" cy="4894707"/>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5" name="TextBox 4">
            <a:extLst>
              <a:ext uri="{FF2B5EF4-FFF2-40B4-BE49-F238E27FC236}">
                <a16:creationId xmlns:a16="http://schemas.microsoft.com/office/drawing/2014/main" id="{E73DDDDE-336F-43D1-8869-C19684CAAA83}"/>
              </a:ext>
            </a:extLst>
          </p:cNvPr>
          <p:cNvSpPr txBox="1"/>
          <p:nvPr/>
        </p:nvSpPr>
        <p:spPr>
          <a:xfrm>
            <a:off x="1263954" y="1966000"/>
            <a:ext cx="4346897" cy="378565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000000"/>
                </a:solidFill>
                <a:effectLst/>
                <a:uLnTx/>
                <a:uFillTx/>
                <a:latin typeface="Arial" panose="020B0604020202020204"/>
                <a:ea typeface="+mn-ea"/>
                <a:cs typeface="+mn-cs"/>
              </a:rPr>
              <a:t>Discuss and plan: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a:ln>
                <a:noFill/>
              </a:ln>
              <a:solidFill>
                <a:srgbClr val="000000"/>
              </a:solidFill>
              <a:effectLst/>
              <a:uLnTx/>
              <a:uFillTx/>
              <a:latin typeface="Arial" panose="020B0604020202020204"/>
              <a:ea typeface="+mn-ea"/>
              <a:cs typeface="+mn-cs"/>
            </a:endParaRPr>
          </a:p>
          <a:p>
            <a:r>
              <a:rPr lang="en-GB" sz="2000"/>
              <a:t>Using the success criteria, develop a mnemonic you could use to support pupils to remember key facts about Neil Armstrong:</a:t>
            </a:r>
          </a:p>
          <a:p>
            <a:endParaRPr lang="en-GB" sz="2000">
              <a:cs typeface="Arial"/>
            </a:endParaRPr>
          </a:p>
          <a:p>
            <a:pPr marL="342900" indent="-342900">
              <a:buFont typeface="Arial" panose="020B0604020202020204" pitchFamily="34" charset="0"/>
              <a:buChar char="•"/>
            </a:pPr>
            <a:r>
              <a:rPr lang="en-GB" sz="2000">
                <a:cs typeface="Arial"/>
              </a:rPr>
              <a:t>First man to walk on the moon – 20 July 1969</a:t>
            </a:r>
          </a:p>
          <a:p>
            <a:pPr marL="342900" indent="-342900">
              <a:buFont typeface="Arial" panose="020B0604020202020204" pitchFamily="34" charset="0"/>
              <a:buChar char="•"/>
            </a:pPr>
            <a:r>
              <a:rPr lang="en-GB" sz="2000">
                <a:cs typeface="Arial"/>
              </a:rPr>
              <a:t>Space mission called Apollo</a:t>
            </a:r>
          </a:p>
          <a:p>
            <a:pPr marL="342900" indent="-342900">
              <a:buFont typeface="Arial" panose="020B0604020202020204" pitchFamily="34" charset="0"/>
              <a:buChar char="•"/>
            </a:pPr>
            <a:r>
              <a:rPr lang="en-GB" sz="2000">
                <a:cs typeface="Arial"/>
              </a:rPr>
              <a:t>He was the first of only 12 people to ever walk on the moon</a:t>
            </a:r>
          </a:p>
        </p:txBody>
      </p:sp>
      <p:sp>
        <p:nvSpPr>
          <p:cNvPr id="9" name="Rectangle: Top Corners Snipped 8">
            <a:extLst>
              <a:ext uri="{FF2B5EF4-FFF2-40B4-BE49-F238E27FC236}">
                <a16:creationId xmlns:a16="http://schemas.microsoft.com/office/drawing/2014/main" id="{A63BAC7F-A9D4-4ABE-8DD5-13629D475B12}"/>
              </a:ext>
            </a:extLst>
          </p:cNvPr>
          <p:cNvSpPr/>
          <p:nvPr/>
        </p:nvSpPr>
        <p:spPr>
          <a:xfrm>
            <a:off x="6304279" y="1660358"/>
            <a:ext cx="5073781" cy="4894707"/>
          </a:xfrm>
          <a:prstGeom prst="snip2SameRect">
            <a:avLst>
              <a:gd name="adj1" fmla="val 9849"/>
              <a:gd name="adj2" fmla="val 9435"/>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0" lang="en-GB" sz="2400" b="1"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41A080EE-D593-499A-B2E4-2E404D90665A}"/>
              </a:ext>
            </a:extLst>
          </p:cNvPr>
          <p:cNvSpPr/>
          <p:nvPr/>
        </p:nvSpPr>
        <p:spPr>
          <a:xfrm>
            <a:off x="747820" y="217653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1" name="Graphic 25">
            <a:extLst>
              <a:ext uri="{FF2B5EF4-FFF2-40B4-BE49-F238E27FC236}">
                <a16:creationId xmlns:a16="http://schemas.microsoft.com/office/drawing/2014/main" id="{DF1639AB-3534-46A9-B913-B18AB5201BA4}"/>
              </a:ext>
            </a:extLst>
          </p:cNvPr>
          <p:cNvSpPr/>
          <p:nvPr/>
        </p:nvSpPr>
        <p:spPr>
          <a:xfrm>
            <a:off x="448679" y="217653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2" name="TextBox 11">
            <a:extLst>
              <a:ext uri="{FF2B5EF4-FFF2-40B4-BE49-F238E27FC236}">
                <a16:creationId xmlns:a16="http://schemas.microsoft.com/office/drawing/2014/main" id="{FA4A7B32-8B57-40F7-BF80-ECE6AFB8ABBE}"/>
              </a:ext>
            </a:extLst>
          </p:cNvPr>
          <p:cNvSpPr txBox="1"/>
          <p:nvPr/>
        </p:nvSpPr>
        <p:spPr>
          <a:xfrm>
            <a:off x="6772047" y="4202423"/>
            <a:ext cx="4480924" cy="261610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solidFill>
                <a:effectLst/>
                <a:uLnTx/>
                <a:uFillTx/>
                <a:latin typeface="Arial" panose="020B0604020202020204"/>
                <a:ea typeface="+mn-ea"/>
                <a:cs typeface="+mn-cs"/>
              </a:rPr>
              <a:t>Success criteria: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srgbClr val="000000"/>
                </a:solidFill>
                <a:effectLst/>
                <a:uLnTx/>
                <a:uFillTx/>
                <a:latin typeface="Arial" panose="020B0604020202020204"/>
                <a:ea typeface="+mn-ea"/>
                <a:cs typeface="+mn-cs"/>
              </a:rPr>
              <a:t>carefully selected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srgbClr val="000000"/>
                </a:solidFill>
                <a:effectLst/>
                <a:uLnTx/>
                <a:uFillTx/>
                <a:latin typeface="Arial" panose="020B0604020202020204"/>
                <a:ea typeface="+mn-ea"/>
                <a:cs typeface="+mn-cs"/>
              </a:rPr>
              <a:t>meaningful</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srgbClr val="000000"/>
                </a:solidFill>
                <a:effectLst/>
                <a:uLnTx/>
                <a:uFillTx/>
                <a:latin typeface="Arial" panose="020B0604020202020204"/>
                <a:ea typeface="+mn-ea"/>
                <a:cs typeface="+mn-cs"/>
              </a:rPr>
              <a:t>vivid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solidFill>
                  <a:srgbClr val="000000"/>
                </a:solidFill>
                <a:latin typeface="Arial" panose="020B0604020202020204"/>
              </a:rPr>
              <a:t>simple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srgbClr val="000000"/>
                </a:solidFill>
                <a:effectLst/>
                <a:uLnTx/>
                <a:uFillTx/>
                <a:latin typeface="Arial" panose="020B0604020202020204"/>
                <a:ea typeface="+mn-ea"/>
                <a:cs typeface="+mn-cs"/>
              </a:rPr>
              <a:t>chunks complex </a:t>
            </a:r>
            <a:r>
              <a:rPr lang="en-GB" sz="2000" dirty="0">
                <a:solidFill>
                  <a:srgbClr val="000000"/>
                </a:solidFill>
                <a:latin typeface="Arial" panose="020B0604020202020204"/>
              </a:rPr>
              <a:t>information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solidFill>
                  <a:srgbClr val="000000"/>
                </a:solidFill>
                <a:effectLst/>
                <a:uLnTx/>
                <a:uFillTx/>
                <a:latin typeface="Arial" panose="020B0604020202020204"/>
                <a:ea typeface="+mn-ea"/>
                <a:cs typeface="+mn-cs"/>
              </a:rPr>
              <a:t>self-checking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1E0AEEC2-E4AF-490A-B001-3D5CCE76895E}"/>
              </a:ext>
            </a:extLst>
          </p:cNvPr>
          <p:cNvSpPr txBox="1"/>
          <p:nvPr/>
        </p:nvSpPr>
        <p:spPr>
          <a:xfrm>
            <a:off x="6623286" y="1964822"/>
            <a:ext cx="4310678" cy="2339102"/>
          </a:xfrm>
          <a:prstGeom prst="rect">
            <a:avLst/>
          </a:prstGeom>
          <a:noFill/>
        </p:spPr>
        <p:txBody>
          <a:bodyPr wrap="square" rtlCol="0">
            <a:spAutoFit/>
          </a:bodyPr>
          <a:lstStyle/>
          <a:p>
            <a:r>
              <a:rPr lang="en-GB" sz="1800" b="1">
                <a:solidFill>
                  <a:schemeClr val="tx1"/>
                </a:solidFill>
              </a:rPr>
              <a:t>Consider:</a:t>
            </a:r>
          </a:p>
          <a:p>
            <a:pPr marL="342900" indent="-342900">
              <a:buFont typeface="Arial" panose="020B0604020202020204" pitchFamily="34" charset="0"/>
              <a:buChar char="•"/>
            </a:pPr>
            <a:r>
              <a:rPr lang="en-GB" sz="1800">
                <a:solidFill>
                  <a:schemeClr val="tx1"/>
                </a:solidFill>
              </a:rPr>
              <a:t>How would you introduce this to pupils?</a:t>
            </a:r>
          </a:p>
          <a:p>
            <a:pPr marL="342900" indent="-342900">
              <a:buFont typeface="Arial" panose="020B0604020202020204" pitchFamily="34" charset="0"/>
              <a:buChar char="•"/>
            </a:pPr>
            <a:r>
              <a:rPr lang="en-GB" sz="1800">
                <a:solidFill>
                  <a:schemeClr val="tx1"/>
                </a:solidFill>
              </a:rPr>
              <a:t>How would you get pupils to practise the mnemonic?</a:t>
            </a:r>
          </a:p>
          <a:p>
            <a:pPr marL="342900" indent="-342900">
              <a:buFont typeface="Arial" panose="020B0604020202020204" pitchFamily="34" charset="0"/>
              <a:buChar char="•"/>
            </a:pPr>
            <a:r>
              <a:rPr lang="en-GB" sz="1800">
                <a:solidFill>
                  <a:schemeClr val="tx1"/>
                </a:solidFill>
              </a:rPr>
              <a:t>How could you revisit/use the mnemonic in future lessons</a:t>
            </a:r>
            <a:r>
              <a:rPr lang="en-GB" sz="2000"/>
              <a:t>?</a:t>
            </a:r>
            <a:endParaRPr kumimoji="0" lang="en-GB" sz="2000" b="1" i="0" u="none" strike="noStrike" kern="1200" cap="none" spc="0" normalizeH="0" baseline="0" noProof="0">
              <a:ln>
                <a:noFill/>
              </a:ln>
              <a:solidFill>
                <a:srgbClr val="000000"/>
              </a:solidFill>
              <a:effectLst/>
              <a:uLnTx/>
              <a:uFillTx/>
              <a:latin typeface="Arial" panose="020B0604020202020204"/>
              <a:ea typeface="+mn-ea"/>
              <a:cs typeface="+mn-cs"/>
            </a:endParaRPr>
          </a:p>
          <a:p>
            <a:endParaRPr lang="en-GB"/>
          </a:p>
        </p:txBody>
      </p:sp>
    </p:spTree>
    <p:extLst>
      <p:ext uri="{BB962C8B-B14F-4D97-AF65-F5344CB8AC3E}">
        <p14:creationId xmlns:p14="http://schemas.microsoft.com/office/powerpoint/2010/main" val="40788790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68C88F83-9DAF-4EE2-A866-3CFB06FDDCBF}"/>
              </a:ext>
            </a:extLst>
          </p:cNvPr>
          <p:cNvSpPr/>
          <p:nvPr/>
        </p:nvSpPr>
        <p:spPr>
          <a:xfrm>
            <a:off x="1230628" y="1706527"/>
            <a:ext cx="6076622" cy="4287874"/>
          </a:xfrm>
          <a:custGeom>
            <a:avLst/>
            <a:gdLst>
              <a:gd name="connsiteX0" fmla="*/ 422313 w 6076622"/>
              <a:gd name="connsiteY0" fmla="*/ 0 h 4287874"/>
              <a:gd name="connsiteX1" fmla="*/ 1023993 w 6076622"/>
              <a:gd name="connsiteY1" fmla="*/ 0 h 4287874"/>
              <a:gd name="connsiteX2" fmla="*/ 1573352 w 6076622"/>
              <a:gd name="connsiteY2" fmla="*/ 0 h 4287874"/>
              <a:gd name="connsiteX3" fmla="*/ 2279672 w 6076622"/>
              <a:gd name="connsiteY3" fmla="*/ 0 h 4287874"/>
              <a:gd name="connsiteX4" fmla="*/ 2829031 w 6076622"/>
              <a:gd name="connsiteY4" fmla="*/ 0 h 4287874"/>
              <a:gd name="connsiteX5" fmla="*/ 3326071 w 6076622"/>
              <a:gd name="connsiteY5" fmla="*/ 0 h 4287874"/>
              <a:gd name="connsiteX6" fmla="*/ 3875430 w 6076622"/>
              <a:gd name="connsiteY6" fmla="*/ 0 h 4287874"/>
              <a:gd name="connsiteX7" fmla="*/ 4477110 w 6076622"/>
              <a:gd name="connsiteY7" fmla="*/ 0 h 4287874"/>
              <a:gd name="connsiteX8" fmla="*/ 5654309 w 6076622"/>
              <a:gd name="connsiteY8" fmla="*/ 0 h 4287874"/>
              <a:gd name="connsiteX9" fmla="*/ 6076622 w 6076622"/>
              <a:gd name="connsiteY9" fmla="*/ 422313 h 4287874"/>
              <a:gd name="connsiteX10" fmla="*/ 6076622 w 6076622"/>
              <a:gd name="connsiteY10" fmla="*/ 1045293 h 4287874"/>
              <a:gd name="connsiteX11" fmla="*/ 6076622 w 6076622"/>
              <a:gd name="connsiteY11" fmla="*/ 1633663 h 4287874"/>
              <a:gd name="connsiteX12" fmla="*/ 6076622 w 6076622"/>
              <a:gd name="connsiteY12" fmla="*/ 2325863 h 4287874"/>
              <a:gd name="connsiteX13" fmla="*/ 6076622 w 6076622"/>
              <a:gd name="connsiteY13" fmla="*/ 3087283 h 4287874"/>
              <a:gd name="connsiteX14" fmla="*/ 6076622 w 6076622"/>
              <a:gd name="connsiteY14" fmla="*/ 3883313 h 4287874"/>
              <a:gd name="connsiteX15" fmla="*/ 5672061 w 6076622"/>
              <a:gd name="connsiteY15" fmla="*/ 4287874 h 4287874"/>
              <a:gd name="connsiteX16" fmla="*/ 5171649 w 6076622"/>
              <a:gd name="connsiteY16" fmla="*/ 4287874 h 4287874"/>
              <a:gd name="connsiteX17" fmla="*/ 4407861 w 6076622"/>
              <a:gd name="connsiteY17" fmla="*/ 4287874 h 4287874"/>
              <a:gd name="connsiteX18" fmla="*/ 3696749 w 6076622"/>
              <a:gd name="connsiteY18" fmla="*/ 4287874 h 4287874"/>
              <a:gd name="connsiteX19" fmla="*/ 2985636 w 6076622"/>
              <a:gd name="connsiteY19" fmla="*/ 4287874 h 4287874"/>
              <a:gd name="connsiteX20" fmla="*/ 2274524 w 6076622"/>
              <a:gd name="connsiteY20" fmla="*/ 4287874 h 4287874"/>
              <a:gd name="connsiteX21" fmla="*/ 1721436 w 6076622"/>
              <a:gd name="connsiteY21" fmla="*/ 4287874 h 4287874"/>
              <a:gd name="connsiteX22" fmla="*/ 404561 w 6076622"/>
              <a:gd name="connsiteY22" fmla="*/ 4287874 h 4287874"/>
              <a:gd name="connsiteX23" fmla="*/ 0 w 6076622"/>
              <a:gd name="connsiteY23" fmla="*/ 3883313 h 4287874"/>
              <a:gd name="connsiteX24" fmla="*/ 0 w 6076622"/>
              <a:gd name="connsiteY24" fmla="*/ 3294943 h 4287874"/>
              <a:gd name="connsiteX25" fmla="*/ 0 w 6076622"/>
              <a:gd name="connsiteY25" fmla="*/ 2568133 h 4287874"/>
              <a:gd name="connsiteX26" fmla="*/ 0 w 6076622"/>
              <a:gd name="connsiteY26" fmla="*/ 1945153 h 4287874"/>
              <a:gd name="connsiteX27" fmla="*/ 0 w 6076622"/>
              <a:gd name="connsiteY27" fmla="*/ 1218343 h 4287874"/>
              <a:gd name="connsiteX28" fmla="*/ 0 w 6076622"/>
              <a:gd name="connsiteY28" fmla="*/ 422313 h 4287874"/>
              <a:gd name="connsiteX29" fmla="*/ 422313 w 6076622"/>
              <a:gd name="connsiteY29" fmla="*/ 0 h 4287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076622" h="4287874" fill="none" extrusionOk="0">
                <a:moveTo>
                  <a:pt x="422313" y="0"/>
                </a:moveTo>
                <a:cubicBezTo>
                  <a:pt x="607277" y="-15948"/>
                  <a:pt x="883122" y="-2539"/>
                  <a:pt x="1023993" y="0"/>
                </a:cubicBezTo>
                <a:cubicBezTo>
                  <a:pt x="1164864" y="2539"/>
                  <a:pt x="1349401" y="-2939"/>
                  <a:pt x="1573352" y="0"/>
                </a:cubicBezTo>
                <a:cubicBezTo>
                  <a:pt x="1797303" y="2939"/>
                  <a:pt x="2005809" y="1661"/>
                  <a:pt x="2279672" y="0"/>
                </a:cubicBezTo>
                <a:cubicBezTo>
                  <a:pt x="2553535" y="-1661"/>
                  <a:pt x="2654352" y="21342"/>
                  <a:pt x="2829031" y="0"/>
                </a:cubicBezTo>
                <a:cubicBezTo>
                  <a:pt x="3003710" y="-21342"/>
                  <a:pt x="3163667" y="1758"/>
                  <a:pt x="3326071" y="0"/>
                </a:cubicBezTo>
                <a:cubicBezTo>
                  <a:pt x="3488475" y="-1758"/>
                  <a:pt x="3750008" y="-27064"/>
                  <a:pt x="3875430" y="0"/>
                </a:cubicBezTo>
                <a:cubicBezTo>
                  <a:pt x="4000852" y="27064"/>
                  <a:pt x="4183166" y="-674"/>
                  <a:pt x="4477110" y="0"/>
                </a:cubicBezTo>
                <a:cubicBezTo>
                  <a:pt x="4771054" y="674"/>
                  <a:pt x="5100979" y="12903"/>
                  <a:pt x="5654309" y="0"/>
                </a:cubicBezTo>
                <a:cubicBezTo>
                  <a:pt x="5786259" y="144305"/>
                  <a:pt x="5946998" y="271774"/>
                  <a:pt x="6076622" y="422313"/>
                </a:cubicBezTo>
                <a:cubicBezTo>
                  <a:pt x="6084470" y="656513"/>
                  <a:pt x="6060870" y="815112"/>
                  <a:pt x="6076622" y="1045293"/>
                </a:cubicBezTo>
                <a:cubicBezTo>
                  <a:pt x="6092374" y="1275474"/>
                  <a:pt x="6065813" y="1399233"/>
                  <a:pt x="6076622" y="1633663"/>
                </a:cubicBezTo>
                <a:cubicBezTo>
                  <a:pt x="6087432" y="1868093"/>
                  <a:pt x="6044614" y="2027524"/>
                  <a:pt x="6076622" y="2325863"/>
                </a:cubicBezTo>
                <a:cubicBezTo>
                  <a:pt x="6108630" y="2624202"/>
                  <a:pt x="6054475" y="2782425"/>
                  <a:pt x="6076622" y="3087283"/>
                </a:cubicBezTo>
                <a:cubicBezTo>
                  <a:pt x="6098769" y="3392141"/>
                  <a:pt x="6070324" y="3581388"/>
                  <a:pt x="6076622" y="3883313"/>
                </a:cubicBezTo>
                <a:cubicBezTo>
                  <a:pt x="5924042" y="4054891"/>
                  <a:pt x="5870745" y="4111017"/>
                  <a:pt x="5672061" y="4287874"/>
                </a:cubicBezTo>
                <a:cubicBezTo>
                  <a:pt x="5431047" y="4288659"/>
                  <a:pt x="5366734" y="4298899"/>
                  <a:pt x="5171649" y="4287874"/>
                </a:cubicBezTo>
                <a:cubicBezTo>
                  <a:pt x="4976564" y="4276849"/>
                  <a:pt x="4670814" y="4308826"/>
                  <a:pt x="4407861" y="4287874"/>
                </a:cubicBezTo>
                <a:cubicBezTo>
                  <a:pt x="4144908" y="4266922"/>
                  <a:pt x="4041500" y="4309775"/>
                  <a:pt x="3696749" y="4287874"/>
                </a:cubicBezTo>
                <a:cubicBezTo>
                  <a:pt x="3351998" y="4265973"/>
                  <a:pt x="3236931" y="4281470"/>
                  <a:pt x="2985636" y="4287874"/>
                </a:cubicBezTo>
                <a:cubicBezTo>
                  <a:pt x="2734341" y="4294278"/>
                  <a:pt x="2578649" y="4320175"/>
                  <a:pt x="2274524" y="4287874"/>
                </a:cubicBezTo>
                <a:cubicBezTo>
                  <a:pt x="1970399" y="4255573"/>
                  <a:pt x="1959599" y="4301714"/>
                  <a:pt x="1721436" y="4287874"/>
                </a:cubicBezTo>
                <a:cubicBezTo>
                  <a:pt x="1483273" y="4274034"/>
                  <a:pt x="891890" y="4335915"/>
                  <a:pt x="404561" y="4287874"/>
                </a:cubicBezTo>
                <a:cubicBezTo>
                  <a:pt x="253129" y="4148592"/>
                  <a:pt x="83474" y="3983091"/>
                  <a:pt x="0" y="3883313"/>
                </a:cubicBezTo>
                <a:cubicBezTo>
                  <a:pt x="-19732" y="3709218"/>
                  <a:pt x="-28695" y="3444176"/>
                  <a:pt x="0" y="3294943"/>
                </a:cubicBezTo>
                <a:cubicBezTo>
                  <a:pt x="28695" y="3145710"/>
                  <a:pt x="-26952" y="2756680"/>
                  <a:pt x="0" y="2568133"/>
                </a:cubicBezTo>
                <a:cubicBezTo>
                  <a:pt x="26952" y="2379586"/>
                  <a:pt x="-4771" y="2083844"/>
                  <a:pt x="0" y="1945153"/>
                </a:cubicBezTo>
                <a:cubicBezTo>
                  <a:pt x="4771" y="1806462"/>
                  <a:pt x="31444" y="1489123"/>
                  <a:pt x="0" y="1218343"/>
                </a:cubicBezTo>
                <a:cubicBezTo>
                  <a:pt x="-31444" y="947563"/>
                  <a:pt x="19985" y="745755"/>
                  <a:pt x="0" y="422313"/>
                </a:cubicBezTo>
                <a:cubicBezTo>
                  <a:pt x="128182" y="275377"/>
                  <a:pt x="271665" y="147836"/>
                  <a:pt x="422313" y="0"/>
                </a:cubicBezTo>
                <a:close/>
              </a:path>
              <a:path w="6076622" h="4287874" stroke="0" extrusionOk="0">
                <a:moveTo>
                  <a:pt x="422313" y="0"/>
                </a:moveTo>
                <a:cubicBezTo>
                  <a:pt x="640734" y="29999"/>
                  <a:pt x="841840" y="17159"/>
                  <a:pt x="1023993" y="0"/>
                </a:cubicBezTo>
                <a:cubicBezTo>
                  <a:pt x="1206146" y="-17159"/>
                  <a:pt x="1282837" y="2276"/>
                  <a:pt x="1521032" y="0"/>
                </a:cubicBezTo>
                <a:cubicBezTo>
                  <a:pt x="1759227" y="-2276"/>
                  <a:pt x="2052827" y="8489"/>
                  <a:pt x="2279672" y="0"/>
                </a:cubicBezTo>
                <a:cubicBezTo>
                  <a:pt x="2506517" y="-8489"/>
                  <a:pt x="2709633" y="10011"/>
                  <a:pt x="2881351" y="0"/>
                </a:cubicBezTo>
                <a:cubicBezTo>
                  <a:pt x="3053069" y="-10011"/>
                  <a:pt x="3262421" y="27181"/>
                  <a:pt x="3483031" y="0"/>
                </a:cubicBezTo>
                <a:cubicBezTo>
                  <a:pt x="3703641" y="-27181"/>
                  <a:pt x="3911432" y="5222"/>
                  <a:pt x="4241670" y="0"/>
                </a:cubicBezTo>
                <a:cubicBezTo>
                  <a:pt x="4571908" y="-5222"/>
                  <a:pt x="4670333" y="21087"/>
                  <a:pt x="4791030" y="0"/>
                </a:cubicBezTo>
                <a:cubicBezTo>
                  <a:pt x="4911727" y="-21087"/>
                  <a:pt x="5269682" y="27742"/>
                  <a:pt x="5654309" y="0"/>
                </a:cubicBezTo>
                <a:cubicBezTo>
                  <a:pt x="5783837" y="118138"/>
                  <a:pt x="5893166" y="265609"/>
                  <a:pt x="6076622" y="422313"/>
                </a:cubicBezTo>
                <a:cubicBezTo>
                  <a:pt x="6099614" y="553181"/>
                  <a:pt x="6082635" y="762612"/>
                  <a:pt x="6076622" y="1045293"/>
                </a:cubicBezTo>
                <a:cubicBezTo>
                  <a:pt x="6070609" y="1327974"/>
                  <a:pt x="6075338" y="1480393"/>
                  <a:pt x="6076622" y="1737493"/>
                </a:cubicBezTo>
                <a:cubicBezTo>
                  <a:pt x="6077906" y="1994593"/>
                  <a:pt x="6103491" y="2116000"/>
                  <a:pt x="6076622" y="2395083"/>
                </a:cubicBezTo>
                <a:cubicBezTo>
                  <a:pt x="6049754" y="2674166"/>
                  <a:pt x="6091213" y="2845103"/>
                  <a:pt x="6076622" y="3156503"/>
                </a:cubicBezTo>
                <a:cubicBezTo>
                  <a:pt x="6062031" y="3467903"/>
                  <a:pt x="6105179" y="3651891"/>
                  <a:pt x="6076622" y="3883313"/>
                </a:cubicBezTo>
                <a:cubicBezTo>
                  <a:pt x="5951794" y="4027134"/>
                  <a:pt x="5811721" y="4158531"/>
                  <a:pt x="5672061" y="4287874"/>
                </a:cubicBezTo>
                <a:cubicBezTo>
                  <a:pt x="5467965" y="4300078"/>
                  <a:pt x="5216541" y="4277894"/>
                  <a:pt x="5013624" y="4287874"/>
                </a:cubicBezTo>
                <a:cubicBezTo>
                  <a:pt x="4810707" y="4297854"/>
                  <a:pt x="4577181" y="4255792"/>
                  <a:pt x="4302511" y="4287874"/>
                </a:cubicBezTo>
                <a:cubicBezTo>
                  <a:pt x="4027841" y="4319956"/>
                  <a:pt x="3994029" y="4284312"/>
                  <a:pt x="3802099" y="4287874"/>
                </a:cubicBezTo>
                <a:cubicBezTo>
                  <a:pt x="3610169" y="4291436"/>
                  <a:pt x="3409125" y="4301797"/>
                  <a:pt x="3249011" y="4287874"/>
                </a:cubicBezTo>
                <a:cubicBezTo>
                  <a:pt x="3088897" y="4273951"/>
                  <a:pt x="2847357" y="4264485"/>
                  <a:pt x="2537899" y="4287874"/>
                </a:cubicBezTo>
                <a:cubicBezTo>
                  <a:pt x="2228441" y="4311263"/>
                  <a:pt x="2182652" y="4289712"/>
                  <a:pt x="1932136" y="4287874"/>
                </a:cubicBezTo>
                <a:cubicBezTo>
                  <a:pt x="1681620" y="4286036"/>
                  <a:pt x="1491360" y="4275809"/>
                  <a:pt x="1379049" y="4287874"/>
                </a:cubicBezTo>
                <a:cubicBezTo>
                  <a:pt x="1266738" y="4299939"/>
                  <a:pt x="630911" y="4278239"/>
                  <a:pt x="404561" y="4287874"/>
                </a:cubicBezTo>
                <a:cubicBezTo>
                  <a:pt x="229586" y="4073826"/>
                  <a:pt x="117373" y="3984244"/>
                  <a:pt x="0" y="3883313"/>
                </a:cubicBezTo>
                <a:cubicBezTo>
                  <a:pt x="14198" y="3714714"/>
                  <a:pt x="134" y="3512260"/>
                  <a:pt x="0" y="3191113"/>
                </a:cubicBezTo>
                <a:cubicBezTo>
                  <a:pt x="-134" y="2869966"/>
                  <a:pt x="2943" y="2807764"/>
                  <a:pt x="0" y="2568133"/>
                </a:cubicBezTo>
                <a:cubicBezTo>
                  <a:pt x="-2943" y="2328502"/>
                  <a:pt x="27107" y="1976377"/>
                  <a:pt x="0" y="1806713"/>
                </a:cubicBezTo>
                <a:cubicBezTo>
                  <a:pt x="-27107" y="1637049"/>
                  <a:pt x="-20340" y="1439714"/>
                  <a:pt x="0" y="1149123"/>
                </a:cubicBezTo>
                <a:cubicBezTo>
                  <a:pt x="20340" y="858532"/>
                  <a:pt x="23630" y="619600"/>
                  <a:pt x="0" y="422313"/>
                </a:cubicBezTo>
                <a:cubicBezTo>
                  <a:pt x="135201" y="259063"/>
                  <a:pt x="328296" y="78290"/>
                  <a:pt x="42231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6BD66BD3-55DD-49E3-8E21-E4CFD6628928}"/>
              </a:ext>
            </a:extLst>
          </p:cNvPr>
          <p:cNvSpPr>
            <a:spLocks noGrp="1"/>
          </p:cNvSpPr>
          <p:nvPr>
            <p:ph type="title"/>
          </p:nvPr>
        </p:nvSpPr>
        <p:spPr>
          <a:xfrm>
            <a:off x="635000" y="565591"/>
            <a:ext cx="10921999" cy="852155"/>
          </a:xfrm>
        </p:spPr>
        <p:txBody>
          <a:bodyPr/>
          <a:lstStyle/>
          <a:p>
            <a:r>
              <a:rPr lang="en-GB"/>
              <a:t>Reflection</a:t>
            </a:r>
          </a:p>
        </p:txBody>
      </p:sp>
      <p:sp>
        <p:nvSpPr>
          <p:cNvPr id="3" name="Content Placeholder 2">
            <a:extLst>
              <a:ext uri="{FF2B5EF4-FFF2-40B4-BE49-F238E27FC236}">
                <a16:creationId xmlns:a16="http://schemas.microsoft.com/office/drawing/2014/main" id="{F0B9D84F-C183-4C8D-A71F-88284F55F972}"/>
              </a:ext>
            </a:extLst>
          </p:cNvPr>
          <p:cNvSpPr>
            <a:spLocks noGrp="1"/>
          </p:cNvSpPr>
          <p:nvPr>
            <p:ph idx="1"/>
          </p:nvPr>
        </p:nvSpPr>
        <p:spPr>
          <a:xfrm>
            <a:off x="1486101" y="2015023"/>
            <a:ext cx="5565676" cy="4103369"/>
          </a:xfrm>
        </p:spPr>
        <p:txBody>
          <a:bodyPr>
            <a:normAutofit/>
          </a:bodyPr>
          <a:lstStyle/>
          <a:p>
            <a:r>
              <a:rPr lang="en-GB" sz="2400"/>
              <a:t>Think about your most recent explanation of either an abstract concept or steps in a process:</a:t>
            </a:r>
          </a:p>
          <a:p>
            <a:pPr marL="457200" indent="-457200">
              <a:buFont typeface="Arial" panose="020B0604020202020204" pitchFamily="34" charset="0"/>
              <a:buChar char="•"/>
            </a:pPr>
            <a:r>
              <a:rPr lang="en-GB" sz="2400" b="0"/>
              <a:t>How did you link the new learning to pupils’ prior knowledge?</a:t>
            </a:r>
          </a:p>
          <a:p>
            <a:pPr marL="457200" indent="-457200">
              <a:buFont typeface="Arial" panose="020B0604020202020204" pitchFamily="34" charset="0"/>
              <a:buChar char="•"/>
            </a:pPr>
            <a:r>
              <a:rPr lang="en-GB" sz="2400" b="0"/>
              <a:t>What was the impact? Were all pupils successful?</a:t>
            </a:r>
          </a:p>
          <a:p>
            <a:pPr marL="457200" indent="-457200">
              <a:buFont typeface="Arial" panose="020B0604020202020204" pitchFamily="34" charset="0"/>
              <a:buChar char="•"/>
            </a:pPr>
            <a:r>
              <a:rPr lang="en-GB" sz="2400" b="0"/>
              <a:t>What might you do differently next time?</a:t>
            </a:r>
          </a:p>
          <a:p>
            <a:endParaRPr lang="en-GB"/>
          </a:p>
        </p:txBody>
      </p:sp>
      <p:grpSp>
        <p:nvGrpSpPr>
          <p:cNvPr id="13" name="Group 12">
            <a:extLst>
              <a:ext uri="{FF2B5EF4-FFF2-40B4-BE49-F238E27FC236}">
                <a16:creationId xmlns:a16="http://schemas.microsoft.com/office/drawing/2014/main" id="{D9D7DE9C-0115-477E-A825-579116CFFB5F}"/>
              </a:ext>
            </a:extLst>
          </p:cNvPr>
          <p:cNvGrpSpPr/>
          <p:nvPr/>
        </p:nvGrpSpPr>
        <p:grpSpPr>
          <a:xfrm>
            <a:off x="417804" y="3147516"/>
            <a:ext cx="1050948" cy="1083981"/>
            <a:chOff x="652648" y="4259558"/>
            <a:chExt cx="1098577" cy="1174050"/>
          </a:xfrm>
        </p:grpSpPr>
        <p:sp>
          <p:nvSpPr>
            <p:cNvPr id="14" name="Graphic 25">
              <a:extLst>
                <a:ext uri="{FF2B5EF4-FFF2-40B4-BE49-F238E27FC236}">
                  <a16:creationId xmlns:a16="http://schemas.microsoft.com/office/drawing/2014/main" id="{F1B874EC-0428-4626-9B3D-696AA5D129D1}"/>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A8164CED-9B49-4772-B1B3-E01B267B34CB}"/>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4600" y="0"/>
            <a:ext cx="44259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Slide Number Placeholder 2">
            <a:extLst>
              <a:ext uri="{FF2B5EF4-FFF2-40B4-BE49-F238E27FC236}">
                <a16:creationId xmlns:a16="http://schemas.microsoft.com/office/drawing/2014/main" id="{CE2189C5-13EC-4A0C-83A7-C7D156307FA3}"/>
              </a:ext>
            </a:extLst>
          </p:cNvPr>
          <p:cNvSpPr>
            <a:spLocks noGrp="1"/>
          </p:cNvSpPr>
          <p:nvPr>
            <p:ph type="sldNum" sz="quarter" idx="12"/>
          </p:nvPr>
        </p:nvSpPr>
        <p:spPr>
          <a:xfrm>
            <a:off x="10932510" y="6401178"/>
            <a:ext cx="807025" cy="153888"/>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0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40304110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C0186-CB08-4F47-A664-0D3E82F44DFB}"/>
              </a:ext>
            </a:extLst>
          </p:cNvPr>
          <p:cNvSpPr>
            <a:spLocks noGrp="1"/>
          </p:cNvSpPr>
          <p:nvPr>
            <p:ph type="ctrTitle"/>
          </p:nvPr>
        </p:nvSpPr>
        <p:spPr>
          <a:xfrm>
            <a:off x="592471" y="1370441"/>
            <a:ext cx="5941646" cy="964795"/>
          </a:xfrm>
        </p:spPr>
        <p:txBody>
          <a:bodyPr/>
          <a:lstStyle/>
          <a:p>
            <a:r>
              <a:rPr lang="en-GB"/>
              <a:t>Networks and resources</a:t>
            </a:r>
          </a:p>
        </p:txBody>
      </p:sp>
      <p:sp>
        <p:nvSpPr>
          <p:cNvPr id="7" name="TextBox 6">
            <a:hlinkClick r:id="rId3"/>
            <a:extLst>
              <a:ext uri="{FF2B5EF4-FFF2-40B4-BE49-F238E27FC236}">
                <a16:creationId xmlns:a16="http://schemas.microsoft.com/office/drawing/2014/main" id="{77FCBE27-A2FB-4FE1-8CDE-48567F4CE882}"/>
              </a:ext>
            </a:extLst>
          </p:cNvPr>
          <p:cNvSpPr txBox="1"/>
          <p:nvPr/>
        </p:nvSpPr>
        <p:spPr>
          <a:xfrm>
            <a:off x="1209822" y="2335236"/>
            <a:ext cx="3841149" cy="2677656"/>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endParaRPr lang="en-GB" sz="2400" dirty="0"/>
          </a:p>
          <a:p>
            <a:endParaRPr lang="en-GB" sz="2400" dirty="0"/>
          </a:p>
          <a:p>
            <a:pPr marL="342900" indent="-342900">
              <a:buFont typeface="Arial" panose="020B0604020202020204" pitchFamily="34" charset="0"/>
              <a:buChar char="•"/>
            </a:pPr>
            <a:r>
              <a:rPr lang="en-GB" sz="2400" dirty="0"/>
              <a:t>Teach First networks</a:t>
            </a:r>
          </a:p>
          <a:p>
            <a:pPr marL="342900" indent="-342900">
              <a:buFont typeface="Arial" panose="020B0604020202020204" pitchFamily="34" charset="0"/>
              <a:buChar char="•"/>
            </a:pPr>
            <a:endParaRPr lang="en-GB" sz="2400" dirty="0">
              <a:cs typeface="Arial"/>
            </a:endParaRPr>
          </a:p>
          <a:p>
            <a:pPr marL="342900" indent="-342900">
              <a:buFont typeface="Arial" panose="020B0604020202020204" pitchFamily="34" charset="0"/>
              <a:buChar char="•"/>
            </a:pPr>
            <a:r>
              <a:rPr lang="en-GB" sz="2400" dirty="0">
                <a:cs typeface="Arial"/>
              </a:rPr>
              <a:t>Historical Association</a:t>
            </a:r>
          </a:p>
          <a:p>
            <a:pPr marL="342900" indent="-342900">
              <a:buFont typeface="Arial" panose="020B0604020202020204" pitchFamily="34" charset="0"/>
              <a:buChar char="•"/>
            </a:pPr>
            <a:endParaRPr lang="en-GB" sz="2400" dirty="0">
              <a:cs typeface="Arial"/>
            </a:endParaRPr>
          </a:p>
          <a:p>
            <a:pPr marL="342900" indent="-342900">
              <a:buFont typeface="Arial" panose="020B0604020202020204" pitchFamily="34" charset="0"/>
              <a:buChar char="•"/>
            </a:pPr>
            <a:endParaRPr lang="en-GB" sz="2400" dirty="0">
              <a:cs typeface="Arial"/>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5164" y="3175"/>
            <a:ext cx="47434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41056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46B9824-9F48-5047-9ADB-5AF7AE6383CA}"/>
              </a:ext>
            </a:extLst>
          </p:cNvPr>
          <p:cNvSpPr>
            <a:spLocks noGrp="1"/>
          </p:cNvSpPr>
          <p:nvPr>
            <p:ph type="ctrTitle"/>
          </p:nvPr>
        </p:nvSpPr>
        <p:spPr/>
        <p:txBody>
          <a:bodyPr/>
          <a:lstStyle/>
          <a:p>
            <a:r>
              <a:rPr lang="en-GB"/>
              <a:t>Thank you.</a:t>
            </a:r>
          </a:p>
        </p:txBody>
      </p:sp>
      <p:sp>
        <p:nvSpPr>
          <p:cNvPr id="14" name="Subtitle 13">
            <a:extLst>
              <a:ext uri="{FF2B5EF4-FFF2-40B4-BE49-F238E27FC236}">
                <a16:creationId xmlns:a16="http://schemas.microsoft.com/office/drawing/2014/main" id="{8CF89974-4630-414E-BBA0-4E501510202A}"/>
              </a:ext>
            </a:extLst>
          </p:cNvPr>
          <p:cNvSpPr>
            <a:spLocks noGrp="1"/>
          </p:cNvSpPr>
          <p:nvPr>
            <p:ph type="subTitle" idx="1"/>
          </p:nvPr>
        </p:nvSpPr>
        <p:spPr/>
        <p:txBody>
          <a:bodyPr/>
          <a:lstStyle/>
          <a:p>
            <a:r>
              <a:rPr lang="en-GB"/>
              <a:t>teachfirst.org.uk</a:t>
            </a:r>
          </a:p>
        </p:txBody>
      </p:sp>
    </p:spTree>
    <p:extLst>
      <p:ext uri="{BB962C8B-B14F-4D97-AF65-F5344CB8AC3E}">
        <p14:creationId xmlns:p14="http://schemas.microsoft.com/office/powerpoint/2010/main" val="12525021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55DFB-E758-4F9A-8F5B-962168FC3C51}"/>
              </a:ext>
            </a:extLst>
          </p:cNvPr>
          <p:cNvSpPr>
            <a:spLocks noGrp="1"/>
          </p:cNvSpPr>
          <p:nvPr>
            <p:ph type="title"/>
          </p:nvPr>
        </p:nvSpPr>
        <p:spPr/>
        <p:txBody>
          <a:bodyPr/>
          <a:lstStyle/>
          <a:p>
            <a:r>
              <a:rPr lang="en-US">
                <a:latin typeface="Constantia"/>
              </a:rPr>
              <a:t>References</a:t>
            </a:r>
            <a:endParaRPr lang="en-US"/>
          </a:p>
        </p:txBody>
      </p:sp>
      <p:sp>
        <p:nvSpPr>
          <p:cNvPr id="3" name="Content Placeholder 2">
            <a:extLst>
              <a:ext uri="{FF2B5EF4-FFF2-40B4-BE49-F238E27FC236}">
                <a16:creationId xmlns:a16="http://schemas.microsoft.com/office/drawing/2014/main" id="{EC965471-F09F-4779-8421-19637121FBA5}"/>
              </a:ext>
            </a:extLst>
          </p:cNvPr>
          <p:cNvSpPr>
            <a:spLocks noGrp="1"/>
          </p:cNvSpPr>
          <p:nvPr>
            <p:ph idx="1"/>
          </p:nvPr>
        </p:nvSpPr>
        <p:spPr>
          <a:xfrm>
            <a:off x="635001" y="2019300"/>
            <a:ext cx="10646410" cy="4629694"/>
          </a:xfrm>
        </p:spPr>
        <p:txBody>
          <a:bodyPr vert="horz" lIns="0" tIns="0" rIns="0" bIns="0" rtlCol="0" anchor="t">
            <a:normAutofit fontScale="55000" lnSpcReduction="20000"/>
          </a:bodyPr>
          <a:lstStyle/>
          <a:p>
            <a:pPr>
              <a:lnSpc>
                <a:spcPct val="120000"/>
              </a:lnSpc>
            </a:pPr>
            <a:r>
              <a:rPr lang="en-GB" dirty="0">
                <a:latin typeface="+mj-lt"/>
              </a:rPr>
              <a:t>Coe, R., </a:t>
            </a:r>
            <a:r>
              <a:rPr lang="en-GB" dirty="0" err="1">
                <a:latin typeface="+mj-lt"/>
              </a:rPr>
              <a:t>Aloisi</a:t>
            </a:r>
            <a:r>
              <a:rPr lang="en-GB" dirty="0">
                <a:latin typeface="+mj-lt"/>
              </a:rPr>
              <a:t>, C., Higgins, S. &amp; Major, L. E. (2014) </a:t>
            </a:r>
            <a:r>
              <a:rPr lang="en-GB" i="1" dirty="0">
                <a:latin typeface="+mj-lt"/>
              </a:rPr>
              <a:t>What Makes Great Teaching? Review of the Underpinning Research</a:t>
            </a:r>
            <a:r>
              <a:rPr lang="en-GB" dirty="0">
                <a:latin typeface="+mj-lt"/>
              </a:rPr>
              <a:t>. Durham University. Available at: </a:t>
            </a:r>
            <a:r>
              <a:rPr lang="en-GB" dirty="0">
                <a:latin typeface="+mj-lt"/>
                <a:hlinkClick r:id="rId3">
                  <a:extLst>
                    <a:ext uri="{A12FA001-AC4F-418D-AE19-62706E023703}">
                      <ahyp:hlinkClr xmlns:ahyp="http://schemas.microsoft.com/office/drawing/2018/hyperlinkcolor" val="tx"/>
                    </a:ext>
                  </a:extLst>
                </a:hlinkClick>
              </a:rPr>
              <a:t>http://bit.ly/2OvmvKO</a:t>
            </a:r>
            <a:endParaRPr lang="en-GB" dirty="0">
              <a:latin typeface="+mj-lt"/>
            </a:endParaRPr>
          </a:p>
          <a:p>
            <a:pPr>
              <a:lnSpc>
                <a:spcPct val="120000"/>
              </a:lnSpc>
            </a:pPr>
            <a:r>
              <a:rPr lang="en-GB" dirty="0"/>
              <a:t>Cullen, M. A., Lindsay, G., Hastings, R., Denne, L., Stanford, C., </a:t>
            </a:r>
            <a:r>
              <a:rPr lang="en-GB" dirty="0" err="1"/>
              <a:t>Beqiraq</a:t>
            </a:r>
            <a:r>
              <a:rPr lang="en-GB" dirty="0"/>
              <a:t>, L., Elahi, F., </a:t>
            </a:r>
            <a:r>
              <a:rPr lang="en-GB" dirty="0" err="1"/>
              <a:t>Gemegah</a:t>
            </a:r>
            <a:r>
              <a:rPr lang="en-GB" dirty="0"/>
              <a:t>, E., Hayden, N., </a:t>
            </a:r>
            <a:r>
              <a:rPr lang="en-GB" dirty="0" err="1"/>
              <a:t>Kander</a:t>
            </a:r>
            <a:r>
              <a:rPr lang="en-GB" dirty="0"/>
              <a:t>, I., </a:t>
            </a:r>
            <a:r>
              <a:rPr lang="en-GB" dirty="0" err="1"/>
              <a:t>Lykomitrou</a:t>
            </a:r>
            <a:r>
              <a:rPr lang="en-GB" dirty="0"/>
              <a:t> F. &amp; Zander, J. (2020) </a:t>
            </a:r>
            <a:r>
              <a:rPr lang="en-GB" i="1" dirty="0"/>
              <a:t>Special Educational Needs in Mainstream Schools: Evidence Review</a:t>
            </a:r>
            <a:r>
              <a:rPr lang="en-GB" dirty="0"/>
              <a:t>. London: Education Endowment Foundation. The report is available from: https://educationendowmentfoundation.org.uk/public/files/Publications/Send/EEF_SE ND_Evidence_Review.pdf</a:t>
            </a:r>
            <a:endParaRPr lang="en-GB" dirty="0">
              <a:latin typeface="+mj-lt"/>
            </a:endParaRPr>
          </a:p>
          <a:p>
            <a:r>
              <a:rPr lang="en-GB" b="0" dirty="0"/>
              <a:t>Morgan, J. (2021) </a:t>
            </a:r>
            <a:r>
              <a:rPr lang="en-GB" b="0" i="1" dirty="0"/>
              <a:t>How Analogies Support Learning</a:t>
            </a:r>
            <a:r>
              <a:rPr lang="en-GB" b="0" i="0" dirty="0"/>
              <a:t>. Available at: </a:t>
            </a:r>
            <a:r>
              <a:rPr lang="en-GB" b="0" dirty="0"/>
              <a:t>https://www.tes.com/magazine/article/how-analogies-support-learning </a:t>
            </a:r>
            <a:endParaRPr lang="en-US" altLang="zh-CN" sz="1400" b="1" dirty="0"/>
          </a:p>
          <a:p>
            <a:pPr>
              <a:lnSpc>
                <a:spcPct val="120000"/>
              </a:lnSpc>
            </a:pPr>
            <a:r>
              <a:rPr lang="en-GB" b="0" i="0">
                <a:effectLst/>
              </a:rPr>
              <a:t>Tharby</a:t>
            </a:r>
            <a:r>
              <a:rPr lang="en-GB" b="0" i="0" dirty="0">
                <a:effectLst/>
              </a:rPr>
              <a:t>, A. (2018)</a:t>
            </a:r>
            <a:r>
              <a:rPr lang="en-GB" dirty="0"/>
              <a:t> </a:t>
            </a:r>
            <a:r>
              <a:rPr lang="en-GB" b="0" i="1" dirty="0">
                <a:effectLst/>
              </a:rPr>
              <a:t>How to Explain Absolutely Anything to Absolutely Anyone: The Art and Science of Teacher Explanation.</a:t>
            </a:r>
            <a:r>
              <a:rPr lang="en-GB" i="1" dirty="0"/>
              <a:t> </a:t>
            </a:r>
            <a:r>
              <a:rPr lang="en-GB" b="0" i="0" dirty="0">
                <a:effectLst/>
              </a:rPr>
              <a:t>Crown House Publishing Ltd.</a:t>
            </a:r>
            <a:endParaRPr lang="en-US" dirty="0">
              <a:latin typeface="+mj-lt"/>
              <a:cs typeface="Calibri"/>
            </a:endParaRPr>
          </a:p>
          <a:p>
            <a:pPr>
              <a:lnSpc>
                <a:spcPct val="120000"/>
              </a:lnSpc>
            </a:pPr>
            <a:r>
              <a:rPr lang="en-GB" dirty="0">
                <a:latin typeface="+mj-lt"/>
              </a:rPr>
              <a:t>Willingham, D. T. (2009) </a:t>
            </a:r>
            <a:r>
              <a:rPr lang="en-GB" i="1" dirty="0">
                <a:latin typeface="+mj-lt"/>
              </a:rPr>
              <a:t>Why Don’t Students Like School? </a:t>
            </a:r>
            <a:r>
              <a:rPr lang="en-GB" dirty="0">
                <a:latin typeface="+mj-lt"/>
              </a:rPr>
              <a:t>San Francisco, CA: </a:t>
            </a:r>
            <a:r>
              <a:rPr lang="en-GB" dirty="0" err="1">
                <a:latin typeface="+mj-lt"/>
              </a:rPr>
              <a:t>JosseyBass</a:t>
            </a:r>
            <a:r>
              <a:rPr lang="en-GB" dirty="0">
                <a:latin typeface="+mj-lt"/>
              </a:rPr>
              <a:t>.</a:t>
            </a:r>
          </a:p>
          <a:p>
            <a:pPr>
              <a:lnSpc>
                <a:spcPct val="120000"/>
              </a:lnSpc>
            </a:pPr>
            <a:r>
              <a:rPr lang="en-GB" b="0" dirty="0">
                <a:latin typeface="+mj-lt"/>
              </a:rPr>
              <a:t>Willingham, D. T. (2008) What Will Improve a Student’s Memory? </a:t>
            </a:r>
            <a:r>
              <a:rPr lang="en-GB" b="0" i="1" dirty="0">
                <a:latin typeface="+mj-lt"/>
              </a:rPr>
              <a:t>American Educator</a:t>
            </a:r>
            <a:r>
              <a:rPr lang="en-GB" b="0" dirty="0">
                <a:latin typeface="+mj-lt"/>
              </a:rPr>
              <a:t>, Winter 2008-2009. Available at: </a:t>
            </a:r>
            <a:r>
              <a:rPr lang="en-GB" b="0" dirty="0">
                <a:latin typeface="+mj-lt"/>
                <a:hlinkClick r:id="rId4">
                  <a:extLst>
                    <a:ext uri="{A12FA001-AC4F-418D-AE19-62706E023703}">
                      <ahyp:hlinkClr xmlns:ahyp="http://schemas.microsoft.com/office/drawing/2018/hyperlinkcolor" val="tx"/>
                    </a:ext>
                  </a:extLst>
                </a:hlinkClick>
              </a:rPr>
              <a:t>https://www.aft.org/sites/default/files/periodicals/willingham_0.pdf</a:t>
            </a:r>
            <a:endParaRPr lang="en-GB" b="0" dirty="0">
              <a:latin typeface="+mj-lt"/>
            </a:endParaRPr>
          </a:p>
          <a:p>
            <a:endParaRPr lang="en-GB" b="0" dirty="0"/>
          </a:p>
          <a:p>
            <a:pPr marL="0" indent="0">
              <a:buNone/>
            </a:pPr>
            <a:endParaRPr lang="en-US" dirty="0">
              <a:ea typeface="+mn-lt"/>
              <a:cs typeface="+mn-lt"/>
            </a:endParaRPr>
          </a:p>
        </p:txBody>
      </p:sp>
      <p:sp>
        <p:nvSpPr>
          <p:cNvPr id="4" name="Slide Number Placeholder 3">
            <a:extLst>
              <a:ext uri="{FF2B5EF4-FFF2-40B4-BE49-F238E27FC236}">
                <a16:creationId xmlns:a16="http://schemas.microsoft.com/office/drawing/2014/main" id="{5D5BFE84-5E0E-4848-8D95-36B9DCBEA721}"/>
              </a:ext>
            </a:extLst>
          </p:cNvPr>
          <p:cNvSpPr>
            <a:spLocks noGrp="1"/>
          </p:cNvSpPr>
          <p:nvPr>
            <p:ph type="sldNum" sz="quarter" idx="12"/>
          </p:nvPr>
        </p:nvSpPr>
        <p:spPr/>
        <p:txBody>
          <a:bodyPr/>
          <a:lstStyle/>
          <a:p>
            <a:fld id="{6B6EFD66-0F65-0C43-B4F5-A9CE99357F25}" type="slidenum">
              <a:rPr lang="en-GB" smtClean="0"/>
              <a:pPr/>
              <a:t>26</a:t>
            </a:fld>
            <a:endParaRPr lang="en-GB"/>
          </a:p>
        </p:txBody>
      </p:sp>
    </p:spTree>
    <p:extLst>
      <p:ext uri="{BB962C8B-B14F-4D97-AF65-F5344CB8AC3E}">
        <p14:creationId xmlns:p14="http://schemas.microsoft.com/office/powerpoint/2010/main" val="749671018"/>
      </p:ext>
    </p:extLst>
  </p:cSld>
  <p:clrMapOvr>
    <a:masterClrMapping/>
  </p:clrMapOvr>
</p:sld>
</file>

<file path=ppt/theme/theme1.xml><?xml version="1.0" encoding="utf-8"?>
<a:theme xmlns:a="http://schemas.openxmlformats.org/drawingml/2006/main" name="Teach First">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820B25B8D0BF34EBE4241AA980FFDB1" ma:contentTypeVersion="7" ma:contentTypeDescription="Create a new document." ma:contentTypeScope="" ma:versionID="a62c011e6766a778b6eb64bb6c5eaeb0">
  <xsd:schema xmlns:xsd="http://www.w3.org/2001/XMLSchema" xmlns:xs="http://www.w3.org/2001/XMLSchema" xmlns:p="http://schemas.microsoft.com/office/2006/metadata/properties" xmlns:ns2="bfde3989-6808-4797-9fdf-8feca9ffea0b" targetNamespace="http://schemas.microsoft.com/office/2006/metadata/properties" ma:root="true" ma:fieldsID="6a4b42effc98c66c9e0aa5fd0da6740e" ns2:_="">
    <xsd:import namespace="bfde3989-6808-4797-9fdf-8feca9ffea0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order0"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de3989-6808-4797-9fdf-8feca9ffe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order0" ma:index="12" nillable="true" ma:displayName="order" ma:default="1" ma:format="Dropdown" ma:internalName="order0" ma:percentage="FALSE">
      <xsd:simpleType>
        <xsd:restriction base="dms:Number"/>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order0 xmlns="bfde3989-6808-4797-9fdf-8feca9ffea0b">1</order0>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F723925-88DE-4A9A-A256-07A82BF6BC48}"/>
</file>

<file path=customXml/itemProps2.xml><?xml version="1.0" encoding="utf-8"?>
<ds:datastoreItem xmlns:ds="http://schemas.openxmlformats.org/officeDocument/2006/customXml" ds:itemID="{6498A398-C0C8-4A80-A515-60FB887F5356}">
  <ds:schemaRefs>
    <ds:schemaRef ds:uri="http://purl.org/dc/terms/"/>
    <ds:schemaRef ds:uri="2f56af25-8bef-4b9d-bb8a-65b55f634804"/>
    <ds:schemaRef ds:uri="http://schemas.microsoft.com/office/2006/documentManagement/types"/>
    <ds:schemaRef ds:uri="http://purl.org/dc/elements/1.1/"/>
    <ds:schemaRef ds:uri="http://schemas.openxmlformats.org/package/2006/metadata/core-properties"/>
    <ds:schemaRef ds:uri="http://schemas.microsoft.com/office/infopath/2007/PartnerControls"/>
    <ds:schemaRef ds:uri="e912450e-f376-402d-b4c2-d34e29040007"/>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0B214C3A-E1FA-4385-9340-5A6756257EE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124</TotalTime>
  <Words>10036</Words>
  <Application>Microsoft Office PowerPoint</Application>
  <PresentationFormat>Widescreen</PresentationFormat>
  <Paragraphs>721</Paragraphs>
  <Slides>26</Slides>
  <Notes>25</Notes>
  <HiddenSlides>2</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Teach First</vt:lpstr>
      <vt:lpstr>Notes to the facilitator</vt:lpstr>
      <vt:lpstr>Overview of the seminar</vt:lpstr>
      <vt:lpstr>How do you remember complex and/or new information?   What techniques or strategies do you use?  </vt:lpstr>
      <vt:lpstr>Using meaningful and memorable explanations</vt:lpstr>
      <vt:lpstr>Seminar objectives</vt:lpstr>
      <vt:lpstr>PowerPoint Presentation</vt:lpstr>
      <vt:lpstr>What are pupils really learning?</vt:lpstr>
      <vt:lpstr>Linking to prior knowledge</vt:lpstr>
      <vt:lpstr>Making explanations memorable</vt:lpstr>
      <vt:lpstr>Using analogies</vt:lpstr>
      <vt:lpstr>Abstract concepts </vt:lpstr>
      <vt:lpstr>PowerPoint Presentation</vt:lpstr>
      <vt:lpstr>PowerPoint Presentation</vt:lpstr>
      <vt:lpstr>Using the analogy </vt:lpstr>
      <vt:lpstr>Breakout activity</vt:lpstr>
      <vt:lpstr>Using mnemonics</vt:lpstr>
      <vt:lpstr>Types of mnemonics</vt:lpstr>
      <vt:lpstr>Using mnemonics</vt:lpstr>
      <vt:lpstr>PowerPoint Presentation</vt:lpstr>
      <vt:lpstr>Selecting effective mnemonics</vt:lpstr>
      <vt:lpstr>Application of the mnemonic</vt:lpstr>
      <vt:lpstr>Breakout activity</vt:lpstr>
      <vt:lpstr>Reflection</vt:lpstr>
      <vt:lpstr>Networks and resources</vt:lpstr>
      <vt:lpstr>Thank you.</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 guidance</dc:title>
  <dc:creator>Rebecca Goodwin</dc:creator>
  <cp:lastModifiedBy>Natalie Davys</cp:lastModifiedBy>
  <cp:revision>23</cp:revision>
  <dcterms:created xsi:type="dcterms:W3CDTF">2019-05-30T10:07:33Z</dcterms:created>
  <dcterms:modified xsi:type="dcterms:W3CDTF">2022-04-24T17:32:46Z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ensitivity">
    <vt:lpwstr>14;#Confidential (Limited External)|22f8b025-4979-457c-a6df-b9a35929e887</vt:lpwstr>
  </property>
  <property fmtid="{D5CDD505-2E9C-101B-9397-08002B2CF9AE}" pid="3" name="ContentTypeId">
    <vt:lpwstr>0x0101009820B25B8D0BF34EBE4241AA980FFDB1</vt:lpwstr>
  </property>
  <property fmtid="{D5CDD505-2E9C-101B-9397-08002B2CF9AE}" pid="4" name="Financial_x0020_Year">
    <vt:lpwstr/>
  </property>
  <property fmtid="{D5CDD505-2E9C-101B-9397-08002B2CF9AE}" pid="5" name="Local_x0020_Area">
    <vt:lpwstr/>
  </property>
  <property fmtid="{D5CDD505-2E9C-101B-9397-08002B2CF9AE}" pid="6" name="Strategic_x0020_Priority">
    <vt:lpwstr/>
  </property>
  <property fmtid="{D5CDD505-2E9C-101B-9397-08002B2CF9AE}" pid="7" name="Audience">
    <vt:lpwstr/>
  </property>
  <property fmtid="{D5CDD505-2E9C-101B-9397-08002B2CF9AE}" pid="8" name="Cohort">
    <vt:lpwstr/>
  </property>
  <property fmtid="{D5CDD505-2E9C-101B-9397-08002B2CF9AE}" pid="9" name="Division_x002d_Department">
    <vt:lpwstr/>
  </property>
  <property fmtid="{D5CDD505-2E9C-101B-9397-08002B2CF9AE}" pid="10" name="Strategic Priority">
    <vt:lpwstr/>
  </property>
  <property fmtid="{D5CDD505-2E9C-101B-9397-08002B2CF9AE}" pid="11" name="Financial Year">
    <vt:lpwstr/>
  </property>
  <property fmtid="{D5CDD505-2E9C-101B-9397-08002B2CF9AE}" pid="12" name="Division-Department">
    <vt:lpwstr/>
  </property>
  <property fmtid="{D5CDD505-2E9C-101B-9397-08002B2CF9AE}" pid="13" name="Local Area">
    <vt:lpwstr/>
  </property>
  <property fmtid="{D5CDD505-2E9C-101B-9397-08002B2CF9AE}" pid="14" name="Order">
    <vt:r8>400</vt:r8>
  </property>
  <property fmtid="{D5CDD505-2E9C-101B-9397-08002B2CF9AE}" pid="15" name="Category">
    <vt:lpwstr>16</vt:lpwstr>
  </property>
  <property fmtid="{D5CDD505-2E9C-101B-9397-08002B2CF9AE}" pid="16" name="me268310634846bcae6763235a0016ff">
    <vt:lpwstr>Confidential (Limited External)|22f8b025-4979-457c-a6df-b9a35929e887</vt:lpwstr>
  </property>
  <property fmtid="{D5CDD505-2E9C-101B-9397-08002B2CF9AE}" pid="17" name="ComplianceAssetId">
    <vt:lpwstr/>
  </property>
  <property fmtid="{D5CDD505-2E9C-101B-9397-08002B2CF9AE}" pid="18" name="_ExtendedDescription">
    <vt:lpwstr/>
  </property>
  <property fmtid="{D5CDD505-2E9C-101B-9397-08002B2CF9AE}" pid="19" name="TriggerFlowInfo">
    <vt:lpwstr/>
  </property>
</Properties>
</file>