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D7FD3E-820C-7B4A-F088-5340DC9E0B74}" v="19" dt="2022-11-24T15:41:40.590"/>
    <p1510:client id="{9C0AD347-7B84-4248-82C5-0F530713FFFB}" v="497" dt="2022-11-24T14:49:38.128"/>
    <p1510:client id="{BA82802D-4A6D-CB3A-CC01-EDB59D3657DD}" v="3" vWet="4" dt="2022-11-24T14:09:08.038"/>
    <p1510:client id="{DAB7BA11-C0C7-0344-0795-89F489D541ED}" v="180" vWet="181" dt="2022-11-24T14:30:44.9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AACF3-7C5F-4F51-84BD-C76CCC971D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E0A849-D085-4678-BBA0-D6ECA3D757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AF4081-EF42-49F7-AD09-E16E697A6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D3198F-5397-4437-86EB-7A3BECB1C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3C3EDD-60CB-43E2-B729-5BC166EB7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447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496F7-D129-4F5D-BE57-E04F3FACF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A7B52F-7E33-4D1E-B039-B35006250B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A67FA-EC14-4780-8D71-622152E08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533E6-DB59-475E-A0F3-AFBA6E243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0E3AD6-7BBE-49FF-8F0E-367D665B8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92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40867-F753-47F9-B7FB-EBEABE6EF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940CA1-C46D-4FD2-B6BA-48E5E4578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DBE26-DB5D-4A7F-AF18-E50DC4CE6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DE0E6-4C85-45D8-91BA-601770332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E58E2-0EC7-4E12-AC34-358023292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796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E7CEC-563A-47CA-9A4D-EEFF86FBD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F3501-9686-4763-9EDF-54EE34227C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FA8D62-71EF-43EF-A629-3D1A9F103F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A399C2-88C4-4139-940C-02E9C2F1A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63DDAB-1F37-400C-A4E8-90B8DE543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D8AA9C-C9C1-40C2-A864-573A24DE3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36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B2F0E-7A35-489B-B1BA-16329945E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BE9B56-6730-4F7F-82D9-43D01FDA64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9FB3CF-26E2-4D9B-8B10-283221F6BF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CFB4FE-FA9D-4022-8643-D8F6950EF5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6A5D4E-232C-449A-823C-0879DE4B18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A0C5DA-4148-4B6C-BA95-D62E58A06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9764C7-F5C0-4EE5-BD20-31BB4E2FC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197F75-909D-4B2B-A218-5BB25DA57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587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F7CF4-C549-4BE3-B29E-1DD3F02CD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4079C7-3D3E-49DE-8342-3F070AE6A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B30547-6E21-4A66-AE9E-4A4AEF6BD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B82D84-C268-49AD-BC53-545C0BE33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459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FA8F1C-E0EE-4838-B8F6-72DFDD7A9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EEDD91-D39D-499A-B95F-98854CE32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4DE248-5E24-451C-89A3-44DC627C8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169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F768F-440D-4F3E-BEF8-2BE188F9B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8D5B32-C849-4DC0-A417-EC1FC7A61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7BF1C-5B3E-4331-A976-0E05898082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E2CDF-98E7-4700-B42C-C522E2D86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046A0A-3300-4FD6-BD25-575A61FD9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27F931-EB6D-4097-B2FF-B510C5DC6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95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772DE-7559-40A1-AE58-A7BB7047A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8BE3B3-91B2-4C1C-B8F7-86BD1F3567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B2179F-419F-4C80-B99E-98926E9DB6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37F679-D4F9-4A9D-8A8E-81B2ED0BE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184781-AF7D-4043-940D-D3B5F6601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E8EE10-A359-4A0C-8647-4126FF685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963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A4AD7-C258-4E27-AB26-8060F6500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900B88-3256-4C7E-B1A5-9C8F54C3C1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C05C6C-BDF9-4BBB-909C-9C1617D7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B2ED51-FECF-4A33-ADB0-BC42C370B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E4879-4C67-4B6F-B2B5-7799DB85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185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78118D-B602-461E-9139-5CB84D9CEF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1A6EB0-4250-4D15-B152-6A7CA72BE6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772EB-8C35-47A2-A2D1-E2D969281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15799-D61D-4E13-98CD-2BBBF53E0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E104CC-7133-49CF-9F77-A0BD4F2B1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851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42CA46-D416-49FD-88C7-BF0AC9EE9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A19B9A-985C-4EB3-B624-E632565819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D4D94-9021-43D6-B52A-AC49A46917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5A13D-785C-4249-A26D-F9947A5F3A42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F5481E-DCCE-4283-A8B3-DE8F02A3B2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C40E82-1650-46B8-B1F8-0267B8542E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0FC26-04F8-495E-A32F-9BC457ED37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96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manage-training-for-early-career-teachers.education.gov.uk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027EB-42D8-4C6D-9398-A5FCE12E74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546" y="554185"/>
            <a:ext cx="10325878" cy="850739"/>
          </a:xfrm>
        </p:spPr>
        <p:txBody>
          <a:bodyPr>
            <a:normAutofit fontScale="90000"/>
          </a:bodyPr>
          <a:lstStyle/>
          <a:p>
            <a:r>
              <a:rPr lang="en-GB" dirty="0"/>
              <a:t>Registering with the DfE service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F78C00-D3B7-4A2D-8E24-71AAEEDC16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2332" y="1836148"/>
            <a:ext cx="9826305" cy="4698875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1600" dirty="0"/>
              <a:t>The following steps must happen in order for an ECT or mentor to get access to Brightspace.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600" dirty="0"/>
              <a:t>Delivery Partner provides new school and ECF Lead/Induction Tutor details on the TF Portal. TF claims the school with the DfE.</a:t>
            </a:r>
            <a:endParaRPr lang="en-GB" sz="1600" dirty="0">
              <a:cs typeface="Calibri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600" dirty="0"/>
              <a:t>Induction Tutor/ECF Lead logs into the </a:t>
            </a:r>
            <a:r>
              <a:rPr lang="en-GB" sz="1600" dirty="0">
                <a:hlinkClick r:id="rId2"/>
              </a:rPr>
              <a:t>DfE service</a:t>
            </a:r>
            <a:r>
              <a:rPr lang="en-GB" sz="1600" dirty="0"/>
              <a:t> and registers their ECTs/mentors.  Any issues accessing the DfE service should be resolved directly with the DfE. </a:t>
            </a:r>
            <a:endParaRPr lang="en-GB" sz="1600" dirty="0">
              <a:ea typeface="Calibri"/>
              <a:cs typeface="Calibri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600" dirty="0"/>
              <a:t>Induction tutor must ensure they have done the following when registering individuals:</a:t>
            </a:r>
            <a:endParaRPr lang="en-GB" sz="1600" dirty="0">
              <a:cs typeface="Calibri"/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1600">
                <a:ea typeface="+mn-lt"/>
                <a:cs typeface="+mn-lt"/>
              </a:rPr>
              <a:t>Ensure</a:t>
            </a:r>
            <a:r>
              <a:rPr lang="en-GB" sz="1600" dirty="0">
                <a:ea typeface="+mn-lt"/>
                <a:cs typeface="+mn-lt"/>
              </a:rPr>
              <a:t> you have received an email confirming the partnership is with teach First and is for the correct </a:t>
            </a:r>
            <a:r>
              <a:rPr lang="en-GB" sz="1600">
                <a:ea typeface="+mn-lt"/>
                <a:cs typeface="+mn-lt"/>
              </a:rPr>
              <a:t>academic year</a:t>
            </a:r>
            <a:endParaRPr lang="en-GB" sz="1600" dirty="0">
              <a:ea typeface="+mn-lt"/>
              <a:cs typeface="+mn-lt"/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1600" dirty="0">
                <a:cs typeface="Calibri"/>
              </a:rPr>
              <a:t>Register the ECT and mentor, with correctly spelt name and email address</a:t>
            </a:r>
            <a:endParaRPr lang="en-GB" sz="1600" dirty="0"/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1600" dirty="0"/>
              <a:t>Linked the mentor and ECT on the DfE portal (see screen shot on next slide of what this should look like)</a:t>
            </a:r>
            <a:endParaRPr lang="en-GB" dirty="0"/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1600" dirty="0"/>
              <a:t>Ensure the e-mail used for registration is the one the programme member intends to use to login to </a:t>
            </a:r>
            <a:r>
              <a:rPr lang="en-GB" sz="1600" dirty="0" err="1"/>
              <a:t>MyTeachFirst</a:t>
            </a:r>
            <a:r>
              <a:rPr lang="en-GB" sz="1600" dirty="0"/>
              <a:t>.</a:t>
            </a:r>
            <a:endParaRPr lang="en-GB" sz="1600" dirty="0">
              <a:cs typeface="Calibri"/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1600"/>
              <a:t>Ensure they have provided the TRN and date of birth for the ECT/</a:t>
            </a:r>
            <a:r>
              <a:rPr lang="en-GB" sz="1600" dirty="0"/>
              <a:t>mentor</a:t>
            </a:r>
            <a:endParaRPr lang="en-GB" sz="1600" dirty="0">
              <a:cs typeface="Calibri" panose="020F0502020204030204"/>
            </a:endParaRPr>
          </a:p>
          <a:p>
            <a:pPr lvl="1" algn="l"/>
            <a:endParaRPr lang="en-GB" sz="1600" dirty="0"/>
          </a:p>
          <a:p>
            <a:pPr lvl="1" algn="l"/>
            <a:r>
              <a:rPr lang="en-GB" sz="1600" dirty="0"/>
              <a:t>The Induction Tutor should communicate to the ECT/mentor that they must use the e-mail that has been registered with the DfE to login to </a:t>
            </a:r>
            <a:r>
              <a:rPr lang="en-GB" sz="1600" dirty="0" err="1"/>
              <a:t>MyTeachFirst</a:t>
            </a:r>
            <a:r>
              <a:rPr lang="en-GB" sz="1600" dirty="0"/>
              <a:t>.</a:t>
            </a:r>
            <a:endParaRPr lang="en-GB" sz="1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22460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0E9D5FE-33B6-4DA0-BFEF-8F8D955585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535" y="2215285"/>
            <a:ext cx="5675345" cy="44370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D5E0FB7-C944-4495-A25B-0466A00E5609}"/>
              </a:ext>
            </a:extLst>
          </p:cNvPr>
          <p:cNvSpPr txBox="1"/>
          <p:nvPr/>
        </p:nvSpPr>
        <p:spPr>
          <a:xfrm>
            <a:off x="1024034" y="461286"/>
            <a:ext cx="7413193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Linking a Mentor to an ECT on the DfE service</a:t>
            </a:r>
          </a:p>
          <a:p>
            <a:endParaRPr lang="en-GB" dirty="0"/>
          </a:p>
          <a:p>
            <a:r>
              <a:rPr lang="en-GB" dirty="0"/>
              <a:t>If the Induction Tutor has correctly linked the mentor to an ECT, then it should appear like the below on the registration page.</a:t>
            </a:r>
          </a:p>
        </p:txBody>
      </p:sp>
    </p:spTree>
    <p:extLst>
      <p:ext uri="{BB962C8B-B14F-4D97-AF65-F5344CB8AC3E}">
        <p14:creationId xmlns:p14="http://schemas.microsoft.com/office/powerpoint/2010/main" val="1830852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c79b2d4-f91a-4853-84e7-d134dd74eddd">
      <Value>4</Value>
    </TaxCatchAll>
    <lcf76f155ced4ddcb4097134ff3c332f xmlns="5570b803-3432-464f-a589-2527bf38808b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9FAA73DC99144E941AF90A18D6D633" ma:contentTypeVersion="16" ma:contentTypeDescription="Create a new document." ma:contentTypeScope="" ma:versionID="12e266e51a0985d77c460d7e2a75f0e1">
  <xsd:schema xmlns:xsd="http://www.w3.org/2001/XMLSchema" xmlns:xs="http://www.w3.org/2001/XMLSchema" xmlns:p="http://schemas.microsoft.com/office/2006/metadata/properties" xmlns:ns2="5570b803-3432-464f-a589-2527bf38808b" xmlns:ns3="b5455e59-a069-4759-a809-d7a87eb911bd" xmlns:ns4="cc79b2d4-f91a-4853-84e7-d134dd74eddd" targetNamespace="http://schemas.microsoft.com/office/2006/metadata/properties" ma:root="true" ma:fieldsID="f9cad25fb6438530ea77718c8a4d2355" ns2:_="" ns3:_="" ns4:_="">
    <xsd:import namespace="5570b803-3432-464f-a589-2527bf38808b"/>
    <xsd:import namespace="b5455e59-a069-4759-a809-d7a87eb911bd"/>
    <xsd:import namespace="cc79b2d4-f91a-4853-84e7-d134dd74ed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70b803-3432-464f-a589-2527bf3880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019bb20-761c-4409-b209-1c75ade4b0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55e59-a069-4759-a809-d7a87eb911bd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79b2d4-f91a-4853-84e7-d134dd74edd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87ece920-84ec-41e9-a546-888726f3e42f}" ma:internalName="TaxCatchAll" ma:showField="CatchAllData" ma:web="cc79b2d4-f91a-4853-84e7-d134dd74ed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13D42A-1EC6-4F80-B525-C9EA6C368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560051-A2F3-4E47-B29F-53895FA904BD}">
  <ds:schemaRefs>
    <ds:schemaRef ds:uri="http://schemas.microsoft.com/office/2006/metadata/properties"/>
    <ds:schemaRef ds:uri="http://schemas.microsoft.com/office/infopath/2007/PartnerControls"/>
    <ds:schemaRef ds:uri="02193eef-8d0d-4291-9213-4e870a7b9823"/>
    <ds:schemaRef ds:uri="f6704b67-3f53-4cb1-958f-19e9516b6601"/>
    <ds:schemaRef ds:uri="3d2c6e69-32e8-4fc8-92d6-199bc72716d0"/>
  </ds:schemaRefs>
</ds:datastoreItem>
</file>

<file path=customXml/itemProps3.xml><?xml version="1.0" encoding="utf-8"?>
<ds:datastoreItem xmlns:ds="http://schemas.openxmlformats.org/officeDocument/2006/customXml" ds:itemID="{66143E24-A723-4070-AE87-2D874E7B8F40}"/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237</Words>
  <Application>Microsoft Office PowerPoint</Application>
  <PresentationFormat>Widescreen</PresentationFormat>
  <Paragraphs>16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Registering with the DfE service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Registering with the DfE service</dc:title>
  <dc:creator>Rachel Bainbridge</dc:creator>
  <cp:lastModifiedBy>Rachel Bainbridge</cp:lastModifiedBy>
  <cp:revision>10</cp:revision>
  <dcterms:created xsi:type="dcterms:W3CDTF">2022-11-24T13:05:49Z</dcterms:created>
  <dcterms:modified xsi:type="dcterms:W3CDTF">2022-11-30T15:35:06Z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0x0101003B9FAA73DC99144E941AF90A18D6D633</vt:lpwstr>
  </property>
  <property fmtid="{D5CDD505-2E9C-101B-9397-08002B2CF9AE}" pid="3" name="Cohort">
    <vt:lpwstr/>
  </property>
  <property fmtid="{D5CDD505-2E9C-101B-9397-08002B2CF9AE}" pid="4" name="Financial Year">
    <vt:lpwstr/>
  </property>
  <property fmtid="{D5CDD505-2E9C-101B-9397-08002B2CF9AE}" pid="5" name="Local Area">
    <vt:lpwstr/>
  </property>
  <property fmtid="{D5CDD505-2E9C-101B-9397-08002B2CF9AE}" pid="6" name="Sensitivity">
    <vt:lpwstr>4;#Internal|8cc5c01a-a6e3-49ff-a542-26091aa4e434</vt:lpwstr>
  </property>
  <property fmtid="{D5CDD505-2E9C-101B-9397-08002B2CF9AE}" pid="7" name="MediaServiceImageTags">
    <vt:lpwstr/>
  </property>
  <property fmtid="{D5CDD505-2E9C-101B-9397-08002B2CF9AE}" pid="8" name="Audience">
    <vt:lpwstr/>
  </property>
  <property fmtid="{D5CDD505-2E9C-101B-9397-08002B2CF9AE}" pid="9" name="Strategic Priority">
    <vt:lpwstr/>
  </property>
  <property fmtid="{D5CDD505-2E9C-101B-9397-08002B2CF9AE}" pid="10" name="Division-Department">
    <vt:lpwstr/>
  </property>
</Properties>
</file>