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58" r:id="rId6"/>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3080"/>
    <a:srgbClr val="ED6179"/>
    <a:srgbClr val="9900FF"/>
    <a:srgbClr val="990099"/>
    <a:srgbClr val="CC99FF"/>
    <a:srgbClr val="33CC33"/>
    <a:srgbClr val="009900"/>
    <a:srgbClr val="CCFF99"/>
    <a:srgbClr val="FFFF99"/>
    <a:srgbClr val="FFAB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BB8C8D-267E-E099-413E-98DAA301DB13}" v="2" dt="2022-10-13T10:18:55.1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4" d="100"/>
          <a:sy n="84" d="100"/>
        </p:scale>
        <p:origin x="1596" y="-24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4B00F-4B9F-4A34-BCF3-CE3B6E2A7E68}" type="datetimeFigureOut">
              <a:rPr lang="en-GB" smtClean="0"/>
              <a:t>13/10/2022</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2933656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13/10/2022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13/10/2022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13/10/2022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13/10/2022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13/10/2022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13/10/2022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tshub.xaviercet.org.uk/page/?title=ECF+Portal&amp;pid=132"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hyperlink" Target="https://youtu.be/Tj0LNq_XU7c"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docs.google.com/forms/d/1q4zuu-WNOEFddgGjqYd48x7clhakfpBBZ5duxEB7UcU/edit" TargetMode="External"/><Relationship Id="rId11" Type="http://schemas.openxmlformats.org/officeDocument/2006/relationships/image" Target="../media/image9.png"/><Relationship Id="rId5" Type="http://schemas.openxmlformats.org/officeDocument/2006/relationships/hyperlink" Target="https://youtu.be/ZmCCYMLJ9Yw" TargetMode="External"/><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7 bulletin </a:t>
            </a:r>
          </a:p>
          <a:p>
            <a:pPr algn="ctr"/>
            <a:r>
              <a:rPr lang="en-GB" sz="1100" dirty="0">
                <a:solidFill>
                  <a:srgbClr val="002060"/>
                </a:solidFill>
              </a:rPr>
              <a:t>w/b Monday 17</a:t>
            </a:r>
            <a:r>
              <a:rPr lang="en-GB" sz="1100" baseline="30000" dirty="0">
                <a:solidFill>
                  <a:srgbClr val="002060"/>
                </a:solidFill>
              </a:rPr>
              <a:t>th</a:t>
            </a:r>
            <a:r>
              <a:rPr lang="en-GB" sz="1100" dirty="0">
                <a:solidFill>
                  <a:srgbClr val="002060"/>
                </a:solidFill>
              </a:rPr>
              <a:t> October 2022</a:t>
            </a:r>
          </a:p>
          <a:p>
            <a:pPr algn="ctr"/>
            <a:r>
              <a:rPr lang="en-GB" sz="1100" b="1" dirty="0">
                <a:solidFill>
                  <a:srgbClr val="002060"/>
                </a:solidFill>
              </a:rPr>
              <a:t>ECF focus of the week:</a:t>
            </a:r>
          </a:p>
          <a:p>
            <a:pPr algn="ctr"/>
            <a:r>
              <a:rPr lang="en-GB" sz="1100" i="1" dirty="0">
                <a:solidFill>
                  <a:srgbClr val="002060"/>
                </a:solidFill>
              </a:rPr>
              <a:t>Increasing pupil participation</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1044861" y="1404098"/>
            <a:ext cx="5594276" cy="4689270"/>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p>
          <a:p>
            <a:pPr marL="171450" indent="-171450" algn="just">
              <a:buFont typeface="Arial" panose="020B0604020202020204" pitchFamily="34" charset="0"/>
              <a:buChar char="•"/>
            </a:pPr>
            <a:r>
              <a:rPr lang="en-GB" sz="1050" dirty="0">
                <a:solidFill>
                  <a:srgbClr val="002060"/>
                </a:solidFill>
              </a:rPr>
              <a:t>During Week 6, most of you will have had the opportunity to attend or watch your second Module 1 seminar.  If you have not already done so, please ensure that you complete the seminar </a:t>
            </a:r>
            <a:r>
              <a:rPr lang="en-GB" sz="1050" b="1" dirty="0">
                <a:solidFill>
                  <a:srgbClr val="002060"/>
                </a:solidFill>
              </a:rPr>
              <a:t>evaluation</a:t>
            </a:r>
            <a:r>
              <a:rPr lang="en-GB" sz="1050" dirty="0">
                <a:solidFill>
                  <a:srgbClr val="002060"/>
                </a:solidFill>
              </a:rPr>
              <a:t> (via the QR code shared with you).  Please note that if you do not complete the evaluation at the end of each training seminar, you will not be registered as having attended and will need to complete a catch-up session.</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If you have not already done so, please do sign up for David </a:t>
            </a:r>
            <a:r>
              <a:rPr lang="en-GB" sz="1050" dirty="0" err="1">
                <a:solidFill>
                  <a:srgbClr val="002060"/>
                </a:solidFill>
              </a:rPr>
              <a:t>Gumbrell’s</a:t>
            </a:r>
            <a:r>
              <a:rPr lang="en-GB" sz="1050" dirty="0">
                <a:solidFill>
                  <a:srgbClr val="002060"/>
                </a:solidFill>
              </a:rPr>
              <a:t> fantastic </a:t>
            </a:r>
            <a:r>
              <a:rPr lang="en-GB" sz="1050" b="1" i="1" dirty="0">
                <a:solidFill>
                  <a:srgbClr val="002060"/>
                </a:solidFill>
              </a:rPr>
              <a:t>Time and Task Management</a:t>
            </a:r>
            <a:r>
              <a:rPr lang="en-GB" sz="1050" i="1" dirty="0">
                <a:solidFill>
                  <a:srgbClr val="002060"/>
                </a:solidFill>
              </a:rPr>
              <a:t> </a:t>
            </a:r>
            <a:r>
              <a:rPr lang="en-GB" sz="1050" dirty="0">
                <a:solidFill>
                  <a:srgbClr val="002060"/>
                </a:solidFill>
              </a:rPr>
              <a:t>CPD session.  Teachers who have attended David’s previous sessions have found them to be incredibly useful.  Details can be found at the end of this bulletin.</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Thank you to those of you who have followed us on Instagram </a:t>
            </a:r>
            <a:r>
              <a:rPr lang="en-GB" sz="1050" b="1" dirty="0">
                <a:solidFill>
                  <a:srgbClr val="002060"/>
                </a:solidFill>
              </a:rPr>
              <a:t>@XavierTSHub </a:t>
            </a:r>
            <a:r>
              <a:rPr lang="en-GB" sz="1050" dirty="0">
                <a:solidFill>
                  <a:srgbClr val="002060"/>
                </a:solidFill>
              </a:rPr>
              <a:t>and </a:t>
            </a:r>
            <a:r>
              <a:rPr lang="en-GB" sz="1050" b="1" dirty="0">
                <a:solidFill>
                  <a:srgbClr val="002060"/>
                </a:solidFill>
              </a:rPr>
              <a:t>tagged </a:t>
            </a:r>
            <a:r>
              <a:rPr lang="en-GB" sz="1050" dirty="0">
                <a:solidFill>
                  <a:srgbClr val="002060"/>
                </a:solidFill>
              </a:rPr>
              <a:t>us in your ECF-related photos.  Please keep those photos coming.</a:t>
            </a:r>
          </a:p>
          <a:p>
            <a:pPr marL="171450" indent="-171450" algn="just">
              <a:buFont typeface="Arial" panose="020B0604020202020204" pitchFamily="34" charset="0"/>
              <a:buChar char="•"/>
            </a:pPr>
            <a:r>
              <a:rPr lang="en-GB" sz="1050" dirty="0">
                <a:solidFill>
                  <a:srgbClr val="002060"/>
                </a:solidFill>
              </a:rPr>
              <a:t>We are aware that a small number of ECTs and mentors are still experiencing difficulties with accessing </a:t>
            </a:r>
            <a:r>
              <a:rPr lang="en-GB" sz="1050" b="1" dirty="0">
                <a:solidFill>
                  <a:srgbClr val="002060"/>
                </a:solidFill>
              </a:rPr>
              <a:t>Brightspace</a:t>
            </a:r>
            <a:r>
              <a:rPr lang="en-GB" sz="1050" dirty="0">
                <a:solidFill>
                  <a:srgbClr val="002060"/>
                </a:solidFill>
              </a:rPr>
              <a:t>.  We can only sincerely apologise on behalf of Teach First.  We have escalated our concerns regarding the time it is taking to resolve these access issues with both the senior management of Teach First and with the Teaching School Council, and have been reassured that swift action will be taken.  </a:t>
            </a:r>
          </a:p>
          <a:p>
            <a:pPr marL="171450" indent="-171450" algn="just">
              <a:buFont typeface="Arial" panose="020B0604020202020204" pitchFamily="34" charset="0"/>
              <a:buChar char="•"/>
            </a:pPr>
            <a:r>
              <a:rPr lang="en-GB" sz="1050" dirty="0">
                <a:solidFill>
                  <a:srgbClr val="002060"/>
                </a:solidFill>
              </a:rPr>
              <a:t>Exciting news! We have created a password-protected </a:t>
            </a:r>
            <a:r>
              <a:rPr lang="en-GB" sz="1050" b="1" dirty="0">
                <a:solidFill>
                  <a:srgbClr val="002060"/>
                </a:solidFill>
              </a:rPr>
              <a:t>ECF members’ area </a:t>
            </a:r>
            <a:r>
              <a:rPr lang="en-GB" sz="1050" dirty="0">
                <a:solidFill>
                  <a:srgbClr val="002060"/>
                </a:solidFill>
              </a:rPr>
              <a:t>on our website, to serve as a one-stop-shop for copies of weekly bulletins, proformas, delivery dates and handbooks.  We are currently in the process of uploading all these materials and hope that the site will be a welcome time-saver.  If you have any other suggestions as to any other information you would like to be uploaded, please do let us know.  Please note that the site is only for those registered with the Xavier Teaching School Hub.  Logins, and the site content, should therefore not be shared more widely.  Many thanks.</a:t>
            </a:r>
          </a:p>
          <a:p>
            <a:pPr marL="628650" lvl="1" indent="-171450" algn="just">
              <a:buFont typeface="Arial" panose="020B0604020202020204" pitchFamily="34" charset="0"/>
              <a:buChar char="•"/>
            </a:pPr>
            <a:r>
              <a:rPr lang="en-GB" sz="1050" dirty="0">
                <a:solidFill>
                  <a:srgbClr val="002060"/>
                </a:solidFill>
              </a:rPr>
              <a:t>The ECF member area can be found at </a:t>
            </a:r>
            <a:r>
              <a:rPr lang="en-GB" sz="1050" dirty="0">
                <a:hlinkClick r:id="rId5"/>
              </a:rPr>
              <a:t>Xavier Teaching School Hub - Secure Area (xaviercet.org.uk)</a:t>
            </a:r>
            <a:r>
              <a:rPr lang="en-GB" sz="1050" dirty="0"/>
              <a:t>.</a:t>
            </a:r>
          </a:p>
          <a:p>
            <a:pPr marL="628650" lvl="1" indent="-171450" algn="just">
              <a:buFont typeface="Arial" panose="020B0604020202020204" pitchFamily="34" charset="0"/>
              <a:buChar char="•"/>
            </a:pPr>
            <a:r>
              <a:rPr lang="en-GB" sz="1050" dirty="0">
                <a:solidFill>
                  <a:srgbClr val="002060"/>
                </a:solidFill>
              </a:rPr>
              <a:t>Your secure login email address: xavierecf@xavier.org.uk</a:t>
            </a:r>
          </a:p>
          <a:p>
            <a:pPr marL="628650" lvl="1" indent="-171450" algn="just">
              <a:buFont typeface="Arial" panose="020B0604020202020204" pitchFamily="34" charset="0"/>
              <a:buChar char="•"/>
            </a:pPr>
            <a:r>
              <a:rPr lang="en-GB" sz="1050" dirty="0">
                <a:solidFill>
                  <a:srgbClr val="002060"/>
                </a:solidFill>
              </a:rPr>
              <a:t>Password: </a:t>
            </a:r>
            <a:r>
              <a:rPr lang="en-GB" sz="1050" dirty="0" err="1">
                <a:solidFill>
                  <a:srgbClr val="002060"/>
                </a:solidFill>
              </a:rPr>
              <a:t>xaviertsh</a:t>
            </a:r>
            <a:endParaRPr lang="en-GB" sz="1050" dirty="0">
              <a:solidFill>
                <a:srgbClr val="002060"/>
              </a:solidFill>
            </a:endParaRPr>
          </a:p>
          <a:p>
            <a:pPr marL="171450" indent="-171450" algn="just">
              <a:buFont typeface="Arial" panose="020B0604020202020204" pitchFamily="34" charset="0"/>
              <a:buChar char="•"/>
            </a:pPr>
            <a:r>
              <a:rPr lang="en-GB" sz="1050" dirty="0">
                <a:solidFill>
                  <a:srgbClr val="002060"/>
                </a:solidFill>
              </a:rPr>
              <a:t>Finally, may we wish you a very well-deserved, restful half-term break.  </a:t>
            </a:r>
          </a:p>
        </p:txBody>
      </p:sp>
      <p:grpSp>
        <p:nvGrpSpPr>
          <p:cNvPr id="61" name="Group 60"/>
          <p:cNvGrpSpPr/>
          <p:nvPr/>
        </p:nvGrpSpPr>
        <p:grpSpPr>
          <a:xfrm>
            <a:off x="127196" y="1404097"/>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71" name="Group 70"/>
          <p:cNvGrpSpPr/>
          <p:nvPr/>
        </p:nvGrpSpPr>
        <p:grpSpPr>
          <a:xfrm>
            <a:off x="138557" y="6195059"/>
            <a:ext cx="803170" cy="992231"/>
            <a:chOff x="290560" y="563947"/>
            <a:chExt cx="2224100" cy="2747637"/>
          </a:xfrm>
        </p:grpSpPr>
        <p:sp>
          <p:nvSpPr>
            <p:cNvPr id="72" name="Oval 71"/>
            <p:cNvSpPr/>
            <p:nvPr/>
          </p:nvSpPr>
          <p:spPr>
            <a:xfrm>
              <a:off x="290560" y="563947"/>
              <a:ext cx="2214629" cy="2214629"/>
            </a:xfrm>
            <a:prstGeom prst="ellipse">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pic>
          <p:nvPicPr>
            <p:cNvPr id="73" name="Picture 2" descr="study Icon 2025000"/>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24217" y="798376"/>
              <a:ext cx="1745766" cy="1745766"/>
            </a:xfrm>
            <a:prstGeom prst="rect">
              <a:avLst/>
            </a:prstGeom>
            <a:noFill/>
            <a:extLst>
              <a:ext uri="{909E8E84-426E-40DD-AFC4-6F175D3DCCD1}">
                <a14:hiddenFill xmlns:a14="http://schemas.microsoft.com/office/drawing/2010/main">
                  <a:solidFill>
                    <a:srgbClr val="FFFFFF"/>
                  </a:solidFill>
                </a14:hiddenFill>
              </a:ext>
            </a:extLst>
          </p:spPr>
        </p:pic>
        <p:sp>
          <p:nvSpPr>
            <p:cNvPr id="74" name="Rounded Rectangle 73"/>
            <p:cNvSpPr/>
            <p:nvPr/>
          </p:nvSpPr>
          <p:spPr>
            <a:xfrm>
              <a:off x="300031" y="2842301"/>
              <a:ext cx="2214629" cy="469283"/>
            </a:xfrm>
            <a:prstGeom prst="roundRect">
              <a:avLst/>
            </a:prstGeom>
            <a:solidFill>
              <a:srgbClr val="D51F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Self Directed Study</a:t>
              </a:r>
            </a:p>
          </p:txBody>
        </p:sp>
      </p:grpSp>
      <p:sp>
        <p:nvSpPr>
          <p:cNvPr id="75" name="Rounded Rectangle 20">
            <a:extLst>
              <a:ext uri="{FF2B5EF4-FFF2-40B4-BE49-F238E27FC236}">
                <a16:creationId xmlns:a16="http://schemas.microsoft.com/office/drawing/2014/main" id="{CE043836-EA50-4838-9650-EE0E66B9E62A}"/>
              </a:ext>
            </a:extLst>
          </p:cNvPr>
          <p:cNvSpPr/>
          <p:nvPr/>
        </p:nvSpPr>
        <p:spPr>
          <a:xfrm>
            <a:off x="1071314" y="6216154"/>
            <a:ext cx="5594276" cy="1119655"/>
          </a:xfrm>
          <a:prstGeom prst="roundRect">
            <a:avLst>
              <a:gd name="adj" fmla="val 10435"/>
            </a:avLst>
          </a:prstGeom>
          <a:solidFill>
            <a:schemeClr val="bg1"/>
          </a:solidFill>
          <a:ln>
            <a:solidFill>
              <a:srgbClr val="D51F3D"/>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D51F3D"/>
                </a:solidFill>
              </a:rPr>
              <a:t>ECTs’ self - directed study: Module 1 How can you create an effective learning environment?</a:t>
            </a:r>
          </a:p>
          <a:p>
            <a:pPr marL="171450" indent="-171450" algn="just">
              <a:buFont typeface="Arial" panose="020B0604020202020204" pitchFamily="34" charset="0"/>
              <a:buChar char="•"/>
            </a:pPr>
            <a:r>
              <a:rPr lang="en-GB" sz="1050" dirty="0">
                <a:solidFill>
                  <a:srgbClr val="002060"/>
                </a:solidFill>
              </a:rPr>
              <a:t>In Week 7 you will complete your study of Module 1 on Brightspace. Your task for this week is to complete the section entitled</a:t>
            </a:r>
            <a:r>
              <a:rPr lang="en-GB" sz="1050" i="1" dirty="0">
                <a:solidFill>
                  <a:srgbClr val="002060"/>
                </a:solidFill>
              </a:rPr>
              <a:t> </a:t>
            </a:r>
            <a:r>
              <a:rPr lang="en-GB" sz="1050" b="1" i="1" dirty="0">
                <a:solidFill>
                  <a:srgbClr val="002060"/>
                </a:solidFill>
              </a:rPr>
              <a:t>Holding high expectations and maintaining engagement.  </a:t>
            </a:r>
            <a:r>
              <a:rPr lang="en-GB" sz="1050" dirty="0">
                <a:solidFill>
                  <a:srgbClr val="002060"/>
                </a:solidFill>
              </a:rPr>
              <a:t>The study materials will highlight different strategies you can use to ensure that your pupils become, and remain, engaged in your lessons.  </a:t>
            </a:r>
            <a:endParaRPr lang="en-GB" sz="1050" b="1" i="1" dirty="0">
              <a:solidFill>
                <a:srgbClr val="002060"/>
              </a:solidFill>
            </a:endParaRPr>
          </a:p>
          <a:p>
            <a:pPr marL="171450" indent="-171450" algn="just">
              <a:buFont typeface="Arial" panose="020B0604020202020204" pitchFamily="34" charset="0"/>
              <a:buChar char="•"/>
            </a:pPr>
            <a:r>
              <a:rPr lang="en-GB" sz="1050" dirty="0">
                <a:solidFill>
                  <a:srgbClr val="002060"/>
                </a:solidFill>
                <a:cs typeface="Calibri"/>
              </a:rPr>
              <a:t>Please also complete the </a:t>
            </a:r>
            <a:r>
              <a:rPr lang="en-GB" sz="1050" b="1" i="1" dirty="0">
                <a:solidFill>
                  <a:srgbClr val="002060"/>
                </a:solidFill>
                <a:cs typeface="Calibri"/>
              </a:rPr>
              <a:t>Post-quiz and module survey.</a:t>
            </a:r>
            <a:endParaRPr lang="en-GB" sz="1050" dirty="0">
              <a:solidFill>
                <a:srgbClr val="002060"/>
              </a:solidFill>
              <a:cs typeface="Calibri"/>
            </a:endParaRPr>
          </a:p>
        </p:txBody>
      </p:sp>
      <p:grpSp>
        <p:nvGrpSpPr>
          <p:cNvPr id="76" name="Group 75"/>
          <p:cNvGrpSpPr/>
          <p:nvPr/>
        </p:nvGrpSpPr>
        <p:grpSpPr>
          <a:xfrm>
            <a:off x="135327" y="7458595"/>
            <a:ext cx="806400" cy="985489"/>
            <a:chOff x="5048571" y="563945"/>
            <a:chExt cx="2340854" cy="2757312"/>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78" name="Picture 6" descr="mentoring Icon 251412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79" name="Rounded Rectangle 78"/>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1083692" y="7458595"/>
            <a:ext cx="5601418" cy="1898792"/>
          </a:xfrm>
          <a:prstGeom prst="roundRect">
            <a:avLst>
              <a:gd name="adj" fmla="val 10435"/>
            </a:avLst>
          </a:prstGeom>
          <a:solidFill>
            <a:schemeClr val="bg1"/>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a:t>
            </a:r>
            <a:r>
              <a:rPr lang="en-GB" sz="1050" b="1" dirty="0">
                <a:solidFill>
                  <a:srgbClr val="FFC000"/>
                </a:solidFill>
              </a:rPr>
              <a:t>ntor interaction</a:t>
            </a:r>
            <a:endParaRPr lang="en-GB" sz="1050" b="1" dirty="0">
              <a:solidFill>
                <a:srgbClr val="FFC000"/>
              </a:solidFill>
              <a:cs typeface="Calibri"/>
            </a:endParaRPr>
          </a:p>
          <a:p>
            <a:pPr marL="171450" indent="-171450" algn="just">
              <a:buFont typeface="Arial,Sans-Serif" panose="020B0604020202020204" pitchFamily="34" charset="0"/>
              <a:buChar char="•"/>
            </a:pPr>
            <a:r>
              <a:rPr lang="en-GB" sz="1050" dirty="0">
                <a:solidFill>
                  <a:srgbClr val="002060"/>
                </a:solidFill>
              </a:rPr>
              <a:t>In Week 7 you will have your usual </a:t>
            </a:r>
            <a:r>
              <a:rPr lang="en-GB" sz="1050" b="1" dirty="0">
                <a:solidFill>
                  <a:srgbClr val="002060"/>
                </a:solidFill>
              </a:rPr>
              <a:t>weekly meeting</a:t>
            </a:r>
            <a:r>
              <a:rPr lang="en-GB" sz="1050" dirty="0">
                <a:solidFill>
                  <a:srgbClr val="002060"/>
                </a:solidFill>
              </a:rPr>
              <a:t> with your mentor.  Please do not forget to either upload a copy of your mentor meeting record to Brightspace or keep a hard copy in a file.</a:t>
            </a:r>
            <a:endParaRPr lang="en-GB" sz="1050" dirty="0">
              <a:solidFill>
                <a:srgbClr val="002060"/>
              </a:solidFill>
              <a:cs typeface="Calibri"/>
            </a:endParaRPr>
          </a:p>
          <a:p>
            <a:pPr marL="171450" indent="-171450" algn="just">
              <a:buFont typeface="Arial,Sans-Serif" panose="020B0604020202020204" pitchFamily="34" charset="0"/>
              <a:buChar char="•"/>
            </a:pPr>
            <a:r>
              <a:rPr lang="en-GB" sz="1050" dirty="0">
                <a:solidFill>
                  <a:srgbClr val="002060"/>
                </a:solidFill>
                <a:cs typeface="Calibri"/>
              </a:rPr>
              <a:t>In Week 7, you will also have a </a:t>
            </a:r>
            <a:r>
              <a:rPr lang="en-GB" sz="1050" b="1" dirty="0">
                <a:solidFill>
                  <a:srgbClr val="002060"/>
                </a:solidFill>
                <a:cs typeface="Calibri"/>
              </a:rPr>
              <a:t>10-minute drop-in observation.  </a:t>
            </a:r>
            <a:r>
              <a:rPr lang="en-GB" sz="1050" dirty="0">
                <a:solidFill>
                  <a:srgbClr val="002060"/>
                </a:solidFill>
                <a:cs typeface="Calibri"/>
              </a:rPr>
              <a:t>The focus of this week’s observation is pupil participation.  Your mentor will consider:</a:t>
            </a:r>
          </a:p>
          <a:p>
            <a:pPr marL="628650" lvl="1" indent="-171450" algn="just">
              <a:buFont typeface="Arial,Sans-Serif" panose="020B0604020202020204" pitchFamily="34" charset="0"/>
              <a:buChar char="•"/>
            </a:pPr>
            <a:r>
              <a:rPr lang="en-GB" sz="1050" dirty="0">
                <a:solidFill>
                  <a:srgbClr val="002060"/>
                </a:solidFill>
                <a:cs typeface="Calibri"/>
              </a:rPr>
              <a:t>Are many pupils in the lesson participating in discussions and being expected to think and engage?</a:t>
            </a:r>
          </a:p>
          <a:p>
            <a:pPr marL="628650" lvl="1" indent="-171450" algn="just">
              <a:buFont typeface="Arial,Sans-Serif" panose="020B0604020202020204" pitchFamily="34" charset="0"/>
              <a:buChar char="•"/>
            </a:pPr>
            <a:r>
              <a:rPr lang="en-GB" sz="1050" dirty="0">
                <a:solidFill>
                  <a:srgbClr val="002060"/>
                </a:solidFill>
                <a:cs typeface="Calibri"/>
              </a:rPr>
              <a:t>What strategies are you employing to ensure high participation (</a:t>
            </a:r>
            <a:r>
              <a:rPr lang="en-GB" sz="1050" dirty="0" err="1">
                <a:solidFill>
                  <a:srgbClr val="002060"/>
                </a:solidFill>
                <a:cs typeface="Calibri"/>
              </a:rPr>
              <a:t>eg</a:t>
            </a:r>
            <a:r>
              <a:rPr lang="en-GB" sz="1050" dirty="0">
                <a:solidFill>
                  <a:srgbClr val="002060"/>
                </a:solidFill>
                <a:cs typeface="Calibri"/>
              </a:rPr>
              <a:t> holding high expectations for contributions, using countdowns or timers, making the beginning and end of tasks clear, asking questions to the whole class etc)?</a:t>
            </a: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2045365" y="479403"/>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7 bulletin (continued)</a:t>
            </a:r>
          </a:p>
          <a:p>
            <a:pPr algn="ctr"/>
            <a:r>
              <a:rPr lang="en-GB" sz="1100" dirty="0">
                <a:solidFill>
                  <a:srgbClr val="002060"/>
                </a:solidFill>
              </a:rPr>
              <a:t>w/b Monday 10</a:t>
            </a:r>
            <a:r>
              <a:rPr lang="en-GB" sz="1100" baseline="30000" dirty="0">
                <a:solidFill>
                  <a:srgbClr val="002060"/>
                </a:solidFill>
              </a:rPr>
              <a:t>th</a:t>
            </a:r>
            <a:r>
              <a:rPr lang="en-GB" sz="1100" dirty="0">
                <a:solidFill>
                  <a:srgbClr val="002060"/>
                </a:solidFill>
              </a:rPr>
              <a:t> October 2022</a:t>
            </a:r>
          </a:p>
          <a:p>
            <a:pPr algn="ctr"/>
            <a:r>
              <a:rPr lang="en-GB" sz="1100" b="1" dirty="0">
                <a:solidFill>
                  <a:srgbClr val="002060"/>
                </a:solidFill>
              </a:rPr>
              <a:t>ECF focus of the week:</a:t>
            </a:r>
          </a:p>
          <a:p>
            <a:pPr algn="ctr"/>
            <a:r>
              <a:rPr lang="en-GB" sz="1100" i="1" dirty="0">
                <a:solidFill>
                  <a:srgbClr val="002060"/>
                </a:solidFill>
              </a:rPr>
              <a:t>Increasing pupil participation</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grpSp>
        <p:nvGrpSpPr>
          <p:cNvPr id="76" name="Group 75"/>
          <p:cNvGrpSpPr/>
          <p:nvPr/>
        </p:nvGrpSpPr>
        <p:grpSpPr>
          <a:xfrm>
            <a:off x="82967" y="1653598"/>
            <a:ext cx="799381" cy="985489"/>
            <a:chOff x="5048571" y="563945"/>
            <a:chExt cx="2340855" cy="2757311"/>
          </a:xfrm>
        </p:grpSpPr>
        <p:sp>
          <p:nvSpPr>
            <p:cNvPr id="77" name="Oval 76"/>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sp>
          <p:nvSpPr>
            <p:cNvPr id="79" name="Rounded Rectangle 78"/>
            <p:cNvSpPr/>
            <p:nvPr/>
          </p:nvSpPr>
          <p:spPr>
            <a:xfrm>
              <a:off x="5058045" y="2843952"/>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Mentors</a:t>
              </a:r>
            </a:p>
          </p:txBody>
        </p:sp>
      </p:grpSp>
      <p:sp>
        <p:nvSpPr>
          <p:cNvPr id="80" name="Rounded Rectangle 20">
            <a:extLst>
              <a:ext uri="{FF2B5EF4-FFF2-40B4-BE49-F238E27FC236}">
                <a16:creationId xmlns:a16="http://schemas.microsoft.com/office/drawing/2014/main" id="{CE043836-EA50-4838-9650-EE0E66B9E62A}"/>
              </a:ext>
            </a:extLst>
          </p:cNvPr>
          <p:cNvSpPr/>
          <p:nvPr/>
        </p:nvSpPr>
        <p:spPr>
          <a:xfrm>
            <a:off x="964654" y="1655478"/>
            <a:ext cx="5755897" cy="2479883"/>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marL="171450" indent="-171450" algn="just">
              <a:buFont typeface="Arial" panose="020B0604020202020204" pitchFamily="34" charset="0"/>
              <a:buChar char="•"/>
            </a:pPr>
            <a:r>
              <a:rPr lang="en-GB" sz="1050" dirty="0">
                <a:solidFill>
                  <a:srgbClr val="002060"/>
                </a:solidFill>
              </a:rPr>
              <a:t>In Week 7 the focus of your interactions with your ECT will be </a:t>
            </a:r>
            <a:r>
              <a:rPr lang="en-GB" sz="1050" b="1" i="1" dirty="0">
                <a:solidFill>
                  <a:srgbClr val="002060"/>
                </a:solidFill>
              </a:rPr>
              <a:t>increasing pupil participation</a:t>
            </a:r>
            <a:r>
              <a:rPr lang="en-GB" sz="1050" b="1" dirty="0">
                <a:solidFill>
                  <a:srgbClr val="002060"/>
                </a:solidFill>
              </a:rPr>
              <a:t>.  </a:t>
            </a:r>
            <a:r>
              <a:rPr lang="en-GB" sz="1050" dirty="0">
                <a:solidFill>
                  <a:srgbClr val="002060"/>
                </a:solidFill>
              </a:rPr>
              <a:t>Please refer to page 23 in your Mentor Handbook.</a:t>
            </a:r>
            <a:endParaRPr lang="en-GB" sz="1050" dirty="0">
              <a:solidFill>
                <a:srgbClr val="002060"/>
              </a:solidFill>
              <a:cs typeface="Calibri"/>
            </a:endParaRPr>
          </a:p>
          <a:p>
            <a:pPr marL="171450" indent="-171450" algn="just">
              <a:buFont typeface="Arial" panose="020B0604020202020204" pitchFamily="34" charset="0"/>
              <a:buChar char="•"/>
            </a:pPr>
            <a:r>
              <a:rPr lang="en-GB" sz="1050" dirty="0">
                <a:solidFill>
                  <a:srgbClr val="002060"/>
                </a:solidFill>
              </a:rPr>
              <a:t>This week there is a </a:t>
            </a:r>
            <a:r>
              <a:rPr lang="en-GB" sz="1050" b="1" dirty="0">
                <a:solidFill>
                  <a:srgbClr val="002060"/>
                </a:solidFill>
              </a:rPr>
              <a:t>10-minute observation, </a:t>
            </a:r>
            <a:r>
              <a:rPr lang="en-GB" sz="1050" dirty="0">
                <a:solidFill>
                  <a:srgbClr val="002060"/>
                </a:solidFill>
              </a:rPr>
              <a:t>looking specifically at </a:t>
            </a:r>
            <a:r>
              <a:rPr lang="en-GB" sz="1050" b="1" i="1" dirty="0">
                <a:solidFill>
                  <a:srgbClr val="002060"/>
                </a:solidFill>
              </a:rPr>
              <a:t>increasing pupil participation.  </a:t>
            </a:r>
            <a:endParaRPr lang="en-GB" sz="1050" dirty="0">
              <a:ea typeface="+mn-lt"/>
              <a:cs typeface="+mn-lt"/>
            </a:endParaRPr>
          </a:p>
          <a:p>
            <a:pPr marL="171450" indent="-171450" algn="just">
              <a:buFont typeface="Arial" panose="020B0604020202020204" pitchFamily="34" charset="0"/>
              <a:buChar char="•"/>
            </a:pPr>
            <a:r>
              <a:rPr lang="en-GB" sz="1050" dirty="0">
                <a:solidFill>
                  <a:srgbClr val="002060"/>
                </a:solidFill>
                <a:ea typeface="+mn-lt"/>
                <a:cs typeface="+mn-lt"/>
              </a:rPr>
              <a:t>Save the date: the next </a:t>
            </a:r>
            <a:r>
              <a:rPr lang="en-GB" sz="1050" b="1" dirty="0">
                <a:solidFill>
                  <a:srgbClr val="002060"/>
                </a:solidFill>
                <a:ea typeface="+mn-lt"/>
                <a:cs typeface="+mn-lt"/>
              </a:rPr>
              <a:t>mentor training sessions</a:t>
            </a:r>
            <a:r>
              <a:rPr lang="en-GB" sz="1050" dirty="0">
                <a:solidFill>
                  <a:srgbClr val="002060"/>
                </a:solidFill>
                <a:ea typeface="+mn-lt"/>
                <a:cs typeface="+mn-lt"/>
              </a:rPr>
              <a:t> are w/b 21st November. All sessions are online and we will send out links to you in the preceding week’s bulletin, so that you can choose to attend whichever session is most convenient for you. Please do email me if you wish to include anything that may be helpful to other mentors. We value your feedback.</a:t>
            </a:r>
          </a:p>
          <a:p>
            <a:pPr marL="171450" indent="-171450" algn="just">
              <a:buFont typeface="Arial" panose="020B0604020202020204" pitchFamily="34" charset="0"/>
              <a:buChar char="•"/>
            </a:pPr>
            <a:r>
              <a:rPr lang="en-GB" sz="1050" b="1" dirty="0">
                <a:solidFill>
                  <a:srgbClr val="002060"/>
                </a:solidFill>
                <a:ea typeface="+mn-lt"/>
                <a:cs typeface="+mn-lt"/>
              </a:rPr>
              <a:t>Familiarisation video (7mins): </a:t>
            </a:r>
            <a:r>
              <a:rPr lang="en-GB" sz="1050" dirty="0">
                <a:solidFill>
                  <a:srgbClr val="002060"/>
                </a:solidFill>
                <a:ea typeface="+mn-lt"/>
                <a:cs typeface="+mn-lt"/>
              </a:rPr>
              <a:t>Please click on the following link to view a short overview of the Brightspace content your ECT will be studying this week.  </a:t>
            </a:r>
            <a:r>
              <a:rPr lang="en-GB" sz="1050" dirty="0">
                <a:solidFill>
                  <a:srgbClr val="FFFFFF"/>
                </a:solidFill>
                <a:ea typeface="+mn-lt"/>
                <a:cs typeface="+mn-lt"/>
                <a:hlinkClick r:id="rId5"/>
              </a:rPr>
              <a:t>Week 7</a:t>
            </a:r>
            <a:endParaRPr lang="en-GB" sz="1050" dirty="0">
              <a:solidFill>
                <a:srgbClr val="FFFFFF"/>
              </a:solidFill>
              <a:ea typeface="+mn-lt"/>
              <a:cs typeface="+mn-lt"/>
            </a:endParaRPr>
          </a:p>
          <a:p>
            <a:pPr marL="171450" indent="-171450" algn="just">
              <a:buFont typeface="Arial" panose="020B0604020202020204" pitchFamily="34" charset="0"/>
              <a:buChar char="•"/>
            </a:pPr>
            <a:r>
              <a:rPr lang="en-GB" sz="1050" b="1" dirty="0">
                <a:solidFill>
                  <a:srgbClr val="002060"/>
                </a:solidFill>
                <a:cs typeface="Calibri"/>
              </a:rPr>
              <a:t>Free additional CPD for ECTs and mentors:  </a:t>
            </a:r>
            <a:r>
              <a:rPr lang="en-GB" sz="1050" dirty="0">
                <a:solidFill>
                  <a:srgbClr val="002060"/>
                </a:solidFill>
                <a:cs typeface="Calibri"/>
              </a:rPr>
              <a:t>Please do encourage your ECT to book a place on the time and task management session with David </a:t>
            </a:r>
            <a:r>
              <a:rPr lang="en-GB" sz="1050" dirty="0" err="1">
                <a:solidFill>
                  <a:srgbClr val="002060"/>
                </a:solidFill>
                <a:cs typeface="Calibri"/>
              </a:rPr>
              <a:t>Gumbrell</a:t>
            </a:r>
            <a:r>
              <a:rPr lang="en-GB" sz="1050" dirty="0">
                <a:solidFill>
                  <a:srgbClr val="002060"/>
                </a:solidFill>
                <a:cs typeface="Calibri"/>
              </a:rPr>
              <a:t> at Salesian School on November 15th.  </a:t>
            </a:r>
            <a:r>
              <a:rPr lang="en-GB" sz="1050" u="sng" dirty="0">
                <a:solidFill>
                  <a:schemeClr val="accent1"/>
                </a:solidFill>
                <a:cs typeface="Calibri"/>
                <a:hlinkClick r:id="rId6">
                  <a:extLst>
                    <a:ext uri="{A12FA001-AC4F-418D-AE19-62706E023703}">
                      <ahyp:hlinkClr xmlns:ahyp="http://schemas.microsoft.com/office/drawing/2018/hyperlinkcolor" val="tx"/>
                    </a:ext>
                  </a:extLst>
                </a:hlinkClick>
              </a:rPr>
              <a:t>CPD link</a:t>
            </a:r>
            <a:endParaRPr lang="en-GB" sz="1050" dirty="0">
              <a:solidFill>
                <a:schemeClr val="accent1"/>
              </a:solidFill>
              <a:cs typeface="Calibri"/>
            </a:endParaRPr>
          </a:p>
        </p:txBody>
      </p:sp>
      <p:sp>
        <p:nvSpPr>
          <p:cNvPr id="6" name="Rectangle 5">
            <a:extLst>
              <a:ext uri="{FF2B5EF4-FFF2-40B4-BE49-F238E27FC236}">
                <a16:creationId xmlns:a16="http://schemas.microsoft.com/office/drawing/2014/main" id="{FE82B984-5A13-46CC-8725-48CC825A6C11}"/>
              </a:ext>
            </a:extLst>
          </p:cNvPr>
          <p:cNvSpPr/>
          <p:nvPr/>
        </p:nvSpPr>
        <p:spPr>
          <a:xfrm>
            <a:off x="3307813" y="476833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
        <p:nvSpPr>
          <p:cNvPr id="41" name="Rounded Rectangle 20">
            <a:extLst>
              <a:ext uri="{FF2B5EF4-FFF2-40B4-BE49-F238E27FC236}">
                <a16:creationId xmlns:a16="http://schemas.microsoft.com/office/drawing/2014/main" id="{A1AB0B8D-60A2-48BE-80C4-F164F85844C2}"/>
              </a:ext>
            </a:extLst>
          </p:cNvPr>
          <p:cNvSpPr/>
          <p:nvPr/>
        </p:nvSpPr>
        <p:spPr>
          <a:xfrm>
            <a:off x="988736" y="4344085"/>
            <a:ext cx="5758669" cy="1656665"/>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p>
          <a:p>
            <a:pPr marL="171450" indent="-171450" algn="just">
              <a:buFont typeface="Arial" panose="020B0604020202020204" pitchFamily="34" charset="0"/>
              <a:buChar char="•"/>
            </a:pPr>
            <a:r>
              <a:rPr lang="en-GB" sz="1050" dirty="0">
                <a:solidFill>
                  <a:srgbClr val="002060"/>
                </a:solidFill>
              </a:rPr>
              <a:t>Thank you to those who attended the training session for induction tutors was held on </a:t>
            </a:r>
            <a:r>
              <a:rPr lang="en-GB" sz="1050" b="1" dirty="0">
                <a:solidFill>
                  <a:srgbClr val="002060"/>
                </a:solidFill>
              </a:rPr>
              <a:t>Monday 10</a:t>
            </a:r>
            <a:r>
              <a:rPr lang="en-GB" sz="1050" b="1" baseline="30000" dirty="0">
                <a:solidFill>
                  <a:srgbClr val="002060"/>
                </a:solidFill>
              </a:rPr>
              <a:t>th</a:t>
            </a:r>
            <a:r>
              <a:rPr lang="en-GB" sz="1050" b="1" dirty="0">
                <a:solidFill>
                  <a:srgbClr val="002060"/>
                </a:solidFill>
              </a:rPr>
              <a:t> October, </a:t>
            </a:r>
            <a:r>
              <a:rPr lang="en-GB" sz="1050" dirty="0">
                <a:solidFill>
                  <a:srgbClr val="002060"/>
                </a:solidFill>
              </a:rPr>
              <a:t>this focused on understanding Progress Review and Assessment process. A recording of this session can be accessed via </a:t>
            </a:r>
            <a:r>
              <a:rPr lang="en-GB" sz="1050" dirty="0">
                <a:solidFill>
                  <a:srgbClr val="002060"/>
                </a:solidFill>
                <a:hlinkClick r:id="rId7"/>
              </a:rPr>
              <a:t>this link</a:t>
            </a:r>
            <a:r>
              <a:rPr lang="en-GB" sz="1050" dirty="0">
                <a:solidFill>
                  <a:srgbClr val="002060"/>
                </a:solidFill>
              </a:rPr>
              <a:t>. The Progress Review and Assessment Handbook materials shared at the meeting are available to download on ECT Manager under the Resources tab at the top of your dashboard.</a:t>
            </a:r>
          </a:p>
          <a:p>
            <a:pPr marL="171450" indent="-171450" algn="just">
              <a:buFont typeface="Arial" panose="020B0604020202020204" pitchFamily="34" charset="0"/>
              <a:buChar char="•"/>
            </a:pPr>
            <a:r>
              <a:rPr lang="en-GB" sz="1050" dirty="0">
                <a:solidFill>
                  <a:srgbClr val="002060"/>
                </a:solidFill>
                <a:cs typeface="Calibri"/>
              </a:rPr>
              <a:t>We have had some requests from Induction tutors and mentors for support in viewing your ECT's progress on Brightspace. Please access the </a:t>
            </a:r>
            <a:r>
              <a:rPr lang="en-GB" sz="1050" dirty="0">
                <a:solidFill>
                  <a:srgbClr val="002060"/>
                </a:solidFill>
                <a:cs typeface="Calibri"/>
                <a:hlinkClick r:id="" action="ppaction://noaction"/>
              </a:rPr>
              <a:t>(55) Using Brightspace to monitor your ECT's progress - YouTube</a:t>
            </a:r>
            <a:r>
              <a:rPr lang="en-GB" sz="1050" dirty="0">
                <a:solidFill>
                  <a:srgbClr val="002060"/>
                </a:solidFill>
                <a:cs typeface="Calibri"/>
              </a:rPr>
              <a:t> for guidance.</a:t>
            </a:r>
          </a:p>
          <a:p>
            <a:pPr algn="just"/>
            <a:endParaRPr lang="en-GB" sz="1050" dirty="0">
              <a:solidFill>
                <a:srgbClr val="002060"/>
              </a:solidFill>
              <a:cs typeface="Calibri"/>
            </a:endParaRPr>
          </a:p>
        </p:txBody>
      </p:sp>
      <p:pic>
        <p:nvPicPr>
          <p:cNvPr id="1028" name="Picture 4">
            <a:extLst>
              <a:ext uri="{FF2B5EF4-FFF2-40B4-BE49-F238E27FC236}">
                <a16:creationId xmlns:a16="http://schemas.microsoft.com/office/drawing/2014/main" id="{AECF8466-59C8-423D-A582-22537029BBC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7249" y="1770755"/>
            <a:ext cx="557213" cy="55721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911B1C9B-15E2-4AB1-BD1C-07EB9AD83EAD}"/>
              </a:ext>
            </a:extLst>
          </p:cNvPr>
          <p:cNvSpPr/>
          <p:nvPr/>
        </p:nvSpPr>
        <p:spPr>
          <a:xfrm>
            <a:off x="3273523" y="4487914"/>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grpSp>
        <p:nvGrpSpPr>
          <p:cNvPr id="45" name="Group 44">
            <a:extLst>
              <a:ext uri="{FF2B5EF4-FFF2-40B4-BE49-F238E27FC236}">
                <a16:creationId xmlns:a16="http://schemas.microsoft.com/office/drawing/2014/main" id="{6417C560-8980-4166-AFA5-9EFF605EC2F4}"/>
              </a:ext>
            </a:extLst>
          </p:cNvPr>
          <p:cNvGrpSpPr/>
          <p:nvPr/>
        </p:nvGrpSpPr>
        <p:grpSpPr>
          <a:xfrm>
            <a:off x="62788" y="4344085"/>
            <a:ext cx="803170" cy="992231"/>
            <a:chOff x="290560" y="563947"/>
            <a:chExt cx="2224100" cy="2747637"/>
          </a:xfrm>
        </p:grpSpPr>
        <p:sp>
          <p:nvSpPr>
            <p:cNvPr id="46" name="Oval 45">
              <a:extLst>
                <a:ext uri="{FF2B5EF4-FFF2-40B4-BE49-F238E27FC236}">
                  <a16:creationId xmlns:a16="http://schemas.microsoft.com/office/drawing/2014/main" id="{75C368A2-42F4-421E-929A-912663FAD7F6}"/>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48" name="Rounded Rectangle 73">
              <a:extLst>
                <a:ext uri="{FF2B5EF4-FFF2-40B4-BE49-F238E27FC236}">
                  <a16:creationId xmlns:a16="http://schemas.microsoft.com/office/drawing/2014/main" id="{C0B67751-306B-442E-8675-43DD6EC1E839}"/>
                </a:ext>
              </a:extLst>
            </p:cNvPr>
            <p:cNvSpPr/>
            <p:nvPr/>
          </p:nvSpPr>
          <p:spPr>
            <a:xfrm>
              <a:off x="300031" y="2842301"/>
              <a:ext cx="2214629" cy="469283"/>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a:latin typeface="Gill Sans MT Condensed" panose="020B0506020104020203" pitchFamily="34" charset="0"/>
                </a:rPr>
                <a:t>Induction tutors</a:t>
              </a:r>
            </a:p>
          </p:txBody>
        </p:sp>
      </p:grpSp>
      <p:pic>
        <p:nvPicPr>
          <p:cNvPr id="49" name="Picture 12" descr="lesson Icon 2812537">
            <a:extLst>
              <a:ext uri="{FF2B5EF4-FFF2-40B4-BE49-F238E27FC236}">
                <a16:creationId xmlns:a16="http://schemas.microsoft.com/office/drawing/2014/main" id="{32CA72CC-A90E-48F0-8E3B-93B5F5FC2AE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35914" y="4500318"/>
            <a:ext cx="507520" cy="47257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Rounded Corners 3">
            <a:extLst>
              <a:ext uri="{FF2B5EF4-FFF2-40B4-BE49-F238E27FC236}">
                <a16:creationId xmlns:a16="http://schemas.microsoft.com/office/drawing/2014/main" id="{B370720A-2546-0190-F33B-BF5B1F4ED715}"/>
              </a:ext>
            </a:extLst>
          </p:cNvPr>
          <p:cNvSpPr/>
          <p:nvPr/>
        </p:nvSpPr>
        <p:spPr>
          <a:xfrm>
            <a:off x="944053" y="6219197"/>
            <a:ext cx="5766147" cy="2399023"/>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B33F80C5-E040-A2D4-8AEA-1A9ABF525336}"/>
              </a:ext>
            </a:extLst>
          </p:cNvPr>
          <p:cNvSpPr txBox="1"/>
          <p:nvPr/>
        </p:nvSpPr>
        <p:spPr>
          <a:xfrm>
            <a:off x="1118225" y="6219197"/>
            <a:ext cx="5629180" cy="18697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50" b="1" dirty="0">
                <a:solidFill>
                  <a:srgbClr val="5D3080"/>
                </a:solidFill>
                <a:cs typeface="Calibri"/>
              </a:rPr>
              <a:t>Additional CPD – TIME AND TASK MANAGEMENT – TUESDAY 15</a:t>
            </a:r>
            <a:r>
              <a:rPr lang="en-US" sz="1050" b="1" baseline="30000" dirty="0">
                <a:solidFill>
                  <a:srgbClr val="5D3080"/>
                </a:solidFill>
                <a:cs typeface="Calibri"/>
              </a:rPr>
              <a:t>TH</a:t>
            </a:r>
            <a:r>
              <a:rPr lang="en-US" sz="1050" b="1" dirty="0">
                <a:solidFill>
                  <a:srgbClr val="5D3080"/>
                </a:solidFill>
                <a:cs typeface="Calibri"/>
              </a:rPr>
              <a:t> NOVEMBER – 4.00-5.30 PM</a:t>
            </a:r>
          </a:p>
          <a:p>
            <a:r>
              <a:rPr lang="en-US" sz="1050" dirty="0">
                <a:solidFill>
                  <a:srgbClr val="002060"/>
                </a:solidFill>
                <a:ea typeface="+mn-lt"/>
                <a:cs typeface="+mn-lt"/>
              </a:rPr>
              <a:t>We are delighted to be able to invite ECTs and their mentors to attend a </a:t>
            </a:r>
            <a:r>
              <a:rPr lang="en-US" sz="1050" b="1" dirty="0">
                <a:solidFill>
                  <a:srgbClr val="002060"/>
                </a:solidFill>
                <a:ea typeface="+mn-lt"/>
                <a:cs typeface="+mn-lt"/>
              </a:rPr>
              <a:t>Time and Task Management </a:t>
            </a:r>
            <a:r>
              <a:rPr lang="en-US" sz="1050" dirty="0">
                <a:solidFill>
                  <a:srgbClr val="002060"/>
                </a:solidFill>
                <a:ea typeface="+mn-lt"/>
                <a:cs typeface="+mn-lt"/>
              </a:rPr>
              <a:t>CPD session on </a:t>
            </a:r>
            <a:r>
              <a:rPr lang="en-US" sz="1050" b="1" dirty="0">
                <a:solidFill>
                  <a:srgbClr val="002060"/>
                </a:solidFill>
                <a:ea typeface="+mn-lt"/>
                <a:cs typeface="+mn-lt"/>
              </a:rPr>
              <a:t>Tuesday 15</a:t>
            </a:r>
            <a:r>
              <a:rPr lang="en-US" sz="1050" b="1" baseline="30000" dirty="0">
                <a:solidFill>
                  <a:srgbClr val="002060"/>
                </a:solidFill>
                <a:ea typeface="+mn-lt"/>
                <a:cs typeface="+mn-lt"/>
              </a:rPr>
              <a:t>th</a:t>
            </a:r>
            <a:r>
              <a:rPr lang="en-US" sz="1050" b="1" dirty="0">
                <a:solidFill>
                  <a:srgbClr val="002060"/>
                </a:solidFill>
                <a:ea typeface="+mn-lt"/>
                <a:cs typeface="+mn-lt"/>
              </a:rPr>
              <a:t> November, at Salesian School, from 4-5.30 pm</a:t>
            </a:r>
            <a:r>
              <a:rPr lang="en-US" sz="1050" dirty="0">
                <a:solidFill>
                  <a:srgbClr val="002060"/>
                </a:solidFill>
                <a:ea typeface="+mn-lt"/>
                <a:cs typeface="+mn-lt"/>
              </a:rPr>
              <a:t>.</a:t>
            </a:r>
            <a:endParaRPr lang="en-US" sz="1050" dirty="0">
              <a:solidFill>
                <a:srgbClr val="000000"/>
              </a:solidFill>
              <a:ea typeface="+mn-lt"/>
              <a:cs typeface="+mn-lt"/>
            </a:endParaRPr>
          </a:p>
          <a:p>
            <a:r>
              <a:rPr lang="en-US" sz="1050" dirty="0">
                <a:solidFill>
                  <a:srgbClr val="002060"/>
                </a:solidFill>
                <a:ea typeface="+mn-lt"/>
                <a:cs typeface="+mn-lt"/>
              </a:rPr>
              <a:t>David </a:t>
            </a:r>
            <a:r>
              <a:rPr lang="en-US" sz="1050" dirty="0" err="1">
                <a:solidFill>
                  <a:srgbClr val="002060"/>
                </a:solidFill>
                <a:ea typeface="+mn-lt"/>
                <a:cs typeface="+mn-lt"/>
              </a:rPr>
              <a:t>Gumbrell</a:t>
            </a:r>
            <a:r>
              <a:rPr lang="en-US" sz="1050" dirty="0">
                <a:solidFill>
                  <a:srgbClr val="002060"/>
                </a:solidFill>
                <a:ea typeface="+mn-lt"/>
                <a:cs typeface="+mn-lt"/>
              </a:rPr>
              <a:t> is an author and speaker on resilience.  He has over 20 years’ teaching </a:t>
            </a:r>
            <a:endParaRPr lang="en-US" sz="1050" dirty="0">
              <a:solidFill>
                <a:srgbClr val="000000"/>
              </a:solidFill>
              <a:ea typeface="+mn-lt"/>
              <a:cs typeface="+mn-lt"/>
            </a:endParaRPr>
          </a:p>
          <a:p>
            <a:r>
              <a:rPr lang="en-US" sz="1050" dirty="0">
                <a:solidFill>
                  <a:srgbClr val="002060"/>
                </a:solidFill>
                <a:ea typeface="+mn-lt"/>
                <a:cs typeface="+mn-lt"/>
              </a:rPr>
              <a:t>experience in a range of roles, including headship.  He now works with Early Career Teachers, helping to support their well-being, time and task management and decision making. David always receives rave reviews from the training he offers, so the session will be well worth your time.  </a:t>
            </a:r>
          </a:p>
          <a:p>
            <a:r>
              <a:rPr lang="en-US" sz="1050" dirty="0">
                <a:solidFill>
                  <a:srgbClr val="002060"/>
                </a:solidFill>
                <a:ea typeface="+mn-lt"/>
                <a:cs typeface="+mn-lt"/>
              </a:rPr>
              <a:t>To book a place, please click on the following link</a:t>
            </a:r>
            <a:r>
              <a:rPr lang="en-US" sz="1050" dirty="0">
                <a:ea typeface="+mn-lt"/>
                <a:cs typeface="+mn-lt"/>
              </a:rPr>
              <a:t>. </a:t>
            </a:r>
            <a:r>
              <a:rPr lang="en-US" sz="1050" dirty="0">
                <a:ea typeface="+mn-lt"/>
                <a:cs typeface="+mn-lt"/>
                <a:hlinkClick r:id="rId6"/>
              </a:rPr>
              <a:t>CPD link</a:t>
            </a:r>
            <a:endParaRPr lang="en-US" sz="1050" dirty="0">
              <a:cs typeface="Calibri"/>
            </a:endParaRPr>
          </a:p>
          <a:p>
            <a:endParaRPr lang="en-US" sz="1050" dirty="0">
              <a:solidFill>
                <a:srgbClr val="000000"/>
              </a:solidFill>
              <a:cs typeface="Calibri"/>
            </a:endParaRPr>
          </a:p>
          <a:p>
            <a:endParaRPr lang="en-US" sz="1050" dirty="0">
              <a:solidFill>
                <a:srgbClr val="000000"/>
              </a:solidFill>
              <a:cs typeface="Calibri"/>
            </a:endParaRPr>
          </a:p>
          <a:p>
            <a:endParaRPr lang="en-US" sz="1050" dirty="0">
              <a:solidFill>
                <a:srgbClr val="002060"/>
              </a:solidFill>
              <a:cs typeface="Calibri"/>
            </a:endParaRPr>
          </a:p>
        </p:txBody>
      </p:sp>
      <p:pic>
        <p:nvPicPr>
          <p:cNvPr id="25" name="Picture 24">
            <a:extLst>
              <a:ext uri="{FF2B5EF4-FFF2-40B4-BE49-F238E27FC236}">
                <a16:creationId xmlns:a16="http://schemas.microsoft.com/office/drawing/2014/main" id="{D43A3B9E-E95F-41BA-B83B-5ADA05B61C8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7305" y="6182414"/>
            <a:ext cx="867600" cy="1084500"/>
          </a:xfrm>
          <a:prstGeom prst="rect">
            <a:avLst/>
          </a:prstGeom>
        </p:spPr>
      </p:pic>
      <p:pic>
        <p:nvPicPr>
          <p:cNvPr id="2" name="Picture 4">
            <a:extLst>
              <a:ext uri="{FF2B5EF4-FFF2-40B4-BE49-F238E27FC236}">
                <a16:creationId xmlns:a16="http://schemas.microsoft.com/office/drawing/2014/main" id="{D0365942-5B3E-B797-CB6A-16C6172F6A84}"/>
              </a:ext>
            </a:extLst>
          </p:cNvPr>
          <p:cNvPicPr>
            <a:picLocks noChangeAspect="1"/>
          </p:cNvPicPr>
          <p:nvPr/>
        </p:nvPicPr>
        <p:blipFill>
          <a:blip r:embed="rId11"/>
          <a:stretch>
            <a:fillRect/>
          </a:stretch>
        </p:blipFill>
        <p:spPr>
          <a:xfrm>
            <a:off x="3253076" y="7640615"/>
            <a:ext cx="614994" cy="887941"/>
          </a:xfrm>
          <a:prstGeom prst="rect">
            <a:avLst/>
          </a:prstGeom>
        </p:spPr>
      </p:pic>
    </p:spTree>
    <p:extLst>
      <p:ext uri="{BB962C8B-B14F-4D97-AF65-F5344CB8AC3E}">
        <p14:creationId xmlns:p14="http://schemas.microsoft.com/office/powerpoint/2010/main" val="42646986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146CE72-E6C8-4E33-9D1E-F4F2C13CF5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02A09931-75FB-4F27-905A-4216465D4FC3}">
  <ds:schemaRefs>
    <ds:schemaRef ds:uri="http://www.w3.org/XML/1998/namespace"/>
    <ds:schemaRef ds:uri="1a4f690a-3c21-47b9-b626-ddb63adf0775"/>
    <ds:schemaRef ds:uri="http://schemas.microsoft.com/office/infopath/2007/PartnerControls"/>
    <ds:schemaRef ds:uri="http://schemas.openxmlformats.org/package/2006/metadata/core-properties"/>
    <ds:schemaRef ds:uri="http://schemas.microsoft.com/office/2006/metadata/properties"/>
    <ds:schemaRef ds:uri="http://purl.org/dc/elements/1.1/"/>
    <ds:schemaRef ds:uri="http://purl.org/dc/terms/"/>
    <ds:schemaRef ds:uri="http://schemas.microsoft.com/office/2006/documentManagement/types"/>
    <ds:schemaRef ds:uri="bb72b056-a597-4370-8ff5-977ebef110a8"/>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82</TotalTime>
  <Words>1135</Words>
  <Application>Microsoft Office PowerPoint</Application>
  <PresentationFormat>A4 Paper (210x297 mm)</PresentationFormat>
  <Paragraphs>51</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Arial,Sans-Serif</vt:lpstr>
      <vt:lpstr>Calibri</vt:lpstr>
      <vt:lpstr>Calibri Light</vt:lpstr>
      <vt:lpstr>Gill Sans MT Condensed</vt:lpstr>
      <vt:lpstr>Times New Roman</vt: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190</cp:revision>
  <dcterms:created xsi:type="dcterms:W3CDTF">2021-06-21T08:59:27Z</dcterms:created>
  <dcterms:modified xsi:type="dcterms:W3CDTF">2022-10-13T13:28:38Z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