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64" r:id="rId5"/>
    <p:sldId id="257" r:id="rId6"/>
    <p:sldId id="265" r:id="rId7"/>
    <p:sldId id="266" r:id="rId8"/>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0C3C7841-CC85-4C3F-B5FA-4051A542D2AF}">
          <p14:sldIdLst>
            <p14:sldId id="264"/>
            <p14:sldId id="257"/>
            <p14:sldId id="265"/>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254"/>
    <a:srgbClr val="3663F2"/>
    <a:srgbClr val="FF6699"/>
    <a:srgbClr val="CCFFFF"/>
    <a:srgbClr val="CC99FF"/>
    <a:srgbClr val="FFFF99"/>
    <a:srgbClr val="33CC33"/>
    <a:srgbClr val="00CC66"/>
    <a:srgbClr val="CCFF99"/>
    <a:srgbClr val="FFB2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F1530-F316-A22E-F211-712EE1FAC728}" v="478" dt="2023-06-06T13:09:25.359"/>
    <p1510:client id="{09BCAECF-54BC-9A06-7DE5-62B3FBA6FE86}" v="83" dt="2023-06-08T09:19:25.118"/>
    <p1510:client id="{0F8D4EE9-314A-99B3-4121-0F88F1A11D0A}" v="266" dt="2023-06-08T15:54:53.776"/>
    <p1510:client id="{54C0760F-B92A-8766-5AA4-461EABFAEBCF}" v="111" dt="2023-06-08T16:08:44.024"/>
    <p1510:client id="{8E80F3B8-7E25-62AF-832D-139B315AED17}" v="124" dt="2023-06-06T11:27:42.580"/>
    <p1510:client id="{A11FB9C0-A0AF-4A07-F621-3915D290DAF8}" v="38" dt="2023-06-08T11:40:18.835"/>
    <p1510:client id="{C23A7232-B7B2-7C55-D95C-F5BF83009331}" v="28" dt="2023-06-07T07:48:08.329"/>
    <p1510:client id="{D95790ED-AB5F-EFA5-E5ED-D0AD5294BBA4}" v="2" dt="2023-06-08T13:31:06.418"/>
    <p1510:client id="{DB3856F7-28FA-28E9-6A69-5FDEB7FB7922}" v="37" dt="2023-06-06T13:12:12.272"/>
    <p1510:client id="{F317C4B1-8519-D5E9-B2A3-8A8B3291ADA9}" v="209" dt="2023-06-08T16:06:32.0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08/06/2023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1702681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2620886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4</a:t>
            </a:fld>
            <a:endParaRPr lang="en-GB"/>
          </a:p>
        </p:txBody>
      </p:sp>
    </p:spTree>
    <p:extLst>
      <p:ext uri="{BB962C8B-B14F-4D97-AF65-F5344CB8AC3E}">
        <p14:creationId xmlns:p14="http://schemas.microsoft.com/office/powerpoint/2010/main" val="1317973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08/06/2023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08/06/2023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08/06/2023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08/06/2023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tshub.xaviercet.org.uk/page/?title=ECF+Portal&amp;pid=132" TargetMode="External"/><Relationship Id="rId3" Type="http://schemas.openxmlformats.org/officeDocument/2006/relationships/image" Target="../media/image1.jpeg"/><Relationship Id="rId7" Type="http://schemas.openxmlformats.org/officeDocument/2006/relationships/hyperlink" Target="https://www.instagram.com/xaviertshub/" TargetMode="External"/><Relationship Id="rId12"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mailto:attendance@xaviercet.org.uk" TargetMode="External"/><Relationship Id="rId11"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hyperlink" Target="https://files.ofsted.gov.uk/v1/file/50215727" TargetMode="External"/><Relationship Id="rId4" Type="http://schemas.openxmlformats.org/officeDocument/2006/relationships/image" Target="../media/image2.jpeg"/><Relationship Id="rId9" Type="http://schemas.openxmlformats.org/officeDocument/2006/relationships/hyperlink" Target="mailto:xavierecf@xavier.org.uk"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hyperlink" Target="mailto:s.hunter@xaviercet.org.uk" TargetMode="External"/><Relationship Id="rId3" Type="http://schemas.openxmlformats.org/officeDocument/2006/relationships/image" Target="../media/image1.jpeg"/><Relationship Id="rId7" Type="http://schemas.openxmlformats.org/officeDocument/2006/relationships/hyperlink" Target="https://www.youtube.com/watch?v=6W3Usood9kA" TargetMode="External"/><Relationship Id="rId12" Type="http://schemas.openxmlformats.org/officeDocument/2006/relationships/hyperlink" Target="mailto:xavierecf@xavier.org.u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youtube.com/watch?v=pPrpUhXusk0" TargetMode="External"/><Relationship Id="rId11" Type="http://schemas.openxmlformats.org/officeDocument/2006/relationships/hyperlink" Target="https://tshub.xaviercet.org.uk/page/?title=ECF+Portal&amp;pid=132" TargetMode="External"/><Relationship Id="rId5" Type="http://schemas.openxmlformats.org/officeDocument/2006/relationships/image" Target="../media/image3.png"/><Relationship Id="rId15" Type="http://schemas.openxmlformats.org/officeDocument/2006/relationships/image" Target="../media/image9.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hyperlink" Target="https://docs.google.com/forms/d/1gGUnMMn_84fjooq79nuxrKAwhhxUFnwncSXxzLPpFnQ/edit"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mailto:s.hunter@xaviercet.org.uk" TargetMode="External"/><Relationship Id="rId3" Type="http://schemas.openxmlformats.org/officeDocument/2006/relationships/image" Target="../media/image1.jpeg"/><Relationship Id="rId7" Type="http://schemas.openxmlformats.org/officeDocument/2006/relationships/hyperlink" Target="mailto:c.carr@xaviercet.org.uk" TargetMode="External"/><Relationship Id="rId12"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s://docs.google.com/forms/d/13Sw4sr8aJEtypDRSlbEgqIm-ssxuXwfjJd_1bQ-ARiY/edit" TargetMode="External"/><Relationship Id="rId11" Type="http://schemas.openxmlformats.org/officeDocument/2006/relationships/hyperlink" Target="https://www.gov.uk/government/publications/backfill-payments-for-time-off-timetable-for-early-career-framework-ecf-mentor-training-national-roll-out/backfill-payments-for-time-off-timetable-for-early-career-framework-ecf-mentor-training-national-roll-out" TargetMode="External"/><Relationship Id="rId5" Type="http://schemas.openxmlformats.org/officeDocument/2006/relationships/image" Target="../media/image3.png"/><Relationship Id="rId10" Type="http://schemas.openxmlformats.org/officeDocument/2006/relationships/hyperlink" Target="mailto:TeachingSchoolHub@xaviercet.org.uk" TargetMode="External"/><Relationship Id="rId4" Type="http://schemas.openxmlformats.org/officeDocument/2006/relationships/image" Target="../media/image2.jpeg"/><Relationship Id="rId9" Type="http://schemas.openxmlformats.org/officeDocument/2006/relationships/hyperlink" Target="https://xaviertsh.ectmanager.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linkprotect.cudasvc.com/url?a=https%3a%2f%2fforms.office.com%2fe%2fYSRVhewSN4&amp;c=E,1,vf-KDOAw2RqV3qxyDxmEGfGeYT6QQ8YY1Vl2b1i1JtCdGh3xFNkgWwZDpBHo427d-TTQ2k48licyGnXvvBLc0gt4vXuZt3DPUJs5IluMGf4zyK53s6JrPOY5cg,,&amp;typo=1&amp;ancr_add=1"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61111" y="515979"/>
            <a:ext cx="470551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33 bulletin </a:t>
            </a:r>
          </a:p>
          <a:p>
            <a:pPr algn="ctr"/>
            <a:r>
              <a:rPr lang="en-GB" sz="1100">
                <a:solidFill>
                  <a:srgbClr val="002060"/>
                </a:solidFill>
              </a:rPr>
              <a:t>w/b Monday 12</a:t>
            </a:r>
            <a:r>
              <a:rPr lang="en-GB" sz="1100" baseline="30000">
                <a:solidFill>
                  <a:srgbClr val="002060"/>
                </a:solidFill>
              </a:rPr>
              <a:t>th</a:t>
            </a:r>
            <a:r>
              <a:rPr lang="en-GB" sz="1100">
                <a:solidFill>
                  <a:srgbClr val="002060"/>
                </a:solidFill>
              </a:rPr>
              <a:t> June 2023</a:t>
            </a:r>
            <a:endParaRPr lang="en-GB" sz="1100">
              <a:solidFill>
                <a:srgbClr val="002060"/>
              </a:solidFill>
              <a:cs typeface="Calibri"/>
            </a:endParaRPr>
          </a:p>
          <a:p>
            <a:pPr algn="ctr"/>
            <a:r>
              <a:rPr lang="en-GB" sz="1100" b="1">
                <a:solidFill>
                  <a:srgbClr val="002060"/>
                </a:solidFill>
              </a:rPr>
              <a:t>ECF focus of the week:</a:t>
            </a:r>
          </a:p>
          <a:p>
            <a:pPr algn="ctr"/>
            <a:r>
              <a:rPr lang="en-GB" sz="1100" i="1">
                <a:solidFill>
                  <a:srgbClr val="002060"/>
                </a:solidFill>
              </a:rPr>
              <a:t>Identifying the concepts, knowledge and skills in a scheme of work</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06703" y="1301095"/>
            <a:ext cx="5657201" cy="5479872"/>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buFont typeface="Arial" panose="020B0604020202020204" pitchFamily="34" charset="0"/>
              <a:buChar char="•"/>
            </a:pPr>
            <a:r>
              <a:rPr lang="en-GB" sz="1050" dirty="0">
                <a:solidFill>
                  <a:srgbClr val="002060"/>
                </a:solidFill>
                <a:cs typeface="Calibri"/>
              </a:rPr>
              <a:t>Welcome to Week 33 of the programme! Please find below an overview of this final half-term of Year 1.</a:t>
            </a:r>
            <a:endParaRPr lang="en-GB" sz="1050" dirty="0">
              <a:solidFill>
                <a:srgbClr val="002060"/>
              </a:solidFill>
              <a:ea typeface="Calibri"/>
              <a:cs typeface="Calibri"/>
            </a:endParaRPr>
          </a:p>
          <a:p>
            <a:pPr marL="171450" indent="-171450">
              <a:buFont typeface="Arial" panose="020B0604020202020204" pitchFamily="34" charset="0"/>
              <a:buChar char="•"/>
            </a:pPr>
            <a:r>
              <a:rPr lang="en-GB" sz="1050" dirty="0">
                <a:solidFill>
                  <a:srgbClr val="002060"/>
                </a:solidFill>
                <a:cs typeface="Calibri"/>
              </a:rPr>
              <a:t>In Week 33, you will all have the opportunity to attend the first </a:t>
            </a:r>
            <a:r>
              <a:rPr lang="en-GB" sz="1050" b="1" dirty="0">
                <a:solidFill>
                  <a:srgbClr val="002060"/>
                </a:solidFill>
                <a:cs typeface="Calibri"/>
              </a:rPr>
              <a:t>seminar</a:t>
            </a:r>
            <a:r>
              <a:rPr lang="en-GB" sz="1050" dirty="0">
                <a:solidFill>
                  <a:srgbClr val="002060"/>
                </a:solidFill>
                <a:cs typeface="Calibri"/>
              </a:rPr>
              <a:t> of Module 6, which focuses on </a:t>
            </a:r>
            <a:r>
              <a:rPr lang="en-GB" sz="1050" b="1" dirty="0">
                <a:solidFill>
                  <a:srgbClr val="002060"/>
                </a:solidFill>
                <a:cs typeface="Calibri"/>
              </a:rPr>
              <a:t>identifying and sequencing concepts, knowledge and skills of a subject.  </a:t>
            </a:r>
            <a:r>
              <a:rPr lang="en-GB" sz="1050" dirty="0">
                <a:solidFill>
                  <a:srgbClr val="002060"/>
                </a:solidFill>
                <a:cs typeface="Calibri"/>
              </a:rPr>
              <a:t>As always, please do remember to compete your seminar evaluation.  If, due to exceptional circumstances, you cannot attend the seminar, please also remember to email your induction tutor, seminar lead and </a:t>
            </a:r>
            <a:r>
              <a:rPr lang="en-GB" sz="1050" dirty="0">
                <a:solidFill>
                  <a:srgbClr val="002060"/>
                </a:solidFill>
                <a:cs typeface="Calibri"/>
                <a:hlinkClick r:id="rId6"/>
              </a:rPr>
              <a:t>attendance@xaviercet.org.uk</a:t>
            </a:r>
            <a:r>
              <a:rPr lang="en-GB" sz="1050" dirty="0">
                <a:solidFill>
                  <a:srgbClr val="002060"/>
                </a:solidFill>
                <a:cs typeface="Calibri"/>
              </a:rPr>
              <a:t> and remember we offer seminars on various days to try and accommodate your attendance at this busy time of the year. Many thanks.</a:t>
            </a:r>
            <a:endParaRPr lang="en-GB" sz="1050" dirty="0">
              <a:solidFill>
                <a:srgbClr val="002060"/>
              </a:solidFill>
              <a:ea typeface="Calibri"/>
              <a:cs typeface="Calibri"/>
            </a:endParaRPr>
          </a:p>
          <a:p>
            <a:pPr marL="171450" indent="-171450">
              <a:buFont typeface="Arial" panose="020B0604020202020204" pitchFamily="34" charset="0"/>
              <a:buChar char="•"/>
            </a:pPr>
            <a:r>
              <a:rPr lang="en-GB" sz="1050" dirty="0">
                <a:solidFill>
                  <a:srgbClr val="002060"/>
                </a:solidFill>
                <a:cs typeface="Calibri"/>
              </a:rPr>
              <a:t>It is </a:t>
            </a:r>
            <a:r>
              <a:rPr lang="en-GB" sz="1050" b="1" dirty="0">
                <a:solidFill>
                  <a:srgbClr val="002060"/>
                </a:solidFill>
                <a:cs typeface="Calibri"/>
              </a:rPr>
              <a:t>COMPETITION TIME!</a:t>
            </a:r>
            <a:r>
              <a:rPr lang="en-GB" sz="1050" dirty="0">
                <a:solidFill>
                  <a:srgbClr val="002060"/>
                </a:solidFill>
                <a:cs typeface="Calibri"/>
              </a:rPr>
              <a:t>  How would you like to</a:t>
            </a:r>
            <a:r>
              <a:rPr lang="en-GB" sz="1050" b="1" dirty="0">
                <a:solidFill>
                  <a:srgbClr val="002060"/>
                </a:solidFill>
                <a:cs typeface="Calibri"/>
              </a:rPr>
              <a:t> win a voucher for afternoon tea for yourself and a colleague/friend? </a:t>
            </a:r>
            <a:r>
              <a:rPr lang="en-GB" sz="1050" dirty="0">
                <a:solidFill>
                  <a:srgbClr val="002060"/>
                </a:solidFill>
                <a:cs typeface="Calibri"/>
              </a:rPr>
              <a:t>All you have to do is go to the Xavier Teaching School Hub’s Instagram page (</a:t>
            </a:r>
            <a:r>
              <a:rPr lang="en-GB" sz="1050" dirty="0">
                <a:solidFill>
                  <a:srgbClr val="002060"/>
                </a:solidFill>
                <a:cs typeface="Calibri"/>
                <a:hlinkClick r:id="rId7"/>
              </a:rPr>
              <a:t>@xaviertshub</a:t>
            </a:r>
            <a:r>
              <a:rPr lang="en-GB" sz="1050" dirty="0">
                <a:solidFill>
                  <a:srgbClr val="002060"/>
                </a:solidFill>
                <a:cs typeface="Calibri"/>
              </a:rPr>
              <a:t>) and tell us about someone who has been a fantastic help to you during your first year as an ECT.  This could be your mentor, induction tutor, another colleague, a family member – anyone, in fact, who has been a great support and why.  You don’t have to name names, if you don’t want to, but tell us who it is and how they have helped you.  </a:t>
            </a:r>
            <a:r>
              <a:rPr lang="en-GB" sz="1050" dirty="0">
                <a:solidFill>
                  <a:srgbClr val="132254"/>
                </a:solidFill>
                <a:cs typeface="Calibri"/>
              </a:rPr>
              <a:t>The most compelling post will win a voucher for afternoon tea for you and your nominated person!  Then like, comment and share the post so more ECTs can hear about your experience.</a:t>
            </a:r>
            <a:r>
              <a:rPr lang="en-GB" sz="1050" dirty="0">
                <a:solidFill>
                  <a:srgbClr val="002060"/>
                </a:solidFill>
                <a:cs typeface="Calibri"/>
              </a:rPr>
              <a:t> </a:t>
            </a:r>
            <a:r>
              <a:rPr lang="en-GB" sz="1050" b="1" dirty="0">
                <a:solidFill>
                  <a:srgbClr val="002060"/>
                </a:solidFill>
                <a:cs typeface="Calibri"/>
              </a:rPr>
              <a:t>Deadline for posts: 5 pm on Thursday 22nd June. </a:t>
            </a:r>
            <a:endParaRPr lang="en-GB" sz="1050" b="1" dirty="0">
              <a:solidFill>
                <a:srgbClr val="002060"/>
              </a:solidFill>
              <a:ea typeface="Calibri"/>
              <a:cs typeface="Calibri"/>
            </a:endParaRPr>
          </a:p>
          <a:p>
            <a:pPr marL="171450" indent="-171450">
              <a:buFont typeface="Arial" panose="020B0604020202020204" pitchFamily="34" charset="0"/>
              <a:buChar char="•"/>
            </a:pPr>
            <a:r>
              <a:rPr lang="en-GB" sz="1050" dirty="0">
                <a:solidFill>
                  <a:srgbClr val="002060"/>
                </a:solidFill>
                <a:cs typeface="Calibri"/>
              </a:rPr>
              <a:t>For those of you for whom this is term 3 of your ECT induction, you will have your first, </a:t>
            </a:r>
            <a:r>
              <a:rPr lang="en-GB" sz="1050" b="1" dirty="0">
                <a:solidFill>
                  <a:srgbClr val="002060"/>
                </a:solidFill>
                <a:cs typeface="Calibri"/>
              </a:rPr>
              <a:t>formal end-of-year assessment.  </a:t>
            </a:r>
            <a:r>
              <a:rPr lang="en-GB" sz="1050" dirty="0">
                <a:solidFill>
                  <a:srgbClr val="002060"/>
                </a:solidFill>
                <a:cs typeface="Calibri"/>
              </a:rPr>
              <a:t>The window for schools to complete this assessment is from 30</a:t>
            </a:r>
            <a:r>
              <a:rPr lang="en-GB" sz="1050" baseline="30000" dirty="0">
                <a:solidFill>
                  <a:srgbClr val="002060"/>
                </a:solidFill>
                <a:cs typeface="Calibri"/>
              </a:rPr>
              <a:t>th</a:t>
            </a:r>
            <a:r>
              <a:rPr lang="en-GB" sz="1050" dirty="0">
                <a:solidFill>
                  <a:srgbClr val="002060"/>
                </a:solidFill>
                <a:cs typeface="Calibri"/>
              </a:rPr>
              <a:t> June until 21</a:t>
            </a:r>
            <a:r>
              <a:rPr lang="en-GB" sz="1050" baseline="30000" dirty="0">
                <a:solidFill>
                  <a:srgbClr val="002060"/>
                </a:solidFill>
                <a:cs typeface="Calibri"/>
              </a:rPr>
              <a:t>st</a:t>
            </a:r>
            <a:r>
              <a:rPr lang="en-GB" sz="1050" dirty="0">
                <a:solidFill>
                  <a:srgbClr val="002060"/>
                </a:solidFill>
                <a:cs typeface="Calibri"/>
              </a:rPr>
              <a:t> July 2023.  Prior to your assessment taking place, there is a short form for you to complete, asking you to outline your progress against each of the Teachers’ Standards this year.  Full details of the end-of-year assessment process can be found in the secure </a:t>
            </a:r>
            <a:r>
              <a:rPr lang="en-GB" sz="1050" b="1" dirty="0">
                <a:solidFill>
                  <a:srgbClr val="002060"/>
                </a:solidFill>
                <a:cs typeface="Calibri"/>
              </a:rPr>
              <a:t>ECF Member Area </a:t>
            </a:r>
            <a:r>
              <a:rPr lang="en-GB" sz="1050" dirty="0">
                <a:solidFill>
                  <a:srgbClr val="002060"/>
                </a:solidFill>
                <a:cs typeface="Calibri"/>
              </a:rPr>
              <a:t>of the Xavier website </a:t>
            </a:r>
            <a:r>
              <a:rPr lang="en-GB" sz="1050" dirty="0">
                <a:solidFill>
                  <a:srgbClr val="002060"/>
                </a:solidFill>
                <a:cs typeface="Calibri"/>
                <a:hlinkClick r:id="rId8"/>
              </a:rPr>
              <a:t>ECF Member Area</a:t>
            </a:r>
            <a:r>
              <a:rPr lang="en-GB" sz="1050" dirty="0">
                <a:solidFill>
                  <a:srgbClr val="002060"/>
                </a:solidFill>
                <a:cs typeface="Calibri"/>
              </a:rPr>
              <a:t>.  The email address you need to use to login is </a:t>
            </a:r>
            <a:r>
              <a:rPr lang="en-GB" sz="1050" b="1" dirty="0">
                <a:solidFill>
                  <a:srgbClr val="002060"/>
                </a:solidFill>
                <a:cs typeface="Calibri"/>
                <a:hlinkClick r:id="rId9">
                  <a:extLst>
                    <a:ext uri="{A12FA001-AC4F-418D-AE19-62706E023703}">
                      <ahyp:hlinkClr xmlns:ahyp="http://schemas.microsoft.com/office/drawing/2018/hyperlinkcolor" val="tx"/>
                    </a:ext>
                  </a:extLst>
                </a:hlinkClick>
              </a:rPr>
              <a:t>xavierecf@xavier.org.uk</a:t>
            </a:r>
            <a:r>
              <a:rPr lang="en-GB" sz="1050" b="1" dirty="0">
                <a:solidFill>
                  <a:srgbClr val="002060"/>
                </a:solidFill>
                <a:cs typeface="Calibri"/>
              </a:rPr>
              <a:t> </a:t>
            </a:r>
            <a:r>
              <a:rPr lang="en-GB" sz="1050" dirty="0">
                <a:solidFill>
                  <a:srgbClr val="002060"/>
                </a:solidFill>
                <a:cs typeface="Calibri"/>
              </a:rPr>
              <a:t>and the password is </a:t>
            </a:r>
            <a:r>
              <a:rPr lang="en-GB" sz="1050" b="1" dirty="0" err="1">
                <a:solidFill>
                  <a:srgbClr val="002060"/>
                </a:solidFill>
                <a:cs typeface="Calibri"/>
              </a:rPr>
              <a:t>Xaviertsh</a:t>
            </a:r>
            <a:r>
              <a:rPr lang="en-GB" sz="1050" b="1" dirty="0">
                <a:solidFill>
                  <a:srgbClr val="002060"/>
                </a:solidFill>
                <a:cs typeface="Calibri"/>
              </a:rPr>
              <a:t>.  </a:t>
            </a:r>
            <a:r>
              <a:rPr lang="en-GB" sz="1050" dirty="0">
                <a:solidFill>
                  <a:srgbClr val="002060"/>
                </a:solidFill>
                <a:cs typeface="Calibri"/>
              </a:rPr>
              <a:t>Once logged in, please navigate to the Induction Tutor Area and select the </a:t>
            </a:r>
            <a:r>
              <a:rPr lang="en-GB" sz="1050" i="1" dirty="0">
                <a:solidFill>
                  <a:srgbClr val="002060"/>
                </a:solidFill>
                <a:cs typeface="Calibri"/>
              </a:rPr>
              <a:t>End of year assessments </a:t>
            </a:r>
            <a:r>
              <a:rPr lang="en-GB" sz="1050" dirty="0">
                <a:solidFill>
                  <a:srgbClr val="002060"/>
                </a:solidFill>
                <a:cs typeface="Calibri"/>
              </a:rPr>
              <a:t>link, then open </a:t>
            </a:r>
            <a:r>
              <a:rPr lang="en-GB" sz="1050" i="1" dirty="0">
                <a:solidFill>
                  <a:srgbClr val="002060"/>
                </a:solidFill>
                <a:cs typeface="Calibri"/>
              </a:rPr>
              <a:t>Guidance for ECT Formal Assessments. </a:t>
            </a:r>
            <a:endParaRPr lang="en-GB" sz="1050" i="1" dirty="0">
              <a:solidFill>
                <a:srgbClr val="002060"/>
              </a:solidFill>
              <a:ea typeface="Calibri"/>
              <a:cs typeface="Calibri"/>
            </a:endParaRPr>
          </a:p>
          <a:p>
            <a:pPr marL="171450" indent="-171450">
              <a:buFont typeface="Arial" panose="020B0604020202020204" pitchFamily="34" charset="0"/>
              <a:buChar char="•"/>
            </a:pPr>
            <a:r>
              <a:rPr lang="en-GB" sz="1050" dirty="0">
                <a:solidFill>
                  <a:srgbClr val="002060"/>
                </a:solidFill>
                <a:cs typeface="Calibri"/>
              </a:rPr>
              <a:t>As you know, the Teach First ECF programme had an </a:t>
            </a:r>
            <a:r>
              <a:rPr lang="en-GB" sz="1050" b="1" dirty="0">
                <a:solidFill>
                  <a:srgbClr val="002060"/>
                </a:solidFill>
                <a:cs typeface="Calibri"/>
              </a:rPr>
              <a:t>Ofsted </a:t>
            </a:r>
            <a:r>
              <a:rPr lang="en-GB" sz="1050" dirty="0">
                <a:solidFill>
                  <a:srgbClr val="002060"/>
                </a:solidFill>
                <a:cs typeface="Calibri"/>
              </a:rPr>
              <a:t>inspection in March.  We are delighted to say that their </a:t>
            </a:r>
            <a:r>
              <a:rPr lang="en-GB" sz="1050" b="1" dirty="0">
                <a:solidFill>
                  <a:srgbClr val="002060"/>
                </a:solidFill>
                <a:cs typeface="Calibri"/>
              </a:rPr>
              <a:t>outstanding </a:t>
            </a:r>
            <a:r>
              <a:rPr lang="en-GB" sz="1050" dirty="0">
                <a:solidFill>
                  <a:srgbClr val="002060"/>
                </a:solidFill>
                <a:cs typeface="Calibri"/>
              </a:rPr>
              <a:t>report has now been published.  Please do take a look! </a:t>
            </a:r>
            <a:r>
              <a:rPr lang="en-GB" sz="1050" dirty="0">
                <a:solidFill>
                  <a:srgbClr val="002060"/>
                </a:solidFill>
                <a:cs typeface="Calibri"/>
                <a:hlinkClick r:id="rId10"/>
              </a:rPr>
              <a:t>Teach First Ofsted Report</a:t>
            </a:r>
            <a:endParaRPr lang="en-GB" sz="1050" dirty="0">
              <a:solidFill>
                <a:srgbClr val="002060"/>
              </a:solidFill>
              <a:cs typeface="Calibri"/>
            </a:endParaRPr>
          </a:p>
          <a:p>
            <a:pPr marL="171450" indent="-171450">
              <a:buFont typeface="Arial" panose="020B0604020202020204" pitchFamily="34" charset="0"/>
              <a:buChar char="•"/>
            </a:pPr>
            <a:r>
              <a:rPr lang="en-GB" sz="1050" dirty="0">
                <a:solidFill>
                  <a:srgbClr val="002060"/>
                </a:solidFill>
                <a:cs typeface="Calibri"/>
              </a:rPr>
              <a:t>Do you know anyone who might want to be a teacher? Please see the last page of this bulletin for a fantastic opportunity to recommend a friend and earn yourself some money!</a:t>
            </a:r>
            <a:endParaRPr lang="en-GB" sz="1050" dirty="0">
              <a:solidFill>
                <a:srgbClr val="002060"/>
              </a:solidFill>
              <a:ea typeface="Calibri"/>
              <a:cs typeface="Calibri"/>
            </a:endParaRPr>
          </a:p>
          <a:p>
            <a:pPr marL="171450" indent="-171450">
              <a:buFont typeface="Arial" panose="020B0604020202020204" pitchFamily="34" charset="0"/>
              <a:buChar char="•"/>
            </a:pPr>
            <a:endParaRPr lang="en-GB" sz="1050">
              <a:solidFill>
                <a:srgbClr val="002060"/>
              </a:solidFill>
              <a:cs typeface="Calibri"/>
            </a:endParaRPr>
          </a:p>
          <a:p>
            <a:pPr lvl="1"/>
            <a:endParaRPr lang="en-GB" sz="1050">
              <a:solidFill>
                <a:srgbClr val="002060"/>
              </a:solidFill>
              <a:cs typeface="Calibri"/>
            </a:endParaRPr>
          </a:p>
          <a:p>
            <a:pPr marL="171450" indent="-171450">
              <a:buFont typeface="Arial" panose="020B0604020202020204" pitchFamily="34" charset="0"/>
              <a:buChar char="•"/>
            </a:pPr>
            <a:endParaRPr lang="en-GB" sz="1050">
              <a:solidFill>
                <a:srgbClr val="002060"/>
              </a:solidFill>
              <a:cs typeface="Calibri"/>
            </a:endParaRPr>
          </a:p>
          <a:p>
            <a:pPr marL="171450" indent="-171450">
              <a:buFont typeface="Arial" panose="020B0604020202020204" pitchFamily="34" charset="0"/>
              <a:buChar char="•"/>
            </a:pPr>
            <a:endParaRPr lang="en-GB" sz="1050">
              <a:solidFill>
                <a:schemeClr val="accent5">
                  <a:lumMod val="50000"/>
                </a:schemeClr>
              </a:solidFill>
              <a:cs typeface="Calibri"/>
            </a:endParaRPr>
          </a:p>
          <a:p>
            <a:endParaRPr lang="en-GB" sz="1050">
              <a:solidFill>
                <a:schemeClr val="accent5">
                  <a:lumMod val="50000"/>
                </a:schemeClr>
              </a:solidFill>
              <a:cs typeface="Calibri"/>
            </a:endParaRPr>
          </a:p>
          <a:p>
            <a:pPr marL="171450" indent="-171450">
              <a:buFont typeface="Arial" panose="020B0604020202020204" pitchFamily="34" charset="0"/>
              <a:buChar char="•"/>
            </a:pPr>
            <a:endParaRPr lang="en-GB" sz="1050">
              <a:solidFill>
                <a:schemeClr val="accent5">
                  <a:lumMod val="50000"/>
                </a:schemeClr>
              </a:solidFill>
              <a:cs typeface="Calibri"/>
            </a:endParaRPr>
          </a:p>
          <a:p>
            <a:pPr marL="171450" indent="-171450">
              <a:buFont typeface="Arial" panose="020B0604020202020204" pitchFamily="34" charset="0"/>
              <a:buChar char="•"/>
            </a:pPr>
            <a:endParaRPr lang="en-GB" sz="1050">
              <a:solidFill>
                <a:schemeClr val="accent5">
                  <a:lumMod val="50000"/>
                </a:schemeClr>
              </a:solidFill>
              <a:cs typeface="Calibri"/>
            </a:endParaRPr>
          </a:p>
          <a:p>
            <a:pPr marL="171450" indent="-171450">
              <a:buFont typeface="Arial" panose="020B0604020202020204" pitchFamily="34" charset="0"/>
              <a:buChar char="•"/>
            </a:pPr>
            <a:endParaRPr lang="en-GB" sz="1050">
              <a:solidFill>
                <a:schemeClr val="accent5">
                  <a:lumMod val="50000"/>
                </a:schemeClr>
              </a:solidFill>
              <a:cs typeface="Calibri"/>
            </a:endParaRPr>
          </a:p>
          <a:p>
            <a:endParaRPr lang="en-GB" sz="1050">
              <a:solidFill>
                <a:srgbClr val="132254"/>
              </a:solidFill>
              <a:cs typeface="Calibri"/>
            </a:endParaRPr>
          </a:p>
        </p:txBody>
      </p:sp>
      <p:grpSp>
        <p:nvGrpSpPr>
          <p:cNvPr id="61" name="Group 60"/>
          <p:cNvGrpSpPr/>
          <p:nvPr/>
        </p:nvGrpSpPr>
        <p:grpSpPr>
          <a:xfrm>
            <a:off x="101240" y="1298716"/>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latin typeface="Gill Sans MT Condensed" panose="020B0506020104020203" pitchFamily="34" charset="0"/>
                  </a:rPr>
                  <a:t>Team Message</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31">
            <a:extLst>
              <a:ext uri="{FF2B5EF4-FFF2-40B4-BE49-F238E27FC236}">
                <a16:creationId xmlns:a16="http://schemas.microsoft.com/office/drawing/2014/main" id="{346582E9-11F9-484E-ABB7-FDC56C1B5E8B}"/>
              </a:ext>
            </a:extLst>
          </p:cNvPr>
          <p:cNvPicPr/>
          <p:nvPr/>
        </p:nvPicPr>
        <p:blipFill rotWithShape="1">
          <a:blip r:embed="rId12">
            <a:extLst>
              <a:ext uri="{28A0092B-C50C-407E-A947-70E740481C1C}">
                <a14:useLocalDpi xmlns:a14="http://schemas.microsoft.com/office/drawing/2010/main" val="0"/>
              </a:ext>
            </a:extLst>
          </a:blip>
          <a:srcRect l="1580" t="1634" r="2390" b="29988"/>
          <a:stretch/>
        </p:blipFill>
        <p:spPr bwMode="auto">
          <a:xfrm>
            <a:off x="496004" y="6875765"/>
            <a:ext cx="6171875" cy="287339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25230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70551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33 bulletin </a:t>
            </a:r>
          </a:p>
          <a:p>
            <a:pPr algn="ctr"/>
            <a:r>
              <a:rPr lang="en-GB" sz="1100">
                <a:solidFill>
                  <a:srgbClr val="002060"/>
                </a:solidFill>
              </a:rPr>
              <a:t>w/b Monday 12</a:t>
            </a:r>
            <a:r>
              <a:rPr lang="en-GB" sz="1100" baseline="30000">
                <a:solidFill>
                  <a:srgbClr val="002060"/>
                </a:solidFill>
              </a:rPr>
              <a:t>th</a:t>
            </a:r>
            <a:r>
              <a:rPr lang="en-GB" sz="1100">
                <a:solidFill>
                  <a:srgbClr val="002060"/>
                </a:solidFill>
              </a:rPr>
              <a:t> June 2023</a:t>
            </a:r>
            <a:endParaRPr lang="en-GB" sz="1100">
              <a:solidFill>
                <a:srgbClr val="002060"/>
              </a:solidFill>
              <a:cs typeface="Calibri"/>
            </a:endParaRPr>
          </a:p>
          <a:p>
            <a:pPr algn="ctr"/>
            <a:r>
              <a:rPr lang="en-GB" sz="1100" b="1">
                <a:solidFill>
                  <a:srgbClr val="002060"/>
                </a:solidFill>
              </a:rPr>
              <a:t>ECF focus of the week:</a:t>
            </a:r>
          </a:p>
          <a:p>
            <a:pPr algn="ctr"/>
            <a:r>
              <a:rPr lang="en-GB" sz="1100" i="1">
                <a:solidFill>
                  <a:srgbClr val="002060"/>
                </a:solidFill>
              </a:rPr>
              <a:t>Identifying the concepts, knowledge and skills in a scheme of work</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759"/>
            <a:ext cx="1918172" cy="1086040"/>
          </a:xfrm>
          <a:prstGeom prst="rect">
            <a:avLst/>
          </a:prstGeom>
        </p:spPr>
      </p:pic>
      <p:sp>
        <p:nvSpPr>
          <p:cNvPr id="6" name="Rectangle 1">
            <a:extLst>
              <a:ext uri="{FF2B5EF4-FFF2-40B4-BE49-F238E27FC236}">
                <a16:creationId xmlns:a16="http://schemas.microsoft.com/office/drawing/2014/main" id="{0D74754E-A957-4EDC-AB54-05A32B13EAE4}"/>
              </a:ext>
            </a:extLst>
          </p:cNvPr>
          <p:cNvSpPr>
            <a:spLocks noChangeArrowheads="1"/>
          </p:cNvSpPr>
          <p:nvPr/>
        </p:nvSpPr>
        <p:spPr bwMode="auto">
          <a:xfrm>
            <a:off x="603835" y="6970753"/>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ounded Rectangle 20">
            <a:extLst>
              <a:ext uri="{FF2B5EF4-FFF2-40B4-BE49-F238E27FC236}">
                <a16:creationId xmlns:a16="http://schemas.microsoft.com/office/drawing/2014/main" id="{BE80F548-89CB-4695-BBFF-1E8DA6F4A2A7}"/>
              </a:ext>
            </a:extLst>
          </p:cNvPr>
          <p:cNvSpPr/>
          <p:nvPr/>
        </p:nvSpPr>
        <p:spPr>
          <a:xfrm>
            <a:off x="1085554" y="5232457"/>
            <a:ext cx="5663225" cy="1427235"/>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050" b="1" dirty="0">
                <a:solidFill>
                  <a:schemeClr val="accent4">
                    <a:lumMod val="75000"/>
                  </a:schemeClr>
                </a:solidFill>
              </a:rPr>
              <a:t>Message for your mentor</a:t>
            </a:r>
          </a:p>
          <a:p>
            <a:pPr marL="171450" indent="-171450">
              <a:buFont typeface="Arial,Sans-Serif" panose="020B0604020202020204" pitchFamily="34" charset="0"/>
              <a:buChar char="•"/>
            </a:pPr>
            <a:r>
              <a:rPr lang="en-GB" sz="1050" dirty="0">
                <a:solidFill>
                  <a:schemeClr val="accent5">
                    <a:lumMod val="50000"/>
                  </a:schemeClr>
                </a:solidFill>
              </a:rPr>
              <a:t>In Week 33, as outlined above, your interaction with your ECT centres around </a:t>
            </a:r>
            <a:r>
              <a:rPr lang="en-GB" sz="1050" b="1" dirty="0">
                <a:solidFill>
                  <a:schemeClr val="accent5">
                    <a:lumMod val="50000"/>
                  </a:schemeClr>
                </a:solidFill>
              </a:rPr>
              <a:t>the  key knowledge, concepts and skills they have chosen to include in their scheme of work.  </a:t>
            </a:r>
            <a:r>
              <a:rPr lang="en-GB" sz="1050" dirty="0">
                <a:solidFill>
                  <a:schemeClr val="accent5">
                    <a:lumMod val="50000"/>
                  </a:schemeClr>
                </a:solidFill>
              </a:rPr>
              <a:t>Please refer to </a:t>
            </a:r>
            <a:r>
              <a:rPr lang="en-GB" sz="1050" b="1" dirty="0">
                <a:solidFill>
                  <a:schemeClr val="accent5">
                    <a:lumMod val="50000"/>
                  </a:schemeClr>
                </a:solidFill>
              </a:rPr>
              <a:t>page 97 </a:t>
            </a:r>
            <a:r>
              <a:rPr lang="en-GB" sz="1050" dirty="0">
                <a:solidFill>
                  <a:schemeClr val="accent5">
                    <a:lumMod val="50000"/>
                  </a:schemeClr>
                </a:solidFill>
              </a:rPr>
              <a:t>in your mentor handbook.  </a:t>
            </a:r>
            <a:r>
              <a:rPr lang="en-GB" sz="1050" dirty="0">
                <a:solidFill>
                  <a:schemeClr val="accent5">
                    <a:lumMod val="50000"/>
                  </a:schemeClr>
                </a:solidFill>
                <a:hlinkClick r:id="rId6">
                  <a:extLst>
                    <a:ext uri="{A12FA001-AC4F-418D-AE19-62706E023703}">
                      <ahyp:hlinkClr xmlns:ahyp="http://schemas.microsoft.com/office/drawing/2018/hyperlinkcolor" val="tx"/>
                    </a:ext>
                  </a:extLst>
                </a:hlinkClick>
              </a:rPr>
              <a:t>Mentor video for Week 33</a:t>
            </a:r>
            <a:r>
              <a:rPr lang="en-GB" sz="1050" dirty="0">
                <a:solidFill>
                  <a:schemeClr val="accent5">
                    <a:lumMod val="50000"/>
                  </a:schemeClr>
                </a:solidFill>
              </a:rPr>
              <a:t>  (6:44 mins)</a:t>
            </a:r>
            <a:endParaRPr lang="en-GB" sz="1050" dirty="0">
              <a:solidFill>
                <a:schemeClr val="accent5">
                  <a:lumMod val="50000"/>
                </a:schemeClr>
              </a:solidFill>
              <a:hlinkClick r:id="rId7">
                <a:extLst>
                  <a:ext uri="{A12FA001-AC4F-418D-AE19-62706E023703}">
                    <ahyp:hlinkClr xmlns:ahyp="http://schemas.microsoft.com/office/drawing/2018/hyperlinkcolor" val="tx"/>
                  </a:ext>
                </a:extLst>
              </a:hlinkClick>
            </a:endParaRPr>
          </a:p>
          <a:p>
            <a:pPr marL="171450" indent="-171450">
              <a:buFont typeface="Arial,Sans-Serif" panose="020B0604020202020204" pitchFamily="34" charset="0"/>
              <a:buChar char="•"/>
            </a:pPr>
            <a:r>
              <a:rPr lang="en-GB" sz="1050" dirty="0">
                <a:solidFill>
                  <a:schemeClr val="accent5">
                    <a:lumMod val="50000"/>
                  </a:schemeClr>
                </a:solidFill>
                <a:ea typeface="Calibri"/>
                <a:cs typeface="Calibri"/>
              </a:rPr>
              <a:t>A reminder to save the date: the next mentor training dates are during the w/c 19th June. There will be choice of training session available to you each night from 4pm. All links will be sent in next week's bulletin. The focus of the mentor training is </a:t>
            </a:r>
            <a:r>
              <a:rPr lang="en-GB" sz="1050" b="1" dirty="0">
                <a:solidFill>
                  <a:schemeClr val="accent5">
                    <a:lumMod val="50000"/>
                  </a:schemeClr>
                </a:solidFill>
                <a:ea typeface="Calibri"/>
                <a:cs typeface="Calibri"/>
              </a:rPr>
              <a:t>building resilience</a:t>
            </a:r>
            <a:r>
              <a:rPr lang="en-GB" sz="1050" dirty="0">
                <a:solidFill>
                  <a:schemeClr val="accent5">
                    <a:lumMod val="50000"/>
                  </a:schemeClr>
                </a:solidFill>
                <a:ea typeface="Calibri"/>
                <a:cs typeface="Calibri"/>
              </a:rPr>
              <a:t> in your ECT which is a valuable tool for mentors in their role. </a:t>
            </a:r>
          </a:p>
        </p:txBody>
      </p:sp>
      <p:grpSp>
        <p:nvGrpSpPr>
          <p:cNvPr id="14" name="Group 13">
            <a:extLst>
              <a:ext uri="{FF2B5EF4-FFF2-40B4-BE49-F238E27FC236}">
                <a16:creationId xmlns:a16="http://schemas.microsoft.com/office/drawing/2014/main" id="{E4807065-0888-4F39-8684-3B2E5FA0D8C7}"/>
              </a:ext>
            </a:extLst>
          </p:cNvPr>
          <p:cNvGrpSpPr/>
          <p:nvPr/>
        </p:nvGrpSpPr>
        <p:grpSpPr>
          <a:xfrm>
            <a:off x="190481" y="5301457"/>
            <a:ext cx="715715" cy="873858"/>
            <a:chOff x="5048571" y="563945"/>
            <a:chExt cx="2224100" cy="2757312"/>
          </a:xfrm>
        </p:grpSpPr>
        <p:sp>
          <p:nvSpPr>
            <p:cNvPr id="15" name="Oval 14">
              <a:extLst>
                <a:ext uri="{FF2B5EF4-FFF2-40B4-BE49-F238E27FC236}">
                  <a16:creationId xmlns:a16="http://schemas.microsoft.com/office/drawing/2014/main" id="{21C807A1-7B18-404B-BCA5-4914D66B3F35}"/>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16" name="Picture 6" descr="mentoring Icon 2514129">
              <a:extLst>
                <a:ext uri="{FF2B5EF4-FFF2-40B4-BE49-F238E27FC236}">
                  <a16:creationId xmlns:a16="http://schemas.microsoft.com/office/drawing/2014/main" id="{5D5BD6BD-04C9-4546-8477-AD29AA88BE8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17" name="Rounded Rectangle 78">
              <a:extLst>
                <a:ext uri="{FF2B5EF4-FFF2-40B4-BE49-F238E27FC236}">
                  <a16:creationId xmlns:a16="http://schemas.microsoft.com/office/drawing/2014/main" id="{D856FC1F-583B-441A-88C9-92E5D24D64D0}"/>
                </a:ext>
              </a:extLst>
            </p:cNvPr>
            <p:cNvSpPr/>
            <p:nvPr/>
          </p:nvSpPr>
          <p:spPr>
            <a:xfrm>
              <a:off x="5058042" y="2851974"/>
              <a:ext cx="2214629" cy="469283"/>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Your mentor</a:t>
              </a:r>
            </a:p>
          </p:txBody>
        </p:sp>
      </p:grpSp>
      <p:sp>
        <p:nvSpPr>
          <p:cNvPr id="18" name="Rounded Rectangle 20">
            <a:extLst>
              <a:ext uri="{FF2B5EF4-FFF2-40B4-BE49-F238E27FC236}">
                <a16:creationId xmlns:a16="http://schemas.microsoft.com/office/drawing/2014/main" id="{BFE965CE-47D0-4328-877C-F78764C29D9C}"/>
              </a:ext>
            </a:extLst>
          </p:cNvPr>
          <p:cNvSpPr/>
          <p:nvPr/>
        </p:nvSpPr>
        <p:spPr>
          <a:xfrm>
            <a:off x="1088019" y="2874109"/>
            <a:ext cx="5663225" cy="2153446"/>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endParaRPr lang="en-GB" sz="1050" dirty="0">
              <a:solidFill>
                <a:schemeClr val="accent5">
                  <a:lumMod val="50000"/>
                </a:schemeClr>
              </a:solidFill>
            </a:endParaRPr>
          </a:p>
          <a:p>
            <a:pPr marL="171450" indent="-171450">
              <a:buFont typeface="Arial" panose="020B0604020202020204" pitchFamily="34" charset="0"/>
              <a:buChar char="•"/>
            </a:pPr>
            <a:r>
              <a:rPr lang="en-GB" sz="1050" dirty="0">
                <a:solidFill>
                  <a:srgbClr val="002060"/>
                </a:solidFill>
              </a:rPr>
              <a:t>In Week 33, there is </a:t>
            </a:r>
            <a:r>
              <a:rPr lang="en-GB" sz="1050" b="1" dirty="0">
                <a:solidFill>
                  <a:srgbClr val="002060"/>
                </a:solidFill>
              </a:rPr>
              <a:t>no scheduled observation</a:t>
            </a:r>
            <a:r>
              <a:rPr lang="en-GB" sz="1050" dirty="0">
                <a:solidFill>
                  <a:srgbClr val="002060"/>
                </a:solidFill>
              </a:rPr>
              <a:t>.  Rather, you will have a </a:t>
            </a:r>
            <a:r>
              <a:rPr lang="en-GB" sz="1050" b="1" dirty="0">
                <a:solidFill>
                  <a:srgbClr val="002060"/>
                </a:solidFill>
              </a:rPr>
              <a:t>professional discussion </a:t>
            </a:r>
            <a:r>
              <a:rPr lang="en-GB" sz="1050" dirty="0">
                <a:solidFill>
                  <a:srgbClr val="002060"/>
                </a:solidFill>
              </a:rPr>
              <a:t>with your mentor around the key knowledge, concepts and skills you have chosen to include in your scheme of work.  </a:t>
            </a:r>
            <a:endParaRPr lang="en-GB" sz="1050" dirty="0">
              <a:solidFill>
                <a:srgbClr val="002060"/>
              </a:solidFill>
              <a:ea typeface="Calibri"/>
              <a:cs typeface="Calibri"/>
            </a:endParaRPr>
          </a:p>
          <a:p>
            <a:pPr marL="171450" indent="-171450">
              <a:buFont typeface="Arial" panose="020B0604020202020204" pitchFamily="34" charset="0"/>
              <a:buChar char="•"/>
            </a:pPr>
            <a:r>
              <a:rPr lang="en-GB" sz="1050" dirty="0">
                <a:solidFill>
                  <a:srgbClr val="002060"/>
                </a:solidFill>
              </a:rPr>
              <a:t>Your discussion might include:</a:t>
            </a:r>
            <a:endParaRPr lang="en-GB" sz="1050" dirty="0">
              <a:solidFill>
                <a:srgbClr val="002060"/>
              </a:solidFill>
              <a:ea typeface="Calibri" panose="020F0502020204030204"/>
              <a:cs typeface="Calibri" panose="020F0502020204030204"/>
            </a:endParaRPr>
          </a:p>
          <a:p>
            <a:pPr marL="628650" lvl="1" indent="-171450">
              <a:buFont typeface="Arial" panose="020B0604020202020204" pitchFamily="34" charset="0"/>
              <a:buChar char="•"/>
            </a:pPr>
            <a:r>
              <a:rPr lang="en-GB" sz="1050" dirty="0">
                <a:solidFill>
                  <a:srgbClr val="002060"/>
                </a:solidFill>
              </a:rPr>
              <a:t>What big ideas of the subject or key concepts is this scheme building upon?</a:t>
            </a:r>
            <a:endParaRPr lang="en-GB" sz="1050" dirty="0">
              <a:solidFill>
                <a:srgbClr val="002060"/>
              </a:solidFill>
              <a:ea typeface="Calibri" panose="020F0502020204030204"/>
              <a:cs typeface="Calibri" panose="020F0502020204030204"/>
            </a:endParaRPr>
          </a:p>
          <a:p>
            <a:pPr marL="628650" lvl="1" indent="-171450">
              <a:buFont typeface="Arial" panose="020B0604020202020204" pitchFamily="34" charset="0"/>
              <a:buChar char="•"/>
            </a:pPr>
            <a:r>
              <a:rPr lang="en-GB" sz="1050" dirty="0">
                <a:solidFill>
                  <a:srgbClr val="002060"/>
                </a:solidFill>
              </a:rPr>
              <a:t>What follows this scheme and what new content do pupils need for successful learning in the future?</a:t>
            </a:r>
            <a:endParaRPr lang="en-GB" sz="1050" dirty="0">
              <a:solidFill>
                <a:srgbClr val="002060"/>
              </a:solidFill>
              <a:ea typeface="Calibri" panose="020F0502020204030204"/>
              <a:cs typeface="Calibri" panose="020F0502020204030204"/>
            </a:endParaRPr>
          </a:p>
          <a:p>
            <a:pPr marL="628650" lvl="1" indent="-171450">
              <a:buFont typeface="Arial" panose="020B0604020202020204" pitchFamily="34" charset="0"/>
              <a:buChar char="•"/>
            </a:pPr>
            <a:r>
              <a:rPr lang="en-GB" sz="1050" dirty="0">
                <a:solidFill>
                  <a:srgbClr val="002060"/>
                </a:solidFill>
              </a:rPr>
              <a:t>What concepts, knowledge and skills have you identified and why?</a:t>
            </a:r>
            <a:endParaRPr lang="en-GB" sz="1050" dirty="0">
              <a:solidFill>
                <a:srgbClr val="002060"/>
              </a:solidFill>
              <a:ea typeface="Calibri" panose="020F0502020204030204"/>
              <a:cs typeface="Calibri" panose="020F0502020204030204"/>
            </a:endParaRPr>
          </a:p>
          <a:p>
            <a:pPr marL="628650" lvl="1" indent="-171450">
              <a:buFont typeface="Arial" panose="020B0604020202020204" pitchFamily="34" charset="0"/>
              <a:buChar char="•"/>
            </a:pPr>
            <a:r>
              <a:rPr lang="en-GB" sz="1050" dirty="0">
                <a:solidFill>
                  <a:srgbClr val="002060"/>
                </a:solidFill>
              </a:rPr>
              <a:t>What concepts, knowledge and skills did you decide </a:t>
            </a:r>
            <a:r>
              <a:rPr lang="en-GB" sz="1050" b="1" dirty="0">
                <a:solidFill>
                  <a:srgbClr val="002060"/>
                </a:solidFill>
              </a:rPr>
              <a:t>not</a:t>
            </a:r>
            <a:r>
              <a:rPr lang="en-GB" sz="1050" dirty="0">
                <a:solidFill>
                  <a:srgbClr val="002060"/>
                </a:solidFill>
              </a:rPr>
              <a:t> to include and why?</a:t>
            </a:r>
            <a:endParaRPr lang="en-GB" sz="1050" dirty="0">
              <a:solidFill>
                <a:srgbClr val="002060"/>
              </a:solidFill>
              <a:ea typeface="Calibri"/>
              <a:cs typeface="Calibri"/>
            </a:endParaRPr>
          </a:p>
          <a:p>
            <a:pPr marL="628650" lvl="1" indent="-171450">
              <a:buFont typeface="Arial" panose="020B0604020202020204" pitchFamily="34" charset="0"/>
              <a:buChar char="•"/>
            </a:pPr>
            <a:r>
              <a:rPr lang="en-GB" sz="1050" dirty="0">
                <a:solidFill>
                  <a:srgbClr val="002060"/>
                </a:solidFill>
              </a:rPr>
              <a:t>What tier 2 and tier 3 vocabulary have you identified and why?</a:t>
            </a:r>
            <a:endParaRPr lang="en-GB" sz="1050" dirty="0">
              <a:solidFill>
                <a:srgbClr val="002060"/>
              </a:solidFill>
              <a:ea typeface="Calibri"/>
              <a:cs typeface="Calibri"/>
            </a:endParaRPr>
          </a:p>
          <a:p>
            <a:pPr marL="628650" lvl="1" indent="-171450">
              <a:buFont typeface="Arial" panose="020B0604020202020204" pitchFamily="34" charset="0"/>
              <a:buChar char="•"/>
            </a:pPr>
            <a:r>
              <a:rPr lang="en-GB" sz="1050" dirty="0">
                <a:solidFill>
                  <a:srgbClr val="002060"/>
                </a:solidFill>
              </a:rPr>
              <a:t>How much time do you estimate will be needed to teach this scheme of work?</a:t>
            </a:r>
            <a:endParaRPr lang="en-GB" sz="1050" dirty="0">
              <a:solidFill>
                <a:srgbClr val="002060"/>
              </a:solidFill>
              <a:ea typeface="Calibri"/>
              <a:cs typeface="Calibri"/>
            </a:endParaRPr>
          </a:p>
        </p:txBody>
      </p:sp>
      <p:grpSp>
        <p:nvGrpSpPr>
          <p:cNvPr id="19" name="Group 18">
            <a:extLst>
              <a:ext uri="{FF2B5EF4-FFF2-40B4-BE49-F238E27FC236}">
                <a16:creationId xmlns:a16="http://schemas.microsoft.com/office/drawing/2014/main" id="{D3182F49-99ED-4155-812E-BF82171318D2}"/>
              </a:ext>
            </a:extLst>
          </p:cNvPr>
          <p:cNvGrpSpPr/>
          <p:nvPr/>
        </p:nvGrpSpPr>
        <p:grpSpPr>
          <a:xfrm>
            <a:off x="139958" y="2874884"/>
            <a:ext cx="791913" cy="906515"/>
            <a:chOff x="217656" y="1297673"/>
            <a:chExt cx="2254254" cy="2757312"/>
          </a:xfrm>
        </p:grpSpPr>
        <p:sp>
          <p:nvSpPr>
            <p:cNvPr id="21" name="Oval 20">
              <a:extLst>
                <a:ext uri="{FF2B5EF4-FFF2-40B4-BE49-F238E27FC236}">
                  <a16:creationId xmlns:a16="http://schemas.microsoft.com/office/drawing/2014/main" id="{51099186-CDC7-46B2-9561-CD2AC7F4118A}"/>
                </a:ext>
              </a:extLst>
            </p:cNvPr>
            <p:cNvSpPr/>
            <p:nvPr/>
          </p:nvSpPr>
          <p:spPr>
            <a:xfrm>
              <a:off x="217656" y="1297673"/>
              <a:ext cx="2214629" cy="2214631"/>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000"/>
            </a:p>
          </p:txBody>
        </p:sp>
        <p:sp>
          <p:nvSpPr>
            <p:cNvPr id="23" name="Rounded Rectangle 78">
              <a:extLst>
                <a:ext uri="{FF2B5EF4-FFF2-40B4-BE49-F238E27FC236}">
                  <a16:creationId xmlns:a16="http://schemas.microsoft.com/office/drawing/2014/main" id="{5BFFB581-A455-4A08-B997-99BBCDDBC993}"/>
                </a:ext>
              </a:extLst>
            </p:cNvPr>
            <p:cNvSpPr/>
            <p:nvPr/>
          </p:nvSpPr>
          <p:spPr>
            <a:xfrm>
              <a:off x="227125" y="3585701"/>
              <a:ext cx="2244785" cy="46928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000">
                  <a:latin typeface="Gill Sans MT Condensed" panose="020B0506020104020203" pitchFamily="34" charset="0"/>
                </a:rPr>
                <a:t>Mentors</a:t>
              </a:r>
            </a:p>
          </p:txBody>
        </p:sp>
      </p:grpSp>
      <p:pic>
        <p:nvPicPr>
          <p:cNvPr id="29" name="Picture 10">
            <a:extLst>
              <a:ext uri="{FF2B5EF4-FFF2-40B4-BE49-F238E27FC236}">
                <a16:creationId xmlns:a16="http://schemas.microsoft.com/office/drawing/2014/main" id="{60D5F74F-A7E7-497B-9A98-74947DA5F96A}"/>
              </a:ext>
            </a:extLst>
          </p:cNvPr>
          <p:cNvPicPr>
            <a:picLocks noChangeAspect="1"/>
          </p:cNvPicPr>
          <p:nvPr/>
        </p:nvPicPr>
        <p:blipFill>
          <a:blip r:embed="rId9"/>
          <a:stretch>
            <a:fillRect/>
          </a:stretch>
        </p:blipFill>
        <p:spPr>
          <a:xfrm rot="180000">
            <a:off x="230770" y="2976993"/>
            <a:ext cx="598643" cy="510268"/>
          </a:xfrm>
          <a:prstGeom prst="rect">
            <a:avLst/>
          </a:prstGeom>
        </p:spPr>
      </p:pic>
      <p:sp>
        <p:nvSpPr>
          <p:cNvPr id="30" name="Rounded Rectangle 20">
            <a:extLst>
              <a:ext uri="{FF2B5EF4-FFF2-40B4-BE49-F238E27FC236}">
                <a16:creationId xmlns:a16="http://schemas.microsoft.com/office/drawing/2014/main" id="{B5B3E659-EE2C-4528-B773-43A55200C172}"/>
              </a:ext>
            </a:extLst>
          </p:cNvPr>
          <p:cNvSpPr/>
          <p:nvPr/>
        </p:nvSpPr>
        <p:spPr>
          <a:xfrm>
            <a:off x="1046808" y="1485902"/>
            <a:ext cx="5668156" cy="1098898"/>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D51F3D"/>
                </a:solidFill>
              </a:rPr>
              <a:t>Self-directed study: Module 6 – How can you plan a coherent curriculum?</a:t>
            </a:r>
          </a:p>
          <a:p>
            <a:pPr marL="171450" indent="-171450" algn="just">
              <a:buFont typeface="Arial" panose="020B0604020202020204" pitchFamily="34" charset="0"/>
              <a:buChar char="•"/>
            </a:pPr>
            <a:r>
              <a:rPr lang="en-GB" sz="1050">
                <a:solidFill>
                  <a:srgbClr val="002060"/>
                </a:solidFill>
              </a:rPr>
              <a:t>In Week 33 you should complete the Module 6 section on Brightspace entitled </a:t>
            </a:r>
            <a:r>
              <a:rPr lang="en-GB" sz="1050" b="1" i="1">
                <a:solidFill>
                  <a:srgbClr val="002060"/>
                </a:solidFill>
              </a:rPr>
              <a:t>Identifying concepts, knowledge and skills.  </a:t>
            </a:r>
            <a:r>
              <a:rPr lang="en-GB" sz="1050">
                <a:solidFill>
                  <a:srgbClr val="002060"/>
                </a:solidFill>
              </a:rPr>
              <a:t>This will take a maximum of 50 minutes.  </a:t>
            </a:r>
          </a:p>
          <a:p>
            <a:pPr marL="171450" indent="-171450" algn="just">
              <a:buFont typeface="Arial" panose="020B0604020202020204" pitchFamily="34" charset="0"/>
              <a:buChar char="•"/>
            </a:pPr>
            <a:r>
              <a:rPr lang="en-GB" sz="1050">
                <a:solidFill>
                  <a:srgbClr val="002060"/>
                </a:solidFill>
              </a:rPr>
              <a:t>In your online study you will consider the key knowledge, concepts and skills you will need to include within your chosen scheme of work.  This includes any tier 2 or tier 3 vocabulary you feel needs to be shared.</a:t>
            </a:r>
          </a:p>
        </p:txBody>
      </p:sp>
      <p:grpSp>
        <p:nvGrpSpPr>
          <p:cNvPr id="31" name="Group 30">
            <a:extLst>
              <a:ext uri="{FF2B5EF4-FFF2-40B4-BE49-F238E27FC236}">
                <a16:creationId xmlns:a16="http://schemas.microsoft.com/office/drawing/2014/main" id="{F8262BDA-6536-4883-B9C0-7BB02C31A57C}"/>
              </a:ext>
            </a:extLst>
          </p:cNvPr>
          <p:cNvGrpSpPr/>
          <p:nvPr/>
        </p:nvGrpSpPr>
        <p:grpSpPr>
          <a:xfrm>
            <a:off x="132122" y="1485902"/>
            <a:ext cx="803170" cy="992230"/>
            <a:chOff x="290560" y="563947"/>
            <a:chExt cx="2224100" cy="2747637"/>
          </a:xfrm>
        </p:grpSpPr>
        <p:sp>
          <p:nvSpPr>
            <p:cNvPr id="32" name="Oval 31">
              <a:extLst>
                <a:ext uri="{FF2B5EF4-FFF2-40B4-BE49-F238E27FC236}">
                  <a16:creationId xmlns:a16="http://schemas.microsoft.com/office/drawing/2014/main" id="{80D808B4-FAEE-4BDF-8598-DAEE38E0E916}"/>
                </a:ext>
              </a:extLst>
            </p:cNvPr>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33" name="Picture 2" descr="study Icon 2025000">
              <a:extLst>
                <a:ext uri="{FF2B5EF4-FFF2-40B4-BE49-F238E27FC236}">
                  <a16:creationId xmlns:a16="http://schemas.microsoft.com/office/drawing/2014/main" id="{1CC236A9-5CE4-4F9C-82AB-6C7566B65DB8}"/>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34" name="Rounded Rectangle 73">
              <a:extLst>
                <a:ext uri="{FF2B5EF4-FFF2-40B4-BE49-F238E27FC236}">
                  <a16:creationId xmlns:a16="http://schemas.microsoft.com/office/drawing/2014/main" id="{3E10500B-E229-49D2-A216-307A6B688985}"/>
                </a:ext>
              </a:extLst>
            </p:cNvPr>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a:latin typeface="Gill Sans MT Condensed"/>
                </a:rPr>
                <a:t>Self-Directed Study</a:t>
              </a:r>
            </a:p>
          </p:txBody>
        </p:sp>
      </p:grpSp>
      <p:sp>
        <p:nvSpPr>
          <p:cNvPr id="35" name="Rounded Rectangle 20">
            <a:extLst>
              <a:ext uri="{FF2B5EF4-FFF2-40B4-BE49-F238E27FC236}">
                <a16:creationId xmlns:a16="http://schemas.microsoft.com/office/drawing/2014/main" id="{7A0FC10F-A220-419C-8635-4E699281FA1D}"/>
              </a:ext>
            </a:extLst>
          </p:cNvPr>
          <p:cNvSpPr/>
          <p:nvPr/>
        </p:nvSpPr>
        <p:spPr>
          <a:xfrm>
            <a:off x="1092219" y="6851842"/>
            <a:ext cx="5660872" cy="2903011"/>
          </a:xfrm>
          <a:prstGeom prst="roundRect">
            <a:avLst>
              <a:gd name="adj" fmla="val 10435"/>
            </a:avLst>
          </a:prstGeom>
          <a:solidFill>
            <a:srgbClr val="CCFF9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for your induction lead</a:t>
            </a:r>
            <a:endParaRPr lang="en-GB" sz="1050" dirty="0">
              <a:solidFill>
                <a:srgbClr val="132254"/>
              </a:solidFill>
              <a:cs typeface="Calibri" panose="020F0502020204030204"/>
            </a:endParaRPr>
          </a:p>
          <a:p>
            <a:pPr algn="just"/>
            <a:endParaRPr lang="en-GB" sz="1050" b="1">
              <a:solidFill>
                <a:srgbClr val="002060"/>
              </a:solidFill>
              <a:ea typeface="+mn-lt"/>
              <a:cs typeface="Calibri" panose="020F0502020204030204"/>
            </a:endParaRPr>
          </a:p>
          <a:p>
            <a:pPr marL="171450" indent="-171450" algn="just">
              <a:buFont typeface="Arial"/>
              <a:buChar char="•"/>
            </a:pPr>
            <a:r>
              <a:rPr lang="en-GB" sz="1050" b="1" dirty="0">
                <a:solidFill>
                  <a:srgbClr val="002060"/>
                </a:solidFill>
                <a:ea typeface="+mn-lt"/>
                <a:cs typeface="Calibri" panose="020F0502020204030204"/>
              </a:rPr>
              <a:t>Secure members area  - </a:t>
            </a:r>
            <a:r>
              <a:rPr lang="en-GB" sz="1050" dirty="0">
                <a:solidFill>
                  <a:srgbClr val="002060"/>
                </a:solidFill>
                <a:ea typeface="+mn-lt"/>
                <a:cs typeface="Calibri" panose="020F0502020204030204"/>
              </a:rPr>
              <a:t>Just a reminder that all end-of-term assessment documentation is available in the secure members area of our website including a step-by-step approach to assessment </a:t>
            </a:r>
            <a:r>
              <a:rPr lang="en-GB" sz="1050">
                <a:solidFill>
                  <a:srgbClr val="002060"/>
                </a:solidFill>
                <a:ea typeface="+mn-lt"/>
                <a:cs typeface="Calibri" panose="020F0502020204030204"/>
              </a:rPr>
              <a:t>and the ECT self-reflection form.</a:t>
            </a:r>
            <a:endParaRPr lang="en-GB" sz="1050" dirty="0">
              <a:solidFill>
                <a:srgbClr val="3663F2"/>
              </a:solidFill>
              <a:ea typeface="+mn-lt"/>
              <a:cs typeface="+mn-lt"/>
            </a:endParaRPr>
          </a:p>
          <a:p>
            <a:pPr marL="628650" lvl="1" indent="-171450" algn="just">
              <a:buFont typeface="Arial"/>
              <a:buChar char="•"/>
            </a:pPr>
            <a:r>
              <a:rPr lang="en-GB" sz="1050" b="1" dirty="0">
                <a:solidFill>
                  <a:srgbClr val="3663F2"/>
                </a:solidFill>
                <a:ea typeface="+mn-lt"/>
                <a:cs typeface="+mn-lt"/>
                <a:hlinkClick r:id="rId11">
                  <a:extLst>
                    <a:ext uri="{A12FA001-AC4F-418D-AE19-62706E023703}">
                      <ahyp:hlinkClr xmlns:ahyp="http://schemas.microsoft.com/office/drawing/2018/hyperlinkcolor" val="tx"/>
                    </a:ext>
                  </a:extLst>
                </a:hlinkClick>
              </a:rPr>
              <a:t>Xavier Teaching School Hub - Secure Area (xaviercet.org.uk) </a:t>
            </a:r>
            <a:endParaRPr lang="en-GB" sz="1050" b="1" dirty="0">
              <a:solidFill>
                <a:srgbClr val="3663F2"/>
              </a:solidFill>
              <a:ea typeface="+mn-lt"/>
              <a:cs typeface="+mn-lt"/>
            </a:endParaRPr>
          </a:p>
          <a:p>
            <a:pPr marL="628650" lvl="1" indent="-171450" algn="just">
              <a:buFont typeface="Arial"/>
              <a:buChar char="•"/>
            </a:pPr>
            <a:r>
              <a:rPr lang="en-GB" sz="1050" dirty="0">
                <a:solidFill>
                  <a:srgbClr val="002060"/>
                </a:solidFill>
                <a:ea typeface="+mn-lt"/>
                <a:cs typeface="Calibri" panose="020F0502020204030204"/>
              </a:rPr>
              <a:t>Username – </a:t>
            </a:r>
            <a:r>
              <a:rPr lang="en-GB" sz="1050" dirty="0">
                <a:solidFill>
                  <a:srgbClr val="002060"/>
                </a:solidFill>
                <a:ea typeface="+mn-lt"/>
                <a:cs typeface="Calibri" panose="020F0502020204030204"/>
                <a:hlinkClick r:id="rId12">
                  <a:extLst>
                    <a:ext uri="{A12FA001-AC4F-418D-AE19-62706E023703}">
                      <ahyp:hlinkClr xmlns:ahyp="http://schemas.microsoft.com/office/drawing/2018/hyperlinkcolor" val="tx"/>
                    </a:ext>
                  </a:extLst>
                </a:hlinkClick>
              </a:rPr>
              <a:t>xavierecf@xavier.org.uk</a:t>
            </a:r>
          </a:p>
          <a:p>
            <a:pPr marL="628650" lvl="1" indent="-171450" algn="just">
              <a:buFont typeface="Arial"/>
              <a:buChar char="•"/>
            </a:pPr>
            <a:r>
              <a:rPr lang="en-GB" sz="1050" dirty="0">
                <a:solidFill>
                  <a:srgbClr val="002060"/>
                </a:solidFill>
                <a:ea typeface="+mn-lt"/>
                <a:cs typeface="Calibri" panose="020F0502020204030204"/>
              </a:rPr>
              <a:t>Password – </a:t>
            </a:r>
            <a:r>
              <a:rPr lang="en-GB" sz="1050" dirty="0" err="1">
                <a:solidFill>
                  <a:srgbClr val="002060"/>
                </a:solidFill>
                <a:ea typeface="+mn-lt"/>
                <a:cs typeface="Calibri" panose="020F0502020204030204"/>
              </a:rPr>
              <a:t>Xaviertsh</a:t>
            </a:r>
            <a:endParaRPr lang="en-GB" sz="1050" dirty="0">
              <a:solidFill>
                <a:srgbClr val="002060"/>
              </a:solidFill>
              <a:ea typeface="+mn-lt"/>
              <a:cs typeface="Calibri" panose="020F0502020204030204"/>
            </a:endParaRPr>
          </a:p>
          <a:p>
            <a:pPr marL="171450" indent="-171450" algn="just">
              <a:buFont typeface="Arial"/>
              <a:buChar char="•"/>
            </a:pPr>
            <a:r>
              <a:rPr lang="en-GB" sz="1050" b="1" dirty="0">
                <a:solidFill>
                  <a:srgbClr val="002060"/>
                </a:solidFill>
                <a:ea typeface="+mn-lt"/>
                <a:cs typeface="Calibri" panose="020F0502020204030204"/>
              </a:rPr>
              <a:t>Final assessments – </a:t>
            </a:r>
            <a:r>
              <a:rPr lang="en-GB" sz="1050" dirty="0">
                <a:solidFill>
                  <a:srgbClr val="002060"/>
                </a:solidFill>
                <a:ea typeface="+mn-lt"/>
                <a:cs typeface="Calibri" panose="020F0502020204030204"/>
              </a:rPr>
              <a:t>A gentle reminder that if, by this time in the term, you have any doubts that any of your ECTs will be able to successfully complete induction, the deadline for communicating this to us was half term. In order for us to support you as a school and your ECT, please contact </a:t>
            </a:r>
            <a:r>
              <a:rPr lang="en-GB" sz="1050" dirty="0">
                <a:solidFill>
                  <a:srgbClr val="002060"/>
                </a:solidFill>
                <a:ea typeface="+mn-lt"/>
                <a:cs typeface="Calibri" panose="020F0502020204030204"/>
                <a:hlinkClick r:id="rId13"/>
              </a:rPr>
              <a:t>s.hunter@xaviercet.org.uk</a:t>
            </a:r>
            <a:r>
              <a:rPr lang="en-GB" sz="1050" dirty="0">
                <a:solidFill>
                  <a:srgbClr val="002060"/>
                </a:solidFill>
                <a:ea typeface="+mn-lt"/>
                <a:cs typeface="Calibri" panose="020F0502020204030204"/>
              </a:rPr>
              <a:t> this week.   </a:t>
            </a:r>
          </a:p>
          <a:p>
            <a:pPr marL="171450" indent="-171450">
              <a:buFont typeface="Arial"/>
              <a:buChar char="•"/>
            </a:pPr>
            <a:r>
              <a:rPr lang="en-GB" sz="1050" b="1" dirty="0">
                <a:solidFill>
                  <a:srgbClr val="132254"/>
                </a:solidFill>
                <a:ea typeface="+mn-lt"/>
                <a:cs typeface="Calibri" panose="020F0502020204030204"/>
              </a:rPr>
              <a:t>September registrations  - </a:t>
            </a:r>
            <a:r>
              <a:rPr lang="en-GB" sz="1050" dirty="0">
                <a:solidFill>
                  <a:srgbClr val="132254"/>
                </a:solidFill>
                <a:ea typeface="+mn-lt"/>
                <a:cs typeface="Calibri" panose="020F0502020204030204"/>
              </a:rPr>
              <a:t>If you have ECTs who need registering for September 2023, please </a:t>
            </a:r>
            <a:r>
              <a:rPr lang="en-GB" sz="1050" b="1" dirty="0">
                <a:solidFill>
                  <a:srgbClr val="3663F2"/>
                </a:solidFill>
                <a:ea typeface="+mn-lt"/>
                <a:cs typeface="Calibri" panose="020F0502020204030204"/>
                <a:hlinkClick r:id="rId14">
                  <a:extLst>
                    <a:ext uri="{A12FA001-AC4F-418D-AE19-62706E023703}">
                      <ahyp:hlinkClr xmlns:ahyp="http://schemas.microsoft.com/office/drawing/2018/hyperlinkcolor" val="tx"/>
                    </a:ext>
                  </a:extLst>
                </a:hlinkClick>
              </a:rPr>
              <a:t>Register your interest here</a:t>
            </a:r>
            <a:r>
              <a:rPr lang="en-GB" sz="1050" b="1" dirty="0">
                <a:solidFill>
                  <a:srgbClr val="002060"/>
                </a:solidFill>
                <a:ea typeface="+mn-lt"/>
                <a:cs typeface="Calibri" panose="020F0502020204030204"/>
              </a:rPr>
              <a:t>.  </a:t>
            </a:r>
            <a:r>
              <a:rPr lang="en-GB" sz="1050" dirty="0">
                <a:solidFill>
                  <a:srgbClr val="002060"/>
                </a:solidFill>
                <a:ea typeface="+mn-lt"/>
                <a:cs typeface="Calibri" panose="020F0502020204030204"/>
              </a:rPr>
              <a:t>We understand that at this point you might not know how many ECTs you may have in September.  At this point, please just give your best estimate, which will inform Xavier’s planning for 2023-24.  The form can be completed again later in the year once you are certain of your numbers.</a:t>
            </a:r>
          </a:p>
          <a:p>
            <a:pPr marL="171450" indent="-171450">
              <a:buFont typeface="Arial"/>
              <a:buChar char="•"/>
            </a:pPr>
            <a:endParaRPr lang="en-GB" sz="1050">
              <a:solidFill>
                <a:srgbClr val="132254"/>
              </a:solidFill>
              <a:ea typeface="+mn-lt"/>
              <a:cs typeface="Calibri" panose="020F0502020204030204"/>
            </a:endParaRPr>
          </a:p>
          <a:p>
            <a:pPr marL="171450" indent="-171450">
              <a:buFont typeface="Arial"/>
              <a:buChar char="•"/>
            </a:pPr>
            <a:endParaRPr lang="en-GB" sz="1050">
              <a:solidFill>
                <a:srgbClr val="002060"/>
              </a:solidFill>
              <a:ea typeface="+mn-lt"/>
              <a:cs typeface="Calibri" panose="020F0502020204030204"/>
            </a:endParaRPr>
          </a:p>
          <a:p>
            <a:pPr marL="171450" indent="-171450">
              <a:buFont typeface="Arial"/>
              <a:buChar char="•"/>
            </a:pPr>
            <a:endParaRPr lang="en-GB" sz="1050">
              <a:solidFill>
                <a:srgbClr val="002060"/>
              </a:solidFill>
              <a:ea typeface="+mn-lt"/>
              <a:cs typeface="Calibri" panose="020F0502020204030204"/>
            </a:endParaRPr>
          </a:p>
          <a:p>
            <a:endParaRPr lang="en-GB" sz="1050">
              <a:solidFill>
                <a:srgbClr val="002060"/>
              </a:solidFill>
              <a:ea typeface="+mn-lt"/>
              <a:cs typeface="Calibri" panose="020F0502020204030204"/>
            </a:endParaRPr>
          </a:p>
          <a:p>
            <a:pPr algn="just"/>
            <a:endParaRPr lang="en-GB" sz="1050">
              <a:solidFill>
                <a:srgbClr val="132254"/>
              </a:solidFill>
              <a:ea typeface="+mn-lt"/>
              <a:cs typeface="Calibri" panose="020F0502020204030204"/>
            </a:endParaRPr>
          </a:p>
          <a:p>
            <a:pPr marL="171450" indent="-171450" algn="just">
              <a:buFont typeface="Arial"/>
              <a:buChar char="•"/>
            </a:pPr>
            <a:endParaRPr lang="en-GB" sz="1050">
              <a:solidFill>
                <a:srgbClr val="132254"/>
              </a:solidFill>
              <a:ea typeface="+mn-lt"/>
              <a:cs typeface="Calibri" panose="020F0502020204030204"/>
            </a:endParaRPr>
          </a:p>
          <a:p>
            <a:pPr marL="171450" indent="-171450" algn="just">
              <a:buFont typeface="Arial"/>
              <a:buChar char="•"/>
            </a:pPr>
            <a:endParaRPr lang="en-GB" sz="1050" b="1">
              <a:solidFill>
                <a:srgbClr val="132254"/>
              </a:solidFill>
              <a:ea typeface="+mn-lt"/>
              <a:cs typeface="Calibri" panose="020F0502020204030204"/>
            </a:endParaRPr>
          </a:p>
          <a:p>
            <a:pPr algn="just"/>
            <a:endParaRPr lang="en-GB" sz="1050" b="1">
              <a:solidFill>
                <a:srgbClr val="132254"/>
              </a:solidFill>
              <a:ea typeface="+mn-lt"/>
              <a:cs typeface="Calibri" panose="020F0502020204030204"/>
            </a:endParaRPr>
          </a:p>
        </p:txBody>
      </p:sp>
      <p:grpSp>
        <p:nvGrpSpPr>
          <p:cNvPr id="36" name="Group 35">
            <a:extLst>
              <a:ext uri="{FF2B5EF4-FFF2-40B4-BE49-F238E27FC236}">
                <a16:creationId xmlns:a16="http://schemas.microsoft.com/office/drawing/2014/main" id="{146E4E2A-FD3C-45ED-BE08-CFC8D141F58F}"/>
              </a:ext>
            </a:extLst>
          </p:cNvPr>
          <p:cNvGrpSpPr/>
          <p:nvPr/>
        </p:nvGrpSpPr>
        <p:grpSpPr>
          <a:xfrm>
            <a:off x="158432" y="6851872"/>
            <a:ext cx="802800" cy="993600"/>
            <a:chOff x="5048571" y="563945"/>
            <a:chExt cx="2224100" cy="2757312"/>
          </a:xfrm>
        </p:grpSpPr>
        <p:sp>
          <p:nvSpPr>
            <p:cNvPr id="37" name="Oval 36">
              <a:extLst>
                <a:ext uri="{FF2B5EF4-FFF2-40B4-BE49-F238E27FC236}">
                  <a16:creationId xmlns:a16="http://schemas.microsoft.com/office/drawing/2014/main" id="{288792C6-9653-4822-897A-CC3525F0FA66}"/>
                </a:ext>
              </a:extLst>
            </p:cNvPr>
            <p:cNvSpPr/>
            <p:nvPr/>
          </p:nvSpPr>
          <p:spPr>
            <a:xfrm>
              <a:off x="5048571" y="563945"/>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38" name="Rounded Rectangle 78">
              <a:extLst>
                <a:ext uri="{FF2B5EF4-FFF2-40B4-BE49-F238E27FC236}">
                  <a16:creationId xmlns:a16="http://schemas.microsoft.com/office/drawing/2014/main" id="{193A4035-B996-4B20-9931-A56136241449}"/>
                </a:ext>
              </a:extLst>
            </p:cNvPr>
            <p:cNvSpPr/>
            <p:nvPr/>
          </p:nvSpPr>
          <p:spPr>
            <a:xfrm>
              <a:off x="5058042" y="2851974"/>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Induction tutors</a:t>
              </a:r>
            </a:p>
          </p:txBody>
        </p:sp>
      </p:grpSp>
      <p:pic>
        <p:nvPicPr>
          <p:cNvPr id="39" name="Picture 38">
            <a:extLst>
              <a:ext uri="{FF2B5EF4-FFF2-40B4-BE49-F238E27FC236}">
                <a16:creationId xmlns:a16="http://schemas.microsoft.com/office/drawing/2014/main" id="{B34C1BCC-F5A8-420E-B613-7F05D9FE5292}"/>
              </a:ext>
            </a:extLst>
          </p:cNvPr>
          <p:cNvPicPr>
            <a:picLocks noChangeAspect="1"/>
          </p:cNvPicPr>
          <p:nvPr/>
        </p:nvPicPr>
        <p:blipFill>
          <a:blip r:embed="rId15"/>
          <a:stretch>
            <a:fillRect/>
          </a:stretch>
        </p:blipFill>
        <p:spPr>
          <a:xfrm>
            <a:off x="392252" y="6938101"/>
            <a:ext cx="425023" cy="518205"/>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70551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33 bulletin </a:t>
            </a:r>
          </a:p>
          <a:p>
            <a:pPr algn="ctr"/>
            <a:r>
              <a:rPr lang="en-GB" sz="1100">
                <a:solidFill>
                  <a:srgbClr val="002060"/>
                </a:solidFill>
              </a:rPr>
              <a:t>w/b Monday 12</a:t>
            </a:r>
            <a:r>
              <a:rPr lang="en-GB" sz="1100" baseline="30000">
                <a:solidFill>
                  <a:srgbClr val="002060"/>
                </a:solidFill>
              </a:rPr>
              <a:t>th</a:t>
            </a:r>
            <a:r>
              <a:rPr lang="en-GB" sz="1100">
                <a:solidFill>
                  <a:srgbClr val="002060"/>
                </a:solidFill>
              </a:rPr>
              <a:t> June 2023</a:t>
            </a:r>
            <a:endParaRPr lang="en-GB" sz="1100">
              <a:solidFill>
                <a:srgbClr val="002060"/>
              </a:solidFill>
              <a:cs typeface="Calibri"/>
            </a:endParaRPr>
          </a:p>
          <a:p>
            <a:pPr algn="ctr"/>
            <a:r>
              <a:rPr lang="en-GB" sz="1100" b="1">
                <a:solidFill>
                  <a:srgbClr val="002060"/>
                </a:solidFill>
              </a:rPr>
              <a:t>ECF focus of the week:</a:t>
            </a:r>
          </a:p>
          <a:p>
            <a:pPr algn="ctr"/>
            <a:r>
              <a:rPr lang="en-GB" sz="1100" i="1">
                <a:solidFill>
                  <a:srgbClr val="002060"/>
                </a:solidFill>
              </a:rPr>
              <a:t>Identifying the concepts, knowledge and skills in a scheme of work</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759"/>
            <a:ext cx="1918172" cy="1086040"/>
          </a:xfrm>
          <a:prstGeom prst="rect">
            <a:avLst/>
          </a:prstGeom>
        </p:spPr>
      </p:pic>
      <p:sp>
        <p:nvSpPr>
          <p:cNvPr id="6" name="Rectangle 1">
            <a:extLst>
              <a:ext uri="{FF2B5EF4-FFF2-40B4-BE49-F238E27FC236}">
                <a16:creationId xmlns:a16="http://schemas.microsoft.com/office/drawing/2014/main" id="{0D74754E-A957-4EDC-AB54-05A32B13EAE4}"/>
              </a:ext>
            </a:extLst>
          </p:cNvPr>
          <p:cNvSpPr>
            <a:spLocks noChangeArrowheads="1"/>
          </p:cNvSpPr>
          <p:nvPr/>
        </p:nvSpPr>
        <p:spPr bwMode="auto">
          <a:xfrm>
            <a:off x="603835" y="6970753"/>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Rounded Rectangle 20">
            <a:extLst>
              <a:ext uri="{FF2B5EF4-FFF2-40B4-BE49-F238E27FC236}">
                <a16:creationId xmlns:a16="http://schemas.microsoft.com/office/drawing/2014/main" id="{509B7070-C0ED-486B-AD07-AFF7602F0D59}"/>
              </a:ext>
            </a:extLst>
          </p:cNvPr>
          <p:cNvSpPr/>
          <p:nvPr/>
        </p:nvSpPr>
        <p:spPr>
          <a:xfrm>
            <a:off x="1209767" y="1467811"/>
            <a:ext cx="5541112" cy="7809831"/>
          </a:xfrm>
          <a:prstGeom prst="roundRect">
            <a:avLst>
              <a:gd name="adj" fmla="val 10435"/>
            </a:avLst>
          </a:prstGeom>
          <a:solidFill>
            <a:srgbClr val="CCFF9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for your induction lead (continued)</a:t>
            </a:r>
            <a:endParaRPr lang="en-GB" sz="1050" dirty="0">
              <a:solidFill>
                <a:srgbClr val="132254"/>
              </a:solidFill>
              <a:cs typeface="Calibri" panose="020F0502020204030204"/>
            </a:endParaRPr>
          </a:p>
          <a:p>
            <a:pPr algn="just"/>
            <a:endParaRPr lang="en-GB" sz="1050" b="1">
              <a:solidFill>
                <a:srgbClr val="002060"/>
              </a:solidFill>
              <a:ea typeface="+mn-lt"/>
              <a:cs typeface="Calibri" panose="020F0502020204030204"/>
            </a:endParaRPr>
          </a:p>
          <a:p>
            <a:pPr marL="171450" indent="-171450">
              <a:buFont typeface="Arial,Sans-Serif"/>
              <a:buChar char="•"/>
            </a:pPr>
            <a:r>
              <a:rPr lang="en-GB" sz="1100" b="1" dirty="0">
                <a:solidFill>
                  <a:srgbClr val="002060"/>
                </a:solidFill>
                <a:ea typeface="+mn-lt"/>
                <a:cs typeface="Calibri" panose="020F0502020204030204"/>
              </a:rPr>
              <a:t>DfE Portal </a:t>
            </a:r>
            <a:r>
              <a:rPr lang="en-GB" sz="1100" dirty="0">
                <a:solidFill>
                  <a:srgbClr val="002060"/>
                </a:solidFill>
                <a:ea typeface="+mn-lt"/>
                <a:cs typeface="Calibri" panose="020F0502020204030204"/>
              </a:rPr>
              <a:t>- In advance of the DfE portal opening for new September registrations. The DfE have asked us to communicate to schools the need for induction tutors' details to be up to date and accurate. If you are leaving your post or are new to role, please register as the induction tutor for your school on the DfE portal. All communication from the DfE and Teach First will be delivered to the details registered on the DfE portal.</a:t>
            </a:r>
            <a:r>
              <a:rPr lang="en-GB" sz="1100" dirty="0">
                <a:solidFill>
                  <a:srgbClr val="FFFFFF"/>
                </a:solidFill>
                <a:ea typeface="+mn-lt"/>
                <a:cs typeface="Calibri" panose="020F0502020204030204"/>
              </a:rPr>
              <a:t>  </a:t>
            </a:r>
            <a:r>
              <a:rPr lang="en-GB" sz="1100" dirty="0">
                <a:solidFill>
                  <a:srgbClr val="132254"/>
                </a:solidFill>
                <a:ea typeface="+mn-lt"/>
                <a:cs typeface="Calibri" panose="020F0502020204030204"/>
              </a:rPr>
              <a:t>To ensure we capture all the information required in the most accurate manner could we please ask you to complete the ECF programme member changes form linked </a:t>
            </a:r>
            <a:r>
              <a:rPr lang="en-GB" sz="1100" b="1" dirty="0">
                <a:solidFill>
                  <a:srgbClr val="132254"/>
                </a:solidFill>
                <a:ea typeface="+mn-lt"/>
                <a:cs typeface="Calibri" panose="020F0502020204030204"/>
                <a:hlinkClick r:id="rId6">
                  <a:extLst>
                    <a:ext uri="{A12FA001-AC4F-418D-AE19-62706E023703}">
                      <ahyp:hlinkClr xmlns:ahyp="http://schemas.microsoft.com/office/drawing/2018/hyperlinkcolor" val="tx"/>
                    </a:ext>
                  </a:extLst>
                </a:hlinkClick>
              </a:rPr>
              <a:t>here</a:t>
            </a:r>
            <a:r>
              <a:rPr lang="en-GB" sz="1100" b="1" dirty="0">
                <a:solidFill>
                  <a:srgbClr val="132254"/>
                </a:solidFill>
                <a:ea typeface="+mn-lt"/>
                <a:cs typeface="Calibri" panose="020F0502020204030204"/>
              </a:rPr>
              <a:t>.</a:t>
            </a:r>
            <a:r>
              <a:rPr lang="en-GB" sz="1100" dirty="0">
                <a:solidFill>
                  <a:srgbClr val="132254"/>
                </a:solidFill>
                <a:ea typeface="+mn-lt"/>
                <a:cs typeface="Calibri" panose="020F0502020204030204"/>
              </a:rPr>
              <a:t> This will advise us of all the changes required and enable us to make the necessary amendments.</a:t>
            </a:r>
          </a:p>
          <a:p>
            <a:pPr marL="171450" indent="-171450">
              <a:buFont typeface="Arial,Sans-Serif"/>
              <a:buChar char="•"/>
            </a:pPr>
            <a:endParaRPr lang="en-GB" sz="1100" dirty="0">
              <a:solidFill>
                <a:srgbClr val="132254"/>
              </a:solidFill>
              <a:ea typeface="+mn-lt"/>
              <a:cs typeface="Calibri" panose="020F0502020204030204"/>
            </a:endParaRPr>
          </a:p>
          <a:p>
            <a:pPr marL="171450" indent="-171450">
              <a:buFont typeface="Arial"/>
              <a:buChar char="•"/>
            </a:pPr>
            <a:r>
              <a:rPr lang="en-GB" sz="1050" b="1" dirty="0">
                <a:solidFill>
                  <a:srgbClr val="002060"/>
                </a:solidFill>
                <a:ea typeface="+mn-lt"/>
                <a:cs typeface="Calibri" panose="020F0502020204030204"/>
              </a:rPr>
              <a:t>WE ARE GROWING! - </a:t>
            </a:r>
            <a:r>
              <a:rPr lang="en-GB" sz="1050" dirty="0">
                <a:solidFill>
                  <a:srgbClr val="002060"/>
                </a:solidFill>
                <a:ea typeface="+mn-lt"/>
                <a:cs typeface="Calibri" panose="020F0502020204030204"/>
              </a:rPr>
              <a:t>We are actively looking for another </a:t>
            </a:r>
            <a:r>
              <a:rPr lang="en-GB" sz="1050" b="1" dirty="0">
                <a:solidFill>
                  <a:srgbClr val="3663F2"/>
                </a:solidFill>
                <a:ea typeface="+mn-lt"/>
                <a:cs typeface="Calibri" panose="020F0502020204030204"/>
              </a:rPr>
              <a:t>Primary delivery partner</a:t>
            </a:r>
            <a:r>
              <a:rPr lang="en-GB" sz="1050" dirty="0">
                <a:solidFill>
                  <a:srgbClr val="002060"/>
                </a:solidFill>
                <a:ea typeface="+mn-lt"/>
                <a:cs typeface="Calibri" panose="020F0502020204030204"/>
              </a:rPr>
              <a:t> in or around the Chertsey area.  If you have staff in your school who would be able to deliver high-quality seminar training to ECTs, and your school would like to join our delivery partner team, please contact Charlotte </a:t>
            </a:r>
            <a:r>
              <a:rPr lang="en-GB" sz="1050" dirty="0" err="1">
                <a:solidFill>
                  <a:srgbClr val="002060"/>
                </a:solidFill>
                <a:ea typeface="+mn-lt"/>
                <a:cs typeface="Calibri" panose="020F0502020204030204"/>
              </a:rPr>
              <a:t>Carr</a:t>
            </a:r>
            <a:r>
              <a:rPr lang="en-GB" sz="1050" dirty="0">
                <a:solidFill>
                  <a:srgbClr val="002060"/>
                </a:solidFill>
                <a:ea typeface="+mn-lt"/>
                <a:cs typeface="Calibri" panose="020F0502020204030204"/>
              </a:rPr>
              <a:t> on </a:t>
            </a:r>
            <a:r>
              <a:rPr lang="en-GB" sz="1050" dirty="0">
                <a:solidFill>
                  <a:srgbClr val="002060"/>
                </a:solidFill>
                <a:ea typeface="+mn-lt"/>
                <a:cs typeface="Calibri" panose="020F0502020204030204"/>
                <a:hlinkClick r:id="rId7">
                  <a:extLst>
                    <a:ext uri="{A12FA001-AC4F-418D-AE19-62706E023703}">
                      <ahyp:hlinkClr xmlns:ahyp="http://schemas.microsoft.com/office/drawing/2018/hyperlinkcolor" val="tx"/>
                    </a:ext>
                  </a:extLst>
                </a:hlinkClick>
              </a:rPr>
              <a:t>c.carr@xaviercet.org.uk</a:t>
            </a:r>
            <a:endParaRPr lang="en-GB" dirty="0"/>
          </a:p>
          <a:p>
            <a:pPr marL="171450" indent="-171450">
              <a:buFont typeface="Arial"/>
              <a:buChar char="•"/>
            </a:pPr>
            <a:endParaRPr lang="en-GB" sz="1050">
              <a:solidFill>
                <a:srgbClr val="002060"/>
              </a:solidFill>
              <a:ea typeface="+mn-lt"/>
              <a:cs typeface="Calibri" panose="020F0502020204030204"/>
            </a:endParaRPr>
          </a:p>
          <a:p>
            <a:pPr marL="171450" indent="-171450">
              <a:buFont typeface="Arial"/>
              <a:buChar char="•"/>
            </a:pPr>
            <a:r>
              <a:rPr lang="en-GB" sz="1050" dirty="0">
                <a:solidFill>
                  <a:srgbClr val="002060"/>
                </a:solidFill>
                <a:ea typeface="+mn-lt"/>
                <a:cs typeface="Calibri" panose="020F0502020204030204"/>
              </a:rPr>
              <a:t>We are currently working on our </a:t>
            </a:r>
            <a:r>
              <a:rPr lang="en-GB" sz="1050" b="1" dirty="0">
                <a:solidFill>
                  <a:srgbClr val="3663F2"/>
                </a:solidFill>
                <a:ea typeface="+mn-lt"/>
                <a:cs typeface="Calibri" panose="020F0502020204030204"/>
              </a:rPr>
              <a:t>Induction Tutor Checklist</a:t>
            </a:r>
            <a:r>
              <a:rPr lang="en-GB" sz="1050" dirty="0">
                <a:solidFill>
                  <a:srgbClr val="002060"/>
                </a:solidFill>
                <a:ea typeface="+mn-lt"/>
                <a:cs typeface="Calibri" panose="020F0502020204030204"/>
              </a:rPr>
              <a:t> for September, if there is anything  that you currently do and think would benefit all, please let Sophie Hunter know (s</a:t>
            </a:r>
            <a:r>
              <a:rPr lang="en-GB" sz="1050" dirty="0">
                <a:solidFill>
                  <a:srgbClr val="002060"/>
                </a:solidFill>
                <a:ea typeface="+mn-lt"/>
                <a:cs typeface="Calibri" panose="020F0502020204030204"/>
                <a:hlinkClick r:id="rId8">
                  <a:extLst>
                    <a:ext uri="{A12FA001-AC4F-418D-AE19-62706E023703}">
                      <ahyp:hlinkClr xmlns:ahyp="http://schemas.microsoft.com/office/drawing/2018/hyperlinkcolor" val="tx"/>
                    </a:ext>
                  </a:extLst>
                </a:hlinkClick>
              </a:rPr>
              <a:t>.hunter@xaviercet.org.uk</a:t>
            </a:r>
            <a:r>
              <a:rPr lang="en-GB" sz="1050" dirty="0">
                <a:solidFill>
                  <a:srgbClr val="002060"/>
                </a:solidFill>
                <a:ea typeface="+mn-lt"/>
                <a:cs typeface="Calibri" panose="020F0502020204030204"/>
              </a:rPr>
              <a:t>).</a:t>
            </a:r>
          </a:p>
          <a:p>
            <a:pPr marL="171450" indent="-171450">
              <a:buFont typeface="Arial"/>
              <a:buChar char="•"/>
            </a:pPr>
            <a:endParaRPr lang="en-GB" sz="1050">
              <a:solidFill>
                <a:srgbClr val="002060"/>
              </a:solidFill>
              <a:ea typeface="+mn-lt"/>
              <a:cs typeface="Calibri" panose="020F0502020204030204"/>
            </a:endParaRPr>
          </a:p>
          <a:p>
            <a:pPr marL="171450" indent="-171450">
              <a:buFont typeface="Arial"/>
              <a:buChar char="•"/>
            </a:pPr>
            <a:r>
              <a:rPr lang="en-GB" sz="1050" b="1" dirty="0">
                <a:solidFill>
                  <a:srgbClr val="002060"/>
                </a:solidFill>
                <a:ea typeface="+mn-lt"/>
                <a:cs typeface="Calibri" panose="020F0502020204030204"/>
              </a:rPr>
              <a:t>ECT Manager clean up -  </a:t>
            </a:r>
            <a:r>
              <a:rPr lang="en-GB" sz="1050" dirty="0">
                <a:solidFill>
                  <a:srgbClr val="002060"/>
                </a:solidFill>
                <a:ea typeface="+mn-lt"/>
                <a:cs typeface="Calibri" panose="020F0502020204030204"/>
              </a:rPr>
              <a:t>Please can you log on and check that the list of tutors/induction tutors registered for your school is up-to-date.  Some schools have tutors registered who have left the school etc.  Please note that each school should only have </a:t>
            </a:r>
            <a:r>
              <a:rPr lang="en-GB" sz="1050" u="sng" dirty="0">
                <a:solidFill>
                  <a:srgbClr val="002060"/>
                </a:solidFill>
                <a:ea typeface="+mn-lt"/>
                <a:cs typeface="Calibri" panose="020F0502020204030204"/>
              </a:rPr>
              <a:t>one</a:t>
            </a:r>
            <a:r>
              <a:rPr lang="en-GB" sz="1050" dirty="0">
                <a:solidFill>
                  <a:srgbClr val="002060"/>
                </a:solidFill>
                <a:ea typeface="+mn-lt"/>
                <a:cs typeface="Calibri" panose="020F0502020204030204"/>
              </a:rPr>
              <a:t> induction tutor.  Could you please also check that the email addresses of all your ECTs are their professional (school) addresses, rather than their personal ones.  Please also ensure your Headteacher’s name and information is current.  Please update and check all the details on ECT Manager in preparation for the new year.  Many thanks.  </a:t>
            </a:r>
            <a:r>
              <a:rPr lang="en-GB" sz="1050" b="1" dirty="0">
                <a:solidFill>
                  <a:srgbClr val="3663F2"/>
                </a:solidFill>
                <a:ea typeface="+mn-lt"/>
                <a:cs typeface="+mn-lt"/>
                <a:hlinkClick r:id="rId9">
                  <a:extLst>
                    <a:ext uri="{A12FA001-AC4F-418D-AE19-62706E023703}">
                      <ahyp:hlinkClr xmlns:ahyp="http://schemas.microsoft.com/office/drawing/2018/hyperlinkcolor" val="tx"/>
                    </a:ext>
                  </a:extLst>
                </a:hlinkClick>
              </a:rPr>
              <a:t>https://xaviertsh.ectmanager.com</a:t>
            </a:r>
            <a:endParaRPr lang="en-GB" sz="1050" b="1" dirty="0">
              <a:solidFill>
                <a:srgbClr val="3663F2"/>
              </a:solidFill>
              <a:ea typeface="+mn-lt"/>
              <a:cs typeface="Calibri" panose="020F0502020204030204"/>
            </a:endParaRPr>
          </a:p>
          <a:p>
            <a:pPr marL="171450" indent="-171450">
              <a:buFont typeface="Arial"/>
              <a:buChar char="•"/>
            </a:pPr>
            <a:endParaRPr lang="en-GB" sz="1050">
              <a:solidFill>
                <a:srgbClr val="002060"/>
              </a:solidFill>
              <a:ea typeface="+mn-lt"/>
              <a:cs typeface="Calibri" panose="020F0502020204030204"/>
            </a:endParaRPr>
          </a:p>
          <a:p>
            <a:pPr marL="171450" indent="-171450">
              <a:buFont typeface="Arial"/>
              <a:buChar char="•"/>
            </a:pPr>
            <a:r>
              <a:rPr lang="en-GB" sz="1050" b="1" dirty="0">
                <a:solidFill>
                  <a:srgbClr val="002060"/>
                </a:solidFill>
                <a:ea typeface="+mn-lt"/>
                <a:cs typeface="Calibri" panose="020F0502020204030204"/>
              </a:rPr>
              <a:t>Mentor funding - </a:t>
            </a:r>
            <a:r>
              <a:rPr lang="en-GB" sz="1050" dirty="0">
                <a:solidFill>
                  <a:srgbClr val="002060"/>
                </a:solidFill>
                <a:ea typeface="+mn-lt"/>
                <a:cs typeface="Calibri" panose="020F0502020204030204"/>
              </a:rPr>
              <a:t>We have had some enquiries from induction tutors asking us to clarify the mentor funding for next year.  As mentioned in last week's bulletins, mentors who will complete the two-year mentor programme this July will be classed as trained and are therefore not eligible to receive funding if they mentor again.  Please see the document below, which explains the funding implications in full.  If you would like to talk to a member of the team please contact us at </a:t>
            </a:r>
            <a:r>
              <a:rPr lang="en-GB" sz="1050" dirty="0">
                <a:solidFill>
                  <a:srgbClr val="00B0F0"/>
                </a:solidFill>
                <a:ea typeface="+mn-lt"/>
                <a:cs typeface="Calibri" panose="020F0502020204030204"/>
                <a:hlinkClick r:id="rId10"/>
              </a:rPr>
              <a:t>TeachingSchoolHub</a:t>
            </a:r>
            <a:r>
              <a:rPr lang="en-GB" sz="1050" dirty="0">
                <a:solidFill>
                  <a:srgbClr val="00B0F0"/>
                </a:solidFill>
                <a:ea typeface="+mn-lt"/>
                <a:cs typeface="+mn-lt"/>
                <a:hlinkClick r:id="rId10"/>
              </a:rPr>
              <a:t>@xaviercet.org.uk.</a:t>
            </a:r>
          </a:p>
          <a:p>
            <a:pPr marL="171450" indent="-171450">
              <a:buFont typeface="Arial"/>
              <a:buChar char="•"/>
            </a:pPr>
            <a:endParaRPr lang="en-GB" sz="1050">
              <a:solidFill>
                <a:srgbClr val="00B0F0"/>
              </a:solidFill>
              <a:ea typeface="+mn-lt"/>
              <a:cs typeface="+mn-lt"/>
            </a:endParaRPr>
          </a:p>
          <a:p>
            <a:pPr lvl="1"/>
            <a:r>
              <a:rPr lang="en-GB" sz="1050" b="1" dirty="0">
                <a:solidFill>
                  <a:srgbClr val="3663F2"/>
                </a:solidFill>
                <a:ea typeface="+mn-lt"/>
                <a:cs typeface="+mn-lt"/>
                <a:hlinkClick r:id="rId11">
                  <a:extLst>
                    <a:ext uri="{A12FA001-AC4F-418D-AE19-62706E023703}">
                      <ahyp:hlinkClr xmlns:ahyp="http://schemas.microsoft.com/office/drawing/2018/hyperlinkcolor" val="tx"/>
                    </a:ext>
                  </a:extLst>
                </a:hlinkClick>
              </a:rPr>
              <a:t>Backfill payments for time off timetable for early career framework (ECF) mentor training (national roll-out) conditions of grant - GOV.UK (www.gov.uk)</a:t>
            </a:r>
            <a:endParaRPr lang="en-GB" b="1" dirty="0">
              <a:solidFill>
                <a:srgbClr val="3663F2"/>
              </a:solidFill>
              <a:cs typeface="Calibri" panose="020F0502020204030204"/>
            </a:endParaRPr>
          </a:p>
          <a:p>
            <a:pPr>
              <a:buFont typeface="Arial"/>
              <a:buChar char="•"/>
            </a:pPr>
            <a:endParaRPr lang="en-GB" sz="1050">
              <a:solidFill>
                <a:srgbClr val="00B0F0"/>
              </a:solidFill>
              <a:ea typeface="+mn-lt"/>
              <a:cs typeface="+mn-lt"/>
            </a:endParaRPr>
          </a:p>
          <a:p>
            <a:pPr lvl="1"/>
            <a:r>
              <a:rPr lang="en-GB" sz="1050" b="1" dirty="0">
                <a:solidFill>
                  <a:srgbClr val="3663F2"/>
                </a:solidFill>
                <a:ea typeface="+mn-lt"/>
                <a:cs typeface="+mn-lt"/>
                <a:hlinkClick r:id="rId11">
                  <a:extLst>
                    <a:ext uri="{A12FA001-AC4F-418D-AE19-62706E023703}">
                      <ahyp:hlinkClr xmlns:ahyp="http://schemas.microsoft.com/office/drawing/2018/hyperlinkcolor" val="tx"/>
                    </a:ext>
                  </a:extLst>
                </a:hlinkClick>
              </a:rPr>
              <a:t>https://www.gov.uk/government/publications/backfill-payments-for-time-off-timetable-for-early-career-framework-ecf-mentor-training-national-roll-out/backfill-payments-for-time-off-timetable-for-early-career-framework-ecf-mentor-training-national-roll-o</a:t>
            </a:r>
            <a:r>
              <a:rPr lang="en-GB" sz="1050" dirty="0">
                <a:solidFill>
                  <a:srgbClr val="00B0F0"/>
                </a:solidFill>
                <a:ea typeface="+mn-lt"/>
                <a:cs typeface="+mn-lt"/>
                <a:hlinkClick r:id="rId11">
                  <a:extLst>
                    <a:ext uri="{A12FA001-AC4F-418D-AE19-62706E023703}">
                      <ahyp:hlinkClr xmlns:ahyp="http://schemas.microsoft.com/office/drawing/2018/hyperlinkcolor" val="tx"/>
                    </a:ext>
                  </a:extLst>
                </a:hlinkClick>
              </a:rPr>
              <a:t>ut</a:t>
            </a:r>
            <a:endParaRPr lang="en-GB" dirty="0">
              <a:solidFill>
                <a:srgbClr val="00B0F0"/>
              </a:solidFill>
              <a:cs typeface="Calibri" panose="020F0502020204030204"/>
            </a:endParaRPr>
          </a:p>
          <a:p>
            <a:pPr marL="171450" indent="-171450">
              <a:buFont typeface="Arial"/>
              <a:buChar char="•"/>
            </a:pPr>
            <a:endParaRPr lang="en-GB" sz="1050">
              <a:solidFill>
                <a:srgbClr val="002060"/>
              </a:solidFill>
              <a:ea typeface="+mn-lt"/>
              <a:cs typeface="Calibri" panose="020F0502020204030204"/>
            </a:endParaRPr>
          </a:p>
          <a:p>
            <a:pPr marL="171450" indent="-171450">
              <a:buFont typeface="Arial"/>
              <a:buChar char="•"/>
            </a:pPr>
            <a:endParaRPr lang="en-GB" sz="1050">
              <a:solidFill>
                <a:srgbClr val="002060"/>
              </a:solidFill>
              <a:ea typeface="+mn-lt"/>
              <a:cs typeface="Calibri" panose="020F0502020204030204"/>
            </a:endParaRPr>
          </a:p>
          <a:p>
            <a:endParaRPr lang="en-GB" sz="1050">
              <a:solidFill>
                <a:srgbClr val="002060"/>
              </a:solidFill>
              <a:ea typeface="+mn-lt"/>
              <a:cs typeface="Calibri" panose="020F0502020204030204"/>
            </a:endParaRPr>
          </a:p>
          <a:p>
            <a:pPr algn="just"/>
            <a:endParaRPr lang="en-GB" sz="1050">
              <a:solidFill>
                <a:srgbClr val="132254"/>
              </a:solidFill>
              <a:ea typeface="+mn-lt"/>
              <a:cs typeface="Calibri" panose="020F0502020204030204"/>
            </a:endParaRPr>
          </a:p>
          <a:p>
            <a:pPr marL="171450" indent="-171450" algn="just">
              <a:buFont typeface="Arial"/>
              <a:buChar char="•"/>
            </a:pPr>
            <a:endParaRPr lang="en-GB" sz="1050">
              <a:solidFill>
                <a:srgbClr val="132254"/>
              </a:solidFill>
              <a:ea typeface="+mn-lt"/>
              <a:cs typeface="Calibri" panose="020F0502020204030204"/>
            </a:endParaRPr>
          </a:p>
          <a:p>
            <a:pPr marL="171450" indent="-171450" algn="just">
              <a:buFont typeface="Arial"/>
              <a:buChar char="•"/>
            </a:pPr>
            <a:endParaRPr lang="en-GB" sz="1050" b="1">
              <a:solidFill>
                <a:srgbClr val="132254"/>
              </a:solidFill>
              <a:ea typeface="+mn-lt"/>
              <a:cs typeface="Calibri" panose="020F0502020204030204"/>
            </a:endParaRPr>
          </a:p>
          <a:p>
            <a:pPr algn="just"/>
            <a:endParaRPr lang="en-GB" sz="1050" b="1">
              <a:solidFill>
                <a:srgbClr val="132254"/>
              </a:solidFill>
              <a:ea typeface="+mn-lt"/>
              <a:cs typeface="Calibri" panose="020F0502020204030204"/>
            </a:endParaRPr>
          </a:p>
        </p:txBody>
      </p:sp>
      <p:grpSp>
        <p:nvGrpSpPr>
          <p:cNvPr id="25" name="Group 24">
            <a:extLst>
              <a:ext uri="{FF2B5EF4-FFF2-40B4-BE49-F238E27FC236}">
                <a16:creationId xmlns:a16="http://schemas.microsoft.com/office/drawing/2014/main" id="{CE7EA8DC-E724-4321-A63F-7F6468DE9F30}"/>
              </a:ext>
            </a:extLst>
          </p:cNvPr>
          <p:cNvGrpSpPr/>
          <p:nvPr/>
        </p:nvGrpSpPr>
        <p:grpSpPr>
          <a:xfrm>
            <a:off x="219714" y="1467811"/>
            <a:ext cx="802800" cy="993600"/>
            <a:chOff x="5048571" y="563945"/>
            <a:chExt cx="2224100" cy="2757312"/>
          </a:xfrm>
        </p:grpSpPr>
        <p:sp>
          <p:nvSpPr>
            <p:cNvPr id="26" name="Oval 25">
              <a:extLst>
                <a:ext uri="{FF2B5EF4-FFF2-40B4-BE49-F238E27FC236}">
                  <a16:creationId xmlns:a16="http://schemas.microsoft.com/office/drawing/2014/main" id="{DEC1F706-CB81-4571-A92C-354E9A375F2D}"/>
                </a:ext>
              </a:extLst>
            </p:cNvPr>
            <p:cNvSpPr/>
            <p:nvPr/>
          </p:nvSpPr>
          <p:spPr>
            <a:xfrm>
              <a:off x="5048571" y="563945"/>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27" name="Rounded Rectangle 78">
              <a:extLst>
                <a:ext uri="{FF2B5EF4-FFF2-40B4-BE49-F238E27FC236}">
                  <a16:creationId xmlns:a16="http://schemas.microsoft.com/office/drawing/2014/main" id="{BC96C767-E95A-47A9-A294-23C781EA4659}"/>
                </a:ext>
              </a:extLst>
            </p:cNvPr>
            <p:cNvSpPr/>
            <p:nvPr/>
          </p:nvSpPr>
          <p:spPr>
            <a:xfrm>
              <a:off x="5058042" y="2851974"/>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Induction tutors</a:t>
              </a:r>
            </a:p>
          </p:txBody>
        </p:sp>
      </p:grpSp>
      <p:pic>
        <p:nvPicPr>
          <p:cNvPr id="28" name="Picture 27">
            <a:extLst>
              <a:ext uri="{FF2B5EF4-FFF2-40B4-BE49-F238E27FC236}">
                <a16:creationId xmlns:a16="http://schemas.microsoft.com/office/drawing/2014/main" id="{292851DD-35A9-4A7D-8BDF-7F29A67B32C7}"/>
              </a:ext>
            </a:extLst>
          </p:cNvPr>
          <p:cNvPicPr>
            <a:picLocks noChangeAspect="1"/>
          </p:cNvPicPr>
          <p:nvPr/>
        </p:nvPicPr>
        <p:blipFill>
          <a:blip r:embed="rId12"/>
          <a:stretch>
            <a:fillRect/>
          </a:stretch>
        </p:blipFill>
        <p:spPr>
          <a:xfrm>
            <a:off x="394693" y="1607730"/>
            <a:ext cx="512108" cy="518205"/>
          </a:xfrm>
          <a:prstGeom prst="rect">
            <a:avLst/>
          </a:prstGeom>
        </p:spPr>
      </p:pic>
    </p:spTree>
    <p:extLst>
      <p:ext uri="{BB962C8B-B14F-4D97-AF65-F5344CB8AC3E}">
        <p14:creationId xmlns:p14="http://schemas.microsoft.com/office/powerpoint/2010/main" val="389357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70551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33 bulletin </a:t>
            </a:r>
          </a:p>
          <a:p>
            <a:pPr algn="ctr"/>
            <a:r>
              <a:rPr lang="en-GB" sz="1100">
                <a:solidFill>
                  <a:srgbClr val="002060"/>
                </a:solidFill>
              </a:rPr>
              <a:t>w/b Monday 12</a:t>
            </a:r>
            <a:r>
              <a:rPr lang="en-GB" sz="1100" baseline="30000">
                <a:solidFill>
                  <a:srgbClr val="002060"/>
                </a:solidFill>
              </a:rPr>
              <a:t>th</a:t>
            </a:r>
            <a:r>
              <a:rPr lang="en-GB" sz="1100">
                <a:solidFill>
                  <a:srgbClr val="002060"/>
                </a:solidFill>
              </a:rPr>
              <a:t> June 2023</a:t>
            </a:r>
            <a:endParaRPr lang="en-GB" sz="1100">
              <a:solidFill>
                <a:srgbClr val="002060"/>
              </a:solidFill>
              <a:cs typeface="Calibri"/>
            </a:endParaRPr>
          </a:p>
          <a:p>
            <a:pPr algn="ctr"/>
            <a:r>
              <a:rPr lang="en-GB" sz="1100" b="1">
                <a:solidFill>
                  <a:srgbClr val="002060"/>
                </a:solidFill>
              </a:rPr>
              <a:t>ECF focus of the week:</a:t>
            </a:r>
          </a:p>
          <a:p>
            <a:pPr algn="ctr"/>
            <a:r>
              <a:rPr lang="en-GB" sz="1100" i="1">
                <a:solidFill>
                  <a:srgbClr val="002060"/>
                </a:solidFill>
              </a:rPr>
              <a:t>Identifying the concepts, knowledge and skills in a scheme of work</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759"/>
            <a:ext cx="1918172" cy="1086040"/>
          </a:xfrm>
          <a:prstGeom prst="rect">
            <a:avLst/>
          </a:prstGeom>
        </p:spPr>
      </p:pic>
      <p:sp>
        <p:nvSpPr>
          <p:cNvPr id="6" name="Rectangle 1">
            <a:extLst>
              <a:ext uri="{FF2B5EF4-FFF2-40B4-BE49-F238E27FC236}">
                <a16:creationId xmlns:a16="http://schemas.microsoft.com/office/drawing/2014/main" id="{0D74754E-A957-4EDC-AB54-05A32B13EAE4}"/>
              </a:ext>
            </a:extLst>
          </p:cNvPr>
          <p:cNvSpPr>
            <a:spLocks noChangeArrowheads="1"/>
          </p:cNvSpPr>
          <p:nvPr/>
        </p:nvSpPr>
        <p:spPr bwMode="auto">
          <a:xfrm>
            <a:off x="603835" y="6970753"/>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9CFA16BC-3614-47FA-9931-C7D35A5379FB}"/>
              </a:ext>
            </a:extLst>
          </p:cNvPr>
          <p:cNvSpPr/>
          <p:nvPr/>
        </p:nvSpPr>
        <p:spPr>
          <a:xfrm>
            <a:off x="427383" y="1355760"/>
            <a:ext cx="6239242" cy="40011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lIns="91440" tIns="45720" rIns="91440" bIns="45720">
            <a:spAutoFit/>
          </a:bodyPr>
          <a:lstStyle/>
          <a:p>
            <a:pPr algn="ctr"/>
            <a:r>
              <a:rPr lang="en-US" sz="2000" b="0" cap="none" spc="0">
                <a:ln w="0"/>
                <a:solidFill>
                  <a:schemeClr val="bg1"/>
                </a:solidFill>
                <a:effectLst>
                  <a:outerShdw blurRad="38100" dist="19050" dir="2700000" algn="tl" rotWithShape="0">
                    <a:schemeClr val="dk1">
                      <a:alpha val="40000"/>
                    </a:schemeClr>
                  </a:outerShdw>
                </a:effectLst>
              </a:rPr>
              <a:t>Do you know anyone who </a:t>
            </a:r>
            <a:r>
              <a:rPr lang="en-US" sz="2000">
                <a:ln w="0"/>
                <a:solidFill>
                  <a:schemeClr val="bg1"/>
                </a:solidFill>
                <a:effectLst>
                  <a:outerShdw blurRad="38100" dist="19050" dir="2700000" algn="tl" rotWithShape="0">
                    <a:schemeClr val="dk1">
                      <a:alpha val="40000"/>
                    </a:schemeClr>
                  </a:outerShdw>
                </a:effectLst>
              </a:rPr>
              <a:t>would make a great teacher?</a:t>
            </a:r>
            <a:endParaRPr lang="en-US" sz="2000" b="0" cap="none" spc="0">
              <a:ln w="0"/>
              <a:solidFill>
                <a:schemeClr val="bg1"/>
              </a:solidFill>
              <a:effectLst>
                <a:outerShdw blurRad="38100" dist="19050" dir="2700000" algn="tl" rotWithShape="0">
                  <a:schemeClr val="dk1">
                    <a:alpha val="40000"/>
                  </a:schemeClr>
                </a:outerShdw>
              </a:effectLst>
            </a:endParaRPr>
          </a:p>
        </p:txBody>
      </p:sp>
      <p:sp>
        <p:nvSpPr>
          <p:cNvPr id="15" name="Rectangle 14">
            <a:extLst>
              <a:ext uri="{FF2B5EF4-FFF2-40B4-BE49-F238E27FC236}">
                <a16:creationId xmlns:a16="http://schemas.microsoft.com/office/drawing/2014/main" id="{DEBC9813-0DAF-4E19-8C62-B1DAA95D6246}"/>
              </a:ext>
            </a:extLst>
          </p:cNvPr>
          <p:cNvSpPr/>
          <p:nvPr/>
        </p:nvSpPr>
        <p:spPr>
          <a:xfrm>
            <a:off x="427383" y="1882785"/>
            <a:ext cx="6239242" cy="400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spAutoFit/>
          </a:bodyPr>
          <a:lstStyle/>
          <a:p>
            <a:pPr algn="ctr"/>
            <a:r>
              <a:rPr lang="en-US" sz="2000" b="0" cap="none" spc="0">
                <a:ln w="0"/>
                <a:solidFill>
                  <a:schemeClr val="bg1"/>
                </a:solidFill>
                <a:effectLst>
                  <a:outerShdw blurRad="38100" dist="19050" dir="2700000" algn="tl" rotWithShape="0">
                    <a:schemeClr val="dk1">
                      <a:alpha val="40000"/>
                    </a:schemeClr>
                  </a:outerShdw>
                </a:effectLst>
              </a:rPr>
              <a:t>Would you like to earn £50 or more?</a:t>
            </a:r>
          </a:p>
        </p:txBody>
      </p:sp>
      <p:sp>
        <p:nvSpPr>
          <p:cNvPr id="9" name="TextBox 8">
            <a:extLst>
              <a:ext uri="{FF2B5EF4-FFF2-40B4-BE49-F238E27FC236}">
                <a16:creationId xmlns:a16="http://schemas.microsoft.com/office/drawing/2014/main" id="{4A5B7D9E-7D77-4484-84E0-98DB389C1D4D}"/>
              </a:ext>
            </a:extLst>
          </p:cNvPr>
          <p:cNvSpPr txBox="1"/>
          <p:nvPr/>
        </p:nvSpPr>
        <p:spPr>
          <a:xfrm>
            <a:off x="427383" y="2457343"/>
            <a:ext cx="6239242" cy="2400657"/>
          </a:xfrm>
          <a:prstGeom prst="rect">
            <a:avLst/>
          </a:prstGeom>
          <a:noFill/>
        </p:spPr>
        <p:txBody>
          <a:bodyPr wrap="square" lIns="91440" tIns="45720" rIns="91440" bIns="45720" rtlCol="0" anchor="t">
            <a:spAutoFit/>
          </a:bodyPr>
          <a:lstStyle/>
          <a:p>
            <a:r>
              <a:rPr lang="en-GB" sz="1200"/>
              <a:t>In conjunction with </a:t>
            </a:r>
            <a:r>
              <a:rPr lang="en-GB" sz="1200" err="1"/>
              <a:t>Eteach</a:t>
            </a:r>
            <a:r>
              <a:rPr lang="en-GB" sz="1200"/>
              <a:t>, Xavier Teach </a:t>
            </a:r>
            <a:r>
              <a:rPr lang="en-GB" sz="1200" err="1"/>
              <a:t>SouthEast</a:t>
            </a:r>
            <a:r>
              <a:rPr lang="en-GB" sz="1200"/>
              <a:t> are holding a coffee morning for graduates (or soon-to-be graduates!) who might be interested in joining our outstanding initial teacher training programme in September.  All are welcome.   Please pass on the following link to those who may wish to attend </a:t>
            </a:r>
            <a:r>
              <a:rPr lang="en-GB" sz="1100">
                <a:hlinkClick r:id="rId6"/>
              </a:rPr>
              <a:t>https://forms.office.com/e/YSRVhewSN4.</a:t>
            </a:r>
            <a:endParaRPr lang="en-GB" sz="1100">
              <a:cs typeface="Calibri"/>
            </a:endParaRPr>
          </a:p>
          <a:p>
            <a:endParaRPr lang="en-GB" sz="1200"/>
          </a:p>
          <a:p>
            <a:r>
              <a:rPr lang="en-GB" sz="1200"/>
              <a:t>If we offer a training place to anyone you have referred to us, and they accept, you will receive a £50 voucher of your choice.  All your friend/family member/colleague has to do is to mention your name at interview.  It is £50 per successful candidate, so please do spread the word!</a:t>
            </a:r>
          </a:p>
          <a:p>
            <a:endParaRPr lang="en-GB" sz="1200"/>
          </a:p>
          <a:p>
            <a:pPr algn="ctr"/>
            <a:r>
              <a:rPr lang="en-GB" sz="1400" b="1"/>
              <a:t>10.00 a.m. – 12.00 noon</a:t>
            </a:r>
          </a:p>
          <a:p>
            <a:pPr algn="ctr"/>
            <a:r>
              <a:rPr lang="en-GB" sz="1400" b="1"/>
              <a:t>Thursday 15</a:t>
            </a:r>
            <a:r>
              <a:rPr lang="en-GB" sz="1400" b="1" baseline="30000"/>
              <a:t>th</a:t>
            </a:r>
            <a:r>
              <a:rPr lang="en-GB" sz="1400" b="1"/>
              <a:t> June</a:t>
            </a:r>
          </a:p>
          <a:p>
            <a:pPr algn="ctr"/>
            <a:r>
              <a:rPr lang="en-GB" sz="1400" b="1" err="1"/>
              <a:t>Eteach</a:t>
            </a:r>
            <a:r>
              <a:rPr lang="en-GB" sz="1400" b="1"/>
              <a:t>, Arlington Square, Downshire Way, Bracknell RG12 1WA </a:t>
            </a:r>
          </a:p>
        </p:txBody>
      </p:sp>
      <p:pic>
        <p:nvPicPr>
          <p:cNvPr id="11" name="Picture 10">
            <a:extLst>
              <a:ext uri="{FF2B5EF4-FFF2-40B4-BE49-F238E27FC236}">
                <a16:creationId xmlns:a16="http://schemas.microsoft.com/office/drawing/2014/main" id="{3E2722E3-1C1C-4A21-B3F1-E6011DF053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56064" y="5127862"/>
            <a:ext cx="4381879" cy="4461792"/>
          </a:xfrm>
          <a:prstGeom prst="rect">
            <a:avLst/>
          </a:prstGeom>
        </p:spPr>
      </p:pic>
    </p:spTree>
    <p:extLst>
      <p:ext uri="{BB962C8B-B14F-4D97-AF65-F5344CB8AC3E}">
        <p14:creationId xmlns:p14="http://schemas.microsoft.com/office/powerpoint/2010/main" val="680400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0D286F0-0792-4FB7-93C9-B2DD2A86C154}">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5A581F0-4552-4638-8DE6-99C8E27441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4</Slides>
  <Notes>4</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180</cp:revision>
  <dcterms:created xsi:type="dcterms:W3CDTF">2021-06-21T08:59:27Z</dcterms:created>
  <dcterms:modified xsi:type="dcterms:W3CDTF">2023-06-08T16:08:48Z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