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0"/>
  </p:notesMasterIdLst>
  <p:sldIdLst>
    <p:sldId id="320" r:id="rId5"/>
    <p:sldId id="445" r:id="rId6"/>
    <p:sldId id="380" r:id="rId7"/>
    <p:sldId id="256" r:id="rId8"/>
    <p:sldId id="446" r:id="rId9"/>
    <p:sldId id="844" r:id="rId10"/>
    <p:sldId id="845" r:id="rId11"/>
    <p:sldId id="525" r:id="rId12"/>
    <p:sldId id="567" r:id="rId13"/>
    <p:sldId id="534" r:id="rId14"/>
    <p:sldId id="556" r:id="rId15"/>
    <p:sldId id="579" r:id="rId16"/>
    <p:sldId id="532" r:id="rId17"/>
    <p:sldId id="536" r:id="rId18"/>
    <p:sldId id="537" r:id="rId19"/>
    <p:sldId id="578" r:id="rId20"/>
    <p:sldId id="550" r:id="rId21"/>
    <p:sldId id="561" r:id="rId22"/>
    <p:sldId id="555" r:id="rId23"/>
    <p:sldId id="568" r:id="rId24"/>
    <p:sldId id="566" r:id="rId25"/>
    <p:sldId id="569" r:id="rId26"/>
    <p:sldId id="562" r:id="rId27"/>
    <p:sldId id="287" r:id="rId28"/>
    <p:sldId id="52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Notes for facilitators" id="{BF8021CC-0B9F-487C-B092-8B38CD6D4A5D}">
          <p14:sldIdLst>
            <p14:sldId id="320"/>
            <p14:sldId id="445"/>
          </p14:sldIdLst>
        </p14:section>
        <p14:section name="Opening of the seminar" id="{3333897D-995A-4450-B704-05833944A66F}">
          <p14:sldIdLst>
            <p14:sldId id="380"/>
            <p14:sldId id="256"/>
            <p14:sldId id="446"/>
            <p14:sldId id="844"/>
          </p14:sldIdLst>
        </p14:section>
        <p14:section name="Core content - Anticipating misconceptions" id="{4BA604CC-C124-4D64-B216-F7D7B7F21759}">
          <p14:sldIdLst>
            <p14:sldId id="845"/>
            <p14:sldId id="525"/>
          </p14:sldIdLst>
        </p14:section>
        <p14:section name="Subject-specific example" id="{735776D8-DE24-47CE-BB8B-39C00094C4D8}">
          <p14:sldIdLst>
            <p14:sldId id="567"/>
            <p14:sldId id="534"/>
            <p14:sldId id="556"/>
          </p14:sldIdLst>
        </p14:section>
        <p14:section name="Strategy 1 - Refutation texts" id="{2770D2F8-F43E-4493-A8F1-D627089A9F81}">
          <p14:sldIdLst>
            <p14:sldId id="579"/>
            <p14:sldId id="532"/>
            <p14:sldId id="536"/>
            <p14:sldId id="537"/>
          </p14:sldIdLst>
        </p14:section>
        <p14:section name="Strategy 2 - Concept cartoons" id="{2AC78772-D832-466D-9526-A7D16E4F019B}">
          <p14:sldIdLst>
            <p14:sldId id="578"/>
            <p14:sldId id="550"/>
            <p14:sldId id="561"/>
            <p14:sldId id="555"/>
            <p14:sldId id="568"/>
            <p14:sldId id="566"/>
            <p14:sldId id="569"/>
          </p14:sldIdLst>
        </p14:section>
        <p14:section name="Networks and resources" id="{F8A705D3-0C30-4B1E-A5AB-45A7962C374A}">
          <p14:sldIdLst>
            <p14:sldId id="562"/>
            <p14:sldId id="287"/>
            <p14:sldId id="52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6286101-3A44-2770-9C62-EE6A6D7A171E}" name="Natalie Davys" initials="ND" userId="S::NDavys@teachfirst.org.uk::8d64778f-730d-4de1-bb25-f1569dd4e4e2" providerId="AD"/>
  <p188:author id="{9DFADBF6-F99C-3E18-C2DF-E4696A93B6EE}" name="Ruth Bourne" initials="REB" userId="Ruth Bourne" providerId="None"/>
  <p188:author id="{AFD68CFD-9DF4-2A83-8C95-BF35C5CA1BAD}" name="Carys Taylor" initials="CT" userId="S::ctaylor@teachfirst.org.uk::118a463a-74fc-4c5a-a3b1-147b5e2387b7"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Douglas Fairfield" initials="DF" lastIdx="2" clrIdx="6">
    <p:extLst>
      <p:ext uri="{19B8F6BF-5375-455C-9EA6-DF929625EA0E}">
        <p15:presenceInfo xmlns:p15="http://schemas.microsoft.com/office/powerpoint/2012/main" userId="S::dfairfield@teachfirst.org.uk::0acc0437-728a-4adf-92f1-b632e7e7147b" providerId="AD"/>
      </p:ext>
    </p:extLst>
  </p:cmAuthor>
  <p:cmAuthor id="1" name="Phillipa Cordey" initials="PC" lastIdx="81" clrIdx="0"/>
  <p:cmAuthor id="2" name="Carys Taylor" initials="CT" lastIdx="51" clrIdx="1"/>
  <p:cmAuthor id="3" name="Natalie Davys" initials="ND" lastIdx="117" clrIdx="2">
    <p:extLst>
      <p:ext uri="{19B8F6BF-5375-455C-9EA6-DF929625EA0E}">
        <p15:presenceInfo xmlns:p15="http://schemas.microsoft.com/office/powerpoint/2012/main" userId="S::NDavys@teachfirst.org.uk::8d64778f-730d-4de1-bb25-f1569dd4e4e2" providerId="AD"/>
      </p:ext>
    </p:extLst>
  </p:cmAuthor>
  <p:cmAuthor id="4" name="Claire Sullivan" initials="CS" lastIdx="8" clrIdx="3">
    <p:extLst>
      <p:ext uri="{19B8F6BF-5375-455C-9EA6-DF929625EA0E}">
        <p15:presenceInfo xmlns:p15="http://schemas.microsoft.com/office/powerpoint/2012/main" userId="S::csullivan@teachfirst.org.uk::dd139bae-b606-47f3-879e-70b247762140" providerId="AD"/>
      </p:ext>
    </p:extLst>
  </p:cmAuthor>
  <p:cmAuthor id="5" name="Ruth Bourne" initials="REB" lastIdx="17" clrIdx="4">
    <p:extLst>
      <p:ext uri="{19B8F6BF-5375-455C-9EA6-DF929625EA0E}">
        <p15:presenceInfo xmlns:p15="http://schemas.microsoft.com/office/powerpoint/2012/main" userId="Ruth Bourne" providerId="None"/>
      </p:ext>
    </p:extLst>
  </p:cmAuthor>
  <p:cmAuthor id="6" name="Emily Lewis" initials="EL" lastIdx="33" clrIdx="5">
    <p:extLst>
      <p:ext uri="{19B8F6BF-5375-455C-9EA6-DF929625EA0E}">
        <p15:presenceInfo xmlns:p15="http://schemas.microsoft.com/office/powerpoint/2012/main" userId="S::elewis2@teachfirst.org.uk::f5d184d9-992a-496f-aef0-f9698056415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63F0"/>
    <a:srgbClr val="FAC8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2CED44-DB90-40DF-91C2-4F9F92FABEE6}" v="2" dt="2022-04-22T11:16:22.1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222" autoAdjust="0"/>
  </p:normalViewPr>
  <p:slideViewPr>
    <p:cSldViewPr snapToGrid="0">
      <p:cViewPr varScale="1">
        <p:scale>
          <a:sx n="82" d="100"/>
          <a:sy n="82" d="100"/>
        </p:scale>
        <p:origin x="840"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ys Taylor" userId="S::ctaylor@teachfirst.org.uk::118a463a-74fc-4c5a-a3b1-147b5e2387b7" providerId="AD" clId="Web-{B521C57A-097B-96FB-7790-46E2C8133551}"/>
    <pc:docChg chg="modSld">
      <pc:chgData name="Carys Taylor" userId="S::ctaylor@teachfirst.org.uk::118a463a-74fc-4c5a-a3b1-147b5e2387b7" providerId="AD" clId="Web-{B521C57A-097B-96FB-7790-46E2C8133551}" dt="2022-03-30T13:57:18.308" v="3" actId="20577"/>
      <pc:docMkLst>
        <pc:docMk/>
      </pc:docMkLst>
      <pc:sldChg chg="modSp">
        <pc:chgData name="Carys Taylor" userId="S::ctaylor@teachfirst.org.uk::118a463a-74fc-4c5a-a3b1-147b5e2387b7" providerId="AD" clId="Web-{B521C57A-097B-96FB-7790-46E2C8133551}" dt="2022-03-30T13:57:18.308" v="3" actId="20577"/>
        <pc:sldMkLst>
          <pc:docMk/>
          <pc:sldMk cId="2918955057" sldId="320"/>
        </pc:sldMkLst>
        <pc:spChg chg="mod">
          <ac:chgData name="Carys Taylor" userId="S::ctaylor@teachfirst.org.uk::118a463a-74fc-4c5a-a3b1-147b5e2387b7" providerId="AD" clId="Web-{B521C57A-097B-96FB-7790-46E2C8133551}" dt="2022-03-30T13:57:18.308" v="3" actId="20577"/>
          <ac:spMkLst>
            <pc:docMk/>
            <pc:sldMk cId="2918955057" sldId="320"/>
            <ac:spMk id="6" creationId="{73238E87-27C4-460E-A429-B5023ADA326D}"/>
          </ac:spMkLst>
        </pc:spChg>
      </pc:sldChg>
    </pc:docChg>
  </pc:docChgLst>
  <pc:docChgLst>
    <pc:chgData name="Carys Taylor" userId="118a463a-74fc-4c5a-a3b1-147b5e2387b7" providerId="ADAL" clId="{23F57F17-C4F3-4FD9-91DB-A6809F77E13E}"/>
    <pc:docChg chg="delSection modSection">
      <pc:chgData name="Carys Taylor" userId="118a463a-74fc-4c5a-a3b1-147b5e2387b7" providerId="ADAL" clId="{23F57F17-C4F3-4FD9-91DB-A6809F77E13E}" dt="2022-03-29T07:52:11.670" v="4" actId="17851"/>
      <pc:docMkLst>
        <pc:docMk/>
      </pc:docMkLst>
    </pc:docChg>
  </pc:docChgLst>
  <pc:docChgLst>
    <pc:chgData name="Ruth Bourne" userId="fbcab60fe5918fe6" providerId="LiveId" clId="{F7CC0871-6BF3-40D5-9AA9-C76D6A053EDF}"/>
    <pc:docChg chg="undo custSel modSld">
      <pc:chgData name="Ruth Bourne" userId="fbcab60fe5918fe6" providerId="LiveId" clId="{F7CC0871-6BF3-40D5-9AA9-C76D6A053EDF}" dt="2022-02-01T11:36:53.940" v="691" actId="1035"/>
      <pc:docMkLst>
        <pc:docMk/>
      </pc:docMkLst>
      <pc:sldChg chg="modNotesTx">
        <pc:chgData name="Ruth Bourne" userId="fbcab60fe5918fe6" providerId="LiveId" clId="{F7CC0871-6BF3-40D5-9AA9-C76D6A053EDF}" dt="2022-01-31T14:07:13.070" v="10" actId="6549"/>
        <pc:sldMkLst>
          <pc:docMk/>
          <pc:sldMk cId="2221376449" sldId="256"/>
        </pc:sldMkLst>
      </pc:sldChg>
      <pc:sldChg chg="modSp mod">
        <pc:chgData name="Ruth Bourne" userId="fbcab60fe5918fe6" providerId="LiveId" clId="{F7CC0871-6BF3-40D5-9AA9-C76D6A053EDF}" dt="2022-01-31T14:04:08.702" v="1" actId="27636"/>
        <pc:sldMkLst>
          <pc:docMk/>
          <pc:sldMk cId="2918955057" sldId="320"/>
        </pc:sldMkLst>
        <pc:spChg chg="mod">
          <ac:chgData name="Ruth Bourne" userId="fbcab60fe5918fe6" providerId="LiveId" clId="{F7CC0871-6BF3-40D5-9AA9-C76D6A053EDF}" dt="2022-01-31T14:04:08.702" v="1" actId="27636"/>
          <ac:spMkLst>
            <pc:docMk/>
            <pc:sldMk cId="2918955057" sldId="320"/>
            <ac:spMk id="6" creationId="{73238E87-27C4-460E-A429-B5023ADA326D}"/>
          </ac:spMkLst>
        </pc:spChg>
      </pc:sldChg>
      <pc:sldChg chg="modSp mod addCm">
        <pc:chgData name="Ruth Bourne" userId="fbcab60fe5918fe6" providerId="LiveId" clId="{F7CC0871-6BF3-40D5-9AA9-C76D6A053EDF}" dt="2022-01-31T14:05:20.670" v="3"/>
        <pc:sldMkLst>
          <pc:docMk/>
          <pc:sldMk cId="4276225279" sldId="445"/>
        </pc:sldMkLst>
        <pc:graphicFrameChg chg="modGraphic">
          <ac:chgData name="Ruth Bourne" userId="fbcab60fe5918fe6" providerId="LiveId" clId="{F7CC0871-6BF3-40D5-9AA9-C76D6A053EDF}" dt="2022-01-31T14:04:49.659" v="2" actId="20577"/>
          <ac:graphicFrameMkLst>
            <pc:docMk/>
            <pc:sldMk cId="4276225279" sldId="445"/>
            <ac:graphicFrameMk id="5" creationId="{C897CE65-6713-4EFF-8BB6-EF1474CA5F8D}"/>
          </ac:graphicFrameMkLst>
        </pc:graphicFrameChg>
      </pc:sldChg>
      <pc:sldChg chg="addCm">
        <pc:chgData name="Ruth Bourne" userId="fbcab60fe5918fe6" providerId="LiveId" clId="{F7CC0871-6BF3-40D5-9AA9-C76D6A053EDF}" dt="2022-01-31T14:08:04.441" v="11"/>
        <pc:sldMkLst>
          <pc:docMk/>
          <pc:sldMk cId="1981798035" sldId="446"/>
        </pc:sldMkLst>
      </pc:sldChg>
      <pc:sldChg chg="modSp modNotesTx">
        <pc:chgData name="Ruth Bourne" userId="fbcab60fe5918fe6" providerId="LiveId" clId="{F7CC0871-6BF3-40D5-9AA9-C76D6A053EDF}" dt="2022-01-31T14:19:29.907" v="91" actId="20577"/>
        <pc:sldMkLst>
          <pc:docMk/>
          <pc:sldMk cId="2202469934" sldId="525"/>
        </pc:sldMkLst>
        <pc:spChg chg="mod">
          <ac:chgData name="Ruth Bourne" userId="fbcab60fe5918fe6" providerId="LiveId" clId="{F7CC0871-6BF3-40D5-9AA9-C76D6A053EDF}" dt="2022-01-31T14:17:14.524" v="87" actId="20577"/>
          <ac:spMkLst>
            <pc:docMk/>
            <pc:sldMk cId="2202469934" sldId="525"/>
            <ac:spMk id="6" creationId="{D58C8650-7550-42C7-A31F-AC581BA61A43}"/>
          </ac:spMkLst>
        </pc:spChg>
      </pc:sldChg>
      <pc:sldChg chg="modSp mod addCm">
        <pc:chgData name="Ruth Bourne" userId="fbcab60fe5918fe6" providerId="LiveId" clId="{F7CC0871-6BF3-40D5-9AA9-C76D6A053EDF}" dt="2022-01-31T15:25:06.585" v="670"/>
        <pc:sldMkLst>
          <pc:docMk/>
          <pc:sldMk cId="1287939441" sldId="526"/>
        </pc:sldMkLst>
        <pc:spChg chg="mod">
          <ac:chgData name="Ruth Bourne" userId="fbcab60fe5918fe6" providerId="LiveId" clId="{F7CC0871-6BF3-40D5-9AA9-C76D6A053EDF}" dt="2022-01-31T15:09:17.269" v="481" actId="13926"/>
          <ac:spMkLst>
            <pc:docMk/>
            <pc:sldMk cId="1287939441" sldId="526"/>
            <ac:spMk id="3" creationId="{EC965471-F09F-4779-8421-19637121FBA5}"/>
          </ac:spMkLst>
        </pc:spChg>
      </pc:sldChg>
      <pc:sldChg chg="modNotesTx">
        <pc:chgData name="Ruth Bourne" userId="fbcab60fe5918fe6" providerId="LiveId" clId="{F7CC0871-6BF3-40D5-9AA9-C76D6A053EDF}" dt="2022-01-31T14:42:16.032" v="246" actId="20577"/>
        <pc:sldMkLst>
          <pc:docMk/>
          <pc:sldMk cId="895081920" sldId="532"/>
        </pc:sldMkLst>
      </pc:sldChg>
      <pc:sldChg chg="modNotesTx">
        <pc:chgData name="Ruth Bourne" userId="fbcab60fe5918fe6" providerId="LiveId" clId="{F7CC0871-6BF3-40D5-9AA9-C76D6A053EDF}" dt="2022-01-31T14:31:59.432" v="206" actId="20577"/>
        <pc:sldMkLst>
          <pc:docMk/>
          <pc:sldMk cId="2975573099" sldId="534"/>
        </pc:sldMkLst>
      </pc:sldChg>
      <pc:sldChg chg="modNotesTx">
        <pc:chgData name="Ruth Bourne" userId="fbcab60fe5918fe6" providerId="LiveId" clId="{F7CC0871-6BF3-40D5-9AA9-C76D6A053EDF}" dt="2022-01-31T14:43:58.545" v="251" actId="6549"/>
        <pc:sldMkLst>
          <pc:docMk/>
          <pc:sldMk cId="2358899281" sldId="536"/>
        </pc:sldMkLst>
      </pc:sldChg>
      <pc:sldChg chg="modSp mod modNotesTx">
        <pc:chgData name="Ruth Bourne" userId="fbcab60fe5918fe6" providerId="LiveId" clId="{F7CC0871-6BF3-40D5-9AA9-C76D6A053EDF}" dt="2022-01-31T14:46:04.151" v="253" actId="6549"/>
        <pc:sldMkLst>
          <pc:docMk/>
          <pc:sldMk cId="162129510" sldId="537"/>
        </pc:sldMkLst>
        <pc:spChg chg="mod">
          <ac:chgData name="Ruth Bourne" userId="fbcab60fe5918fe6" providerId="LiveId" clId="{F7CC0871-6BF3-40D5-9AA9-C76D6A053EDF}" dt="2022-01-31T14:44:54.400" v="252" actId="1076"/>
          <ac:spMkLst>
            <pc:docMk/>
            <pc:sldMk cId="162129510" sldId="537"/>
            <ac:spMk id="14" creationId="{4877704F-1954-47C4-B0E2-8648AD52DEC7}"/>
          </ac:spMkLst>
        </pc:spChg>
      </pc:sldChg>
      <pc:sldChg chg="addCm modNotesTx">
        <pc:chgData name="Ruth Bourne" userId="fbcab60fe5918fe6" providerId="LiveId" clId="{F7CC0871-6BF3-40D5-9AA9-C76D6A053EDF}" dt="2022-01-31T14:16:59.623" v="79"/>
        <pc:sldMkLst>
          <pc:docMk/>
          <pc:sldMk cId="1213541051" sldId="538"/>
        </pc:sldMkLst>
      </pc:sldChg>
      <pc:sldChg chg="modNotesTx">
        <pc:chgData name="Ruth Bourne" userId="fbcab60fe5918fe6" providerId="LiveId" clId="{F7CC0871-6BF3-40D5-9AA9-C76D6A053EDF}" dt="2022-02-01T11:25:04.567" v="688" actId="20577"/>
        <pc:sldMkLst>
          <pc:docMk/>
          <pc:sldMk cId="1431309967" sldId="550"/>
        </pc:sldMkLst>
      </pc:sldChg>
      <pc:sldChg chg="modNotesTx">
        <pc:chgData name="Ruth Bourne" userId="fbcab60fe5918fe6" providerId="LiveId" clId="{F7CC0871-6BF3-40D5-9AA9-C76D6A053EDF}" dt="2022-01-31T15:10:04.418" v="483" actId="20577"/>
        <pc:sldMkLst>
          <pc:docMk/>
          <pc:sldMk cId="2787990073" sldId="555"/>
        </pc:sldMkLst>
      </pc:sldChg>
      <pc:sldChg chg="modSp modNotesTx">
        <pc:chgData name="Ruth Bourne" userId="fbcab60fe5918fe6" providerId="LiveId" clId="{F7CC0871-6BF3-40D5-9AA9-C76D6A053EDF}" dt="2022-01-31T14:37:02.235" v="231" actId="20577"/>
        <pc:sldMkLst>
          <pc:docMk/>
          <pc:sldMk cId="2231582354" sldId="556"/>
        </pc:sldMkLst>
        <pc:spChg chg="mod">
          <ac:chgData name="Ruth Bourne" userId="fbcab60fe5918fe6" providerId="LiveId" clId="{F7CC0871-6BF3-40D5-9AA9-C76D6A053EDF}" dt="2022-01-31T14:32:52.674" v="207" actId="20577"/>
          <ac:spMkLst>
            <pc:docMk/>
            <pc:sldMk cId="2231582354" sldId="556"/>
            <ac:spMk id="14" creationId="{0E497533-9EAA-4298-8151-2135D783D7AD}"/>
          </ac:spMkLst>
        </pc:spChg>
      </pc:sldChg>
      <pc:sldChg chg="modNotesTx">
        <pc:chgData name="Ruth Bourne" userId="fbcab60fe5918fe6" providerId="LiveId" clId="{F7CC0871-6BF3-40D5-9AA9-C76D6A053EDF}" dt="2022-01-31T14:55:25.659" v="314"/>
        <pc:sldMkLst>
          <pc:docMk/>
          <pc:sldMk cId="9734864" sldId="561"/>
        </pc:sldMkLst>
      </pc:sldChg>
      <pc:sldChg chg="addCm modNotesTx">
        <pc:chgData name="Ruth Bourne" userId="fbcab60fe5918fe6" providerId="LiveId" clId="{F7CC0871-6BF3-40D5-9AA9-C76D6A053EDF}" dt="2022-02-01T10:22:09.238" v="674" actId="20577"/>
        <pc:sldMkLst>
          <pc:docMk/>
          <pc:sldMk cId="831683949" sldId="562"/>
        </pc:sldMkLst>
      </pc:sldChg>
      <pc:sldChg chg="modSp mod modNotesTx">
        <pc:chgData name="Ruth Bourne" userId="fbcab60fe5918fe6" providerId="LiveId" clId="{F7CC0871-6BF3-40D5-9AA9-C76D6A053EDF}" dt="2022-01-31T15:20:24.339" v="628" actId="20577"/>
        <pc:sldMkLst>
          <pc:docMk/>
          <pc:sldMk cId="1522643853" sldId="566"/>
        </pc:sldMkLst>
        <pc:spChg chg="mod">
          <ac:chgData name="Ruth Bourne" userId="fbcab60fe5918fe6" providerId="LiveId" clId="{F7CC0871-6BF3-40D5-9AA9-C76D6A053EDF}" dt="2022-01-31T15:17:28.080" v="606" actId="20577"/>
          <ac:spMkLst>
            <pc:docMk/>
            <pc:sldMk cId="1522643853" sldId="566"/>
            <ac:spMk id="11" creationId="{0BF1B67B-626F-45D7-A389-C33146518492}"/>
          </ac:spMkLst>
        </pc:spChg>
        <pc:spChg chg="mod">
          <ac:chgData name="Ruth Bourne" userId="fbcab60fe5918fe6" providerId="LiveId" clId="{F7CC0871-6BF3-40D5-9AA9-C76D6A053EDF}" dt="2022-01-31T15:17:06.240" v="603" actId="20577"/>
          <ac:spMkLst>
            <pc:docMk/>
            <pc:sldMk cId="1522643853" sldId="566"/>
            <ac:spMk id="14" creationId="{C726FB39-FB7B-41E9-A91A-3F49769A8431}"/>
          </ac:spMkLst>
        </pc:spChg>
      </pc:sldChg>
      <pc:sldChg chg="modSp mod modNotesTx">
        <pc:chgData name="Ruth Bourne" userId="fbcab60fe5918fe6" providerId="LiveId" clId="{F7CC0871-6BF3-40D5-9AA9-C76D6A053EDF}" dt="2022-01-31T14:26:57.387" v="138" actId="1076"/>
        <pc:sldMkLst>
          <pc:docMk/>
          <pc:sldMk cId="3078343783" sldId="567"/>
        </pc:sldMkLst>
        <pc:spChg chg="mod ord">
          <ac:chgData name="Ruth Bourne" userId="fbcab60fe5918fe6" providerId="LiveId" clId="{F7CC0871-6BF3-40D5-9AA9-C76D6A053EDF}" dt="2022-01-31T14:26:57.387" v="138" actId="1076"/>
          <ac:spMkLst>
            <pc:docMk/>
            <pc:sldMk cId="3078343783" sldId="567"/>
            <ac:spMk id="4" creationId="{68368087-6415-4A5F-8A46-E9B0E94B5FEC}"/>
          </ac:spMkLst>
        </pc:spChg>
        <pc:spChg chg="mod ord">
          <ac:chgData name="Ruth Bourne" userId="fbcab60fe5918fe6" providerId="LiveId" clId="{F7CC0871-6BF3-40D5-9AA9-C76D6A053EDF}" dt="2022-01-31T14:26:03.365" v="135" actId="166"/>
          <ac:spMkLst>
            <pc:docMk/>
            <pc:sldMk cId="3078343783" sldId="567"/>
            <ac:spMk id="9" creationId="{F6216FA7-FC73-4F75-8A34-7F5CB26283D0}"/>
          </ac:spMkLst>
        </pc:spChg>
      </pc:sldChg>
      <pc:sldChg chg="modSp mod modNotesTx">
        <pc:chgData name="Ruth Bourne" userId="fbcab60fe5918fe6" providerId="LiveId" clId="{F7CC0871-6BF3-40D5-9AA9-C76D6A053EDF}" dt="2022-02-01T11:36:53.940" v="691" actId="1035"/>
        <pc:sldMkLst>
          <pc:docMk/>
          <pc:sldMk cId="3012838537" sldId="568"/>
        </pc:sldMkLst>
        <pc:spChg chg="mod">
          <ac:chgData name="Ruth Bourne" userId="fbcab60fe5918fe6" providerId="LiveId" clId="{F7CC0871-6BF3-40D5-9AA9-C76D6A053EDF}" dt="2022-01-31T15:11:45.422" v="553" actId="20577"/>
          <ac:spMkLst>
            <pc:docMk/>
            <pc:sldMk cId="3012838537" sldId="568"/>
            <ac:spMk id="13" creationId="{0B16635D-E910-487F-B5CC-6AD2BEAB273F}"/>
          </ac:spMkLst>
        </pc:spChg>
        <pc:spChg chg="mod">
          <ac:chgData name="Ruth Bourne" userId="fbcab60fe5918fe6" providerId="LiveId" clId="{F7CC0871-6BF3-40D5-9AA9-C76D6A053EDF}" dt="2022-01-31T15:10:17.508" v="486" actId="20577"/>
          <ac:spMkLst>
            <pc:docMk/>
            <pc:sldMk cId="3012838537" sldId="568"/>
            <ac:spMk id="14" creationId="{66C47441-379E-417B-92D4-C940995F6B88}"/>
          </ac:spMkLst>
        </pc:spChg>
        <pc:spChg chg="mod">
          <ac:chgData name="Ruth Bourne" userId="fbcab60fe5918fe6" providerId="LiveId" clId="{F7CC0871-6BF3-40D5-9AA9-C76D6A053EDF}" dt="2022-01-31T15:11:09.661" v="518" actId="20577"/>
          <ac:spMkLst>
            <pc:docMk/>
            <pc:sldMk cId="3012838537" sldId="568"/>
            <ac:spMk id="15" creationId="{78344980-FBE7-42FF-B850-79048B4B8B72}"/>
          </ac:spMkLst>
        </pc:spChg>
        <pc:spChg chg="mod">
          <ac:chgData name="Ruth Bourne" userId="fbcab60fe5918fe6" providerId="LiveId" clId="{F7CC0871-6BF3-40D5-9AA9-C76D6A053EDF}" dt="2022-01-31T15:11:06.006" v="517" actId="20577"/>
          <ac:spMkLst>
            <pc:docMk/>
            <pc:sldMk cId="3012838537" sldId="568"/>
            <ac:spMk id="16" creationId="{D136FF5B-01B8-41B8-A6E1-A384BEA91F54}"/>
          </ac:spMkLst>
        </pc:spChg>
        <pc:spChg chg="mod">
          <ac:chgData name="Ruth Bourne" userId="fbcab60fe5918fe6" providerId="LiveId" clId="{F7CC0871-6BF3-40D5-9AA9-C76D6A053EDF}" dt="2022-01-31T15:11:14.293" v="519" actId="20577"/>
          <ac:spMkLst>
            <pc:docMk/>
            <pc:sldMk cId="3012838537" sldId="568"/>
            <ac:spMk id="17" creationId="{DEF72BA8-C68B-4C3A-96D8-F8476CDF1C5F}"/>
          </ac:spMkLst>
        </pc:spChg>
        <pc:spChg chg="mod">
          <ac:chgData name="Ruth Bourne" userId="fbcab60fe5918fe6" providerId="LiveId" clId="{F7CC0871-6BF3-40D5-9AA9-C76D6A053EDF}" dt="2022-02-01T11:36:53.940" v="691" actId="1035"/>
          <ac:spMkLst>
            <pc:docMk/>
            <pc:sldMk cId="3012838537" sldId="568"/>
            <ac:spMk id="18" creationId="{D16C1598-C57F-4639-9036-A79D014A0755}"/>
          </ac:spMkLst>
        </pc:spChg>
        <pc:spChg chg="mod">
          <ac:chgData name="Ruth Bourne" userId="fbcab60fe5918fe6" providerId="LiveId" clId="{F7CC0871-6BF3-40D5-9AA9-C76D6A053EDF}" dt="2022-01-31T15:11:39.352" v="552" actId="20577"/>
          <ac:spMkLst>
            <pc:docMk/>
            <pc:sldMk cId="3012838537" sldId="568"/>
            <ac:spMk id="19" creationId="{9CC21F87-F4CC-45A8-BA07-E594C3DE98CE}"/>
          </ac:spMkLst>
        </pc:spChg>
      </pc:sldChg>
      <pc:sldChg chg="addSp delSp modSp mod modNotesTx">
        <pc:chgData name="Ruth Bourne" userId="fbcab60fe5918fe6" providerId="LiveId" clId="{F7CC0871-6BF3-40D5-9AA9-C76D6A053EDF}" dt="2022-01-31T15:23:08.652" v="650" actId="20577"/>
        <pc:sldMkLst>
          <pc:docMk/>
          <pc:sldMk cId="3135835529" sldId="569"/>
        </pc:sldMkLst>
        <pc:spChg chg="del">
          <ac:chgData name="Ruth Bourne" userId="fbcab60fe5918fe6" providerId="LiveId" clId="{F7CC0871-6BF3-40D5-9AA9-C76D6A053EDF}" dt="2022-01-31T15:21:04.345" v="629" actId="21"/>
          <ac:spMkLst>
            <pc:docMk/>
            <pc:sldMk cId="3135835529" sldId="569"/>
            <ac:spMk id="4" creationId="{2BB8D7FF-B8CB-4CF4-9724-D644B116E920}"/>
          </ac:spMkLst>
        </pc:spChg>
        <pc:spChg chg="add del">
          <ac:chgData name="Ruth Bourne" userId="fbcab60fe5918fe6" providerId="LiveId" clId="{F7CC0871-6BF3-40D5-9AA9-C76D6A053EDF}" dt="2022-01-31T15:21:19.760" v="631" actId="22"/>
          <ac:spMkLst>
            <pc:docMk/>
            <pc:sldMk cId="3135835529" sldId="569"/>
            <ac:spMk id="12" creationId="{03021474-FE69-4AB3-8353-446E0AF22B8C}"/>
          </ac:spMkLst>
        </pc:spChg>
        <pc:spChg chg="add mod">
          <ac:chgData name="Ruth Bourne" userId="fbcab60fe5918fe6" providerId="LiveId" clId="{F7CC0871-6BF3-40D5-9AA9-C76D6A053EDF}" dt="2022-01-31T15:22:07.275" v="636" actId="1076"/>
          <ac:spMkLst>
            <pc:docMk/>
            <pc:sldMk cId="3135835529" sldId="569"/>
            <ac:spMk id="16" creationId="{479AB75E-EDEF-423D-9E8A-9B048B9A22B7}"/>
          </ac:spMkLst>
        </pc:spChg>
      </pc:sldChg>
      <pc:sldChg chg="modNotesTx">
        <pc:chgData name="Ruth Bourne" userId="fbcab60fe5918fe6" providerId="LiveId" clId="{F7CC0871-6BF3-40D5-9AA9-C76D6A053EDF}" dt="2022-01-31T14:48:50.203" v="277" actId="20577"/>
        <pc:sldMkLst>
          <pc:docMk/>
          <pc:sldMk cId="3324934646" sldId="578"/>
        </pc:sldMkLst>
      </pc:sldChg>
      <pc:sldChg chg="modNotesTx">
        <pc:chgData name="Ruth Bourne" userId="fbcab60fe5918fe6" providerId="LiveId" clId="{F7CC0871-6BF3-40D5-9AA9-C76D6A053EDF}" dt="2022-01-31T14:38:43.835" v="237" actId="20577"/>
        <pc:sldMkLst>
          <pc:docMk/>
          <pc:sldMk cId="2660189908" sldId="579"/>
        </pc:sldMkLst>
      </pc:sldChg>
    </pc:docChg>
  </pc:docChgLst>
  <pc:docChgLst>
    <pc:chgData name="Carys Taylor" userId="118a463a-74fc-4c5a-a3b1-147b5e2387b7" providerId="ADAL" clId="{605D0B4F-A62C-4D55-820D-E41E0AE25481}"/>
    <pc:docChg chg="custSel modSld">
      <pc:chgData name="Carys Taylor" userId="118a463a-74fc-4c5a-a3b1-147b5e2387b7" providerId="ADAL" clId="{605D0B4F-A62C-4D55-820D-E41E0AE25481}" dt="2022-02-02T07:59:10.539" v="3"/>
      <pc:docMkLst>
        <pc:docMk/>
      </pc:docMkLst>
      <pc:sldChg chg="delCm">
        <pc:chgData name="Carys Taylor" userId="118a463a-74fc-4c5a-a3b1-147b5e2387b7" providerId="ADAL" clId="{605D0B4F-A62C-4D55-820D-E41E0AE25481}" dt="2022-02-02T07:58:33.761" v="0"/>
        <pc:sldMkLst>
          <pc:docMk/>
          <pc:sldMk cId="1981798035" sldId="446"/>
        </pc:sldMkLst>
      </pc:sldChg>
      <pc:sldChg chg="delCm">
        <pc:chgData name="Carys Taylor" userId="118a463a-74fc-4c5a-a3b1-147b5e2387b7" providerId="ADAL" clId="{605D0B4F-A62C-4D55-820D-E41E0AE25481}" dt="2022-02-02T07:59:10.539" v="3"/>
        <pc:sldMkLst>
          <pc:docMk/>
          <pc:sldMk cId="1287939441" sldId="526"/>
        </pc:sldMkLst>
      </pc:sldChg>
      <pc:sldChg chg="delSp mod delCm">
        <pc:chgData name="Carys Taylor" userId="118a463a-74fc-4c5a-a3b1-147b5e2387b7" providerId="ADAL" clId="{605D0B4F-A62C-4D55-820D-E41E0AE25481}" dt="2022-02-02T07:58:56.296" v="2"/>
        <pc:sldMkLst>
          <pc:docMk/>
          <pc:sldMk cId="831683949" sldId="562"/>
        </pc:sldMkLst>
        <pc:spChg chg="del">
          <ac:chgData name="Carys Taylor" userId="118a463a-74fc-4c5a-a3b1-147b5e2387b7" providerId="ADAL" clId="{605D0B4F-A62C-4D55-820D-E41E0AE25481}" dt="2022-02-02T07:58:53.699" v="1" actId="478"/>
          <ac:spMkLst>
            <pc:docMk/>
            <pc:sldMk cId="831683949" sldId="562"/>
            <ac:spMk id="4" creationId="{C6DDA0B2-57C7-4208-BCD7-302F45ED8E69}"/>
          </ac:spMkLst>
        </pc:spChg>
      </pc:sldChg>
    </pc:docChg>
  </pc:docChgLst>
  <pc:docChgLst>
    <pc:chgData name="Carys Taylor" userId="S::ctaylor@teachfirst.org.uk::118a463a-74fc-4c5a-a3b1-147b5e2387b7" providerId="AD" clId="Web-{58C4D312-96D6-B034-F2EA-D585C4C60DE2}"/>
    <pc:docChg chg="modSld">
      <pc:chgData name="Carys Taylor" userId="S::ctaylor@teachfirst.org.uk::118a463a-74fc-4c5a-a3b1-147b5e2387b7" providerId="AD" clId="Web-{58C4D312-96D6-B034-F2EA-D585C4C60DE2}" dt="2022-04-08T21:06:01.984" v="11"/>
      <pc:docMkLst>
        <pc:docMk/>
      </pc:docMkLst>
      <pc:sldChg chg="modSp modNotes">
        <pc:chgData name="Carys Taylor" userId="S::ctaylor@teachfirst.org.uk::118a463a-74fc-4c5a-a3b1-147b5e2387b7" providerId="AD" clId="Web-{58C4D312-96D6-B034-F2EA-D585C4C60DE2}" dt="2022-04-08T21:06:01.984" v="11"/>
        <pc:sldMkLst>
          <pc:docMk/>
          <pc:sldMk cId="831683949" sldId="562"/>
        </pc:sldMkLst>
        <pc:spChg chg="mod">
          <ac:chgData name="Carys Taylor" userId="S::ctaylor@teachfirst.org.uk::118a463a-74fc-4c5a-a3b1-147b5e2387b7" providerId="AD" clId="Web-{58C4D312-96D6-B034-F2EA-D585C4C60DE2}" dt="2022-04-08T21:05:54.812" v="4" actId="20577"/>
          <ac:spMkLst>
            <pc:docMk/>
            <pc:sldMk cId="831683949" sldId="562"/>
            <ac:spMk id="7" creationId="{77FCBE27-A2FB-4FE1-8CDE-48567F4CE882}"/>
          </ac:spMkLst>
        </pc:spChg>
      </pc:sldChg>
    </pc:docChg>
  </pc:docChgLst>
  <pc:docChgLst>
    <pc:chgData name="Natalie Davys" userId="S::ndavys@teachfirst.org.uk::8d64778f-730d-4de1-bb25-f1569dd4e4e2" providerId="AD" clId="Web-{20D217B8-AC0E-C61C-2595-2DE37B54E7E2}"/>
    <pc:docChg chg="modSld">
      <pc:chgData name="Natalie Davys" userId="S::ndavys@teachfirst.org.uk::8d64778f-730d-4de1-bb25-f1569dd4e4e2" providerId="AD" clId="Web-{20D217B8-AC0E-C61C-2595-2DE37B54E7E2}" dt="2022-02-02T09:30:21.649" v="0" actId="20577"/>
      <pc:docMkLst>
        <pc:docMk/>
      </pc:docMkLst>
      <pc:sldChg chg="modSp">
        <pc:chgData name="Natalie Davys" userId="S::ndavys@teachfirst.org.uk::8d64778f-730d-4de1-bb25-f1569dd4e4e2" providerId="AD" clId="Web-{20D217B8-AC0E-C61C-2595-2DE37B54E7E2}" dt="2022-02-02T09:30:21.649" v="0" actId="20577"/>
        <pc:sldMkLst>
          <pc:docMk/>
          <pc:sldMk cId="2918955057" sldId="320"/>
        </pc:sldMkLst>
        <pc:spChg chg="mod">
          <ac:chgData name="Natalie Davys" userId="S::ndavys@teachfirst.org.uk::8d64778f-730d-4de1-bb25-f1569dd4e4e2" providerId="AD" clId="Web-{20D217B8-AC0E-C61C-2595-2DE37B54E7E2}" dt="2022-02-02T09:30:21.649" v="0" actId="20577"/>
          <ac:spMkLst>
            <pc:docMk/>
            <pc:sldMk cId="2918955057" sldId="320"/>
            <ac:spMk id="6" creationId="{73238E87-27C4-460E-A429-B5023ADA326D}"/>
          </ac:spMkLst>
        </pc:spChg>
      </pc:sldChg>
    </pc:docChg>
  </pc:docChgLst>
  <pc:docChgLst>
    <pc:chgData name="Natalie Davys" userId="8d64778f-730d-4de1-bb25-f1569dd4e4e2" providerId="ADAL" clId="{852CED44-DB90-40DF-91C2-4F9F92FABEE6}"/>
    <pc:docChg chg="modSld">
      <pc:chgData name="Natalie Davys" userId="8d64778f-730d-4de1-bb25-f1569dd4e4e2" providerId="ADAL" clId="{852CED44-DB90-40DF-91C2-4F9F92FABEE6}" dt="2022-04-22T11:16:22.145" v="13"/>
      <pc:docMkLst>
        <pc:docMk/>
      </pc:docMkLst>
      <pc:sldChg chg="modAnim">
        <pc:chgData name="Natalie Davys" userId="8d64778f-730d-4de1-bb25-f1569dd4e4e2" providerId="ADAL" clId="{852CED44-DB90-40DF-91C2-4F9F92FABEE6}" dt="2022-04-22T11:16:22.145" v="13"/>
        <pc:sldMkLst>
          <pc:docMk/>
          <pc:sldMk cId="2221376449" sldId="256"/>
        </pc:sldMkLst>
      </pc:sldChg>
      <pc:sldChg chg="modSp mod">
        <pc:chgData name="Natalie Davys" userId="8d64778f-730d-4de1-bb25-f1569dd4e4e2" providerId="ADAL" clId="{852CED44-DB90-40DF-91C2-4F9F92FABEE6}" dt="2022-04-21T09:58:31.883" v="12" actId="113"/>
        <pc:sldMkLst>
          <pc:docMk/>
          <pc:sldMk cId="2918955057" sldId="320"/>
        </pc:sldMkLst>
        <pc:spChg chg="mod">
          <ac:chgData name="Natalie Davys" userId="8d64778f-730d-4de1-bb25-f1569dd4e4e2" providerId="ADAL" clId="{852CED44-DB90-40DF-91C2-4F9F92FABEE6}" dt="2022-04-21T09:58:31.883" v="12" actId="113"/>
          <ac:spMkLst>
            <pc:docMk/>
            <pc:sldMk cId="2918955057" sldId="320"/>
            <ac:spMk id="6" creationId="{73238E87-27C4-460E-A429-B5023ADA326D}"/>
          </ac:spMkLst>
        </pc:spChg>
      </pc:sldChg>
    </pc:docChg>
  </pc:docChgLst>
  <pc:docChgLst>
    <pc:chgData name="Natalie Davys" userId="8d64778f-730d-4de1-bb25-f1569dd4e4e2" providerId="ADAL" clId="{C322B734-7A3F-48CD-BD64-60B89474B07D}"/>
    <pc:docChg chg="custSel addSld delSld modSld modSection">
      <pc:chgData name="Natalie Davys" userId="8d64778f-730d-4de1-bb25-f1569dd4e4e2" providerId="ADAL" clId="{C322B734-7A3F-48CD-BD64-60B89474B07D}" dt="2022-02-02T09:14:31.172" v="24"/>
      <pc:docMkLst>
        <pc:docMk/>
      </pc:docMkLst>
      <pc:sldChg chg="modSp mod">
        <pc:chgData name="Natalie Davys" userId="8d64778f-730d-4de1-bb25-f1569dd4e4e2" providerId="ADAL" clId="{C322B734-7A3F-48CD-BD64-60B89474B07D}" dt="2022-02-02T09:08:14.522" v="3" actId="27636"/>
        <pc:sldMkLst>
          <pc:docMk/>
          <pc:sldMk cId="2918955057" sldId="320"/>
        </pc:sldMkLst>
        <pc:spChg chg="mod">
          <ac:chgData name="Natalie Davys" userId="8d64778f-730d-4de1-bb25-f1569dd4e4e2" providerId="ADAL" clId="{C322B734-7A3F-48CD-BD64-60B89474B07D}" dt="2022-02-02T09:08:14.522" v="3" actId="27636"/>
          <ac:spMkLst>
            <pc:docMk/>
            <pc:sldMk cId="2918955057" sldId="320"/>
            <ac:spMk id="6" creationId="{73238E87-27C4-460E-A429-B5023ADA326D}"/>
          </ac:spMkLst>
        </pc:spChg>
      </pc:sldChg>
      <pc:sldChg chg="modSp mod">
        <pc:chgData name="Natalie Davys" userId="8d64778f-730d-4de1-bb25-f1569dd4e4e2" providerId="ADAL" clId="{C322B734-7A3F-48CD-BD64-60B89474B07D}" dt="2022-02-02T09:08:21.865" v="4" actId="33524"/>
        <pc:sldMkLst>
          <pc:docMk/>
          <pc:sldMk cId="4276225279" sldId="445"/>
        </pc:sldMkLst>
        <pc:graphicFrameChg chg="modGraphic">
          <ac:chgData name="Natalie Davys" userId="8d64778f-730d-4de1-bb25-f1569dd4e4e2" providerId="ADAL" clId="{C322B734-7A3F-48CD-BD64-60B89474B07D}" dt="2022-02-02T09:08:21.865" v="4" actId="33524"/>
          <ac:graphicFrameMkLst>
            <pc:docMk/>
            <pc:sldMk cId="4276225279" sldId="445"/>
            <ac:graphicFrameMk id="5" creationId="{C897CE65-6713-4EFF-8BB6-EF1474CA5F8D}"/>
          </ac:graphicFrameMkLst>
        </pc:graphicFrameChg>
      </pc:sldChg>
      <pc:sldChg chg="modNotesTx">
        <pc:chgData name="Natalie Davys" userId="8d64778f-730d-4de1-bb25-f1569dd4e4e2" providerId="ADAL" clId="{C322B734-7A3F-48CD-BD64-60B89474B07D}" dt="2022-02-02T09:12:15.557" v="9" actId="20577"/>
        <pc:sldMkLst>
          <pc:docMk/>
          <pc:sldMk cId="2202469934" sldId="525"/>
        </pc:sldMkLst>
      </pc:sldChg>
      <pc:sldChg chg="modNotesTx">
        <pc:chgData name="Natalie Davys" userId="8d64778f-730d-4de1-bb25-f1569dd4e4e2" providerId="ADAL" clId="{C322B734-7A3F-48CD-BD64-60B89474B07D}" dt="2022-02-02T09:12:52.107" v="13"/>
        <pc:sldMkLst>
          <pc:docMk/>
          <pc:sldMk cId="2975573099" sldId="534"/>
        </pc:sldMkLst>
      </pc:sldChg>
      <pc:sldChg chg="del">
        <pc:chgData name="Natalie Davys" userId="8d64778f-730d-4de1-bb25-f1569dd4e4e2" providerId="ADAL" clId="{C322B734-7A3F-48CD-BD64-60B89474B07D}" dt="2022-02-02T09:11:58.200" v="6" actId="2696"/>
        <pc:sldMkLst>
          <pc:docMk/>
          <pc:sldMk cId="1213541051" sldId="538"/>
        </pc:sldMkLst>
      </pc:sldChg>
      <pc:sldChg chg="modNotesTx">
        <pc:chgData name="Natalie Davys" userId="8d64778f-730d-4de1-bb25-f1569dd4e4e2" providerId="ADAL" clId="{C322B734-7A3F-48CD-BD64-60B89474B07D}" dt="2022-02-02T09:13:58.110" v="19"/>
        <pc:sldMkLst>
          <pc:docMk/>
          <pc:sldMk cId="1431309967" sldId="550"/>
        </pc:sldMkLst>
      </pc:sldChg>
      <pc:sldChg chg="modNotesTx">
        <pc:chgData name="Natalie Davys" userId="8d64778f-730d-4de1-bb25-f1569dd4e4e2" providerId="ADAL" clId="{C322B734-7A3F-48CD-BD64-60B89474B07D}" dt="2022-02-02T09:14:31.172" v="24"/>
        <pc:sldMkLst>
          <pc:docMk/>
          <pc:sldMk cId="2787990073" sldId="555"/>
        </pc:sldMkLst>
      </pc:sldChg>
      <pc:sldChg chg="modNotesTx">
        <pc:chgData name="Natalie Davys" userId="8d64778f-730d-4de1-bb25-f1569dd4e4e2" providerId="ADAL" clId="{C322B734-7A3F-48CD-BD64-60B89474B07D}" dt="2022-02-02T09:13:10.064" v="15"/>
        <pc:sldMkLst>
          <pc:docMk/>
          <pc:sldMk cId="2231582354" sldId="556"/>
        </pc:sldMkLst>
      </pc:sldChg>
      <pc:sldChg chg="modNotesTx">
        <pc:chgData name="Natalie Davys" userId="8d64778f-730d-4de1-bb25-f1569dd4e4e2" providerId="ADAL" clId="{C322B734-7A3F-48CD-BD64-60B89474B07D}" dt="2022-02-02T09:14:13.492" v="22" actId="20577"/>
        <pc:sldMkLst>
          <pc:docMk/>
          <pc:sldMk cId="9734864" sldId="561"/>
        </pc:sldMkLst>
      </pc:sldChg>
      <pc:sldChg chg="modNotesTx">
        <pc:chgData name="Natalie Davys" userId="8d64778f-730d-4de1-bb25-f1569dd4e4e2" providerId="ADAL" clId="{C322B734-7A3F-48CD-BD64-60B89474B07D}" dt="2022-02-02T09:12:37.655" v="11"/>
        <pc:sldMkLst>
          <pc:docMk/>
          <pc:sldMk cId="3078343783" sldId="567"/>
        </pc:sldMkLst>
      </pc:sldChg>
      <pc:sldChg chg="modNotesTx">
        <pc:chgData name="Natalie Davys" userId="8d64778f-730d-4de1-bb25-f1569dd4e4e2" providerId="ADAL" clId="{C322B734-7A3F-48CD-BD64-60B89474B07D}" dt="2022-02-02T09:13:41.391" v="17"/>
        <pc:sldMkLst>
          <pc:docMk/>
          <pc:sldMk cId="3324934646" sldId="578"/>
        </pc:sldMkLst>
      </pc:sldChg>
      <pc:sldChg chg="add">
        <pc:chgData name="Natalie Davys" userId="8d64778f-730d-4de1-bb25-f1569dd4e4e2" providerId="ADAL" clId="{C322B734-7A3F-48CD-BD64-60B89474B07D}" dt="2022-02-02T09:11:52.808" v="5"/>
        <pc:sldMkLst>
          <pc:docMk/>
          <pc:sldMk cId="3355621391" sldId="845"/>
        </pc:sldMkLst>
      </pc:sldChg>
    </pc:docChg>
  </pc:docChgLst>
  <pc:docChgLst>
    <pc:chgData name="Carys Taylor" userId="S::ctaylor@teachfirst.org.uk::118a463a-74fc-4c5a-a3b1-147b5e2387b7" providerId="AD" clId="Web-{12A0E9EB-C992-47DB-E2C4-F4C88A00003E}"/>
    <pc:docChg chg="modSld">
      <pc:chgData name="Carys Taylor" userId="S::ctaylor@teachfirst.org.uk::118a463a-74fc-4c5a-a3b1-147b5e2387b7" providerId="AD" clId="Web-{12A0E9EB-C992-47DB-E2C4-F4C88A00003E}" dt="2022-02-02T08:09:02.461" v="29"/>
      <pc:docMkLst>
        <pc:docMk/>
      </pc:docMkLst>
      <pc:sldChg chg="modSp delCm">
        <pc:chgData name="Carys Taylor" userId="S::ctaylor@teachfirst.org.uk::118a463a-74fc-4c5a-a3b1-147b5e2387b7" providerId="AD" clId="Web-{12A0E9EB-C992-47DB-E2C4-F4C88A00003E}" dt="2022-02-02T08:09:02.461" v="29"/>
        <pc:sldMkLst>
          <pc:docMk/>
          <pc:sldMk cId="4276225279" sldId="445"/>
        </pc:sldMkLst>
        <pc:graphicFrameChg chg="mod modGraphic">
          <ac:chgData name="Carys Taylor" userId="S::ctaylor@teachfirst.org.uk::118a463a-74fc-4c5a-a3b1-147b5e2387b7" providerId="AD" clId="Web-{12A0E9EB-C992-47DB-E2C4-F4C88A00003E}" dt="2022-02-02T08:09:02.461" v="29"/>
          <ac:graphicFrameMkLst>
            <pc:docMk/>
            <pc:sldMk cId="4276225279" sldId="445"/>
            <ac:graphicFrameMk id="5" creationId="{C897CE65-6713-4EFF-8BB6-EF1474CA5F8D}"/>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GB" sz="2000" dirty="0">
                <a:solidFill>
                  <a:schemeClr val="tx1"/>
                </a:solidFill>
              </a:rPr>
              <a:t>Classroom</a:t>
            </a:r>
            <a:r>
              <a:rPr lang="en-GB" sz="2000" baseline="0" dirty="0">
                <a:solidFill>
                  <a:schemeClr val="tx1"/>
                </a:solidFill>
              </a:rPr>
              <a:t> Gain</a:t>
            </a:r>
            <a:endParaRPr lang="en-GB" sz="2000" dirty="0">
              <a:solidFill>
                <a:schemeClr val="tx1"/>
              </a:solidFill>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7.4807476599882197E-2"/>
          <c:y val="0.10979329659454128"/>
          <c:w val="0.9105600851174277"/>
          <c:h val="0.64478550280518343"/>
        </c:manualLayout>
      </c:layout>
      <c:barChart>
        <c:barDir val="col"/>
        <c:grouping val="clustered"/>
        <c:varyColors val="0"/>
        <c:ser>
          <c:idx val="0"/>
          <c:order val="0"/>
          <c:tx>
            <c:strRef>
              <c:f>Sheet1!$B$1</c:f>
              <c:strCache>
                <c:ptCount val="1"/>
                <c:pt idx="0">
                  <c:v>Series 1</c:v>
                </c:pt>
              </c:strCache>
            </c:strRef>
          </c:tx>
          <c:spPr>
            <a:solidFill>
              <a:schemeClr val="accent1">
                <a:lumMod val="20000"/>
                <a:lumOff val="80000"/>
              </a:schemeClr>
            </a:solidFill>
            <a:ln>
              <a:solidFill>
                <a:schemeClr val="accent3">
                  <a:lumMod val="20000"/>
                  <a:lumOff val="80000"/>
                </a:schemeClr>
              </a:solidFill>
            </a:ln>
            <a:effectLst/>
          </c:spPr>
          <c:invertIfNegative val="0"/>
          <c:dPt>
            <c:idx val="1"/>
            <c:invertIfNegative val="0"/>
            <c:bubble3D val="0"/>
            <c:spPr>
              <a:solidFill>
                <a:schemeClr val="accent1">
                  <a:lumMod val="20000"/>
                  <a:lumOff val="80000"/>
                </a:schemeClr>
              </a:solidFill>
              <a:ln>
                <a:solidFill>
                  <a:schemeClr val="accent1">
                    <a:lumMod val="20000"/>
                    <a:lumOff val="80000"/>
                  </a:schemeClr>
                </a:solidFill>
              </a:ln>
              <a:effectLst/>
            </c:spPr>
            <c:extLst>
              <c:ext xmlns:c16="http://schemas.microsoft.com/office/drawing/2014/chart" uri="{C3380CC4-5D6E-409C-BE32-E72D297353CC}">
                <c16:uniqueId val="{00000004-AE21-4EB5-99B3-B285D908950C}"/>
              </c:ext>
            </c:extLst>
          </c:dPt>
          <c:dPt>
            <c:idx val="2"/>
            <c:invertIfNegative val="0"/>
            <c:bubble3D val="0"/>
            <c:spPr>
              <a:solidFill>
                <a:schemeClr val="accent1">
                  <a:lumMod val="60000"/>
                  <a:lumOff val="40000"/>
                </a:schemeClr>
              </a:solidFill>
              <a:ln>
                <a:solidFill>
                  <a:schemeClr val="accent3">
                    <a:lumMod val="20000"/>
                    <a:lumOff val="80000"/>
                  </a:schemeClr>
                </a:solidFill>
              </a:ln>
              <a:effectLst/>
            </c:spPr>
            <c:extLst>
              <c:ext xmlns:c16="http://schemas.microsoft.com/office/drawing/2014/chart" uri="{C3380CC4-5D6E-409C-BE32-E72D297353CC}">
                <c16:uniqueId val="{00000005-AE21-4EB5-99B3-B285D908950C}"/>
              </c:ext>
            </c:extLst>
          </c:dPt>
          <c:dLbls>
            <c:numFmt formatCode="#,##0.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3"/>
                <c:pt idx="0">
                  <c:v>Teachers with low subject-matter knowledge and with low knowledge of students' misconceptions</c:v>
                </c:pt>
                <c:pt idx="1">
                  <c:v>Teachers wth high subject-matter knowledge and with low knowledge of of students' misconceptions</c:v>
                </c:pt>
                <c:pt idx="2">
                  <c:v>Teachers with high subject-matter knowledge and high knowledge of students' misconceptions</c:v>
                </c:pt>
              </c:strCache>
            </c:strRef>
          </c:cat>
          <c:val>
            <c:numRef>
              <c:f>Sheet1!$B$2:$B$5</c:f>
              <c:numCache>
                <c:formatCode>General</c:formatCode>
                <c:ptCount val="4"/>
                <c:pt idx="0">
                  <c:v>0.37</c:v>
                </c:pt>
                <c:pt idx="1">
                  <c:v>0.4</c:v>
                </c:pt>
                <c:pt idx="2">
                  <c:v>0.56000000000000005</c:v>
                </c:pt>
              </c:numCache>
            </c:numRef>
          </c:val>
          <c:extLst>
            <c:ext xmlns:c16="http://schemas.microsoft.com/office/drawing/2014/chart" uri="{C3380CC4-5D6E-409C-BE32-E72D297353CC}">
              <c16:uniqueId val="{00000000-AE21-4EB5-99B3-B285D908950C}"/>
            </c:ext>
          </c:extLst>
        </c:ser>
        <c:dLbls>
          <c:dLblPos val="outEnd"/>
          <c:showLegendKey val="0"/>
          <c:showVal val="1"/>
          <c:showCatName val="0"/>
          <c:showSerName val="0"/>
          <c:showPercent val="0"/>
          <c:showBubbleSize val="0"/>
        </c:dLbls>
        <c:gapWidth val="219"/>
        <c:overlap val="-27"/>
        <c:axId val="419580568"/>
        <c:axId val="419581224"/>
      </c:barChart>
      <c:catAx>
        <c:axId val="419580568"/>
        <c:scaling>
          <c:orientation val="minMax"/>
        </c:scaling>
        <c:delete val="0"/>
        <c:axPos val="b"/>
        <c:title>
          <c:tx>
            <c:rich>
              <a:bodyPr rot="0" spcFirstLastPara="1" vertOverflow="ellipsis" vert="horz" wrap="square" anchor="ctr" anchorCtr="1"/>
              <a:lstStyle/>
              <a:p>
                <a:pPr>
                  <a:defRPr sz="1200" b="1" i="0" u="none" strike="noStrike" kern="1200" baseline="0">
                    <a:solidFill>
                      <a:schemeClr val="tx1"/>
                    </a:solidFill>
                    <a:latin typeface="+mn-lt"/>
                    <a:ea typeface="+mn-ea"/>
                    <a:cs typeface="+mn-cs"/>
                  </a:defRPr>
                </a:pPr>
                <a:r>
                  <a:rPr lang="en-GB" sz="1200" b="1" dirty="0">
                    <a:solidFill>
                      <a:schemeClr val="tx1"/>
                    </a:solidFill>
                  </a:rPr>
                  <a:t>Misconception</a:t>
                </a:r>
                <a:r>
                  <a:rPr lang="en-GB" sz="1200" b="1" baseline="0" dirty="0">
                    <a:solidFill>
                      <a:schemeClr val="tx1"/>
                    </a:solidFill>
                  </a:rPr>
                  <a:t> Questions</a:t>
                </a:r>
                <a:endParaRPr lang="en-GB" sz="1200" b="1" dirty="0">
                  <a:solidFill>
                    <a:schemeClr val="tx1"/>
                  </a:solidFill>
                </a:endParaRPr>
              </a:p>
            </c:rich>
          </c:tx>
          <c:overlay val="0"/>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419581224"/>
        <c:crosses val="autoZero"/>
        <c:auto val="1"/>
        <c:lblAlgn val="ctr"/>
        <c:lblOffset val="100"/>
        <c:noMultiLvlLbl val="0"/>
      </c:catAx>
      <c:valAx>
        <c:axId val="41958122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1" i="0" u="none" strike="noStrike" kern="1200" baseline="0">
                    <a:solidFill>
                      <a:schemeClr val="tx1"/>
                    </a:solidFill>
                    <a:latin typeface="+mn-lt"/>
                    <a:ea typeface="+mn-ea"/>
                    <a:cs typeface="+mn-cs"/>
                  </a:defRPr>
                </a:pPr>
                <a:r>
                  <a:rPr lang="en-GB" sz="1200" b="1" dirty="0">
                    <a:solidFill>
                      <a:schemeClr val="tx1"/>
                    </a:solidFill>
                  </a:rPr>
                  <a:t>Effect</a:t>
                </a:r>
                <a:r>
                  <a:rPr lang="en-GB" sz="1200" b="1" baseline="0" dirty="0">
                    <a:solidFill>
                      <a:schemeClr val="tx1"/>
                    </a:solidFill>
                  </a:rPr>
                  <a:t> size (units of pretest standard deviation)</a:t>
                </a:r>
                <a:endParaRPr lang="en-GB" sz="1200" b="1" dirty="0">
                  <a:solidFill>
                    <a:schemeClr val="tx1"/>
                  </a:solidFill>
                </a:endParaRPr>
              </a:p>
            </c:rich>
          </c:tx>
          <c:overlay val="0"/>
          <c:spPr>
            <a:noFill/>
            <a:ln>
              <a:noFill/>
            </a:ln>
            <a:effectLst/>
          </c:spPr>
          <c:txPr>
            <a:bodyPr rot="-5400000" spcFirstLastPara="1" vertOverflow="ellipsis" vert="horz" wrap="square" anchor="ctr" anchorCtr="1"/>
            <a:lstStyle/>
            <a:p>
              <a:pPr>
                <a:defRPr sz="1200" b="1"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1958056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70BBF0-D8C9-484B-A2BD-98FBFA666C70}" type="datetimeFigureOut">
              <a:rPr lang="en-GB" smtClean="0"/>
              <a:t>22/04/2022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A24272-161B-9A42-BC2D-F0109316EB3C}" type="slidenum">
              <a:rPr lang="en-GB" smtClean="0"/>
              <a:t>‹#›</a:t>
            </a:fld>
            <a:endParaRPr lang="en-GB"/>
          </a:p>
        </p:txBody>
      </p:sp>
    </p:spTree>
    <p:extLst>
      <p:ext uri="{BB962C8B-B14F-4D97-AF65-F5344CB8AC3E}">
        <p14:creationId xmlns:p14="http://schemas.microsoft.com/office/powerpoint/2010/main" val="3268988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about:blank"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a:p>
          <a:p>
            <a:pPr marL="0" indent="0">
              <a:buFont typeface="Arial" panose="020B0604020202020204" pitchFamily="34" charset="0"/>
              <a:buNone/>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1</a:t>
            </a:fld>
            <a:endParaRPr lang="en-GB"/>
          </a:p>
        </p:txBody>
      </p:sp>
    </p:spTree>
    <p:extLst>
      <p:ext uri="{BB962C8B-B14F-4D97-AF65-F5344CB8AC3E}">
        <p14:creationId xmlns:p14="http://schemas.microsoft.com/office/powerpoint/2010/main" val="3643510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a:t>
            </a:fld>
            <a:endParaRPr lang="en-GB"/>
          </a:p>
        </p:txBody>
      </p:sp>
    </p:spTree>
    <p:extLst>
      <p:ext uri="{BB962C8B-B14F-4D97-AF65-F5344CB8AC3E}">
        <p14:creationId xmlns:p14="http://schemas.microsoft.com/office/powerpoint/2010/main" val="17554026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1" i="0" kern="1200" dirty="0">
                <a:solidFill>
                  <a:schemeClr val="tx1"/>
                </a:solidFill>
                <a:effectLst/>
                <a:latin typeface="+mn-lt"/>
                <a:ea typeface="+mn-ea"/>
                <a:cs typeface="+mn-cs"/>
              </a:rPr>
              <a:t>00:00 – 00:08 (8 minutes)</a:t>
            </a:r>
            <a:r>
              <a:rPr lang="en-GB" sz="1200" b="1" dirty="0">
                <a:solidFill>
                  <a:schemeClr val="tx1"/>
                </a:solidFill>
                <a:latin typeface="+mn-lt"/>
              </a:rPr>
              <a:t> </a:t>
            </a:r>
            <a:endParaRPr lang="en-GB" sz="1200" b="0" i="1" kern="1200" dirty="0">
              <a:solidFill>
                <a:schemeClr val="tx1"/>
              </a:solidFill>
              <a:effectLst/>
              <a:latin typeface="+mn-lt"/>
              <a:cs typeface="Calibri"/>
            </a:endParaRPr>
          </a:p>
          <a:p>
            <a:pPr rtl="0" fontAlgn="base"/>
            <a:endParaRPr lang="en-GB" sz="1200" b="1" i="0" kern="1200" dirty="0">
              <a:solidFill>
                <a:schemeClr val="tx1"/>
              </a:solidFill>
              <a:effectLst/>
              <a:latin typeface="+mn-lt"/>
              <a:ea typeface="+mn-ea"/>
              <a:cs typeface="+mn-cs"/>
            </a:endParaRPr>
          </a:p>
          <a:p>
            <a:pPr rtl="0" fontAlgn="base"/>
            <a:r>
              <a:rPr lang="en-GB" sz="1200" b="1" i="0" kern="1200" dirty="0">
                <a:solidFill>
                  <a:schemeClr val="tx1"/>
                </a:solidFill>
                <a:effectLst/>
                <a:latin typeface="+mn-lt"/>
                <a:ea typeface="+mn-ea"/>
                <a:cs typeface="+mn-cs"/>
              </a:rPr>
              <a:t>Explain:</a:t>
            </a:r>
          </a:p>
          <a:p>
            <a:pPr rtl="0" fontAlgn="base"/>
            <a:r>
              <a:rPr lang="en-GB" sz="1200" b="0" i="1" kern="1200" dirty="0">
                <a:solidFill>
                  <a:schemeClr val="tx1"/>
                </a:solidFill>
                <a:effectLst/>
                <a:latin typeface="+mn-lt"/>
                <a:ea typeface="+mn-ea"/>
                <a:cs typeface="+mn-cs"/>
              </a:rPr>
              <a:t>As ECTs join, ask them to complete the settling task shown on the slide. Inform ECTs they will be asked to return to these strategies later. </a:t>
            </a:r>
          </a:p>
          <a:p>
            <a:r>
              <a:rPr lang="en-GB" sz="1200" strike="noStrike" dirty="0">
                <a:solidFill>
                  <a:schemeClr val="tx1"/>
                </a:solidFill>
                <a:latin typeface="+mn-lt"/>
              </a:rPr>
              <a:t>As you know being connected to others through groups or networks is very beneficial as these spaces enable individuals to share information and enhance practice. Therefore, we’re now going to give you some time to share your thoughts from the settling task and discuss your responses to the questions: </a:t>
            </a:r>
            <a:r>
              <a:rPr lang="en-GB" sz="1200" dirty="0">
                <a:solidFill>
                  <a:schemeClr val="tx1"/>
                </a:solidFill>
                <a:latin typeface="+mn-lt"/>
              </a:rPr>
              <a:t>How do you know what misconceptions your pupils might have? </a:t>
            </a:r>
            <a:r>
              <a:rPr lang="en-GB" sz="1200" strike="noStrike" dirty="0">
                <a:solidFill>
                  <a:schemeClr val="tx1"/>
                </a:solidFill>
                <a:latin typeface="+mn-lt"/>
              </a:rPr>
              <a:t>What techniques or strategies do you use? </a:t>
            </a:r>
            <a:endParaRPr lang="en-GB" sz="1200" b="1" strike="noStrike" dirty="0">
              <a:solidFill>
                <a:schemeClr val="tx1"/>
              </a:solidFill>
              <a:latin typeface="+mn-lt"/>
            </a:endParaRPr>
          </a:p>
          <a:p>
            <a:endParaRPr lang="en-GB" sz="1200" b="1" dirty="0">
              <a:solidFill>
                <a:schemeClr val="tx1"/>
              </a:solidFill>
              <a:latin typeface="+mn-lt"/>
            </a:endParaRPr>
          </a:p>
          <a:p>
            <a:r>
              <a:rPr lang="en-GB" sz="1200" b="1" dirty="0">
                <a:solidFill>
                  <a:schemeClr val="tx1"/>
                </a:solidFill>
                <a:latin typeface="+mn-lt"/>
              </a:rPr>
              <a:t>Activity:</a:t>
            </a:r>
          </a:p>
          <a:p>
            <a:r>
              <a:rPr lang="en-GB" sz="1200" i="1" dirty="0">
                <a:solidFill>
                  <a:schemeClr val="tx1"/>
                </a:solidFill>
                <a:latin typeface="+mn-lt"/>
              </a:rPr>
              <a:t>Explain that you will put teachers into breakout groups of 3 for 4 minutes and ask them to share their reflections: (you may want to paste these in the sidebar so ECTs can see them when in breakout groups). Remind ECTs to share their name and school and location with their peers if they haven’t met them before.</a:t>
            </a:r>
          </a:p>
          <a:p>
            <a:endParaRPr lang="en-GB" sz="1200" dirty="0">
              <a:solidFill>
                <a:schemeClr val="tx1"/>
              </a:solidFill>
              <a:latin typeface="+mn-lt"/>
              <a:cs typeface="Calibri"/>
            </a:endParaRPr>
          </a:p>
          <a:p>
            <a:r>
              <a:rPr lang="en-GB" sz="1200" b="1" dirty="0">
                <a:solidFill>
                  <a:schemeClr val="tx1"/>
                </a:solidFill>
                <a:latin typeface="+mn-lt"/>
                <a:cs typeface="Calibri"/>
              </a:rPr>
              <a:t>Link to next slide: </a:t>
            </a:r>
            <a:r>
              <a:rPr lang="en-GB" sz="1200" b="0" dirty="0">
                <a:solidFill>
                  <a:schemeClr val="tx1"/>
                </a:solidFill>
                <a:latin typeface="+mn-lt"/>
                <a:cs typeface="Calibri"/>
              </a:rPr>
              <a:t>Let’s take a look at the purpose of today’s seminar.</a:t>
            </a:r>
            <a:endParaRPr lang="en-GB" sz="1200" b="1" dirty="0">
              <a:solidFill>
                <a:schemeClr val="tx1"/>
              </a:solidFill>
              <a:latin typeface="+mn-lt"/>
              <a:cs typeface="Calibri"/>
            </a:endParaRPr>
          </a:p>
          <a:p>
            <a:endParaRPr lang="en-GB" dirty="0">
              <a:latin typeface="+mn-lt"/>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3</a:t>
            </a:fld>
            <a:endParaRPr lang="en-GB"/>
          </a:p>
        </p:txBody>
      </p:sp>
    </p:spTree>
    <p:extLst>
      <p:ext uri="{BB962C8B-B14F-4D97-AF65-F5344CB8AC3E}">
        <p14:creationId xmlns:p14="http://schemas.microsoft.com/office/powerpoint/2010/main" val="1433430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1" i="0" kern="1200" dirty="0">
                <a:solidFill>
                  <a:schemeClr val="tx1"/>
                </a:solidFill>
                <a:effectLst/>
                <a:latin typeface="+mn-lt"/>
                <a:ea typeface="+mn-ea"/>
                <a:cs typeface="+mn-cs"/>
              </a:rPr>
              <a:t>00:08 – 00:09 (1 minute)</a:t>
            </a:r>
            <a:endParaRPr lang="en-GB" sz="1200" b="1" dirty="0">
              <a:solidFill>
                <a:schemeClr val="tx1"/>
              </a:solidFill>
              <a:latin typeface="+mn-lt"/>
            </a:endParaRPr>
          </a:p>
          <a:p>
            <a:endParaRPr lang="en-GB" sz="1200" dirty="0">
              <a:solidFill>
                <a:schemeClr val="tx1"/>
              </a:solidFill>
              <a:latin typeface="+mn-lt"/>
            </a:endParaRPr>
          </a:p>
          <a:p>
            <a:r>
              <a:rPr lang="en-GB" sz="1200" i="1" dirty="0">
                <a:solidFill>
                  <a:schemeClr val="tx1"/>
                </a:solidFill>
                <a:latin typeface="+mn-lt"/>
              </a:rPr>
              <a:t>Welcome ECTs to the seminar and introduce yourself.</a:t>
            </a:r>
          </a:p>
          <a:p>
            <a:endParaRPr lang="en-GB" sz="1200" dirty="0">
              <a:solidFill>
                <a:schemeClr val="tx1"/>
              </a:solidFill>
              <a:latin typeface="+mn-lt"/>
            </a:endParaRPr>
          </a:p>
          <a:p>
            <a:r>
              <a:rPr lang="en-GB" sz="1200" b="1" i="0" dirty="0">
                <a:latin typeface="+mn-lt"/>
              </a:rPr>
              <a:t>Explain:</a:t>
            </a:r>
            <a:r>
              <a:rPr lang="en-GB" sz="1200" b="1" dirty="0">
                <a:latin typeface="+mn-lt"/>
              </a:rPr>
              <a:t> </a:t>
            </a:r>
            <a:endParaRPr lang="en-GB" b="1" dirty="0">
              <a:solidFill>
                <a:srgbClr val="000000"/>
              </a:solidFill>
            </a:endParaRPr>
          </a:p>
          <a:p>
            <a:r>
              <a:rPr lang="en-GB" sz="1200" dirty="0">
                <a:solidFill>
                  <a:srgbClr val="000000"/>
                </a:solidFill>
                <a:effectLst/>
                <a:latin typeface="+mn-lt"/>
              </a:rPr>
              <a:t>Pre-empting common misconceptions and developing pupils’ knowledge to address misconceptions and prevent them from developing is an important part of teaching. Throughout this seminar, you’ll build understanding of the importance of having good pedagogical content knowledge and the impact that having knowledge of common misconceptions can have on pupil outcomes. You’ll explore strategies that will help you to consider your own knowledge and understanding of key concepts in your subject or phase area and your knowledge of the misconceptions that pupils are likely to have.</a:t>
            </a:r>
            <a:r>
              <a:rPr lang="en-GB" dirty="0">
                <a:solidFill>
                  <a:srgbClr val="000000"/>
                </a:solidFill>
              </a:rPr>
              <a:t> </a:t>
            </a:r>
            <a:endParaRPr lang="en-GB" dirty="0"/>
          </a:p>
          <a:p>
            <a:endParaRPr lang="en-GB" sz="1200" b="0" i="0" dirty="0">
              <a:solidFill>
                <a:schemeClr val="tx1"/>
              </a:solidFill>
              <a:effectLst/>
              <a:latin typeface="+mn-lt"/>
              <a:cs typeface="Arial"/>
            </a:endParaRPr>
          </a:p>
          <a:p>
            <a:pPr marL="0" indent="0">
              <a:buFont typeface="Arial" panose="020B0604020202020204" pitchFamily="34" charset="0"/>
              <a:buNone/>
            </a:pPr>
            <a:r>
              <a:rPr lang="en-GB" sz="1200" b="1" i="0" dirty="0">
                <a:solidFill>
                  <a:schemeClr val="tx1"/>
                </a:solidFill>
                <a:latin typeface="+mn-lt"/>
              </a:rPr>
              <a:t>Norms:</a:t>
            </a:r>
            <a:endParaRPr lang="en-GB" sz="1200" b="0" i="0" dirty="0">
              <a:solidFill>
                <a:schemeClr val="tx1"/>
              </a:solidFill>
              <a:latin typeface="+mn-lt"/>
            </a:endParaRPr>
          </a:p>
          <a:p>
            <a:pPr marL="0" indent="0">
              <a:buFont typeface="Arial" panose="020B0604020202020204" pitchFamily="34" charset="0"/>
              <a:buNone/>
            </a:pPr>
            <a:r>
              <a:rPr lang="en-GB" sz="1200" b="0" i="1" dirty="0">
                <a:solidFill>
                  <a:schemeClr val="tx1"/>
                </a:solidFill>
                <a:latin typeface="+mn-lt"/>
              </a:rPr>
              <a:t>The norms have been presented here to remind ECTs of what’s expected during the seminar. Please use the following responses to address a video that’s not on, a mic that’s not in use or those who have joined as a group:</a:t>
            </a:r>
            <a:endParaRPr lang="en-GB" sz="1200" b="1" i="1"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Video:</a:t>
            </a:r>
            <a:r>
              <a:rPr lang="en-GB" sz="1200" kern="1200" dirty="0">
                <a:solidFill>
                  <a:schemeClr val="tx1"/>
                </a:solidFill>
                <a:effectLst/>
                <a:latin typeface="+mn-lt"/>
                <a:ea typeface="+mn-ea"/>
                <a:cs typeface="+mn-cs"/>
              </a:rPr>
              <a:t> I can see (some of) you don't have your video on. Please turn it on for the duration of the seminar. If you don't have access to a webcam for this seminar, please ensure you join with one for the next seminar. </a:t>
            </a: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Mic:</a:t>
            </a:r>
            <a:r>
              <a:rPr lang="en-GB" sz="1200" kern="1200" dirty="0">
                <a:solidFill>
                  <a:schemeClr val="tx1"/>
                </a:solidFill>
                <a:effectLst/>
                <a:latin typeface="+mn-lt"/>
                <a:ea typeface="+mn-ea"/>
                <a:cs typeface="+mn-cs"/>
              </a:rPr>
              <a:t> If you don't have access to a microphone this seminar, please share your thoughts or reflections in the sidebar when asked to contribute and please ensure you join with access to a microphone next time. </a:t>
            </a: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Groupings: </a:t>
            </a:r>
            <a:r>
              <a:rPr lang="en-GB" sz="1200" kern="1200" dirty="0">
                <a:solidFill>
                  <a:schemeClr val="tx1"/>
                </a:solidFill>
                <a:effectLst/>
                <a:latin typeface="+mn-lt"/>
                <a:ea typeface="+mn-ea"/>
                <a:cs typeface="+mn-cs"/>
              </a:rPr>
              <a:t>I can see some of you have joined as a group on one device. Please ensure that next time you join on your own device as this is the arrangement the seminars have been designed for. </a:t>
            </a:r>
          </a:p>
          <a:p>
            <a:pPr marL="0" indent="0">
              <a:buFont typeface="Arial" panose="020B0604020202020204" pitchFamily="34" charset="0"/>
              <a:buNone/>
            </a:pPr>
            <a:endParaRPr lang="en-GB" sz="1200" b="0" dirty="0">
              <a:solidFill>
                <a:schemeClr val="tx1"/>
              </a:solidFill>
              <a:latin typeface="+mn-lt"/>
            </a:endParaRPr>
          </a:p>
          <a:p>
            <a:pPr marL="0" indent="0">
              <a:buFont typeface="Arial" panose="020B0604020202020204" pitchFamily="34" charset="0"/>
              <a:buNone/>
            </a:pPr>
            <a:r>
              <a:rPr lang="en-GB" sz="1200" b="1" dirty="0">
                <a:solidFill>
                  <a:schemeClr val="tx1"/>
                </a:solidFill>
                <a:latin typeface="+mn-lt"/>
              </a:rPr>
              <a:t>Link to next slide: </a:t>
            </a:r>
            <a:r>
              <a:rPr lang="en-GB" sz="1200" b="0" dirty="0">
                <a:solidFill>
                  <a:schemeClr val="tx1"/>
                </a:solidFill>
                <a:latin typeface="+mn-lt"/>
              </a:rPr>
              <a:t>Let’s take a look at the objectives for today’s seminar.</a:t>
            </a:r>
          </a:p>
          <a:p>
            <a:pPr marL="0" indent="0">
              <a:buFont typeface="Arial" panose="020B0604020202020204" pitchFamily="34" charset="0"/>
              <a:buNone/>
            </a:pPr>
            <a:endParaRPr lang="en-GB" sz="1200" b="0" dirty="0">
              <a:solidFill>
                <a:schemeClr val="tx1"/>
              </a:solidFill>
              <a:latin typeface="+mn-lt"/>
            </a:endParaRPr>
          </a:p>
          <a:p>
            <a:endParaRPr lang="en-GB" sz="1200" b="0" dirty="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4</a:t>
            </a:fld>
            <a:endParaRPr lang="en-GB"/>
          </a:p>
        </p:txBody>
      </p:sp>
    </p:spTree>
    <p:extLst>
      <p:ext uri="{BB962C8B-B14F-4D97-AF65-F5344CB8AC3E}">
        <p14:creationId xmlns:p14="http://schemas.microsoft.com/office/powerpoint/2010/main" val="3954664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00:09 – 00:10 (1 minute)</a:t>
            </a:r>
          </a:p>
          <a:p>
            <a:endParaRPr lang="en-GB"/>
          </a:p>
          <a:p>
            <a:r>
              <a:rPr lang="en-GB" b="0" i="1"/>
              <a:t>Share the objectives with ECTs.</a:t>
            </a:r>
          </a:p>
        </p:txBody>
      </p:sp>
      <p:sp>
        <p:nvSpPr>
          <p:cNvPr id="4" name="Slide Number Placeholder 3"/>
          <p:cNvSpPr>
            <a:spLocks noGrp="1"/>
          </p:cNvSpPr>
          <p:nvPr>
            <p:ph type="sldNum" sz="quarter" idx="5"/>
          </p:nvPr>
        </p:nvSpPr>
        <p:spPr/>
        <p:txBody>
          <a:bodyPr/>
          <a:lstStyle/>
          <a:p>
            <a:fld id="{AAA24272-161B-9A42-BC2D-F0109316EB3C}" type="slidenum">
              <a:rPr lang="en-GB" smtClean="0"/>
              <a:t>5</a:t>
            </a:fld>
            <a:endParaRPr lang="en-GB"/>
          </a:p>
        </p:txBody>
      </p:sp>
    </p:spTree>
    <p:extLst>
      <p:ext uri="{BB962C8B-B14F-4D97-AF65-F5344CB8AC3E}">
        <p14:creationId xmlns:p14="http://schemas.microsoft.com/office/powerpoint/2010/main" val="3365686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00:10 – 00:11 (1 minute)</a:t>
            </a:r>
          </a:p>
          <a:p>
            <a:endParaRPr lang="en-GB"/>
          </a:p>
          <a:p>
            <a:r>
              <a:rPr lang="en-GB" i="1"/>
              <a:t>Share the ECF statements that will be covered.</a:t>
            </a:r>
          </a:p>
        </p:txBody>
      </p:sp>
      <p:sp>
        <p:nvSpPr>
          <p:cNvPr id="4" name="Slide Number Placeholder 3"/>
          <p:cNvSpPr>
            <a:spLocks noGrp="1"/>
          </p:cNvSpPr>
          <p:nvPr>
            <p:ph type="sldNum" sz="quarter" idx="5"/>
          </p:nvPr>
        </p:nvSpPr>
        <p:spPr/>
        <p:txBody>
          <a:bodyPr/>
          <a:lstStyle/>
          <a:p>
            <a:fld id="{AAA24272-161B-9A42-BC2D-F0109316EB3C}" type="slidenum">
              <a:rPr lang="en-GB" smtClean="0"/>
              <a:t>6</a:t>
            </a:fld>
            <a:endParaRPr lang="en-GB"/>
          </a:p>
        </p:txBody>
      </p:sp>
    </p:spTree>
    <p:extLst>
      <p:ext uri="{BB962C8B-B14F-4D97-AF65-F5344CB8AC3E}">
        <p14:creationId xmlns:p14="http://schemas.microsoft.com/office/powerpoint/2010/main" val="15058705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00:11 – 00:13 (2 minutes)</a:t>
            </a:r>
          </a:p>
          <a:p>
            <a:endParaRPr lang="en-GB" sz="1200" b="1" dirty="0">
              <a:solidFill>
                <a:schemeClr val="tx1"/>
              </a:solidFill>
              <a:latin typeface="+mn-lt"/>
            </a:endParaRPr>
          </a:p>
          <a:p>
            <a:r>
              <a:rPr lang="en-GB" sz="1200" b="1" i="1" dirty="0">
                <a:solidFill>
                  <a:schemeClr val="tx1"/>
                </a:solidFill>
                <a:latin typeface="+mn-lt"/>
              </a:rPr>
              <a:t>Key Learning Point (KLP): </a:t>
            </a:r>
            <a:r>
              <a:rPr lang="en-GB" sz="1200" b="0" i="1" dirty="0">
                <a:solidFill>
                  <a:schemeClr val="tx1"/>
                </a:solidFill>
                <a:latin typeface="+mn-lt"/>
              </a:rPr>
              <a:t>Effective teachers have good subject knowledge and </a:t>
            </a:r>
            <a:r>
              <a:rPr lang="en-GB" sz="1200" i="1" dirty="0">
                <a:solidFill>
                  <a:schemeClr val="tx1"/>
                </a:solidFill>
                <a:latin typeface="+mn-lt"/>
              </a:rPr>
              <a:t>a good</a:t>
            </a:r>
            <a:r>
              <a:rPr lang="en-GB" sz="1200" b="0" i="1" dirty="0">
                <a:solidFill>
                  <a:schemeClr val="tx1"/>
                </a:solidFill>
                <a:latin typeface="+mn-lt"/>
              </a:rPr>
              <a:t> understanding of how pupils think and learn</a:t>
            </a:r>
            <a:r>
              <a:rPr lang="en-GB" sz="1200" i="1" dirty="0">
                <a:solidFill>
                  <a:schemeClr val="tx1"/>
                </a:solidFill>
                <a:latin typeface="+mn-lt"/>
              </a:rPr>
              <a:t>, including misconceptions. </a:t>
            </a:r>
            <a:endParaRPr lang="en-GB" sz="1200" b="0" i="1" dirty="0">
              <a:solidFill>
                <a:schemeClr val="tx1"/>
              </a:solidFill>
              <a:latin typeface="+mn-lt"/>
              <a:cs typeface="Calibri"/>
            </a:endParaRPr>
          </a:p>
          <a:p>
            <a:endParaRPr lang="en-GB" sz="1200" i="1" dirty="0">
              <a:solidFill>
                <a:schemeClr val="tx1"/>
              </a:solidFill>
              <a:latin typeface="+mn-lt"/>
            </a:endParaRPr>
          </a:p>
          <a:p>
            <a:r>
              <a:rPr lang="en-GB" sz="1200" b="1" dirty="0">
                <a:solidFill>
                  <a:schemeClr val="tx1"/>
                </a:solidFill>
                <a:latin typeface="+mn-lt"/>
              </a:rPr>
              <a:t>Explain:</a:t>
            </a:r>
          </a:p>
          <a:p>
            <a:r>
              <a:rPr lang="en-GB" sz="1200" b="0" i="0" dirty="0">
                <a:solidFill>
                  <a:schemeClr val="tx1"/>
                </a:solidFill>
                <a:latin typeface="+mn-lt"/>
              </a:rPr>
              <a:t>The Great Teaching Toolkit Evidence Review </a:t>
            </a:r>
            <a:r>
              <a:rPr lang="en-GB" sz="1200" b="0" i="1" dirty="0">
                <a:solidFill>
                  <a:schemeClr val="tx1"/>
                </a:solidFill>
                <a:latin typeface="+mn-lt"/>
              </a:rPr>
              <a:t>(Coe et al., 2020) </a:t>
            </a:r>
            <a:r>
              <a:rPr lang="en-GB" sz="1200" b="0" i="0" dirty="0">
                <a:solidFill>
                  <a:schemeClr val="tx1"/>
                </a:solidFill>
                <a:latin typeface="+mn-lt"/>
              </a:rPr>
              <a:t>recognises that a key priority for improving teacher effectiveness and pupil learning is for teachers to ‘understand the content they are teaching and how it is learnt’. Specifically, it highlights that teachers need to have a deep and fluent knowledge and understanding of the content they are teaching </a:t>
            </a:r>
            <a:r>
              <a:rPr lang="en-GB" sz="1200" b="1" i="0" dirty="0">
                <a:solidFill>
                  <a:schemeClr val="tx1"/>
                </a:solidFill>
                <a:latin typeface="+mn-lt"/>
              </a:rPr>
              <a:t>and </a:t>
            </a:r>
            <a:r>
              <a:rPr lang="en-GB" sz="1200" b="0" i="0" dirty="0">
                <a:solidFill>
                  <a:schemeClr val="tx1"/>
                </a:solidFill>
                <a:latin typeface="+mn-lt"/>
              </a:rPr>
              <a:t>that they should have knowledge of common student strategies, misconceptions and sticking points in relation to the content they are teaching. </a:t>
            </a:r>
          </a:p>
          <a:p>
            <a:endParaRPr lang="en-GB" sz="1200" b="0" i="0" dirty="0">
              <a:solidFill>
                <a:schemeClr val="tx1"/>
              </a:solidFill>
              <a:latin typeface="+mn-lt"/>
            </a:endParaRPr>
          </a:p>
          <a:p>
            <a:r>
              <a:rPr lang="en-GB" sz="1200" b="1" i="0" dirty="0">
                <a:solidFill>
                  <a:schemeClr val="tx1"/>
                </a:solidFill>
                <a:latin typeface="+mn-lt"/>
              </a:rPr>
              <a:t>[Reveal] </a:t>
            </a:r>
            <a:r>
              <a:rPr lang="en-GB" sz="1200" b="0" i="0" dirty="0">
                <a:solidFill>
                  <a:schemeClr val="tx1"/>
                </a:solidFill>
                <a:latin typeface="+mn-lt"/>
              </a:rPr>
              <a:t>To demonstrate the importance of this, we can consider the findings in a study by Sadler and </a:t>
            </a:r>
            <a:r>
              <a:rPr lang="en-GB" sz="1200" b="0" i="0" dirty="0" err="1">
                <a:solidFill>
                  <a:schemeClr val="tx1"/>
                </a:solidFill>
                <a:latin typeface="+mn-lt"/>
              </a:rPr>
              <a:t>Sonnert</a:t>
            </a:r>
            <a:r>
              <a:rPr lang="en-GB" sz="1200" b="0" i="0" dirty="0">
                <a:solidFill>
                  <a:schemeClr val="tx1"/>
                </a:solidFill>
                <a:latin typeface="+mn-lt"/>
              </a:rPr>
              <a:t> </a:t>
            </a:r>
            <a:r>
              <a:rPr lang="en-GB" sz="1200" b="0" i="1" dirty="0">
                <a:solidFill>
                  <a:schemeClr val="tx1"/>
                </a:solidFill>
                <a:latin typeface="+mn-lt"/>
              </a:rPr>
              <a:t>(2016), </a:t>
            </a:r>
            <a:r>
              <a:rPr lang="en-GB" sz="1200" b="0" i="0" dirty="0">
                <a:solidFill>
                  <a:schemeClr val="tx1"/>
                </a:solidFill>
                <a:latin typeface="+mn-lt"/>
              </a:rPr>
              <a:t>which shows that there </a:t>
            </a:r>
            <a:r>
              <a:rPr lang="en-GB" sz="1200" dirty="0">
                <a:solidFill>
                  <a:schemeClr val="tx1"/>
                </a:solidFill>
                <a:latin typeface="+mn-lt"/>
              </a:rPr>
              <a:t>is a positive impact on classroom gains when</a:t>
            </a:r>
            <a:r>
              <a:rPr lang="en-GB" sz="1200" b="0" i="0" dirty="0">
                <a:solidFill>
                  <a:schemeClr val="tx1"/>
                </a:solidFill>
                <a:latin typeface="+mn-lt"/>
              </a:rPr>
              <a:t> teachers had both high subject knowledge </a:t>
            </a:r>
            <a:r>
              <a:rPr lang="en-GB" sz="1200" b="0" i="0" strike="noStrike" baseline="0" dirty="0">
                <a:solidFill>
                  <a:schemeClr val="tx1"/>
                </a:solidFill>
                <a:latin typeface="+mn-lt"/>
              </a:rPr>
              <a:t>and high knowledge of pupils’ misconceptions. That is to say that when a teacher has good knowledge of the concept they are teaching </a:t>
            </a:r>
            <a:r>
              <a:rPr lang="en-GB" sz="1200" b="1" i="0" strike="noStrike" baseline="0" dirty="0">
                <a:solidFill>
                  <a:schemeClr val="tx1"/>
                </a:solidFill>
                <a:latin typeface="+mn-lt"/>
              </a:rPr>
              <a:t>and</a:t>
            </a:r>
            <a:r>
              <a:rPr lang="en-GB" sz="1200" b="0" i="0" strike="noStrike" baseline="0" dirty="0">
                <a:solidFill>
                  <a:schemeClr val="tx1"/>
                </a:solidFill>
                <a:latin typeface="+mn-lt"/>
              </a:rPr>
              <a:t> a good understanding and knowledge of pupils’ misconceptions in that particular concept, they are more likely to increase pupils’ knowledge (than those who do not) </a:t>
            </a:r>
            <a:r>
              <a:rPr lang="en-GB" sz="1200" b="0" i="1" strike="noStrike" baseline="0" dirty="0">
                <a:solidFill>
                  <a:schemeClr val="tx1"/>
                </a:solidFill>
                <a:latin typeface="+mn-lt"/>
              </a:rPr>
              <a:t>(Sadler and Sonnert, 2016).</a:t>
            </a:r>
            <a:r>
              <a:rPr lang="en-GB" sz="1200" i="1" dirty="0">
                <a:solidFill>
                  <a:schemeClr val="tx1"/>
                </a:solidFill>
                <a:latin typeface="+mn-lt"/>
              </a:rPr>
              <a:t> </a:t>
            </a:r>
            <a:endParaRPr lang="en-GB" sz="1200" b="0" i="1" strike="noStrike" baseline="0" dirty="0">
              <a:solidFill>
                <a:schemeClr val="tx1"/>
              </a:solidFill>
              <a:latin typeface="+mn-lt"/>
            </a:endParaRPr>
          </a:p>
          <a:p>
            <a:endParaRPr lang="en-GB" sz="1200" b="0" i="0" strike="noStrike" baseline="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tx1"/>
                </a:solidFill>
                <a:latin typeface="+mn-lt"/>
              </a:rPr>
              <a:t>Link to next slide: </a:t>
            </a:r>
            <a:r>
              <a:rPr lang="en-GB" sz="1200" b="0" i="0" dirty="0">
                <a:solidFill>
                  <a:schemeClr val="tx1"/>
                </a:solidFill>
                <a:latin typeface="+mn-lt"/>
              </a:rPr>
              <a:t>Teachers must therefore </a:t>
            </a:r>
            <a:r>
              <a:rPr lang="en-GB" sz="1200" b="1" i="0" dirty="0">
                <a:solidFill>
                  <a:schemeClr val="tx1"/>
                </a:solidFill>
                <a:latin typeface="+mn-lt"/>
              </a:rPr>
              <a:t>[Reveal]</a:t>
            </a:r>
            <a:r>
              <a:rPr lang="en-GB" sz="1200" b="0" i="0" dirty="0">
                <a:solidFill>
                  <a:schemeClr val="tx1"/>
                </a:solidFill>
                <a:latin typeface="+mn-lt"/>
              </a:rPr>
              <a:t> have a secure understanding of their pupils’ prior knowledge; </a:t>
            </a:r>
            <a:r>
              <a:rPr lang="en-GB" sz="1200" b="1" i="0" dirty="0">
                <a:solidFill>
                  <a:schemeClr val="tx1"/>
                </a:solidFill>
                <a:latin typeface="+mn-lt"/>
              </a:rPr>
              <a:t>[Reveal] </a:t>
            </a:r>
            <a:r>
              <a:rPr lang="en-GB" sz="1200" b="0" i="0" dirty="0">
                <a:solidFill>
                  <a:schemeClr val="tx1"/>
                </a:solidFill>
                <a:latin typeface="+mn-lt"/>
              </a:rPr>
              <a:t>anticipate and know what they are likely to think and find confusing and </a:t>
            </a:r>
            <a:r>
              <a:rPr lang="en-GB" sz="1200" b="1" i="0" dirty="0">
                <a:solidFill>
                  <a:schemeClr val="tx1"/>
                </a:solidFill>
                <a:latin typeface="+mn-lt"/>
              </a:rPr>
              <a:t>[Reveal]</a:t>
            </a:r>
            <a:r>
              <a:rPr lang="en-GB" sz="1200" b="0" i="0" dirty="0">
                <a:solidFill>
                  <a:schemeClr val="tx1"/>
                </a:solidFill>
                <a:latin typeface="+mn-lt"/>
              </a:rPr>
              <a:t> they must have knowledge about the common conceptions and misconceptions pupils bring to the classroom, or that they develop as they learn a subject </a:t>
            </a:r>
            <a:r>
              <a:rPr lang="en-GB" sz="1200" b="0" i="1" dirty="0">
                <a:solidFill>
                  <a:schemeClr val="tx1"/>
                </a:solidFill>
                <a:latin typeface="+mn-lt"/>
              </a:rPr>
              <a:t>(Ball, Thames &amp; Phelps, 2008). </a:t>
            </a:r>
            <a:endParaRPr lang="en-GB" sz="1200" b="1" i="0" dirty="0">
              <a:solidFill>
                <a:schemeClr val="tx1"/>
              </a:solidFill>
              <a:latin typeface="+mn-lt"/>
            </a:endParaRPr>
          </a:p>
          <a:p>
            <a:endParaRPr lang="en-GB" sz="1200" b="0" dirty="0">
              <a:solidFill>
                <a:schemeClr val="tx1"/>
              </a:solidFill>
              <a:latin typeface="+mn-lt"/>
            </a:endParaRPr>
          </a:p>
          <a:p>
            <a:r>
              <a:rPr lang="en-GB" sz="1200" b="1" dirty="0">
                <a:solidFill>
                  <a:schemeClr val="tx1"/>
                </a:solidFill>
                <a:latin typeface="+mn-lt"/>
              </a:rPr>
              <a:t>Research reference:</a:t>
            </a:r>
            <a:endParaRPr lang="en-GB" sz="1200" b="1" dirty="0">
              <a:solidFill>
                <a:schemeClr val="tx1"/>
              </a:solidFill>
              <a:latin typeface="+mn-lt"/>
              <a:cs typeface="Calibri"/>
            </a:endParaRPr>
          </a:p>
          <a:p>
            <a:r>
              <a:rPr lang="en-GB" sz="1200" b="0" i="0" dirty="0">
                <a:solidFill>
                  <a:schemeClr val="tx1"/>
                </a:solidFill>
                <a:effectLst/>
                <a:latin typeface="+mn-lt"/>
              </a:rPr>
              <a:t>Coe, R., Rauch, C. J., Kime, S. &amp; Singleton, D. 2020. Great Teaching Toolkit: Evidence Review.</a:t>
            </a:r>
          </a:p>
          <a:p>
            <a:r>
              <a:rPr lang="en-GB" sz="1200" b="0" i="0" dirty="0">
                <a:solidFill>
                  <a:schemeClr val="tx1"/>
                </a:solidFill>
                <a:effectLst/>
                <a:latin typeface="+mn-lt"/>
              </a:rPr>
              <a:t>Ball, D. L., Thames, M. H. &amp; Phelps, G. 2008. Content Knowledge for Teaching: What Makes it Special? </a:t>
            </a:r>
            <a:r>
              <a:rPr lang="en-GB" sz="1200" b="0" i="1" dirty="0">
                <a:solidFill>
                  <a:schemeClr val="tx1"/>
                </a:solidFill>
                <a:effectLst/>
                <a:latin typeface="+mn-lt"/>
              </a:rPr>
              <a:t>Journal of Teacher Education</a:t>
            </a:r>
            <a:r>
              <a:rPr lang="en-GB" sz="1200" b="0" i="0" dirty="0">
                <a:solidFill>
                  <a:schemeClr val="tx1"/>
                </a:solidFill>
                <a:effectLst/>
                <a:latin typeface="+mn-lt"/>
              </a:rPr>
              <a:t>, </a:t>
            </a:r>
            <a:r>
              <a:rPr lang="en-GB" sz="1200" b="0" i="1" dirty="0">
                <a:solidFill>
                  <a:schemeClr val="tx1"/>
                </a:solidFill>
                <a:effectLst/>
                <a:latin typeface="+mn-lt"/>
              </a:rPr>
              <a:t>59</a:t>
            </a:r>
            <a:r>
              <a:rPr lang="en-GB" sz="1200" b="0" i="0" dirty="0">
                <a:solidFill>
                  <a:schemeClr val="tx1"/>
                </a:solidFill>
                <a:effectLst/>
                <a:latin typeface="+mn-lt"/>
              </a:rPr>
              <a:t>(5), 389</a:t>
            </a:r>
            <a:r>
              <a:rPr lang="en-GB" sz="1200" b="0" dirty="0">
                <a:solidFill>
                  <a:schemeClr val="tx1"/>
                </a:solidFill>
                <a:latin typeface="+mn-lt"/>
              </a:rPr>
              <a:t>–</a:t>
            </a:r>
            <a:r>
              <a:rPr lang="en-GB" sz="1200" b="0" i="0" dirty="0">
                <a:solidFill>
                  <a:schemeClr val="tx1"/>
                </a:solidFill>
                <a:effectLst/>
                <a:latin typeface="+mn-lt"/>
              </a:rPr>
              <a:t>407.</a:t>
            </a:r>
          </a:p>
          <a:p>
            <a:r>
              <a:rPr lang="en-GB" sz="1200" b="0" i="0" dirty="0">
                <a:solidFill>
                  <a:schemeClr val="tx1"/>
                </a:solidFill>
                <a:effectLst/>
                <a:latin typeface="+mn-lt"/>
              </a:rPr>
              <a:t>Sadler, P.M. and Sonnert, G. 2016. Understanding Misconceptions: Teaching and Learning in Middle School Physical Science. </a:t>
            </a:r>
            <a:r>
              <a:rPr lang="en-GB" sz="1200" b="0" i="1" dirty="0">
                <a:solidFill>
                  <a:schemeClr val="tx1"/>
                </a:solidFill>
                <a:effectLst/>
                <a:latin typeface="+mn-lt"/>
              </a:rPr>
              <a:t>American Educator</a:t>
            </a:r>
            <a:r>
              <a:rPr lang="en-GB" sz="1200" b="0" i="0" dirty="0">
                <a:solidFill>
                  <a:schemeClr val="tx1"/>
                </a:solidFill>
                <a:effectLst/>
                <a:latin typeface="+mn-lt"/>
              </a:rPr>
              <a:t>, </a:t>
            </a:r>
            <a:r>
              <a:rPr lang="en-GB" sz="1200" b="0" i="1" dirty="0">
                <a:solidFill>
                  <a:schemeClr val="tx1"/>
                </a:solidFill>
                <a:effectLst/>
                <a:latin typeface="+mn-lt"/>
              </a:rPr>
              <a:t>40</a:t>
            </a:r>
            <a:r>
              <a:rPr lang="en-GB" sz="1200" b="0" i="0" dirty="0">
                <a:solidFill>
                  <a:schemeClr val="tx1"/>
                </a:solidFill>
                <a:effectLst/>
                <a:latin typeface="+mn-lt"/>
              </a:rPr>
              <a:t>(1), 26</a:t>
            </a:r>
            <a:r>
              <a:rPr lang="en-GB" sz="1200" b="0" dirty="0">
                <a:solidFill>
                  <a:schemeClr val="tx1"/>
                </a:solidFill>
                <a:latin typeface="+mn-lt"/>
              </a:rPr>
              <a:t>–</a:t>
            </a:r>
            <a:r>
              <a:rPr lang="en-GB" sz="1200" b="0" i="0" dirty="0">
                <a:solidFill>
                  <a:schemeClr val="tx1"/>
                </a:solidFill>
                <a:effectLst/>
                <a:latin typeface="+mn-lt"/>
              </a:rPr>
              <a:t>32. (Accessed online at https://files.eric.ed.gov/fulltext/EJ1094278.pdf).</a:t>
            </a:r>
            <a:endParaRPr lang="en-GB" sz="1200" b="1" dirty="0">
              <a:solidFill>
                <a:schemeClr val="tx1"/>
              </a:solidFill>
              <a:latin typeface="+mn-lt"/>
            </a:endParaRPr>
          </a:p>
          <a:p>
            <a:endParaRPr lang="en-GB" b="1" dirty="0">
              <a:latin typeface="+mn-lt"/>
            </a:endParaRPr>
          </a:p>
          <a:p>
            <a:endParaRPr lang="en-GB" dirty="0">
              <a:latin typeface="+mn-lt"/>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43861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mn-lt"/>
              </a:rPr>
              <a:t>00:13 – 00:15 (2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latin typeface="+mn-lt"/>
              </a:rPr>
              <a:t>KLP: </a:t>
            </a:r>
            <a:r>
              <a:rPr lang="en-GB" b="0" i="1" dirty="0">
                <a:latin typeface="+mn-lt"/>
              </a:rPr>
              <a:t>Pupils come to lessons with differing personal and academic experiences which impact their conceptions. Teachers need to identify and know what possible misconceptions are held by pupils so that they can effectively plan strategies that will prevent misconceptions and correct them when they occur to help pupils overcome them. </a:t>
            </a:r>
          </a:p>
          <a:p>
            <a:endParaRPr lang="en-GB" sz="1200" b="0" dirty="0">
              <a:solidFill>
                <a:schemeClr val="tx1"/>
              </a:solidFill>
              <a:latin typeface="+mn-lt"/>
            </a:endParaRPr>
          </a:p>
          <a:p>
            <a:r>
              <a:rPr lang="en-GB" sz="1200" b="1" dirty="0">
                <a:solidFill>
                  <a:schemeClr val="tx1"/>
                </a:solidFill>
                <a:latin typeface="+mn-lt"/>
              </a:rPr>
              <a:t>Explain: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mn-lt"/>
              </a:rPr>
              <a:t>Misconceptions can hinder learning and can easily become entrenched if they are not addressed. </a:t>
            </a:r>
            <a:r>
              <a:rPr lang="en-GB" sz="1200" b="1" i="0" dirty="0">
                <a:solidFill>
                  <a:schemeClr val="tx1"/>
                </a:solidFill>
                <a:latin typeface="+mn-lt"/>
              </a:rPr>
              <a:t>[Reveal] </a:t>
            </a:r>
            <a:r>
              <a:rPr lang="en-GB" sz="1200" b="0" i="0" dirty="0">
                <a:solidFill>
                  <a:schemeClr val="tx1"/>
                </a:solidFill>
                <a:latin typeface="+mn-lt"/>
              </a:rPr>
              <a:t>By addressing pupil misconceptions, we can help pupils to reconstruct their mental models and change their thinking.</a:t>
            </a:r>
          </a:p>
          <a:p>
            <a:r>
              <a:rPr lang="en-GB" sz="1200" b="0" dirty="0">
                <a:solidFill>
                  <a:schemeClr val="tx1"/>
                </a:solidFill>
                <a:latin typeface="+mn-lt"/>
              </a:rPr>
              <a:t>As teachers, it is important that we know and understand why misconceptions exist, what the misconceptions are and how we </a:t>
            </a:r>
            <a:r>
              <a:rPr lang="en-GB" sz="1200" b="0" i="0" dirty="0">
                <a:solidFill>
                  <a:schemeClr val="tx1"/>
                </a:solidFill>
                <a:latin typeface="+mn-lt"/>
              </a:rPr>
              <a:t>can correct </a:t>
            </a:r>
            <a:r>
              <a:rPr lang="en-GB" sz="1200" b="0" dirty="0">
                <a:solidFill>
                  <a:schemeClr val="tx1"/>
                </a:solidFill>
                <a:latin typeface="+mn-lt"/>
              </a:rPr>
              <a:t>them. We know that pupils come to lessons with pre-existing mental models which are developed based on experiences in both their academic and personal lives. Sometimes the knowledge pupils bring to lessons is accurate, but sometimes it is only partially correct or incorrect. As teachers we can:</a:t>
            </a:r>
          </a:p>
          <a:p>
            <a:endParaRPr lang="en-GB" sz="1200" b="0" dirty="0">
              <a:solidFill>
                <a:schemeClr val="tx1"/>
              </a:solidFill>
              <a:latin typeface="+mn-lt"/>
            </a:endParaRPr>
          </a:p>
          <a:p>
            <a:r>
              <a:rPr lang="en-GB" sz="1200" b="1" dirty="0">
                <a:solidFill>
                  <a:schemeClr val="tx1"/>
                </a:solidFill>
                <a:latin typeface="+mn-lt"/>
              </a:rPr>
              <a:t>[Reveal] </a:t>
            </a:r>
            <a:r>
              <a:rPr lang="en-GB" sz="1200" b="0" dirty="0">
                <a:solidFill>
                  <a:schemeClr val="tx1"/>
                </a:solidFill>
                <a:latin typeface="+mn-lt"/>
              </a:rPr>
              <a:t>Anticipate misconceptions so that we can provide explanations and examples that will tackle and refute misconceptions held by pupils.</a:t>
            </a:r>
          </a:p>
          <a:p>
            <a:r>
              <a:rPr lang="en-GB" sz="1200" b="1" dirty="0">
                <a:solidFill>
                  <a:schemeClr val="tx1"/>
                </a:solidFill>
                <a:latin typeface="+mn-lt"/>
              </a:rPr>
              <a:t>[Reveal] </a:t>
            </a:r>
            <a:r>
              <a:rPr lang="en-GB" sz="1200" b="0" dirty="0">
                <a:solidFill>
                  <a:schemeClr val="tx1"/>
                </a:solidFill>
                <a:latin typeface="+mn-lt"/>
              </a:rPr>
              <a:t>Check understanding at different points in the lesson to help us know if pupils are developing misconceptions. </a:t>
            </a:r>
          </a:p>
          <a:p>
            <a:r>
              <a:rPr lang="en-GB" sz="1200" b="1" dirty="0">
                <a:solidFill>
                  <a:schemeClr val="tx1"/>
                </a:solidFill>
                <a:latin typeface="+mn-lt"/>
              </a:rPr>
              <a:t>[Reveal] </a:t>
            </a:r>
            <a:r>
              <a:rPr lang="en-GB" sz="1200" b="0" dirty="0">
                <a:solidFill>
                  <a:schemeClr val="tx1"/>
                </a:solidFill>
                <a:latin typeface="+mn-lt"/>
              </a:rPr>
              <a:t>Provide corrective feedback with an effective explanation to help correct misconceptions </a:t>
            </a:r>
            <a:r>
              <a:rPr lang="en-GB" sz="1200" b="0" i="1" dirty="0">
                <a:solidFill>
                  <a:schemeClr val="tx1"/>
                </a:solidFill>
                <a:latin typeface="+mn-lt"/>
              </a:rPr>
              <a:t>(Rich et al., 2017).</a:t>
            </a:r>
          </a:p>
          <a:p>
            <a:pPr algn="l"/>
            <a:endParaRPr lang="en-GB" sz="1200" b="0" i="0" dirty="0">
              <a:solidFill>
                <a:srgbClr val="000000"/>
              </a:solidFill>
              <a:effectLst/>
              <a:latin typeface="+mn-lt"/>
            </a:endParaRPr>
          </a:p>
          <a:p>
            <a:pPr algn="l"/>
            <a:r>
              <a:rPr lang="en-GB" sz="1200" b="0" i="0" dirty="0">
                <a:solidFill>
                  <a:srgbClr val="000000"/>
                </a:solidFill>
                <a:effectLst/>
                <a:latin typeface="+mn-lt"/>
              </a:rPr>
              <a:t>We need to routinely pre-empt potential misconceptions in our planning, but also recognise and plan for ways to address misconceptions once they have occurred for example by amending planning for the following lesson.</a:t>
            </a:r>
            <a:br>
              <a:rPr lang="en-GB" sz="1200" b="0" i="0" dirty="0">
                <a:solidFill>
                  <a:srgbClr val="242424"/>
                </a:solidFill>
                <a:effectLst/>
                <a:latin typeface="+mn-lt"/>
              </a:rPr>
            </a:br>
            <a:endParaRPr lang="en-GB" sz="1200" b="0" i="0" dirty="0">
              <a:solidFill>
                <a:srgbClr val="242424"/>
              </a:solidFill>
              <a:effectLst/>
              <a:latin typeface="+mn-lt"/>
            </a:endParaRPr>
          </a:p>
          <a:p>
            <a:pPr algn="l"/>
            <a:r>
              <a:rPr lang="en-GB" sz="1200" b="0" i="0" dirty="0">
                <a:solidFill>
                  <a:srgbClr val="000000"/>
                </a:solidFill>
                <a:effectLst/>
                <a:latin typeface="+mn-lt"/>
              </a:rPr>
              <a:t>In their guidance report, Special Education Needs in Mainstream Schools, the Education Endowment Foundation (EEF) notes that explicit instruction where the teacher anticipates and plans for common misconceptions has relatively strong evidence for its effectiveness for supporting pupils with special education needs and disabilities (SEND).  For pupils with SEND we will also need to plan for adaptive teaching techniques for groups and individuals, that will help to address their misconceptions. Support staff can play an important role, but it will be your responsibility to anticipate and address misconceptions in learning.</a:t>
            </a:r>
            <a:endParaRPr lang="en-GB" sz="1200" b="0" i="0" dirty="0">
              <a:solidFill>
                <a:srgbClr val="242424"/>
              </a:solidFill>
              <a:effectLst/>
              <a:latin typeface="+mn-lt"/>
            </a:endParaRPr>
          </a:p>
          <a:p>
            <a:endParaRPr lang="en-GB" b="0" i="1" dirty="0">
              <a:latin typeface="+mn-lt"/>
            </a:endParaRPr>
          </a:p>
          <a:p>
            <a:r>
              <a:rPr lang="en-GB" b="1" dirty="0">
                <a:latin typeface="+mn-lt"/>
              </a:rPr>
              <a:t>Link to next slide: </a:t>
            </a:r>
            <a:r>
              <a:rPr lang="en-GB" b="0" dirty="0">
                <a:latin typeface="+mn-lt"/>
              </a:rPr>
              <a:t>First, we need to think about the teaching points that will be covered when teaching concepts so that we can begin to understand the pre-existing misconceptions that pupils might have, or the ones they might develop during teaching. </a:t>
            </a:r>
          </a:p>
          <a:p>
            <a:endParaRPr lang="en-GB" b="1" dirty="0">
              <a:latin typeface="+mn-lt"/>
            </a:endParaRPr>
          </a:p>
          <a:p>
            <a:r>
              <a:rPr lang="en-GB" b="1" dirty="0">
                <a:latin typeface="+mn-lt"/>
              </a:rPr>
              <a:t>Research reference: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22222"/>
                </a:solidFill>
                <a:effectLst/>
                <a:latin typeface="+mn-lt"/>
              </a:rPr>
              <a:t>Education Endowment Foundation (2020) </a:t>
            </a:r>
            <a:r>
              <a:rPr lang="en-GB" b="0" i="1" dirty="0">
                <a:solidFill>
                  <a:srgbClr val="222222"/>
                </a:solidFill>
                <a:effectLst/>
                <a:latin typeface="+mn-lt"/>
              </a:rPr>
              <a:t>Special Education Needs in Mainstream Schools Guidance Report. </a:t>
            </a:r>
            <a:r>
              <a:rPr lang="en-GB" b="0" i="0" dirty="0">
                <a:solidFill>
                  <a:srgbClr val="222222"/>
                </a:solidFill>
                <a:effectLst/>
                <a:latin typeface="+mn-lt"/>
              </a:rPr>
              <a:t>[Online] Available at: </a:t>
            </a:r>
            <a:r>
              <a:rPr lang="en-GB" b="0" dirty="0">
                <a:latin typeface="+mn-lt"/>
              </a:rPr>
              <a:t>https://educationendowmentfoundation.org.uk/public/files/Publications/Send/EEF_Special_Educational_Needs_in_Mainstream_Schools_Guidance_Report.pdf [Accessed 13 January 2022]</a:t>
            </a:r>
            <a:endParaRPr lang="en-GB" b="1" dirty="0">
              <a:latin typeface="+mn-lt"/>
            </a:endParaRPr>
          </a:p>
          <a:p>
            <a:pPr marL="0" indent="0">
              <a:buFont typeface="Arial" panose="020B0604020202020204" pitchFamily="34" charset="0"/>
              <a:buNone/>
            </a:pPr>
            <a:r>
              <a:rPr lang="en-GB" b="0" i="0" dirty="0">
                <a:solidFill>
                  <a:srgbClr val="222222"/>
                </a:solidFill>
                <a:effectLst/>
                <a:latin typeface="+mn-lt"/>
              </a:rPr>
              <a:t>Rich, P. R., Van Loon, M. H., </a:t>
            </a:r>
            <a:r>
              <a:rPr lang="en-GB" b="0" i="0" dirty="0" err="1">
                <a:solidFill>
                  <a:srgbClr val="222222"/>
                </a:solidFill>
                <a:effectLst/>
                <a:latin typeface="+mn-lt"/>
              </a:rPr>
              <a:t>Dunlosky</a:t>
            </a:r>
            <a:r>
              <a:rPr lang="en-GB" b="0" i="0" dirty="0">
                <a:solidFill>
                  <a:srgbClr val="222222"/>
                </a:solidFill>
                <a:effectLst/>
                <a:latin typeface="+mn-lt"/>
              </a:rPr>
              <a:t>, J. &amp; Zaragoza, M. S. (2017) Belief in Corrective Feedback for Common Misconceptions: Implications for Knowledge Revision. </a:t>
            </a:r>
            <a:r>
              <a:rPr lang="en-GB" b="0" i="1" dirty="0">
                <a:solidFill>
                  <a:srgbClr val="222222"/>
                </a:solidFill>
                <a:effectLst/>
                <a:latin typeface="+mn-lt"/>
              </a:rPr>
              <a:t>Journal of Experimental Psychology: Learning, Memory, and Cognition</a:t>
            </a:r>
            <a:r>
              <a:rPr lang="en-GB" b="0" i="0" dirty="0">
                <a:solidFill>
                  <a:srgbClr val="222222"/>
                </a:solidFill>
                <a:effectLst/>
                <a:latin typeface="+mn-lt"/>
              </a:rPr>
              <a:t>, </a:t>
            </a:r>
            <a:r>
              <a:rPr lang="en-GB" b="0" i="1" dirty="0">
                <a:solidFill>
                  <a:srgbClr val="222222"/>
                </a:solidFill>
                <a:effectLst/>
                <a:latin typeface="+mn-lt"/>
              </a:rPr>
              <a:t>43</a:t>
            </a:r>
            <a:r>
              <a:rPr lang="en-GB" b="0" i="0" dirty="0">
                <a:solidFill>
                  <a:srgbClr val="222222"/>
                </a:solidFill>
                <a:effectLst/>
                <a:latin typeface="+mn-lt"/>
              </a:rPr>
              <a:t>(3), 492.</a:t>
            </a:r>
            <a:endParaRPr lang="en-GB" b="1" dirty="0">
              <a:latin typeface="+mn-lt"/>
            </a:endParaRPr>
          </a:p>
          <a:p>
            <a:endParaRPr lang="en-GB" sz="1200" b="0" i="1" dirty="0">
              <a:solidFill>
                <a:schemeClr val="tx1"/>
              </a:solidFill>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8</a:t>
            </a:fld>
            <a:endParaRPr lang="en-GB"/>
          </a:p>
        </p:txBody>
      </p:sp>
    </p:spTree>
    <p:extLst>
      <p:ext uri="{BB962C8B-B14F-4D97-AF65-F5344CB8AC3E}">
        <p14:creationId xmlns:p14="http://schemas.microsoft.com/office/powerpoint/2010/main" val="22603763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00:15 – 00:17 (2 minutes) </a:t>
            </a:r>
          </a:p>
          <a:p>
            <a:endParaRPr lang="en-GB" sz="1200" b="1" dirty="0">
              <a:solidFill>
                <a:schemeClr val="tx1"/>
              </a:solidFill>
              <a:latin typeface="+mn-lt"/>
            </a:endParaRPr>
          </a:p>
          <a:p>
            <a:r>
              <a:rPr lang="en-GB" sz="1200" b="1" i="1" dirty="0">
                <a:solidFill>
                  <a:schemeClr val="tx1"/>
                </a:solidFill>
                <a:latin typeface="+mn-lt"/>
              </a:rPr>
              <a:t>KLP: </a:t>
            </a:r>
            <a:r>
              <a:rPr lang="en-GB" sz="1200" b="0" i="1" dirty="0">
                <a:solidFill>
                  <a:schemeClr val="tx1"/>
                </a:solidFill>
                <a:effectLst/>
                <a:latin typeface="+mn-lt"/>
              </a:rPr>
              <a:t>Anticipating common misconceptions within particular subjects is also an important aspect of curricular knowledge; working closely with colleagues to develop an understanding of likely misconceptions is valuable. </a:t>
            </a:r>
          </a:p>
          <a:p>
            <a:endParaRPr lang="en-GB" sz="1200" b="1" dirty="0">
              <a:solidFill>
                <a:schemeClr val="tx1"/>
              </a:solidFill>
              <a:latin typeface="+mn-lt"/>
            </a:endParaRPr>
          </a:p>
          <a:p>
            <a:r>
              <a:rPr lang="en-GB" sz="1200" b="1" dirty="0">
                <a:solidFill>
                  <a:schemeClr val="tx1"/>
                </a:solidFill>
                <a:latin typeface="+mn-lt"/>
              </a:rPr>
              <a:t>Explain: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mn-lt"/>
              </a:rPr>
              <a:t>Foundational concepts are the key ideas that pupils need to understand before progressing on to the next level of understanding. Before planning and teaching a topic or concept, you need to make sure that you know what background knowledge your pupils need to have in order for them to understand the content you are going to teach. Your first step should be to write down what pupils need to know about each concept before you teach it, including vocabulary and definitions.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solidFill>
              <a:latin typeface="+mn-lt"/>
            </a:endParaRPr>
          </a:p>
          <a:p>
            <a:pPr>
              <a:defRPr/>
            </a:pPr>
            <a:r>
              <a:rPr lang="en-GB" sz="1200" b="1" dirty="0">
                <a:solidFill>
                  <a:schemeClr val="tx1"/>
                </a:solidFill>
                <a:latin typeface="+mn-lt"/>
              </a:rPr>
              <a:t>[Reveal] </a:t>
            </a:r>
            <a:r>
              <a:rPr lang="en-GB" sz="1200" b="0" dirty="0">
                <a:solidFill>
                  <a:schemeClr val="tx1"/>
                </a:solidFill>
                <a:latin typeface="+mn-lt"/>
              </a:rPr>
              <a:t>We’re now going to have a look at an example of how a teacher has considered the foundational concepts and knowledge that pupils need to know before teaching</a:t>
            </a:r>
            <a:r>
              <a:rPr lang="en-GB" sz="1200" b="1" dirty="0">
                <a:solidFill>
                  <a:schemeClr val="tx1"/>
                </a:solidFill>
                <a:latin typeface="+mn-lt"/>
              </a:rPr>
              <a:t> </a:t>
            </a:r>
            <a:r>
              <a:rPr lang="en-GB" sz="1200" dirty="0">
                <a:solidFill>
                  <a:schemeClr val="tx1"/>
                </a:solidFill>
                <a:latin typeface="+mn-lt"/>
              </a:rPr>
              <a:t>the challenging concept of</a:t>
            </a:r>
            <a:r>
              <a:rPr lang="en-GB" sz="1200" b="0" dirty="0">
                <a:solidFill>
                  <a:schemeClr val="tx1"/>
                </a:solidFill>
                <a:latin typeface="+mn-lt"/>
              </a:rPr>
              <a:t> </a:t>
            </a:r>
            <a:r>
              <a:rPr lang="en-GB" sz="1200" dirty="0">
                <a:solidFill>
                  <a:schemeClr val="tx1"/>
                </a:solidFill>
                <a:latin typeface="+mn-lt"/>
              </a:rPr>
              <a:t>forces </a:t>
            </a:r>
            <a:r>
              <a:rPr lang="en-GB" sz="1200" b="0" dirty="0">
                <a:solidFill>
                  <a:schemeClr val="tx1"/>
                </a:solidFill>
                <a:latin typeface="+mn-lt"/>
              </a:rPr>
              <a:t>and </a:t>
            </a:r>
            <a:r>
              <a:rPr lang="en-GB" sz="1200" dirty="0">
                <a:solidFill>
                  <a:schemeClr val="tx1"/>
                </a:solidFill>
                <a:latin typeface="+mn-lt"/>
              </a:rPr>
              <a:t>motion</a:t>
            </a:r>
            <a:r>
              <a:rPr lang="en-GB" sz="1200" b="0" dirty="0">
                <a:solidFill>
                  <a:schemeClr val="tx1"/>
                </a:solidFill>
                <a:latin typeface="+mn-lt"/>
              </a:rPr>
              <a:t>. </a:t>
            </a:r>
            <a:r>
              <a:rPr lang="en-GB" dirty="0"/>
              <a:t>Force</a:t>
            </a:r>
            <a:r>
              <a:rPr lang="en-GB" sz="1200" dirty="0">
                <a:solidFill>
                  <a:schemeClr val="tx1"/>
                </a:solidFill>
                <a:latin typeface="+mn-lt"/>
              </a:rPr>
              <a:t> is introduced to pupils in</a:t>
            </a:r>
            <a:r>
              <a:rPr lang="en-GB" dirty="0"/>
              <a:t> lower Key Stage 2 through the focus of forces and magnets and is then built upon in </a:t>
            </a:r>
            <a:r>
              <a:rPr lang="en-GB" sz="1200" dirty="0">
                <a:solidFill>
                  <a:schemeClr val="tx1"/>
                </a:solidFill>
                <a:latin typeface="+mn-lt"/>
              </a:rPr>
              <a:t>upper Key Stage </a:t>
            </a:r>
            <a:r>
              <a:rPr lang="en-GB" dirty="0"/>
              <a:t>2. It</a:t>
            </a:r>
            <a:r>
              <a:rPr lang="en-GB" sz="1200" dirty="0">
                <a:solidFill>
                  <a:schemeClr val="tx1"/>
                </a:solidFill>
                <a:latin typeface="+mn-lt"/>
              </a:rPr>
              <a:t> is important that pupils build a solid foundational understanding of forces </a:t>
            </a:r>
            <a:r>
              <a:rPr lang="en-GB" dirty="0"/>
              <a:t>during Key Stage 2 so that they are able to</a:t>
            </a:r>
            <a:r>
              <a:rPr lang="en-GB" sz="1200" dirty="0">
                <a:solidFill>
                  <a:schemeClr val="tx1"/>
                </a:solidFill>
                <a:latin typeface="+mn-lt"/>
              </a:rPr>
              <a:t> build upon </a:t>
            </a:r>
            <a:r>
              <a:rPr lang="en-GB" dirty="0"/>
              <a:t>this when</a:t>
            </a:r>
            <a:r>
              <a:rPr lang="en-GB" sz="1200" dirty="0">
                <a:solidFill>
                  <a:schemeClr val="tx1"/>
                </a:solidFill>
                <a:latin typeface="+mn-lt"/>
              </a:rPr>
              <a:t> they reach Key Stage 3. </a:t>
            </a:r>
            <a:r>
              <a:rPr lang="en-GB" sz="1200" b="0" dirty="0">
                <a:solidFill>
                  <a:schemeClr val="tx1"/>
                </a:solidFill>
                <a:latin typeface="+mn-lt"/>
              </a:rPr>
              <a:t>We have focused </a:t>
            </a:r>
            <a:r>
              <a:rPr lang="en-GB" dirty="0"/>
              <a:t>here</a:t>
            </a:r>
            <a:r>
              <a:rPr lang="en-GB" sz="1200" dirty="0">
                <a:solidFill>
                  <a:schemeClr val="tx1"/>
                </a:solidFill>
                <a:latin typeface="+mn-lt"/>
              </a:rPr>
              <a:t> </a:t>
            </a:r>
            <a:r>
              <a:rPr lang="en-GB" dirty="0"/>
              <a:t>on the key</a:t>
            </a:r>
            <a:r>
              <a:rPr lang="en-GB" sz="1200" dirty="0">
                <a:solidFill>
                  <a:schemeClr val="tx1"/>
                </a:solidFill>
                <a:latin typeface="+mn-lt"/>
              </a:rPr>
              <a:t> teaching points that </a:t>
            </a:r>
            <a:r>
              <a:rPr lang="en-GB" sz="1200" b="0" dirty="0">
                <a:solidFill>
                  <a:schemeClr val="tx1"/>
                </a:solidFill>
                <a:latin typeface="+mn-lt"/>
              </a:rPr>
              <a:t>pupils would need to know in order to understand forces</a:t>
            </a:r>
            <a:r>
              <a:rPr lang="en-GB" sz="1200" dirty="0">
                <a:solidFill>
                  <a:schemeClr val="tx1"/>
                </a:solidFill>
                <a:latin typeface="+mn-lt"/>
              </a:rPr>
              <a:t> at a primary level</a:t>
            </a:r>
            <a:r>
              <a:rPr lang="en-GB" sz="1200" b="0" dirty="0">
                <a:solidFill>
                  <a:schemeClr val="tx1"/>
                </a:solidFill>
                <a:latin typeface="+mn-lt"/>
              </a:rPr>
              <a:t>.</a:t>
            </a:r>
            <a:r>
              <a:rPr lang="en-GB" dirty="0"/>
              <a:t> In this seminar</a:t>
            </a:r>
            <a:r>
              <a:rPr lang="en-GB" sz="1200" b="0" dirty="0">
                <a:solidFill>
                  <a:schemeClr val="tx1"/>
                </a:solidFill>
                <a:latin typeface="+mn-lt"/>
              </a:rPr>
              <a:t> </a:t>
            </a:r>
            <a:r>
              <a:rPr lang="en-GB" dirty="0"/>
              <a:t>we</a:t>
            </a:r>
            <a:r>
              <a:rPr lang="en-GB" sz="1200" b="0" dirty="0">
                <a:solidFill>
                  <a:schemeClr val="tx1"/>
                </a:solidFill>
                <a:latin typeface="+mn-lt"/>
              </a:rPr>
              <a:t> are going to focus</a:t>
            </a:r>
            <a:r>
              <a:rPr lang="en-GB" dirty="0"/>
              <a:t> specifically</a:t>
            </a:r>
            <a:r>
              <a:rPr lang="en-GB" sz="1200" b="0" dirty="0">
                <a:solidFill>
                  <a:schemeClr val="tx1"/>
                </a:solidFill>
                <a:latin typeface="+mn-lt"/>
              </a:rPr>
              <a:t> on types of forces. </a:t>
            </a:r>
            <a:r>
              <a:rPr lang="en-GB" sz="1200" b="1" dirty="0">
                <a:solidFill>
                  <a:schemeClr val="tx1"/>
                </a:solidFill>
                <a:latin typeface="+mn-lt"/>
              </a:rPr>
              <a:t>                      </a:t>
            </a:r>
            <a:endParaRPr lang="en-GB" sz="1200" b="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mn-lt"/>
              </a:rPr>
              <a:t>On screen, you can see that the teacher has identified </a:t>
            </a:r>
            <a:r>
              <a:rPr lang="en-GB" dirty="0"/>
              <a:t>7 key</a:t>
            </a:r>
            <a:r>
              <a:rPr lang="en-GB" sz="1200" b="0" dirty="0">
                <a:solidFill>
                  <a:schemeClr val="tx1"/>
                </a:solidFill>
                <a:latin typeface="+mn-lt"/>
              </a:rPr>
              <a:t> teaching </a:t>
            </a:r>
            <a:r>
              <a:rPr lang="en-GB" dirty="0"/>
              <a:t>points related to</a:t>
            </a:r>
            <a:r>
              <a:rPr lang="en-GB" sz="1200" b="0" dirty="0">
                <a:solidFill>
                  <a:schemeClr val="tx1"/>
                </a:solidFill>
                <a:latin typeface="+mn-lt"/>
              </a:rPr>
              <a:t> </a:t>
            </a:r>
            <a:r>
              <a:rPr lang="en-GB" dirty="0"/>
              <a:t>'types</a:t>
            </a:r>
            <a:r>
              <a:rPr lang="en-GB" sz="1200" b="0" dirty="0">
                <a:solidFill>
                  <a:schemeClr val="tx1"/>
                </a:solidFill>
                <a:latin typeface="+mn-lt"/>
              </a:rPr>
              <a:t> of force</a:t>
            </a:r>
            <a:r>
              <a:rPr lang="en-GB" dirty="0"/>
              <a:t>'.</a:t>
            </a:r>
            <a:r>
              <a:rPr lang="en-GB" sz="1200" b="0" dirty="0">
                <a:solidFill>
                  <a:schemeClr val="tx1"/>
                </a:solidFill>
                <a:latin typeface="+mn-lt"/>
              </a:rPr>
              <a:t> When planning and teaching these key teaching points it is important to consider the misconceptions that pupils may have around each one and the misconceptions that might develop as they are being taught. By anticipating misconceptions, you’ll be able to plan effective explanations and examples to avoid and address them during lessons.</a:t>
            </a:r>
            <a:r>
              <a:rPr lang="en-GB" sz="1200" dirty="0">
                <a:solidFill>
                  <a:schemeClr val="tx1"/>
                </a:solidFill>
                <a:latin typeface="+mn-lt"/>
              </a:rPr>
              <a:t> </a:t>
            </a:r>
            <a:r>
              <a:rPr lang="en-GB" b="0" dirty="0"/>
              <a:t>Working with colleagues to identify and discuss common misconceptions is invaluable. For example, you might create a shared resource with common misconceptions related to the topics/concepts being taught.</a:t>
            </a:r>
          </a:p>
          <a:p>
            <a:endParaRPr lang="en-GB" sz="1200" b="0" dirty="0">
              <a:solidFill>
                <a:schemeClr val="tx1"/>
              </a:solidFill>
              <a:latin typeface="+mn-lt"/>
            </a:endParaRPr>
          </a:p>
          <a:p>
            <a:r>
              <a:rPr lang="en-GB" sz="1200" b="1" dirty="0">
                <a:solidFill>
                  <a:schemeClr val="tx1"/>
                </a:solidFill>
                <a:latin typeface="+mn-lt"/>
              </a:rPr>
              <a:t>Link to next slide: </a:t>
            </a:r>
            <a:r>
              <a:rPr lang="en-GB" sz="1200" b="0" dirty="0">
                <a:solidFill>
                  <a:schemeClr val="tx1"/>
                </a:solidFill>
                <a:latin typeface="+mn-lt"/>
              </a:rPr>
              <a:t>Let’s look </a:t>
            </a:r>
            <a:r>
              <a:rPr lang="en-GB" sz="1200" dirty="0">
                <a:solidFill>
                  <a:schemeClr val="tx1"/>
                </a:solidFill>
                <a:latin typeface="+mn-lt"/>
              </a:rPr>
              <a:t>at two of</a:t>
            </a:r>
            <a:r>
              <a:rPr lang="en-GB" sz="1200" b="0" dirty="0">
                <a:solidFill>
                  <a:schemeClr val="tx1"/>
                </a:solidFill>
                <a:latin typeface="+mn-lt"/>
              </a:rPr>
              <a:t> the key teaching points shared on screen and consider the misconceptions that pupils might have.</a:t>
            </a:r>
          </a:p>
          <a:p>
            <a:endParaRPr lang="en-GB" b="0" dirty="0"/>
          </a:p>
        </p:txBody>
      </p:sp>
      <p:sp>
        <p:nvSpPr>
          <p:cNvPr id="4" name="Slide Number Placeholder 3"/>
          <p:cNvSpPr>
            <a:spLocks noGrp="1"/>
          </p:cNvSpPr>
          <p:nvPr>
            <p:ph type="sldNum" sz="quarter" idx="5"/>
          </p:nvPr>
        </p:nvSpPr>
        <p:spPr/>
        <p:txBody>
          <a:bodyPr/>
          <a:lstStyle/>
          <a:p>
            <a:fld id="{AAA24272-161B-9A42-BC2D-F0109316EB3C}" type="slidenum">
              <a:rPr lang="en-GB" smtClean="0"/>
              <a:t>9</a:t>
            </a:fld>
            <a:endParaRPr lang="en-GB"/>
          </a:p>
        </p:txBody>
      </p:sp>
    </p:spTree>
    <p:extLst>
      <p:ext uri="{BB962C8B-B14F-4D97-AF65-F5344CB8AC3E}">
        <p14:creationId xmlns:p14="http://schemas.microsoft.com/office/powerpoint/2010/main" val="28502679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00:17 – 00:21 (4 minutes)</a:t>
            </a:r>
          </a:p>
          <a:p>
            <a:endParaRPr lang="en-GB" sz="120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t>KLP: </a:t>
            </a:r>
            <a:r>
              <a:rPr lang="en-GB" b="0" i="1" dirty="0"/>
              <a:t>It is important to build on pupils prior knowledge by identifying the possible misconceptions that pupils may have around teaching points before teaching the key concept, so you can plan how to help prevent them from forming.</a:t>
            </a:r>
          </a:p>
          <a:p>
            <a:endParaRPr lang="en-GB" sz="1200" dirty="0">
              <a:solidFill>
                <a:schemeClr val="tx1"/>
              </a:solidFill>
              <a:latin typeface="+mn-lt"/>
            </a:endParaRPr>
          </a:p>
          <a:p>
            <a:r>
              <a:rPr lang="en-GB" sz="1200" b="1" dirty="0">
                <a:solidFill>
                  <a:schemeClr val="tx1"/>
                </a:solidFill>
                <a:latin typeface="+mn-lt"/>
              </a:rPr>
              <a:t>Explain:</a:t>
            </a:r>
            <a:endParaRPr lang="en-GB" sz="1200" b="1" dirty="0">
              <a:solidFill>
                <a:schemeClr val="tx1"/>
              </a:solidFill>
              <a:latin typeface="+mn-lt"/>
              <a:cs typeface="Calibri"/>
            </a:endParaRPr>
          </a:p>
          <a:p>
            <a:pPr>
              <a:defRPr/>
            </a:pPr>
            <a:r>
              <a:rPr lang="en-GB" sz="1200" dirty="0">
                <a:solidFill>
                  <a:schemeClr val="tx1"/>
                </a:solidFill>
                <a:effectLst/>
                <a:latin typeface="+mn-lt"/>
                <a:ea typeface="Calibri" panose="020F0502020204030204" pitchFamily="34" charset="0"/>
                <a:cs typeface="Calibri"/>
              </a:rPr>
              <a:t>Forces and motion is a topic that pupils have very strong ideas about, and often many misconceptions. Pupils’ misconceptions are based on their interpretations of their own experiences</a:t>
            </a:r>
            <a:r>
              <a:rPr lang="en-GB" sz="1200" dirty="0">
                <a:solidFill>
                  <a:schemeClr val="tx1"/>
                </a:solidFill>
                <a:latin typeface="+mn-lt"/>
                <a:ea typeface="Calibri" panose="020F0502020204030204" pitchFamily="34" charset="0"/>
                <a:cs typeface="Calibri"/>
              </a:rPr>
              <a:t> and</a:t>
            </a:r>
            <a:r>
              <a:rPr lang="en-GB" sz="1200" dirty="0">
                <a:solidFill>
                  <a:schemeClr val="tx1"/>
                </a:solidFill>
                <a:effectLst/>
                <a:latin typeface="+mn-lt"/>
                <a:ea typeface="Calibri" panose="020F0502020204030204" pitchFamily="34" charset="0"/>
                <a:cs typeface="Calibri"/>
              </a:rPr>
              <a:t> as a result these misconceptions </a:t>
            </a:r>
            <a:r>
              <a:rPr lang="en-GB" sz="1200" dirty="0">
                <a:solidFill>
                  <a:schemeClr val="tx1"/>
                </a:solidFill>
                <a:latin typeface="+mn-lt"/>
                <a:ea typeface="Calibri" panose="020F0502020204030204" pitchFamily="34" charset="0"/>
                <a:cs typeface="Calibri"/>
              </a:rPr>
              <a:t>can be difficult</a:t>
            </a:r>
            <a:r>
              <a:rPr lang="en-GB" sz="1200" dirty="0">
                <a:solidFill>
                  <a:schemeClr val="tx1"/>
                </a:solidFill>
                <a:effectLst/>
                <a:latin typeface="+mn-lt"/>
                <a:ea typeface="Calibri" panose="020F0502020204030204" pitchFamily="34" charset="0"/>
                <a:cs typeface="Calibri"/>
              </a:rPr>
              <a:t> to overcome. </a:t>
            </a:r>
            <a:r>
              <a:rPr lang="en-GB" sz="1200" dirty="0">
                <a:solidFill>
                  <a:schemeClr val="tx1"/>
                </a:solidFill>
                <a:latin typeface="+mn-lt"/>
                <a:ea typeface="Calibri" panose="020F0502020204030204" pitchFamily="34" charset="0"/>
                <a:cs typeface="Calibri"/>
              </a:rPr>
              <a:t>This means</a:t>
            </a:r>
            <a:r>
              <a:rPr lang="en-GB" sz="1200" dirty="0">
                <a:solidFill>
                  <a:schemeClr val="tx1"/>
                </a:solidFill>
                <a:effectLst/>
                <a:latin typeface="+mn-lt"/>
                <a:ea typeface="Calibri" panose="020F0502020204030204" pitchFamily="34" charset="0"/>
                <a:cs typeface="Calibri"/>
              </a:rPr>
              <a:t> forces can be a challenging topic to teach successfully, and there are often persistent inconsistencies in how individuals think about different situations.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ffectLst/>
              <a:latin typeface="+mn-lt"/>
              <a:ea typeface="Calibri" panose="020F0502020204030204" pitchFamily="34" charset="0"/>
              <a:cs typeface="Times New Roman" panose="02020603050405020304" pitchFamily="18" charset="0"/>
            </a:endParaRPr>
          </a:p>
          <a:p>
            <a:pPr>
              <a:defRPr/>
            </a:pPr>
            <a:r>
              <a:rPr lang="en-GB" sz="1200" dirty="0">
                <a:solidFill>
                  <a:schemeClr val="tx1"/>
                </a:solidFill>
                <a:effectLst/>
                <a:latin typeface="+mn-lt"/>
                <a:ea typeface="Calibri" panose="020F0502020204030204" pitchFamily="34" charset="0"/>
                <a:cs typeface="Calibri"/>
              </a:rPr>
              <a:t>The basic idea of a force</a:t>
            </a:r>
            <a:r>
              <a:rPr lang="en-GB" sz="1200" dirty="0">
                <a:solidFill>
                  <a:schemeClr val="tx1"/>
                </a:solidFill>
                <a:latin typeface="+mn-lt"/>
                <a:ea typeface="Calibri" panose="020F0502020204030204" pitchFamily="34" charset="0"/>
                <a:cs typeface="Calibri"/>
              </a:rPr>
              <a:t> is, to</a:t>
            </a:r>
            <a:r>
              <a:rPr lang="en-GB" sz="1200" dirty="0">
                <a:solidFill>
                  <a:schemeClr val="tx1"/>
                </a:solidFill>
                <a:effectLst/>
                <a:latin typeface="+mn-lt"/>
                <a:ea typeface="Calibri" panose="020F0502020204030204" pitchFamily="34" charset="0"/>
                <a:cs typeface="Calibri"/>
              </a:rPr>
              <a:t> start an object moving, something has to push or pull or twist it. When this happens, we say that a force acts on the object. Similarly, to slow down or stop a moving object, or to change the direction, a force has to act on it. This can be difficult for pupils to understand particularly as we often cannot see a force, just its effect on an object. For example, you can’t see gravity, but you can see its effects.</a:t>
            </a:r>
            <a:r>
              <a:rPr lang="en-GB" sz="1200" dirty="0">
                <a:solidFill>
                  <a:schemeClr val="tx1"/>
                </a:solidFill>
                <a:latin typeface="+mn-lt"/>
                <a:ea typeface="Calibri" panose="020F0502020204030204" pitchFamily="34" charset="0"/>
                <a:cs typeface="Calibri"/>
              </a:rPr>
              <a:t> </a:t>
            </a:r>
            <a:endParaRPr lang="en-GB" sz="1200" dirty="0">
              <a:solidFill>
                <a:schemeClr val="tx1"/>
              </a:solidFill>
              <a:effectLst/>
              <a:latin typeface="+mn-lt"/>
              <a:ea typeface="Calibri" panose="020F0502020204030204" pitchFamily="34" charset="0"/>
              <a:cs typeface="Calibri"/>
            </a:endParaRPr>
          </a:p>
          <a:p>
            <a:r>
              <a:rPr lang="en-GB" sz="1200" b="1" i="0" dirty="0">
                <a:solidFill>
                  <a:schemeClr val="tx1"/>
                </a:solidFill>
                <a:effectLst/>
                <a:latin typeface="+mn-lt"/>
                <a:ea typeface="Calibri" panose="020F0502020204030204" pitchFamily="34" charset="0"/>
                <a:cs typeface="Calibri"/>
              </a:rPr>
              <a:t> </a:t>
            </a:r>
            <a:endParaRPr lang="en-GB" sz="1200" b="0" dirty="0">
              <a:solidFill>
                <a:schemeClr val="tx1"/>
              </a:solidFill>
              <a:latin typeface="+mn-lt"/>
              <a:cs typeface="Calibri"/>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200" b="0" dirty="0">
                <a:solidFill>
                  <a:schemeClr val="tx1"/>
                </a:solidFill>
                <a:latin typeface="+mn-lt"/>
              </a:rPr>
              <a:t>Let’s explore some common misconceptions pupils may have related to the key teaching point: Forces can be described as push or pull and that there are two types of forces – contact forces and non-contact forces.</a:t>
            </a:r>
            <a:endParaRPr lang="en-GB" sz="1200" b="0" dirty="0">
              <a:solidFill>
                <a:schemeClr val="tx1"/>
              </a:solidFill>
              <a:latin typeface="+mn-lt"/>
              <a:cs typeface="Calibri"/>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200" b="0" dirty="0">
              <a:solidFill>
                <a:schemeClr val="tx1"/>
              </a:solidFill>
              <a:latin typeface="+mn-lt"/>
            </a:endParaRPr>
          </a:p>
          <a:p>
            <a:pPr>
              <a:lnSpc>
                <a:spcPct val="107000"/>
              </a:lnSpc>
              <a:spcAft>
                <a:spcPts val="800"/>
              </a:spcAft>
              <a:defRPr/>
            </a:pPr>
            <a:r>
              <a:rPr lang="en-GB" sz="1200" b="1" dirty="0">
                <a:solidFill>
                  <a:schemeClr val="tx1"/>
                </a:solidFill>
                <a:latin typeface="+mn-lt"/>
              </a:rPr>
              <a:t>[Reveal] </a:t>
            </a:r>
            <a:r>
              <a:rPr lang="en-GB" sz="1200" b="0" dirty="0">
                <a:solidFill>
                  <a:schemeClr val="tx1"/>
                </a:solidFill>
                <a:latin typeface="+mn-lt"/>
              </a:rPr>
              <a:t>Pupils may think that </a:t>
            </a:r>
            <a:r>
              <a:rPr lang="en-GB" sz="1200" dirty="0">
                <a:solidFill>
                  <a:schemeClr val="tx1"/>
                </a:solidFill>
                <a:effectLst/>
                <a:latin typeface="+mn-lt"/>
                <a:ea typeface="Calibri" panose="020F0502020204030204" pitchFamily="34" charset="0"/>
                <a:cs typeface="Calibri"/>
              </a:rPr>
              <a:t>movement stops when things ‘run out of push’ rather than because there are other forces acting on them</a:t>
            </a:r>
            <a:r>
              <a:rPr lang="en-GB" dirty="0">
                <a:ea typeface="Calibri" panose="020F0502020204030204" pitchFamily="34" charset="0"/>
                <a:cs typeface="Calibri"/>
              </a:rPr>
              <a:t> (</a:t>
            </a:r>
            <a:r>
              <a:rPr lang="en-GB" sz="1200" i="0" dirty="0">
                <a:solidFill>
                  <a:schemeClr val="tx1"/>
                </a:solidFill>
                <a:effectLst/>
                <a:latin typeface="+mn-lt"/>
                <a:ea typeface="Calibri" panose="020F0502020204030204" pitchFamily="34" charset="0"/>
                <a:cs typeface="Calibri"/>
              </a:rPr>
              <a:t>for example, during a science lesson when rolling the ball across the hall, the ball stopped, and the pupils thought it was because it had run out of push</a:t>
            </a:r>
            <a:r>
              <a:rPr lang="en-GB" i="0" dirty="0">
                <a:ea typeface="Calibri" panose="020F0502020204030204" pitchFamily="34" charset="0"/>
                <a:cs typeface="Calibri"/>
              </a:rPr>
              <a:t>)</a:t>
            </a:r>
            <a:r>
              <a:rPr lang="en-GB" i="1" dirty="0">
                <a:ea typeface="Calibri" panose="020F0502020204030204" pitchFamily="34" charset="0"/>
                <a:cs typeface="Calibri"/>
              </a:rPr>
              <a:t>. </a:t>
            </a:r>
            <a:r>
              <a:rPr lang="en-GB" sz="1200" dirty="0">
                <a:solidFill>
                  <a:schemeClr val="tx1"/>
                </a:solidFill>
                <a:effectLst/>
                <a:latin typeface="+mn-lt"/>
                <a:ea typeface="Calibri" panose="020F0502020204030204" pitchFamily="34" charset="0"/>
                <a:cs typeface="Calibri"/>
              </a:rPr>
              <a:t>Pupils may think that to keep an object moving that they need to keep giving the object a force (push). Some pupils might describe it as ‘w</a:t>
            </a:r>
            <a:r>
              <a:rPr lang="en-US" sz="1200" dirty="0">
                <a:solidFill>
                  <a:schemeClr val="tx1"/>
                </a:solidFill>
                <a:effectLst/>
                <a:latin typeface="+mn-lt"/>
                <a:ea typeface="Times New Roman" panose="02020603050405020304" pitchFamily="18" charset="0"/>
              </a:rPr>
              <a:t>hen a force is given to an object it makes it move, and when the object runs out of force it stops moving’.</a:t>
            </a:r>
            <a:r>
              <a:rPr lang="en-GB" sz="1200" dirty="0">
                <a:solidFill>
                  <a:schemeClr val="tx1"/>
                </a:solidFill>
                <a:effectLst/>
                <a:latin typeface="+mn-lt"/>
                <a:ea typeface="Times New Roman" panose="02020603050405020304" pitchFamily="18" charset="0"/>
                <a:cs typeface="+mn-cs"/>
              </a:rPr>
              <a:t> </a:t>
            </a:r>
            <a:r>
              <a:rPr lang="en-GB" sz="1200" dirty="0">
                <a:solidFill>
                  <a:schemeClr val="tx1"/>
                </a:solidFill>
                <a:effectLst/>
                <a:latin typeface="+mn-lt"/>
                <a:ea typeface="Calibri" panose="020F0502020204030204" pitchFamily="34" charset="0"/>
                <a:cs typeface="Calibri"/>
              </a:rPr>
              <a:t>This common misconception is because of the invisibility of the other forces at work. To help overcome this idea, arrows should be used in diagrams to define the size and direction of forces acting on an object.</a:t>
            </a:r>
            <a:r>
              <a:rPr lang="en-GB" dirty="0">
                <a:ea typeface="Calibri" panose="020F0502020204030204" pitchFamily="34" charset="0"/>
                <a:cs typeface="Calibri"/>
              </a:rPr>
              <a:t> </a:t>
            </a:r>
            <a:endParaRPr lang="en-GB" sz="1200" dirty="0">
              <a:solidFill>
                <a:schemeClr val="tx1"/>
              </a:solidFill>
              <a:effectLst/>
              <a:latin typeface="+mn-lt"/>
              <a:ea typeface="Calibri" panose="020F0502020204030204" pitchFamily="34" charset="0"/>
              <a:cs typeface="Calibri"/>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200" i="1"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mn-lt"/>
              </a:rPr>
              <a:t>[Reveal] </a:t>
            </a:r>
            <a:r>
              <a:rPr lang="en-GB" sz="1200" b="0" dirty="0">
                <a:solidFill>
                  <a:schemeClr val="tx1"/>
                </a:solidFill>
                <a:latin typeface="+mn-lt"/>
              </a:rPr>
              <a:t>Another common misconception is that w</a:t>
            </a:r>
            <a:r>
              <a:rPr lang="en-GB" sz="1200" dirty="0">
                <a:solidFill>
                  <a:schemeClr val="tx1"/>
                </a:solidFill>
                <a:latin typeface="+mn-lt"/>
              </a:rPr>
              <a:t>ater resistance and air resistance are different to friction,</a:t>
            </a:r>
            <a:r>
              <a:rPr lang="en-GB" sz="1200" dirty="0">
                <a:solidFill>
                  <a:schemeClr val="tx1"/>
                </a:solidFill>
                <a:effectLst/>
                <a:latin typeface="+mn-lt"/>
                <a:ea typeface="Calibri" panose="020F0502020204030204" pitchFamily="34" charset="0"/>
                <a:cs typeface="Calibri"/>
              </a:rPr>
              <a:t> but in fact, friction is a force that occurs when the surfaces of two objects move past each other. For example, the friction between the car tyres and the road. However, friction also occurs when objects move through air or water. When an object is moving through the water, there is friction between the water and the object and that is called ‘water resistance’. When an object is moving through air, there is friction between air and the object and that is called ‘air resistance’. Both are examples of friction, but they are moving through a different medium. Friction is the umbrella term; Water resistance is friction in water and air resistance is friction in air.</a:t>
            </a:r>
          </a:p>
          <a:p>
            <a:endParaRPr lang="en-GB" sz="1200" b="1" dirty="0">
              <a:solidFill>
                <a:schemeClr val="tx1"/>
              </a:solidFill>
              <a:latin typeface="+mn-lt"/>
            </a:endParaRPr>
          </a:p>
          <a:p>
            <a:r>
              <a:rPr lang="en-GB" sz="1200" b="1" dirty="0">
                <a:solidFill>
                  <a:schemeClr val="tx1"/>
                </a:solidFill>
                <a:latin typeface="+mn-lt"/>
              </a:rPr>
              <a:t>[Reveal] </a:t>
            </a:r>
            <a:r>
              <a:rPr lang="en-GB" sz="1200" b="0" dirty="0">
                <a:solidFill>
                  <a:schemeClr val="tx1"/>
                </a:solidFill>
                <a:latin typeface="+mn-lt"/>
              </a:rPr>
              <a:t>Pupils and many adults tend to confuse mass and weight. </a:t>
            </a:r>
            <a:r>
              <a:rPr lang="en-GB" sz="1200" dirty="0">
                <a:solidFill>
                  <a:schemeClr val="tx1"/>
                </a:solidFill>
                <a:effectLst/>
                <a:latin typeface="+mn-lt"/>
                <a:ea typeface="Calibri" panose="020F0502020204030204" pitchFamily="34" charset="0"/>
                <a:cs typeface="Calibri"/>
              </a:rPr>
              <a:t>Mass and weight are different as weight is actually a force created from the gravitational attraction to the Earth's centre. The weight of an object is how hard gravity pulls down on it. Weight can change depending on the gravitational force, for example, you would weigh less on the moon as the gravity is weaker there, however your mass remains the same. </a:t>
            </a:r>
            <a:r>
              <a:rPr lang="en-GB" sz="1200" b="0" dirty="0">
                <a:solidFill>
                  <a:schemeClr val="tx1"/>
                </a:solidFill>
                <a:effectLst/>
                <a:latin typeface="+mn-lt"/>
                <a:ea typeface="Calibri" panose="020F0502020204030204" pitchFamily="34" charset="0"/>
                <a:cs typeface="Calibri"/>
              </a:rPr>
              <a:t>Mass</a:t>
            </a:r>
            <a:r>
              <a:rPr lang="en-GB" sz="1200" dirty="0">
                <a:solidFill>
                  <a:schemeClr val="tx1"/>
                </a:solidFill>
                <a:effectLst/>
                <a:latin typeface="+mn-lt"/>
                <a:ea typeface="Calibri" panose="020F0502020204030204" pitchFamily="34" charset="0"/>
                <a:cs typeface="Calibri"/>
              </a:rPr>
              <a:t> is the amount of matter an object contains. The more matter something has, the more it will weigh. For example, a rhinoceros has more matter in it than a tiger cub, so its mass is greater. Because its mass is greater it has more weight. It is important to explain to pupils that the size of something does not determine how much matter an object has. For example, a golf ball and a ping-pong ball are the same size however a golf ball is solid while a ping-pong ball is hollow. The golf ball has more matter inside of it and as a result has a greater mass.</a:t>
            </a:r>
          </a:p>
          <a:p>
            <a:endParaRPr lang="en-GB" sz="1200" i="1" dirty="0">
              <a:solidFill>
                <a:schemeClr val="tx1"/>
              </a:solidFill>
              <a:latin typeface="+mn-lt"/>
            </a:endParaRPr>
          </a:p>
          <a:p>
            <a:r>
              <a:rPr lang="en-GB" sz="1200" b="1" i="0" dirty="0">
                <a:solidFill>
                  <a:schemeClr val="tx1"/>
                </a:solidFill>
                <a:latin typeface="+mn-lt"/>
              </a:rPr>
              <a:t>Link to next slide: </a:t>
            </a:r>
            <a:r>
              <a:rPr lang="en-GB" sz="1200" b="0" i="0" dirty="0">
                <a:solidFill>
                  <a:schemeClr val="tx1"/>
                </a:solidFill>
                <a:latin typeface="+mn-lt"/>
              </a:rPr>
              <a:t>You’re now going to have the opportunity to explore some misconceptions around </a:t>
            </a:r>
            <a:r>
              <a:rPr lang="en-GB" sz="1200" dirty="0">
                <a:solidFill>
                  <a:schemeClr val="tx1"/>
                </a:solidFill>
                <a:latin typeface="+mn-lt"/>
              </a:rPr>
              <a:t>another </a:t>
            </a:r>
            <a:r>
              <a:rPr lang="en-GB" sz="1200" b="0" i="0" dirty="0">
                <a:solidFill>
                  <a:schemeClr val="tx1"/>
                </a:solidFill>
                <a:latin typeface="+mn-lt"/>
              </a:rPr>
              <a:t>key teaching point.</a:t>
            </a:r>
            <a:r>
              <a:rPr lang="en-GB" sz="1200" dirty="0">
                <a:solidFill>
                  <a:schemeClr val="tx1"/>
                </a:solidFill>
                <a:latin typeface="+mn-lt"/>
              </a:rPr>
              <a:t> </a:t>
            </a:r>
            <a:endParaRPr lang="en-GB" sz="1200" b="0" i="0" dirty="0">
              <a:solidFill>
                <a:schemeClr val="tx1"/>
              </a:solidFill>
              <a:latin typeface="+mn-lt"/>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10</a:t>
            </a:fld>
            <a:endParaRPr lang="en-GB"/>
          </a:p>
        </p:txBody>
      </p:sp>
    </p:spTree>
    <p:extLst>
      <p:ext uri="{BB962C8B-B14F-4D97-AF65-F5344CB8AC3E}">
        <p14:creationId xmlns:p14="http://schemas.microsoft.com/office/powerpoint/2010/main" val="8626656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00:21 – 00:31 (10 minutes)</a:t>
            </a:r>
          </a:p>
          <a:p>
            <a:endParaRPr lang="en-GB" sz="1200"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dirty="0">
                <a:latin typeface="+mn-lt"/>
              </a:rPr>
              <a:t>KLP: </a:t>
            </a:r>
            <a:r>
              <a:rPr lang="en-GB" b="0" i="1" dirty="0"/>
              <a:t>It is important to build on pupils’ prior knowledge by identifying the possible misconceptions that pupils may have around teaching points before teaching the key concept, so you can plan how to help prevent them from forming.</a:t>
            </a:r>
          </a:p>
          <a:p>
            <a:endParaRPr lang="en-GB" sz="1200" dirty="0">
              <a:solidFill>
                <a:schemeClr val="tx1"/>
              </a:solidFill>
              <a:latin typeface="+mn-lt"/>
            </a:endParaRPr>
          </a:p>
          <a:p>
            <a:pPr>
              <a:defRPr/>
            </a:pPr>
            <a:r>
              <a:rPr lang="en-GB" sz="1200" b="1" dirty="0">
                <a:solidFill>
                  <a:schemeClr val="tx1"/>
                </a:solidFill>
                <a:latin typeface="+mn-lt"/>
              </a:rPr>
              <a:t>Explain:</a:t>
            </a:r>
            <a:r>
              <a:rPr lang="en-GB" b="1" dirty="0"/>
              <a:t> </a:t>
            </a:r>
          </a:p>
          <a:p>
            <a:pPr>
              <a:defRPr/>
            </a:pPr>
            <a:r>
              <a:rPr lang="en-GB" sz="1200" b="0" dirty="0">
                <a:solidFill>
                  <a:schemeClr val="tx1"/>
                </a:solidFill>
                <a:latin typeface="+mn-lt"/>
              </a:rPr>
              <a:t>We have looked at one key teaching point of forces, now let’s focus on another key teaching point, which contains many common misconceptions</a:t>
            </a:r>
            <a:r>
              <a:rPr lang="en-GB" sz="1200" dirty="0">
                <a:solidFill>
                  <a:schemeClr val="tx1"/>
                </a:solidFill>
                <a:latin typeface="+mn-lt"/>
              </a:rPr>
              <a:t>.</a:t>
            </a:r>
            <a:endParaRPr lang="en-GB" sz="120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ffectLst/>
              <a:latin typeface="+mn-lt"/>
              <a:ea typeface="Calibri" panose="020F0502020204030204" pitchFamily="34" charset="0"/>
              <a:cs typeface="Times New Roman" panose="02020603050405020304" pitchFamily="18" charset="0"/>
            </a:endParaRPr>
          </a:p>
          <a:p>
            <a:r>
              <a:rPr lang="en-GB" sz="1200" b="1" dirty="0">
                <a:solidFill>
                  <a:schemeClr val="tx1"/>
                </a:solidFill>
                <a:latin typeface="+mn-lt"/>
              </a:rPr>
              <a:t>Activity:</a:t>
            </a:r>
            <a:endParaRPr lang="en-GB" sz="1200" b="1" dirty="0">
              <a:solidFill>
                <a:schemeClr val="tx1"/>
              </a:solidFill>
              <a:latin typeface="+mn-lt"/>
              <a:cs typeface="Calibri"/>
            </a:endParaRPr>
          </a:p>
          <a:p>
            <a:r>
              <a:rPr lang="en-GB" sz="1200" dirty="0">
                <a:solidFill>
                  <a:schemeClr val="tx1"/>
                </a:solidFill>
                <a:latin typeface="+mn-lt"/>
              </a:rPr>
              <a:t>In your break out groups, discuss and identify what possible misconceptions you think pupils might hold or develop related to this teaching point: Different forces and more than one force can act on an object at the same time. Have you had any experiences of these when teaching this science topic? What might be the potential causes for their misconceptions?</a:t>
            </a:r>
            <a:endParaRPr lang="en-GB" sz="1200" dirty="0">
              <a:solidFill>
                <a:schemeClr val="tx1"/>
              </a:solidFill>
              <a:latin typeface="+mn-lt"/>
              <a:cs typeface="Calibri"/>
            </a:endParaRPr>
          </a:p>
          <a:p>
            <a:endParaRPr lang="en-GB" sz="1200" dirty="0">
              <a:solidFill>
                <a:schemeClr val="tx1"/>
              </a:solidFill>
              <a:latin typeface="+mn-lt"/>
            </a:endParaRPr>
          </a:p>
          <a:p>
            <a:r>
              <a:rPr lang="en-GB" sz="1200" b="0" i="1" u="none" strike="noStrike" dirty="0">
                <a:solidFill>
                  <a:schemeClr val="tx1"/>
                </a:solidFill>
                <a:effectLst/>
                <a:latin typeface="+mn-lt"/>
              </a:rPr>
              <a:t>Put ECTs into breakout groups of 2/3 people for 6 minutes and ask them to discuss the following question: You will need to paste the question and key idea for example 2 in the side bar so ECTs can see it when they are in their breakout groups.</a:t>
            </a:r>
            <a:r>
              <a:rPr lang="en-GB" i="1" dirty="0"/>
              <a:t> After 6 minutes bring ECTs back to the main group to share their responses then read through the ‘explain’ below, acknowledging if any of the misconceptions have been covered by ECT responses.</a:t>
            </a:r>
            <a:endParaRPr lang="en-GB" sz="1200" b="1" dirty="0">
              <a:solidFill>
                <a:schemeClr val="tx1"/>
              </a:solidFill>
              <a:latin typeface="+mn-lt"/>
              <a:cs typeface="Calibri" panose="020F0502020204030204"/>
            </a:endParaRPr>
          </a:p>
          <a:p>
            <a:endParaRPr lang="en-GB" sz="1200" b="0" dirty="0">
              <a:solidFill>
                <a:schemeClr val="tx1"/>
              </a:solidFill>
              <a:latin typeface="+mn-lt"/>
            </a:endParaRPr>
          </a:p>
          <a:p>
            <a:pPr>
              <a:defRPr/>
            </a:pPr>
            <a:r>
              <a:rPr lang="en-GB" b="1" dirty="0">
                <a:ea typeface="Calibri" panose="020F0502020204030204" pitchFamily="34" charset="0"/>
                <a:cs typeface="Calibri"/>
              </a:rPr>
              <a:t>Explain</a:t>
            </a:r>
            <a:r>
              <a:rPr lang="en-GB" sz="1200" b="1" i="0" dirty="0">
                <a:solidFill>
                  <a:schemeClr val="tx1"/>
                </a:solidFill>
                <a:effectLst/>
                <a:latin typeface="+mn-lt"/>
                <a:ea typeface="Calibri" panose="020F0502020204030204" pitchFamily="34" charset="0"/>
                <a:cs typeface="Calibri"/>
              </a:rPr>
              <a:t>:</a:t>
            </a:r>
            <a:r>
              <a:rPr lang="en-GB" sz="1200" b="1" i="0" dirty="0">
                <a:solidFill>
                  <a:schemeClr val="tx1"/>
                </a:solidFill>
                <a:latin typeface="+mn-lt"/>
                <a:ea typeface="Calibri" panose="020F0502020204030204" pitchFamily="34" charset="0"/>
                <a:cs typeface="Calibri"/>
              </a:rPr>
              <a:t> </a:t>
            </a:r>
            <a:endParaRPr lang="en-GB" sz="1200" dirty="0">
              <a:solidFill>
                <a:schemeClr val="tx1"/>
              </a:solidFill>
              <a:effectLst/>
              <a:latin typeface="+mn-lt"/>
              <a:ea typeface="Calibri" panose="020F0502020204030204" pitchFamily="34" charset="0"/>
              <a:cs typeface="Times New Roman" panose="02020603050405020304" pitchFamily="18" charset="0"/>
            </a:endParaRPr>
          </a:p>
          <a:p>
            <a:pPr>
              <a:defRPr/>
            </a:pPr>
            <a:r>
              <a:rPr lang="en-GB" sz="1200" b="1" i="0" u="none" dirty="0">
                <a:solidFill>
                  <a:schemeClr val="tx1"/>
                </a:solidFill>
                <a:latin typeface="+mn-lt"/>
              </a:rPr>
              <a:t>[Reveal] </a:t>
            </a:r>
            <a:r>
              <a:rPr lang="en-GB" sz="1200" b="0" i="0" u="none" dirty="0">
                <a:solidFill>
                  <a:schemeClr val="tx1"/>
                </a:solidFill>
                <a:latin typeface="+mn-lt"/>
              </a:rPr>
              <a:t>Some pupils may think </a:t>
            </a:r>
            <a:r>
              <a:rPr lang="en-GB" sz="1200" b="0" i="0" u="none" dirty="0">
                <a:solidFill>
                  <a:schemeClr val="tx1"/>
                </a:solidFill>
                <a:effectLst/>
                <a:latin typeface="+mn-lt"/>
                <a:cs typeface="Calibri"/>
              </a:rPr>
              <a:t>a</a:t>
            </a:r>
            <a:r>
              <a:rPr lang="en-GB" sz="1200" b="0" i="0" dirty="0">
                <a:solidFill>
                  <a:schemeClr val="tx1"/>
                </a:solidFill>
                <a:effectLst/>
                <a:latin typeface="+mn-lt"/>
                <a:ea typeface="Calibri" panose="020F0502020204030204" pitchFamily="34" charset="0"/>
                <a:cs typeface="Calibri"/>
              </a:rPr>
              <a:t>n </a:t>
            </a:r>
            <a:r>
              <a:rPr lang="en-GB" sz="1200" i="0" dirty="0">
                <a:solidFill>
                  <a:schemeClr val="tx1"/>
                </a:solidFill>
                <a:effectLst/>
                <a:latin typeface="+mn-lt"/>
                <a:ea typeface="Calibri" panose="020F0502020204030204" pitchFamily="34" charset="0"/>
                <a:cs typeface="Calibri"/>
              </a:rPr>
              <a:t>object can only have one force acting on it. However, </a:t>
            </a:r>
            <a:r>
              <a:rPr lang="en-GB" sz="1200" i="0" u="none" dirty="0">
                <a:solidFill>
                  <a:schemeClr val="tx1"/>
                </a:solidFill>
                <a:effectLst/>
                <a:latin typeface="+mn-lt"/>
                <a:ea typeface="Calibri" panose="020F0502020204030204" pitchFamily="34" charset="0"/>
                <a:cs typeface="Calibri"/>
              </a:rPr>
              <a:t>a</a:t>
            </a:r>
            <a:r>
              <a:rPr lang="en-GB" sz="1200" i="0" u="none" dirty="0">
                <a:solidFill>
                  <a:schemeClr val="tx1"/>
                </a:solidFill>
                <a:latin typeface="+mn-lt"/>
              </a:rPr>
              <a:t>n object can be subjected to more than one force. For example, </a:t>
            </a:r>
            <a:r>
              <a:rPr lang="en-GB" sz="1200" b="0" i="0" u="none" dirty="0">
                <a:solidFill>
                  <a:schemeClr val="tx1"/>
                </a:solidFill>
                <a:latin typeface="+mn-lt"/>
              </a:rPr>
              <a:t>if an aeroplane is flying through the air, there are multiple forces acting upon it. Downward force of weight due to gravity, the opposite, which is the upward force of the lift (if balanced the plane will stay at the same height), the forward force of thrust from the engines and the frictional force of air resistance, which is going in the opposite direction.</a:t>
            </a:r>
            <a:r>
              <a:rPr lang="en-GB" dirty="0"/>
              <a:t> </a:t>
            </a:r>
            <a:r>
              <a:rPr lang="en-GB" sz="1200" b="0" i="0" u="none" dirty="0">
                <a:solidFill>
                  <a:schemeClr val="tx1"/>
                </a:solidFill>
                <a:latin typeface="+mn-lt"/>
              </a:rPr>
              <a:t> Therefore there are 4 types of force acting upon the aeroplane.</a:t>
            </a:r>
            <a:endParaRPr lang="en-GB" sz="1200" b="0" i="0" u="none"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dirty="0">
              <a:solidFill>
                <a:schemeClr val="tx1"/>
              </a:solidFill>
              <a:latin typeface="+mn-lt"/>
            </a:endParaRPr>
          </a:p>
          <a:p>
            <a:r>
              <a:rPr lang="en-GB" sz="1200" b="1" i="0" u="none" dirty="0">
                <a:solidFill>
                  <a:schemeClr val="tx1"/>
                </a:solidFill>
                <a:latin typeface="+mn-lt"/>
              </a:rPr>
              <a:t>[Reveal] </a:t>
            </a:r>
            <a:r>
              <a:rPr lang="en-GB" sz="1200" b="0" i="0" u="none" dirty="0">
                <a:solidFill>
                  <a:schemeClr val="tx1"/>
                </a:solidFill>
                <a:latin typeface="+mn-lt"/>
              </a:rPr>
              <a:t>Some pupils may hold the misconception that </a:t>
            </a:r>
            <a:r>
              <a:rPr lang="en-GB" sz="1200" b="0" i="0" u="none" dirty="0">
                <a:solidFill>
                  <a:schemeClr val="tx1"/>
                </a:solidFill>
                <a:effectLst/>
                <a:latin typeface="+mn-lt"/>
              </a:rPr>
              <a:t>a</a:t>
            </a:r>
            <a:r>
              <a:rPr lang="en-GB" sz="1200" i="0" u="none" dirty="0">
                <a:solidFill>
                  <a:schemeClr val="tx1"/>
                </a:solidFill>
                <a:effectLst/>
                <a:latin typeface="+mn-lt"/>
              </a:rPr>
              <a:t> stationary object has no forces acting on it</a:t>
            </a:r>
            <a:r>
              <a:rPr lang="en-GB" sz="1200" i="1" dirty="0">
                <a:solidFill>
                  <a:schemeClr val="tx1"/>
                </a:solidFill>
                <a:effectLst/>
                <a:latin typeface="+mn-lt"/>
              </a:rPr>
              <a:t>. </a:t>
            </a:r>
            <a:r>
              <a:rPr lang="en-GB" sz="1200" i="0" dirty="0">
                <a:solidFill>
                  <a:schemeClr val="tx1"/>
                </a:solidFill>
                <a:effectLst/>
                <a:latin typeface="+mn-lt"/>
              </a:rPr>
              <a:t>However, </a:t>
            </a:r>
            <a:r>
              <a:rPr lang="en-GB" sz="1200" i="0" u="none" dirty="0">
                <a:solidFill>
                  <a:schemeClr val="tx1"/>
                </a:solidFill>
                <a:effectLst/>
                <a:latin typeface="+mn-lt"/>
              </a:rPr>
              <a:t>t</a:t>
            </a:r>
            <a:r>
              <a:rPr lang="en-GB" sz="1200" i="0" dirty="0">
                <a:solidFill>
                  <a:schemeClr val="tx1"/>
                </a:solidFill>
                <a:effectLst/>
                <a:latin typeface="+mn-lt"/>
              </a:rPr>
              <a:t>he </a:t>
            </a:r>
            <a:r>
              <a:rPr lang="en-GB" sz="1200" dirty="0">
                <a:solidFill>
                  <a:schemeClr val="tx1"/>
                </a:solidFill>
                <a:effectLst/>
                <a:latin typeface="+mn-lt"/>
              </a:rPr>
              <a:t>reason that the object is stationary is because the forces acting on it are balanced. If two forces are balanced, it means the forces are the same size but are acting in opposite directions. If two balanced forces are acting on an object, that object will not change its motion. If it is still, the object will stay still or if it is moving, it will continue moving in the same direction and at the same speed. To help address this misconception, differentiate between balanced and unbalanced forces. To do this effectively, pupils need to look at a range of examples of situations where forces are either balanced or unbalanced. Sourcing pictures of real situations like aircraft taking off and landing would be useful, as well as pictures where the actual sizes of forces acting in different directions are labelled. For example, a book on a table</a:t>
            </a:r>
            <a:r>
              <a:rPr lang="en-GB" dirty="0"/>
              <a:t> </a:t>
            </a:r>
            <a:r>
              <a:rPr lang="en-GB" sz="1200" b="0" dirty="0">
                <a:solidFill>
                  <a:schemeClr val="tx1"/>
                </a:solidFill>
                <a:latin typeface="+mn-lt"/>
              </a:rPr>
              <a:t>–</a:t>
            </a:r>
            <a:r>
              <a:rPr lang="en-GB" sz="1200" dirty="0">
                <a:solidFill>
                  <a:schemeClr val="tx1"/>
                </a:solidFill>
                <a:effectLst/>
                <a:latin typeface="+mn-lt"/>
              </a:rPr>
              <a:t> its weight, due to gravity, is pulling it down and acting on the book so why is it not moving? The reason for this is there must be another force, from the table, pushing up on the book.</a:t>
            </a:r>
            <a:r>
              <a:rPr lang="en-GB" dirty="0"/>
              <a:t> </a:t>
            </a:r>
            <a:endParaRPr lang="en-GB" sz="1200" dirty="0">
              <a:solidFill>
                <a:schemeClr val="tx1"/>
              </a:solidFill>
              <a:effectLst/>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1" u="none"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dirty="0">
                <a:solidFill>
                  <a:schemeClr val="tx1"/>
                </a:solidFill>
                <a:latin typeface="+mn-lt"/>
              </a:rPr>
              <a:t>[Reveal] </a:t>
            </a:r>
            <a:r>
              <a:rPr lang="en-GB" sz="1200" b="0" i="0" u="none" dirty="0">
                <a:solidFill>
                  <a:schemeClr val="tx1"/>
                </a:solidFill>
                <a:latin typeface="+mn-lt"/>
              </a:rPr>
              <a:t>Another misconception pupils may have is that </a:t>
            </a:r>
            <a:r>
              <a:rPr lang="en-GB" sz="1200" b="0" i="0" u="none" dirty="0">
                <a:solidFill>
                  <a:schemeClr val="tx1"/>
                </a:solidFill>
                <a:effectLst/>
                <a:latin typeface="+mn-lt"/>
                <a:cs typeface="Calibri"/>
              </a:rPr>
              <a:t>i</a:t>
            </a:r>
            <a:r>
              <a:rPr lang="en-GB" sz="1200" i="0" u="none" dirty="0">
                <a:solidFill>
                  <a:schemeClr val="tx1"/>
                </a:solidFill>
                <a:effectLst/>
                <a:latin typeface="+mn-lt"/>
                <a:ea typeface="Calibri" panose="020F0502020204030204" pitchFamily="34" charset="0"/>
                <a:cs typeface="Calibri"/>
              </a:rPr>
              <a:t>f an object is moving there must be a force acting on the object in the direction of movement. </a:t>
            </a:r>
            <a:r>
              <a:rPr lang="en-GB" sz="1200" i="0" u="none" dirty="0">
                <a:solidFill>
                  <a:schemeClr val="tx1"/>
                </a:solidFill>
                <a:latin typeface="+mn-lt"/>
              </a:rPr>
              <a:t>This is not true. Let’s think about our aeroplane example again. If an aeroplane is flying through the air and the engines were turned off, there will be no more forward thrust force. The plane will keep moving in the direction it is travelling but the air resistance is still there acting upon the plane in the </a:t>
            </a:r>
            <a:r>
              <a:rPr lang="en-GB" sz="1200" b="1" i="0" u="none" dirty="0">
                <a:solidFill>
                  <a:schemeClr val="tx1"/>
                </a:solidFill>
                <a:latin typeface="+mn-lt"/>
              </a:rPr>
              <a:t>opposite</a:t>
            </a:r>
            <a:r>
              <a:rPr lang="en-GB" sz="1200" i="0" u="none" dirty="0">
                <a:solidFill>
                  <a:schemeClr val="tx1"/>
                </a:solidFill>
                <a:latin typeface="+mn-lt"/>
              </a:rPr>
              <a:t> </a:t>
            </a:r>
            <a:r>
              <a:rPr lang="en-GB" sz="1200" b="1" i="0" u="none" dirty="0">
                <a:solidFill>
                  <a:schemeClr val="tx1"/>
                </a:solidFill>
                <a:latin typeface="+mn-lt"/>
              </a:rPr>
              <a:t>direction</a:t>
            </a:r>
            <a:r>
              <a:rPr lang="en-GB" sz="1200" i="0" u="none" dirty="0">
                <a:solidFill>
                  <a:schemeClr val="tx1"/>
                </a:solidFill>
                <a:latin typeface="+mn-lt"/>
              </a:rPr>
              <a:t> to its movement. The air resistance will slow the plane down; it does not make the plane suddenly change direction or make it stop moving immediately.</a:t>
            </a:r>
            <a:endParaRPr lang="en-GB" sz="1200" i="1" dirty="0">
              <a:solidFill>
                <a:schemeClr val="tx1"/>
              </a:solidFill>
              <a:effectLst/>
              <a:latin typeface="+mn-lt"/>
              <a:ea typeface="Calibri" panose="020F0502020204030204" pitchFamily="34" charset="0"/>
              <a:cs typeface="Times New Roman" panose="02020603050405020304" pitchFamily="18" charset="0"/>
            </a:endParaRPr>
          </a:p>
          <a:p>
            <a:pPr marL="0" indent="0">
              <a:buNone/>
            </a:pPr>
            <a:endParaRPr lang="en-GB" sz="1200" i="1" u="sng" dirty="0">
              <a:solidFill>
                <a:schemeClr val="tx1"/>
              </a:solidFill>
              <a:latin typeface="+mn-lt"/>
            </a:endParaRPr>
          </a:p>
          <a:p>
            <a:r>
              <a:rPr lang="en-GB" sz="1200" i="1" dirty="0">
                <a:solidFill>
                  <a:schemeClr val="tx1"/>
                </a:solidFill>
                <a:latin typeface="+mn-lt"/>
              </a:rPr>
              <a:t>(Please note there may be many more possible misconceptions that ECTs are aware of or have come across. You may wish to explain to the ECTs that a great way to explain is to use models and videos and demonstrate the explanation to their pupils.)</a:t>
            </a:r>
            <a:endParaRPr lang="en-GB" sz="1200" i="1" dirty="0">
              <a:solidFill>
                <a:schemeClr val="tx1"/>
              </a:solidFill>
              <a:latin typeface="+mn-lt"/>
              <a:cs typeface="Calibri"/>
            </a:endParaRPr>
          </a:p>
          <a:p>
            <a:pPr marL="0" indent="0">
              <a:buNone/>
            </a:pPr>
            <a:endParaRPr lang="en-GB" sz="1200" i="1" u="none" dirty="0">
              <a:solidFill>
                <a:schemeClr val="tx1"/>
              </a:solidFill>
              <a:latin typeface="+mn-lt"/>
            </a:endParaRPr>
          </a:p>
          <a:p>
            <a:r>
              <a:rPr lang="en-GB" sz="1200" b="1" dirty="0">
                <a:solidFill>
                  <a:schemeClr val="tx1"/>
                </a:solidFill>
                <a:latin typeface="+mn-lt"/>
              </a:rPr>
              <a:t>Link </a:t>
            </a:r>
            <a:r>
              <a:rPr lang="en-GB" sz="1200" b="1" i="0" dirty="0">
                <a:solidFill>
                  <a:schemeClr val="tx1"/>
                </a:solidFill>
                <a:latin typeface="+mn-lt"/>
              </a:rPr>
              <a:t>to next slide: </a:t>
            </a:r>
            <a:r>
              <a:rPr lang="en-GB" sz="1200" b="0" i="0" dirty="0">
                <a:solidFill>
                  <a:schemeClr val="tx1"/>
                </a:solidFill>
                <a:latin typeface="+mn-lt"/>
              </a:rPr>
              <a:t>We’re now going to explore how we can address misconceptions.</a:t>
            </a:r>
            <a:r>
              <a:rPr lang="en-GB" sz="1200" dirty="0">
                <a:solidFill>
                  <a:schemeClr val="tx1"/>
                </a:solidFill>
                <a:latin typeface="+mn-lt"/>
              </a:rPr>
              <a:t> </a:t>
            </a:r>
            <a:endParaRPr lang="en-GB" sz="1200" b="0" i="0" dirty="0">
              <a:solidFill>
                <a:schemeClr val="tx1"/>
              </a:solidFill>
              <a:latin typeface="+mn-lt"/>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11</a:t>
            </a:fld>
            <a:endParaRPr lang="en-GB"/>
          </a:p>
        </p:txBody>
      </p:sp>
    </p:spTree>
    <p:extLst>
      <p:ext uri="{BB962C8B-B14F-4D97-AF65-F5344CB8AC3E}">
        <p14:creationId xmlns:p14="http://schemas.microsoft.com/office/powerpoint/2010/main" val="6963131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00:31 – 00:32 (1 minute)</a:t>
            </a:r>
          </a:p>
          <a:p>
            <a:endParaRPr lang="en-GB" sz="1200" b="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latin typeface="+mn-lt"/>
              </a:rPr>
              <a:t>KLP: </a:t>
            </a:r>
            <a:r>
              <a:rPr lang="en-GB" b="0" i="1" dirty="0">
                <a:latin typeface="+mn-lt"/>
              </a:rPr>
              <a:t>It is important to carefully plan how to address common misconceptions and provide corrective feedback that will help pupils to change their thinking.</a:t>
            </a:r>
            <a:endParaRPr lang="en-GB" sz="1200" b="1" dirty="0">
              <a:solidFill>
                <a:schemeClr val="tx1"/>
              </a:solidFill>
              <a:latin typeface="+mn-lt"/>
            </a:endParaRPr>
          </a:p>
          <a:p>
            <a:endParaRPr lang="en-GB" sz="1200" b="1" dirty="0">
              <a:solidFill>
                <a:schemeClr val="tx1"/>
              </a:solidFill>
              <a:latin typeface="+mn-lt"/>
            </a:endParaRPr>
          </a:p>
          <a:p>
            <a:r>
              <a:rPr lang="en-GB" sz="1200" b="1" dirty="0">
                <a:solidFill>
                  <a:schemeClr val="tx1"/>
                </a:solidFill>
                <a:latin typeface="+mn-lt"/>
              </a:rPr>
              <a:t>Explain:</a:t>
            </a:r>
          </a:p>
          <a:p>
            <a:r>
              <a:rPr lang="en-GB" sz="1200" dirty="0">
                <a:solidFill>
                  <a:schemeClr val="tx1"/>
                </a:solidFill>
                <a:latin typeface="+mn-lt"/>
              </a:rPr>
              <a:t>Once we have identified the common misconceptions, we can then plan how we can address and refute the misconception by providing corrective feedback </a:t>
            </a:r>
            <a:r>
              <a:rPr lang="en-GB" sz="1200" b="0" dirty="0">
                <a:solidFill>
                  <a:schemeClr val="tx1"/>
                </a:solidFill>
                <a:latin typeface="+mn-lt"/>
              </a:rPr>
              <a:t>with an effective explanation.</a:t>
            </a:r>
            <a:endParaRPr lang="en-GB" sz="1200" b="0" i="0" dirty="0">
              <a:solidFill>
                <a:schemeClr val="tx1"/>
              </a:solidFill>
              <a:latin typeface="+mn-lt"/>
            </a:endParaRPr>
          </a:p>
          <a:p>
            <a:endParaRPr lang="en-GB" sz="1200" b="0" i="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mn-lt"/>
              </a:rPr>
              <a:t>The corrective feedback that we provide is important as </a:t>
            </a:r>
            <a:r>
              <a:rPr lang="en-GB" sz="1200" b="0" i="0" dirty="0">
                <a:solidFill>
                  <a:schemeClr val="tx1"/>
                </a:solidFill>
                <a:latin typeface="+mn-lt"/>
              </a:rPr>
              <a:t>if pupils do not believe the feedback, they are likely to reject it or they’ll fail to integrate it with their prior knowledge </a:t>
            </a:r>
            <a:r>
              <a:rPr lang="en-GB" sz="1200" b="0" i="1" dirty="0">
                <a:solidFill>
                  <a:schemeClr val="tx1"/>
                </a:solidFill>
                <a:latin typeface="+mn-lt"/>
              </a:rPr>
              <a:t>(Rich et al., 2017).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tx1"/>
                </a:solidFill>
                <a:latin typeface="+mn-lt"/>
              </a:rPr>
              <a:t>Link to next slide: </a:t>
            </a:r>
            <a:r>
              <a:rPr lang="en-GB" sz="1200" b="0" i="0" dirty="0">
                <a:solidFill>
                  <a:schemeClr val="tx1"/>
                </a:solidFill>
                <a:latin typeface="+mn-lt"/>
              </a:rPr>
              <a:t>So we are now going to focus on how we can use corrective feedback to help pupils change their existing theories through refuting misconceptions, providing the correct answer and developing explanations that will support pupils to change their existing beliefs.</a:t>
            </a:r>
            <a:r>
              <a:rPr lang="en-GB" sz="1200" dirty="0">
                <a:solidFill>
                  <a:schemeClr val="tx1"/>
                </a:solidFill>
                <a:latin typeface="+mn-lt"/>
              </a:rPr>
              <a:t> </a:t>
            </a:r>
            <a:endParaRPr lang="en-GB" sz="1200" b="0" i="1" dirty="0">
              <a:solidFill>
                <a:schemeClr val="tx1"/>
              </a:solidFill>
              <a:latin typeface="+mn-lt"/>
            </a:endParaRPr>
          </a:p>
          <a:p>
            <a:endParaRPr lang="en-GB" sz="1200" b="0" i="1" dirty="0">
              <a:solidFill>
                <a:schemeClr val="tx1"/>
              </a:solidFill>
              <a:latin typeface="+mn-lt"/>
            </a:endParaRPr>
          </a:p>
          <a:p>
            <a:r>
              <a:rPr lang="en-GB" sz="1200" b="1" dirty="0">
                <a:solidFill>
                  <a:schemeClr val="tx1"/>
                </a:solidFill>
                <a:latin typeface="+mn-lt"/>
              </a:rPr>
              <a:t>Research reference: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i="0" dirty="0">
                <a:solidFill>
                  <a:schemeClr val="tx1"/>
                </a:solidFill>
                <a:effectLst/>
                <a:latin typeface="+mn-lt"/>
              </a:rPr>
              <a:t>Rich, P. R., Van Loon, M. H., </a:t>
            </a:r>
            <a:r>
              <a:rPr lang="en-GB" sz="1200" b="0" i="0" dirty="0" err="1">
                <a:solidFill>
                  <a:schemeClr val="tx1"/>
                </a:solidFill>
                <a:effectLst/>
                <a:latin typeface="+mn-lt"/>
              </a:rPr>
              <a:t>Dunlosky</a:t>
            </a:r>
            <a:r>
              <a:rPr lang="en-GB" sz="1200" b="0" i="0" dirty="0">
                <a:solidFill>
                  <a:schemeClr val="tx1"/>
                </a:solidFill>
                <a:effectLst/>
                <a:latin typeface="+mn-lt"/>
              </a:rPr>
              <a:t>, J. &amp; Zaragoza, M. S. (2017) Belief in Corrective Feedback for Common Misconceptions: Implications for Knowledge Revision. </a:t>
            </a:r>
            <a:r>
              <a:rPr lang="en-GB" sz="1200" b="0" i="1" dirty="0">
                <a:solidFill>
                  <a:schemeClr val="tx1"/>
                </a:solidFill>
                <a:effectLst/>
                <a:latin typeface="+mn-lt"/>
              </a:rPr>
              <a:t>Journal of Experimental Psychology: Learning, Memory, and Cognition</a:t>
            </a:r>
            <a:r>
              <a:rPr lang="en-GB" sz="1200" b="0" i="0" dirty="0">
                <a:solidFill>
                  <a:schemeClr val="tx1"/>
                </a:solidFill>
                <a:effectLst/>
                <a:latin typeface="+mn-lt"/>
              </a:rPr>
              <a:t>, </a:t>
            </a:r>
            <a:r>
              <a:rPr lang="en-GB" sz="1200" b="0" i="1" dirty="0">
                <a:solidFill>
                  <a:schemeClr val="tx1"/>
                </a:solidFill>
                <a:effectLst/>
                <a:latin typeface="+mn-lt"/>
              </a:rPr>
              <a:t>43</a:t>
            </a:r>
            <a:r>
              <a:rPr lang="en-GB" sz="1200" b="0" i="0" dirty="0">
                <a:solidFill>
                  <a:schemeClr val="tx1"/>
                </a:solidFill>
                <a:effectLst/>
                <a:latin typeface="+mn-lt"/>
              </a:rPr>
              <a:t>(3), 492.</a:t>
            </a:r>
            <a:endParaRPr lang="en-GB" sz="1200" b="1" dirty="0">
              <a:solidFill>
                <a:schemeClr val="tx1"/>
              </a:solidFill>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12</a:t>
            </a:fld>
            <a:endParaRPr lang="en-GB"/>
          </a:p>
        </p:txBody>
      </p:sp>
    </p:spTree>
    <p:extLst>
      <p:ext uri="{BB962C8B-B14F-4D97-AF65-F5344CB8AC3E}">
        <p14:creationId xmlns:p14="http://schemas.microsoft.com/office/powerpoint/2010/main" val="30101245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00:32 – 00:34 (2 minutes) </a:t>
            </a:r>
          </a:p>
          <a:p>
            <a:endParaRPr lang="en-GB" sz="1200" b="1" dirty="0">
              <a:solidFill>
                <a:schemeClr val="tx1"/>
              </a:solidFill>
              <a:latin typeface="+mn-lt"/>
            </a:endParaRPr>
          </a:p>
          <a:p>
            <a:r>
              <a:rPr lang="en-GB" sz="1200" b="1" i="1" dirty="0">
                <a:solidFill>
                  <a:schemeClr val="tx1"/>
                </a:solidFill>
                <a:latin typeface="+mn-lt"/>
              </a:rPr>
              <a:t>KLP: </a:t>
            </a:r>
            <a:r>
              <a:rPr lang="en-GB" sz="1200" b="0" i="1" dirty="0">
                <a:solidFill>
                  <a:schemeClr val="tx1"/>
                </a:solidFill>
                <a:latin typeface="+mn-lt"/>
              </a:rPr>
              <a:t>Pupils’ experiences and prior knowledge and understanding can impact learning. One strategy that can be used to correct the misconception is to use a ‘refutation text’ to reconstruct mental models. </a:t>
            </a:r>
          </a:p>
          <a:p>
            <a:endParaRPr lang="en-GB" sz="1200" b="1" dirty="0">
              <a:solidFill>
                <a:schemeClr val="tx1"/>
              </a:solidFill>
              <a:latin typeface="+mn-lt"/>
            </a:endParaRPr>
          </a:p>
          <a:p>
            <a:r>
              <a:rPr lang="en-GB" sz="1200" b="1" dirty="0">
                <a:solidFill>
                  <a:schemeClr val="tx1"/>
                </a:solidFill>
                <a:latin typeface="+mn-lt"/>
              </a:rPr>
              <a:t>Explain:</a:t>
            </a:r>
          </a:p>
          <a:p>
            <a:r>
              <a:rPr lang="en-GB" sz="1200" b="1" dirty="0">
                <a:solidFill>
                  <a:schemeClr val="tx1"/>
                </a:solidFill>
                <a:latin typeface="+mn-lt"/>
              </a:rPr>
              <a:t>[Reveal] </a:t>
            </a:r>
            <a:r>
              <a:rPr lang="en-GB" sz="1200" b="0" dirty="0">
                <a:solidFill>
                  <a:schemeClr val="tx1"/>
                </a:solidFill>
                <a:latin typeface="+mn-lt"/>
              </a:rPr>
              <a:t>As we know, pupils develop mental models by </a:t>
            </a:r>
            <a:r>
              <a:rPr lang="en-GB" sz="1200" b="0" i="0" dirty="0">
                <a:solidFill>
                  <a:schemeClr val="tx1"/>
                </a:solidFill>
                <a:latin typeface="+mn-lt"/>
              </a:rPr>
              <a:t>anchoring or attaching </a:t>
            </a:r>
            <a:r>
              <a:rPr lang="en-GB" sz="1200" b="0" dirty="0">
                <a:solidFill>
                  <a:schemeClr val="tx1"/>
                </a:solidFill>
                <a:latin typeface="+mn-lt"/>
              </a:rPr>
              <a:t>new material to existing knowledge to make connections. But this can become problematic when pupils make logical attempts and try to fill in the gaps to make sense of concepts that they don’t have adequate understanding of, or their background knowledge is weak. </a:t>
            </a:r>
          </a:p>
          <a:p>
            <a:endParaRPr lang="en-GB" sz="1200" b="0" dirty="0">
              <a:solidFill>
                <a:schemeClr val="tx1"/>
              </a:solidFill>
              <a:latin typeface="+mn-lt"/>
            </a:endParaRPr>
          </a:p>
          <a:p>
            <a:r>
              <a:rPr lang="en-GB" sz="1200" b="0" dirty="0">
                <a:solidFill>
                  <a:schemeClr val="tx1"/>
                </a:solidFill>
                <a:latin typeface="+mn-lt"/>
              </a:rPr>
              <a:t>This can happen as pupils bring different experiences to the classroom and what they understand, or misunderstand, impacts learning. </a:t>
            </a:r>
            <a:r>
              <a:rPr lang="en-GB" sz="1200" b="1" dirty="0">
                <a:solidFill>
                  <a:schemeClr val="tx1"/>
                </a:solidFill>
                <a:latin typeface="+mn-lt"/>
              </a:rPr>
              <a:t>[Reveal] </a:t>
            </a:r>
            <a:r>
              <a:rPr lang="en-GB" sz="1200" b="0" dirty="0">
                <a:solidFill>
                  <a:schemeClr val="tx1"/>
                </a:solidFill>
                <a:latin typeface="+mn-lt"/>
              </a:rPr>
              <a:t>This can lead to pupils developing misconceptions that can be hard to shift. One well-researched strategy/approach involves using ‘refutation texts’ </a:t>
            </a:r>
            <a:r>
              <a:rPr lang="en-GB" sz="1200" b="1" dirty="0">
                <a:solidFill>
                  <a:schemeClr val="tx1"/>
                </a:solidFill>
                <a:latin typeface="+mn-lt"/>
              </a:rPr>
              <a:t>[Reveal] </a:t>
            </a:r>
            <a:r>
              <a:rPr lang="en-GB" sz="1200" b="0" dirty="0">
                <a:solidFill>
                  <a:schemeClr val="tx1"/>
                </a:solidFill>
                <a:latin typeface="+mn-lt"/>
              </a:rPr>
              <a:t>to address misconceptions by providing corrective feedback which can help pupils to reconstruct their mental models and change their thinking. Refutation texts contain a refutation, the correct answer and a supporting explanation </a:t>
            </a:r>
            <a:r>
              <a:rPr lang="en-GB" sz="1200" b="0" i="1" dirty="0">
                <a:solidFill>
                  <a:schemeClr val="tx1"/>
                </a:solidFill>
                <a:latin typeface="+mn-lt"/>
              </a:rPr>
              <a:t>(Rich et al., 2017).</a:t>
            </a:r>
          </a:p>
          <a:p>
            <a:endParaRPr lang="en-GB" sz="1200" b="0" i="1" dirty="0">
              <a:solidFill>
                <a:schemeClr val="tx1"/>
              </a:solidFill>
              <a:latin typeface="+mn-lt"/>
            </a:endParaRPr>
          </a:p>
          <a:p>
            <a:r>
              <a:rPr lang="en-GB" sz="1200" b="1" i="0" dirty="0">
                <a:solidFill>
                  <a:schemeClr val="tx1"/>
                </a:solidFill>
                <a:latin typeface="+mn-lt"/>
              </a:rPr>
              <a:t>[Reveal] </a:t>
            </a:r>
            <a:r>
              <a:rPr lang="en-GB" sz="1200" b="0" i="0" dirty="0">
                <a:solidFill>
                  <a:schemeClr val="tx1"/>
                </a:solidFill>
                <a:latin typeface="+mn-lt"/>
              </a:rPr>
              <a:t>The refutation states what the misconception is and that it is incorrect. </a:t>
            </a:r>
          </a:p>
          <a:p>
            <a:r>
              <a:rPr lang="en-GB" sz="1200" b="1" i="0" dirty="0">
                <a:solidFill>
                  <a:schemeClr val="tx1"/>
                </a:solidFill>
                <a:latin typeface="+mn-lt"/>
              </a:rPr>
              <a:t>[Reveal] </a:t>
            </a:r>
            <a:r>
              <a:rPr lang="en-GB" sz="1200" b="0" i="0" dirty="0">
                <a:solidFill>
                  <a:schemeClr val="tx1"/>
                </a:solidFill>
                <a:latin typeface="+mn-lt"/>
              </a:rPr>
              <a:t>The correct answer is provided. </a:t>
            </a:r>
          </a:p>
          <a:p>
            <a:r>
              <a:rPr lang="en-GB" sz="1200" b="1" i="0" dirty="0">
                <a:solidFill>
                  <a:schemeClr val="tx1"/>
                </a:solidFill>
                <a:latin typeface="+mn-lt"/>
              </a:rPr>
              <a:t>[Reveal] </a:t>
            </a:r>
            <a:r>
              <a:rPr lang="en-GB" sz="1200" b="0" i="0" dirty="0">
                <a:solidFill>
                  <a:schemeClr val="tx1"/>
                </a:solidFill>
                <a:latin typeface="+mn-lt"/>
              </a:rPr>
              <a:t>This is followed by an explanation.</a:t>
            </a:r>
          </a:p>
          <a:p>
            <a:endParaRPr lang="en-GB" sz="1200" b="0" i="0" dirty="0">
              <a:solidFill>
                <a:schemeClr val="tx1"/>
              </a:solidFill>
              <a:latin typeface="+mn-lt"/>
            </a:endParaRPr>
          </a:p>
          <a:p>
            <a:r>
              <a:rPr lang="en-GB" sz="1200" b="0" i="0" dirty="0">
                <a:solidFill>
                  <a:schemeClr val="tx1"/>
                </a:solidFill>
                <a:latin typeface="+mn-lt"/>
              </a:rPr>
              <a:t>As mentioned earlier, misconceptions can be hard to shift, but current research indicates that effective and believable explanations lead to increased ‘knowledge revision’ </a:t>
            </a:r>
            <a:r>
              <a:rPr lang="en-GB" sz="1200" b="0" i="1" dirty="0">
                <a:solidFill>
                  <a:schemeClr val="tx1"/>
                </a:solidFill>
                <a:latin typeface="+mn-lt"/>
              </a:rPr>
              <a:t>(Rich et al., 2017)</a:t>
            </a:r>
            <a:r>
              <a:rPr lang="en-GB" sz="1200" b="0" i="0" dirty="0">
                <a:solidFill>
                  <a:schemeClr val="tx1"/>
                </a:solidFill>
                <a:latin typeface="+mn-lt"/>
              </a:rPr>
              <a:t>.</a:t>
            </a:r>
            <a:r>
              <a:rPr lang="en-GB" sz="1200" b="0" i="1" dirty="0">
                <a:solidFill>
                  <a:schemeClr val="tx1"/>
                </a:solidFill>
                <a:latin typeface="+mn-lt"/>
              </a:rPr>
              <a:t> </a:t>
            </a:r>
            <a:r>
              <a:rPr lang="en-GB" sz="1200" b="0" i="0" dirty="0">
                <a:solidFill>
                  <a:schemeClr val="tx1"/>
                </a:solidFill>
                <a:latin typeface="+mn-lt"/>
              </a:rPr>
              <a:t>In other words, they increase the chances that mental models will be reconstructed when addressing misconceptions. </a:t>
            </a:r>
          </a:p>
          <a:p>
            <a:endParaRPr lang="en-GB" sz="1200" b="1" i="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tx1"/>
                </a:solidFill>
                <a:latin typeface="+mn-lt"/>
              </a:rPr>
              <a:t>Link to next slide: </a:t>
            </a:r>
            <a:r>
              <a:rPr lang="en-GB" sz="1200" b="0" i="0" dirty="0">
                <a:solidFill>
                  <a:schemeClr val="tx1"/>
                </a:solidFill>
                <a:latin typeface="+mn-lt"/>
              </a:rPr>
              <a:t>But if the person holding the misconception does not have belief in the corrective feedback they receive, they may reject it or fail to integrate into their existing mental model. Let’s now look at an example.</a:t>
            </a:r>
          </a:p>
          <a:p>
            <a:endParaRPr lang="en-GB" sz="1200" b="1" dirty="0">
              <a:solidFill>
                <a:schemeClr val="tx1"/>
              </a:solidFill>
              <a:latin typeface="+mn-lt"/>
            </a:endParaRPr>
          </a:p>
          <a:p>
            <a:r>
              <a:rPr lang="en-GB" sz="1200" b="1" dirty="0">
                <a:solidFill>
                  <a:schemeClr val="tx1"/>
                </a:solidFill>
                <a:latin typeface="+mn-lt"/>
              </a:rPr>
              <a:t>Research reference: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i="0" dirty="0">
                <a:solidFill>
                  <a:schemeClr val="tx1"/>
                </a:solidFill>
                <a:effectLst/>
                <a:latin typeface="+mn-lt"/>
              </a:rPr>
              <a:t>Rich, P. R., Van Loon, M. H., </a:t>
            </a:r>
            <a:r>
              <a:rPr lang="en-GB" sz="1200" b="0" i="0" dirty="0" err="1">
                <a:solidFill>
                  <a:schemeClr val="tx1"/>
                </a:solidFill>
                <a:effectLst/>
                <a:latin typeface="+mn-lt"/>
              </a:rPr>
              <a:t>Dunlosky</a:t>
            </a:r>
            <a:r>
              <a:rPr lang="en-GB" sz="1200" b="0" i="0" dirty="0">
                <a:solidFill>
                  <a:schemeClr val="tx1"/>
                </a:solidFill>
                <a:effectLst/>
                <a:latin typeface="+mn-lt"/>
              </a:rPr>
              <a:t>, J. &amp; Zaragoza, M. S. (2017) Belief in Corrective Feedback for Common Misconceptions: Implications for Knowledge Revision. </a:t>
            </a:r>
            <a:r>
              <a:rPr lang="en-GB" sz="1200" b="0" i="1" dirty="0">
                <a:solidFill>
                  <a:schemeClr val="tx1"/>
                </a:solidFill>
                <a:effectLst/>
                <a:latin typeface="+mn-lt"/>
              </a:rPr>
              <a:t>Journal of Experimental Psychology: Learning, Memory, and Cognition</a:t>
            </a:r>
            <a:r>
              <a:rPr lang="en-GB" sz="1200" b="0" i="0" dirty="0">
                <a:solidFill>
                  <a:schemeClr val="tx1"/>
                </a:solidFill>
                <a:effectLst/>
                <a:latin typeface="+mn-lt"/>
              </a:rPr>
              <a:t>, </a:t>
            </a:r>
            <a:r>
              <a:rPr lang="en-GB" sz="1200" b="0" i="1" dirty="0">
                <a:solidFill>
                  <a:schemeClr val="tx1"/>
                </a:solidFill>
                <a:effectLst/>
                <a:latin typeface="+mn-lt"/>
              </a:rPr>
              <a:t>43</a:t>
            </a:r>
            <a:r>
              <a:rPr lang="en-GB" sz="1200" b="0" i="0" dirty="0">
                <a:solidFill>
                  <a:schemeClr val="tx1"/>
                </a:solidFill>
                <a:effectLst/>
                <a:latin typeface="+mn-lt"/>
              </a:rPr>
              <a:t>(3), 492.</a:t>
            </a:r>
            <a:endParaRPr lang="en-GB" sz="1200" b="1" dirty="0">
              <a:solidFill>
                <a:schemeClr val="tx1"/>
              </a:solidFill>
              <a:latin typeface="+mn-lt"/>
            </a:endParaRPr>
          </a:p>
          <a:p>
            <a:endParaRPr lang="en-GB" b="1" dirty="0">
              <a:latin typeface="+mn-lt"/>
            </a:endParaRPr>
          </a:p>
          <a:p>
            <a:endParaRPr lang="en-GB" dirty="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13</a:t>
            </a:fld>
            <a:endParaRPr lang="en-GB"/>
          </a:p>
        </p:txBody>
      </p:sp>
    </p:spTree>
    <p:extLst>
      <p:ext uri="{BB962C8B-B14F-4D97-AF65-F5344CB8AC3E}">
        <p14:creationId xmlns:p14="http://schemas.microsoft.com/office/powerpoint/2010/main" val="25919663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00:34 – 00:40 (6 minutes)</a:t>
            </a:r>
          </a:p>
          <a:p>
            <a:endParaRPr lang="en-GB" sz="1200" b="1" dirty="0">
              <a:solidFill>
                <a:schemeClr val="tx1"/>
              </a:solidFill>
              <a:latin typeface="+mn-lt"/>
            </a:endParaRPr>
          </a:p>
          <a:p>
            <a:r>
              <a:rPr lang="en-GB" sz="1200" b="1" i="1" dirty="0">
                <a:solidFill>
                  <a:schemeClr val="tx1"/>
                </a:solidFill>
                <a:latin typeface="+mn-lt"/>
              </a:rPr>
              <a:t>KLP: </a:t>
            </a:r>
            <a:r>
              <a:rPr lang="en-GB" sz="1200" b="0" i="1" dirty="0">
                <a:solidFill>
                  <a:schemeClr val="tx1"/>
                </a:solidFill>
                <a:latin typeface="+mn-lt"/>
              </a:rPr>
              <a:t>Effective explanations and belief in the feedback help the learner to reconstruct their mental models. </a:t>
            </a:r>
          </a:p>
          <a:p>
            <a:endParaRPr lang="en-GB" sz="1200" b="1" dirty="0">
              <a:solidFill>
                <a:schemeClr val="tx1"/>
              </a:solidFill>
              <a:latin typeface="+mn-lt"/>
            </a:endParaRPr>
          </a:p>
          <a:p>
            <a:r>
              <a:rPr lang="en-GB" sz="1200" b="1" dirty="0">
                <a:solidFill>
                  <a:schemeClr val="tx1"/>
                </a:solidFill>
                <a:latin typeface="+mn-lt"/>
              </a:rPr>
              <a:t>Explain:</a:t>
            </a:r>
          </a:p>
          <a:p>
            <a:r>
              <a:rPr lang="en-GB" sz="1200" dirty="0">
                <a:solidFill>
                  <a:schemeClr val="tx1"/>
                </a:solidFill>
                <a:latin typeface="+mn-lt"/>
              </a:rPr>
              <a:t>So to support the learner to reconstruct their mental model, the explanation needs to be effective and the learner needs to have belief in the feedback. Let’s have a look at an example taken from a research study titled ‘Belief in Corrective Feedback for Common Misconceptions: Implications for Knowledge Revision’ </a:t>
            </a:r>
            <a:r>
              <a:rPr lang="en-GB" sz="1200" i="1" dirty="0">
                <a:solidFill>
                  <a:schemeClr val="tx1"/>
                </a:solidFill>
                <a:latin typeface="+mn-lt"/>
              </a:rPr>
              <a:t>(Rich et al., 2017).</a:t>
            </a:r>
          </a:p>
          <a:p>
            <a:endParaRPr lang="en-GB" sz="1200" dirty="0">
              <a:solidFill>
                <a:schemeClr val="tx1"/>
              </a:solidFill>
              <a:latin typeface="+mn-lt"/>
            </a:endParaRPr>
          </a:p>
          <a:p>
            <a:r>
              <a:rPr lang="en-GB" sz="1200" b="1" dirty="0">
                <a:solidFill>
                  <a:schemeClr val="tx1"/>
                </a:solidFill>
                <a:latin typeface="+mn-lt"/>
              </a:rPr>
              <a:t>[Reveal]</a:t>
            </a:r>
            <a:r>
              <a:rPr lang="en-GB" sz="1200" dirty="0">
                <a:solidFill>
                  <a:schemeClr val="tx1"/>
                </a:solidFill>
                <a:latin typeface="+mn-lt"/>
              </a:rPr>
              <a:t> In the example shared on screen, the common misconception that the refutation </a:t>
            </a:r>
            <a:r>
              <a:rPr lang="en-GB" sz="1200" b="0" dirty="0">
                <a:solidFill>
                  <a:schemeClr val="tx1"/>
                </a:solidFill>
                <a:latin typeface="+mn-lt"/>
              </a:rPr>
              <a:t>text</a:t>
            </a:r>
            <a:r>
              <a:rPr lang="en-GB" sz="1200" b="1" dirty="0">
                <a:solidFill>
                  <a:schemeClr val="tx1"/>
                </a:solidFill>
                <a:latin typeface="+mn-lt"/>
              </a:rPr>
              <a:t> </a:t>
            </a:r>
            <a:r>
              <a:rPr lang="en-GB" sz="1200" dirty="0">
                <a:solidFill>
                  <a:schemeClr val="tx1"/>
                </a:solidFill>
                <a:latin typeface="+mn-lt"/>
              </a:rPr>
              <a:t>is addressing is that many people think that the colour red enrages bulls. When using a refutation </a:t>
            </a:r>
            <a:r>
              <a:rPr lang="en-GB" sz="1200" b="0" dirty="0">
                <a:solidFill>
                  <a:schemeClr val="tx1"/>
                </a:solidFill>
                <a:latin typeface="+mn-lt"/>
              </a:rPr>
              <a:t>text </a:t>
            </a:r>
            <a:r>
              <a:rPr lang="en-GB" sz="1200" dirty="0">
                <a:solidFill>
                  <a:schemeClr val="tx1"/>
                </a:solidFill>
                <a:latin typeface="+mn-lt"/>
              </a:rPr>
              <a:t>it is important to state what the misconception is i.e. ‘Many people think that the colour red enrages bulls’ and to also state that this is false to negate it by saying ‘this notion is false’. </a:t>
            </a:r>
          </a:p>
          <a:p>
            <a:r>
              <a:rPr lang="en-GB" sz="1200" b="1" dirty="0">
                <a:solidFill>
                  <a:schemeClr val="tx1"/>
                </a:solidFill>
                <a:latin typeface="+mn-lt"/>
              </a:rPr>
              <a:t>[Reveal] </a:t>
            </a:r>
            <a:r>
              <a:rPr lang="en-GB" sz="1200" b="0" dirty="0">
                <a:solidFill>
                  <a:schemeClr val="tx1"/>
                </a:solidFill>
                <a:latin typeface="+mn-lt"/>
              </a:rPr>
              <a:t>The correct answer should then be provided along with an explanation.</a:t>
            </a:r>
          </a:p>
          <a:p>
            <a:endParaRPr lang="en-GB" sz="1200" b="0" dirty="0">
              <a:solidFill>
                <a:schemeClr val="tx1"/>
              </a:solidFill>
              <a:latin typeface="+mn-lt"/>
            </a:endParaRPr>
          </a:p>
          <a:p>
            <a:r>
              <a:rPr lang="en-GB" sz="1200" b="1" dirty="0">
                <a:solidFill>
                  <a:schemeClr val="tx1"/>
                </a:solidFill>
                <a:latin typeface="+mn-lt"/>
              </a:rPr>
              <a:t>Ask:</a:t>
            </a:r>
          </a:p>
          <a:p>
            <a:r>
              <a:rPr lang="en-GB" sz="1200" b="0" dirty="0">
                <a:solidFill>
                  <a:schemeClr val="tx1"/>
                </a:solidFill>
                <a:latin typeface="+mn-lt"/>
              </a:rPr>
              <a:t>Let’s now have a look at an example related to one of our earlier misconceptions: that an object stops moving because it ‘runs out of push’ </a:t>
            </a:r>
            <a:r>
              <a:rPr lang="en-GB" sz="1200" b="1" dirty="0">
                <a:solidFill>
                  <a:schemeClr val="tx1"/>
                </a:solidFill>
                <a:latin typeface="+mn-lt"/>
              </a:rPr>
              <a:t>[Reveal].</a:t>
            </a:r>
          </a:p>
          <a:p>
            <a:r>
              <a:rPr lang="en-GB" sz="1200" b="0" dirty="0">
                <a:solidFill>
                  <a:schemeClr val="tx1"/>
                </a:solidFill>
                <a:latin typeface="+mn-lt"/>
              </a:rPr>
              <a:t>I’m now going to give you a minute to consider how the example refutes the misconception. How effective is the example? Is the correct answer clearly stated and is the explanation believable? </a:t>
            </a:r>
          </a:p>
          <a:p>
            <a:r>
              <a:rPr lang="en-GB" sz="1200" b="0" i="1" dirty="0">
                <a:solidFill>
                  <a:schemeClr val="tx1"/>
                </a:solidFill>
                <a:latin typeface="+mn-lt"/>
              </a:rPr>
              <a:t>Post the questions in the chat bar. Ask ECTs to put their hands up to share their answers. </a:t>
            </a:r>
          </a:p>
          <a:p>
            <a:endParaRPr lang="en-GB" sz="1200" b="1" dirty="0">
              <a:solidFill>
                <a:schemeClr val="tx1"/>
              </a:solidFill>
              <a:latin typeface="+mn-lt"/>
            </a:endParaRPr>
          </a:p>
          <a:p>
            <a:r>
              <a:rPr lang="en-GB" sz="1200" b="1" dirty="0">
                <a:solidFill>
                  <a:schemeClr val="tx1"/>
                </a:solidFill>
                <a:latin typeface="+mn-lt"/>
              </a:rPr>
              <a:t>Link to next slide</a:t>
            </a:r>
            <a:r>
              <a:rPr lang="en-GB" sz="1200" b="0" dirty="0">
                <a:solidFill>
                  <a:schemeClr val="tx1"/>
                </a:solidFill>
                <a:latin typeface="+mn-lt"/>
              </a:rPr>
              <a:t>: A refutation text is a quick and effective way to address a misconception, but they do need to be carefully planned, especially when you are teaching the concept for the first time. You’re now going to script a refutation text that you can use with pupils.</a:t>
            </a:r>
          </a:p>
          <a:p>
            <a:endParaRPr lang="en-GB" sz="1200" b="1" dirty="0">
              <a:solidFill>
                <a:schemeClr val="tx1"/>
              </a:solidFill>
              <a:latin typeface="+mn-lt"/>
            </a:endParaRPr>
          </a:p>
          <a:p>
            <a:r>
              <a:rPr lang="en-GB" sz="1200" b="1" dirty="0">
                <a:solidFill>
                  <a:schemeClr val="tx1"/>
                </a:solidFill>
                <a:latin typeface="+mn-lt"/>
              </a:rPr>
              <a:t>Research reference: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i="0" dirty="0">
                <a:solidFill>
                  <a:schemeClr val="tx1"/>
                </a:solidFill>
                <a:effectLst/>
                <a:latin typeface="+mn-lt"/>
              </a:rPr>
              <a:t>Rich, P. R., Van Loon, M. H., </a:t>
            </a:r>
            <a:r>
              <a:rPr lang="en-GB" sz="1200" b="0" i="0" dirty="0" err="1">
                <a:solidFill>
                  <a:schemeClr val="tx1"/>
                </a:solidFill>
                <a:effectLst/>
                <a:latin typeface="+mn-lt"/>
              </a:rPr>
              <a:t>Dunlosky</a:t>
            </a:r>
            <a:r>
              <a:rPr lang="en-GB" sz="1200" b="0" i="0" dirty="0">
                <a:solidFill>
                  <a:schemeClr val="tx1"/>
                </a:solidFill>
                <a:effectLst/>
                <a:latin typeface="+mn-lt"/>
              </a:rPr>
              <a:t>, J. &amp; Zaragoza, M. S. (2017) Belief in Corrective Feedback for Common Misconceptions: Implications for Knowledge Revision. </a:t>
            </a:r>
            <a:r>
              <a:rPr lang="en-GB" sz="1200" b="0" i="1" dirty="0">
                <a:solidFill>
                  <a:schemeClr val="tx1"/>
                </a:solidFill>
                <a:effectLst/>
                <a:latin typeface="+mn-lt"/>
              </a:rPr>
              <a:t>Journal of Experimental Psychology: Learning, Memory, and Cognition</a:t>
            </a:r>
            <a:r>
              <a:rPr lang="en-GB" sz="1200" b="0" i="0" dirty="0">
                <a:solidFill>
                  <a:schemeClr val="tx1"/>
                </a:solidFill>
                <a:effectLst/>
                <a:latin typeface="+mn-lt"/>
              </a:rPr>
              <a:t>, </a:t>
            </a:r>
            <a:r>
              <a:rPr lang="en-GB" sz="1200" b="0" i="1" dirty="0">
                <a:solidFill>
                  <a:schemeClr val="tx1"/>
                </a:solidFill>
                <a:effectLst/>
                <a:latin typeface="+mn-lt"/>
              </a:rPr>
              <a:t>43</a:t>
            </a:r>
            <a:r>
              <a:rPr lang="en-GB" sz="1200" b="0" i="0" dirty="0">
                <a:solidFill>
                  <a:schemeClr val="tx1"/>
                </a:solidFill>
                <a:effectLst/>
                <a:latin typeface="+mn-lt"/>
              </a:rPr>
              <a:t>(3), 492.</a:t>
            </a:r>
            <a:endParaRPr lang="en-GB" sz="1200" b="1" dirty="0">
              <a:solidFill>
                <a:schemeClr val="tx1"/>
              </a:solidFill>
              <a:latin typeface="+mn-lt"/>
            </a:endParaRPr>
          </a:p>
          <a:p>
            <a:endParaRPr lang="en-GB" b="1" dirty="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14</a:t>
            </a:fld>
            <a:endParaRPr lang="en-GB"/>
          </a:p>
        </p:txBody>
      </p:sp>
    </p:spTree>
    <p:extLst>
      <p:ext uri="{BB962C8B-B14F-4D97-AF65-F5344CB8AC3E}">
        <p14:creationId xmlns:p14="http://schemas.microsoft.com/office/powerpoint/2010/main" val="28803527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00:40 – 00:54 (14 minutes)</a:t>
            </a:r>
          </a:p>
          <a:p>
            <a:endParaRPr lang="en-GB" sz="1200" b="1" dirty="0">
              <a:solidFill>
                <a:schemeClr val="tx1"/>
              </a:solidFill>
              <a:latin typeface="+mn-lt"/>
            </a:endParaRPr>
          </a:p>
          <a:p>
            <a:r>
              <a:rPr lang="en-GB" sz="1200" b="1" i="1" dirty="0">
                <a:solidFill>
                  <a:schemeClr val="tx1"/>
                </a:solidFill>
                <a:latin typeface="+mn-lt"/>
              </a:rPr>
              <a:t>KLP: </a:t>
            </a:r>
            <a:r>
              <a:rPr lang="en-GB" sz="1200" b="0" i="1" dirty="0">
                <a:solidFill>
                  <a:schemeClr val="tx1"/>
                </a:solidFill>
                <a:latin typeface="+mn-lt"/>
              </a:rPr>
              <a:t>It is not only important to anticipate misconceptions, but teachers must also carefully plan how they can address and correct them to prevent them from developing. A refutation text is a quick and effective way to provide corrective feedback to pupils. </a:t>
            </a:r>
          </a:p>
          <a:p>
            <a:endParaRPr lang="en-GB" sz="1200" b="1" dirty="0">
              <a:solidFill>
                <a:schemeClr val="tx1"/>
              </a:solidFill>
              <a:latin typeface="+mn-lt"/>
            </a:endParaRPr>
          </a:p>
          <a:p>
            <a:r>
              <a:rPr lang="en-GB" sz="1200" b="1" dirty="0">
                <a:solidFill>
                  <a:schemeClr val="tx1"/>
                </a:solidFill>
                <a:latin typeface="+mn-lt"/>
              </a:rPr>
              <a:t>Explain:</a:t>
            </a:r>
          </a:p>
          <a:p>
            <a:r>
              <a:rPr lang="en-GB" sz="1200" b="0" dirty="0">
                <a:solidFill>
                  <a:schemeClr val="tx1"/>
                </a:solidFill>
                <a:latin typeface="+mn-lt"/>
              </a:rPr>
              <a:t>Once you are familiar with the misconceptions that pupils might have, you can carefully plan how you can provide corrective feedback to refute the misconception and help prevent it from sticking. It is important to remember that </a:t>
            </a:r>
            <a:r>
              <a:rPr lang="en-GB" sz="1200" b="0" i="0" dirty="0">
                <a:solidFill>
                  <a:schemeClr val="tx1"/>
                </a:solidFill>
                <a:latin typeface="+mn-lt"/>
              </a:rPr>
              <a:t>effective and believable explanations increase the chance that the new information will be integrated, and the misconception will be corrected. </a:t>
            </a:r>
            <a:endParaRPr lang="en-GB" sz="1200" b="1" dirty="0">
              <a:solidFill>
                <a:schemeClr val="tx1"/>
              </a:solidFill>
              <a:latin typeface="+mn-lt"/>
            </a:endParaRPr>
          </a:p>
          <a:p>
            <a:endParaRPr lang="en-GB" sz="1200" b="1" dirty="0">
              <a:solidFill>
                <a:schemeClr val="tx1"/>
              </a:solidFill>
              <a:latin typeface="+mn-lt"/>
            </a:endParaRPr>
          </a:p>
          <a:p>
            <a:r>
              <a:rPr lang="en-GB" sz="1200" b="1" dirty="0">
                <a:solidFill>
                  <a:schemeClr val="tx1"/>
                </a:solidFill>
                <a:latin typeface="+mn-lt"/>
              </a:rPr>
              <a:t>Activity:</a:t>
            </a:r>
          </a:p>
          <a:p>
            <a:r>
              <a:rPr lang="en-GB" sz="1200" b="0" dirty="0">
                <a:solidFill>
                  <a:schemeClr val="tx1"/>
                </a:solidFill>
                <a:latin typeface="+mn-lt"/>
              </a:rPr>
              <a:t>You’re now going to have 5 minutes to plan and script a refutation text before sharing it with others in breakout rooms for 8 minutes. Once you have shared your refutation text, discuss its effectiveness and consider how it could be improved. </a:t>
            </a:r>
          </a:p>
          <a:p>
            <a:endParaRPr lang="en-GB" sz="1200" b="0" dirty="0">
              <a:solidFill>
                <a:schemeClr val="tx1"/>
              </a:solidFill>
              <a:latin typeface="+mn-lt"/>
            </a:endParaRPr>
          </a:p>
          <a:p>
            <a:r>
              <a:rPr lang="en-GB" sz="1200" b="0" i="1" dirty="0">
                <a:solidFill>
                  <a:schemeClr val="tx1"/>
                </a:solidFill>
                <a:effectLst/>
                <a:latin typeface="+mn-lt"/>
              </a:rPr>
              <a:t>ECTs should have 5 minutes of silent independent time to script their refutation text (they may wish to turn their cameras off during this time) and then be put in breakout rooms for 8 minutes to share with their peers. After this bring them back to the main group and ask a few ECTs to share their refutation text.</a:t>
            </a:r>
            <a:endParaRPr lang="en-GB" sz="1200" b="0" i="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dirty="0">
                <a:solidFill>
                  <a:schemeClr val="tx1"/>
                </a:solidFill>
                <a:latin typeface="+mn-lt"/>
              </a:rPr>
              <a:t>Possible ECT responses to share:</a:t>
            </a:r>
            <a:endParaRPr lang="en-GB" sz="1200" b="1" i="1"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chemeClr val="tx1"/>
                </a:solidFill>
                <a:effectLst/>
                <a:latin typeface="+mn-lt"/>
              </a:rPr>
              <a:t>Many people believe that all metals are magnetic but this not true (the refutation). While magnetic materials are always made of metal, not all metals are magnetic (the correct answer). The main magnetic </a:t>
            </a:r>
            <a:r>
              <a:rPr lang="en-GB" sz="1200" b="0" i="1" dirty="0">
                <a:solidFill>
                  <a:schemeClr val="tx1"/>
                </a:solidFill>
                <a:effectLst/>
                <a:latin typeface="+mn-lt"/>
              </a:rPr>
              <a:t>materials</a:t>
            </a:r>
            <a:r>
              <a:rPr lang="en-GB" sz="1200" i="1" dirty="0">
                <a:solidFill>
                  <a:schemeClr val="tx1"/>
                </a:solidFill>
                <a:effectLst/>
                <a:latin typeface="+mn-lt"/>
              </a:rPr>
              <a:t> are iron, nickel and cobalt. Substances that contain these elements may also be magnetic. For example, steel contains iron, so a steel paperclip will be attracted to a magnet. Most other metals, for example aluminium, copper and gold, are NOT magnetic (the explanation).</a:t>
            </a:r>
          </a:p>
          <a:p>
            <a:r>
              <a:rPr lang="en-US" sz="1200" i="1" dirty="0">
                <a:solidFill>
                  <a:schemeClr val="tx1"/>
                </a:solidFill>
                <a:effectLst/>
                <a:latin typeface="+mn-lt"/>
                <a:ea typeface="Times New Roman" panose="02020603050405020304" pitchFamily="18" charset="0"/>
                <a:cs typeface="Times New Roman" panose="02020603050405020304" pitchFamily="18" charset="0"/>
              </a:rPr>
              <a:t> </a:t>
            </a:r>
            <a:endParaRPr lang="en-GB" sz="1200" dirty="0">
              <a:solidFill>
                <a:schemeClr val="tx1"/>
              </a:solidFill>
              <a:effectLst/>
              <a:latin typeface="+mn-lt"/>
              <a:ea typeface="Times New Roman" panose="02020603050405020304" pitchFamily="18" charset="0"/>
              <a:cs typeface="Times New Roman" panose="02020603050405020304" pitchFamily="18" charset="0"/>
            </a:endParaRPr>
          </a:p>
          <a:p>
            <a:r>
              <a:rPr lang="en-GB" sz="1200" b="1" dirty="0">
                <a:solidFill>
                  <a:schemeClr val="tx1"/>
                </a:solidFill>
                <a:latin typeface="+mn-lt"/>
              </a:rPr>
              <a:t>Link to next slide: </a:t>
            </a:r>
            <a:r>
              <a:rPr lang="en-GB" sz="1200" dirty="0">
                <a:solidFill>
                  <a:schemeClr val="tx1"/>
                </a:solidFill>
                <a:latin typeface="+mn-lt"/>
              </a:rPr>
              <a:t>Using a refutation text is one strategy that you can use to address misconceptions and provide corrective feedback to help prevent misconceptions from becoming embedded. We’re now going to look at another strategy.</a:t>
            </a:r>
            <a:endParaRPr lang="en-GB" sz="1200" dirty="0">
              <a:solidFill>
                <a:schemeClr val="tx1"/>
              </a:solidFill>
              <a:latin typeface="+mn-lt"/>
              <a:cs typeface="Calibri"/>
            </a:endParaRPr>
          </a:p>
          <a:p>
            <a:endParaRPr lang="en-GB" sz="1200" b="1" dirty="0">
              <a:latin typeface="+mn-lt"/>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15</a:t>
            </a:fld>
            <a:endParaRPr lang="en-GB"/>
          </a:p>
        </p:txBody>
      </p:sp>
    </p:spTree>
    <p:extLst>
      <p:ext uri="{BB962C8B-B14F-4D97-AF65-F5344CB8AC3E}">
        <p14:creationId xmlns:p14="http://schemas.microsoft.com/office/powerpoint/2010/main" val="15308667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dirty="0"/>
              <a:t>00:54 </a:t>
            </a:r>
            <a:r>
              <a:rPr lang="en-GB" sz="1200" b="1" dirty="0">
                <a:solidFill>
                  <a:schemeClr val="tx1"/>
                </a:solidFill>
                <a:latin typeface="+mn-lt"/>
              </a:rPr>
              <a:t>–</a:t>
            </a:r>
            <a:r>
              <a:rPr lang="en-GB" b="1" i="0" dirty="0"/>
              <a:t> 00:55 (1 minute)</a:t>
            </a:r>
          </a:p>
          <a:p>
            <a:endParaRPr lang="en-GB" b="1"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t>KLP: </a:t>
            </a:r>
            <a:r>
              <a:rPr lang="en-GB" b="0" i="1" dirty="0">
                <a:latin typeface="+mn-lt"/>
              </a:rPr>
              <a:t>Teachers need to not only have good subject knowledge but knowledge of how to adapt their teaching to the subject content and pupils’ conceptions and misconceptions. They need to be aware of pupils’ prior knowledge and be responsive to pupils’ needs. </a:t>
            </a:r>
            <a:r>
              <a:rPr lang="en-GB" b="0" i="1" dirty="0"/>
              <a:t>Carefully structuring tasks, and incorporating concept cartoons, can support you to anticipate, identify and address pupils’ knowledge gaps and misconceptions to support them to overcome them.</a:t>
            </a:r>
          </a:p>
          <a:p>
            <a:endParaRPr lang="en-GB" b="1" i="0" dirty="0"/>
          </a:p>
          <a:p>
            <a:r>
              <a:rPr lang="en-GB" b="1" i="0" dirty="0"/>
              <a:t>Explain:</a:t>
            </a:r>
          </a:p>
          <a:p>
            <a:r>
              <a:rPr lang="en-GB" b="0" i="0" dirty="0"/>
              <a:t>By carefully structuring tasks, you can check pupils’ understanding, identify misconceptions and respond.</a:t>
            </a:r>
            <a:endParaRPr lang="en-GB" b="1" i="0" dirty="0"/>
          </a:p>
          <a:p>
            <a:endParaRPr lang="en-GB" b="1"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Link to next slide:</a:t>
            </a:r>
            <a:r>
              <a:rPr lang="en-GB" sz="1200" b="0" i="0" strike="noStrike" dirty="0">
                <a:latin typeface="+mn-lt"/>
              </a:rPr>
              <a:t> </a:t>
            </a:r>
            <a:r>
              <a:rPr lang="en-GB" b="0" i="0" dirty="0"/>
              <a:t>Most misconceptions are specific to subjects, so in this seminar we are going to look at how you can use concept cartoons to help pupils overcome misconceptions in science.</a:t>
            </a:r>
            <a:endParaRPr lang="en-GB" sz="1200" strike="sngStrike" dirty="0">
              <a:latin typeface="+mn-lt"/>
            </a:endParaRPr>
          </a:p>
          <a:p>
            <a:endParaRPr lang="en-GB" sz="1200" strike="sngStrike" dirty="0">
              <a:latin typeface="+mn-lt"/>
            </a:endParaRPr>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16</a:t>
            </a:fld>
            <a:endParaRPr lang="en-GB"/>
          </a:p>
        </p:txBody>
      </p:sp>
    </p:spTree>
    <p:extLst>
      <p:ext uri="{BB962C8B-B14F-4D97-AF65-F5344CB8AC3E}">
        <p14:creationId xmlns:p14="http://schemas.microsoft.com/office/powerpoint/2010/main" val="42581776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00:55 – 00:57 (2 minutes)</a:t>
            </a:r>
          </a:p>
          <a:p>
            <a:endParaRPr lang="en-GB" sz="1200" b="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latin typeface="+mn-lt"/>
              </a:rPr>
              <a:t>KLP: </a:t>
            </a:r>
            <a:r>
              <a:rPr lang="en-GB" b="0" i="1" dirty="0">
                <a:latin typeface="+mn-lt"/>
              </a:rPr>
              <a:t>Concept cartoons can be used as a formative assessment tool to assess understanding at various points in the lesson; they can be used to identify and draw out misconceptions, check that pupils are not developing misconceptions during learning in order to inform future planning. </a:t>
            </a:r>
            <a:r>
              <a:rPr lang="en-GB" b="0" i="1" dirty="0"/>
              <a:t>Carefully structuring tasks and questions can support you to anticipate, identify and address pupils’ knowledge gaps and misconceptions to support them to overcome them.</a:t>
            </a:r>
          </a:p>
          <a:p>
            <a:endParaRPr lang="en-GB" sz="1200" b="0" i="1" dirty="0">
              <a:solidFill>
                <a:schemeClr val="tx1"/>
              </a:solidFill>
              <a:latin typeface="+mn-lt"/>
            </a:endParaRPr>
          </a:p>
          <a:p>
            <a:r>
              <a:rPr lang="en-GB" sz="1200" b="1" dirty="0">
                <a:solidFill>
                  <a:schemeClr val="tx1"/>
                </a:solidFill>
                <a:latin typeface="+mn-lt"/>
              </a:rPr>
              <a:t>Explain:</a:t>
            </a:r>
            <a:endParaRPr lang="en-GB" sz="1200" b="1" dirty="0">
              <a:solidFill>
                <a:schemeClr val="tx1"/>
              </a:solidFill>
              <a:latin typeface="+mn-lt"/>
              <a:cs typeface="Calibri"/>
            </a:endParaRPr>
          </a:p>
          <a:p>
            <a:r>
              <a:rPr lang="en-GB" sz="1200" b="0" i="0" dirty="0">
                <a:solidFill>
                  <a:schemeClr val="tx1"/>
                </a:solidFill>
                <a:latin typeface="+mn-lt"/>
              </a:rPr>
              <a:t>To help us understand pupils’ thinking and understanding, we need to identify knowledge gaps and misconceptions at different points throughout the lesson. By structuring tasks carefully, you can check pupils’ understanding of key ideas and concepts and respond to help pupils change their thinking and restructure mental models.</a:t>
            </a:r>
            <a:r>
              <a:rPr lang="en-GB" sz="1200" dirty="0">
                <a:solidFill>
                  <a:schemeClr val="tx1"/>
                </a:solidFill>
                <a:latin typeface="+mn-lt"/>
              </a:rPr>
              <a:t> </a:t>
            </a:r>
            <a:endParaRPr lang="en-GB" sz="1200" b="0" i="0" dirty="0">
              <a:solidFill>
                <a:schemeClr val="tx1"/>
              </a:solidFill>
              <a:latin typeface="+mn-lt"/>
              <a:cs typeface="Calibri"/>
            </a:endParaRPr>
          </a:p>
          <a:p>
            <a:endParaRPr lang="en-GB" sz="1200" b="0" i="0" strike="sngStrike" dirty="0">
              <a:solidFill>
                <a:schemeClr val="tx1"/>
              </a:solidFill>
              <a:latin typeface="+mn-lt"/>
            </a:endParaRPr>
          </a:p>
          <a:p>
            <a:r>
              <a:rPr lang="en-GB" sz="1200" b="0" i="0" dirty="0">
                <a:solidFill>
                  <a:schemeClr val="tx1"/>
                </a:solidFill>
                <a:latin typeface="+mn-lt"/>
              </a:rPr>
              <a:t>A ‘concept cartoon’ can be used as a formative assessment tool to assess understanding at various points in the lesson and they have been found to provide valuable feedback about pupils’ misconceptions </a:t>
            </a:r>
            <a:r>
              <a:rPr lang="en-GB" sz="1200" b="0" i="1" dirty="0">
                <a:solidFill>
                  <a:schemeClr val="tx1"/>
                </a:solidFill>
                <a:latin typeface="+mn-lt"/>
              </a:rPr>
              <a:t>(Naylor &amp; Keogh, 2013). </a:t>
            </a:r>
            <a:r>
              <a:rPr lang="en-GB" sz="1200" b="0" i="0" dirty="0">
                <a:solidFill>
                  <a:schemeClr val="tx1"/>
                </a:solidFill>
                <a:latin typeface="+mn-lt"/>
              </a:rPr>
              <a:t>They can be used to:</a:t>
            </a:r>
            <a:endParaRPr lang="en-GB" sz="1200" b="0" i="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chemeClr val="tx1"/>
              </a:solidFill>
              <a:latin typeface="+mn-lt"/>
            </a:endParaRPr>
          </a:p>
          <a:p>
            <a:pPr>
              <a:defRPr/>
            </a:pPr>
            <a:r>
              <a:rPr lang="en-GB" sz="1200" b="1" i="0" dirty="0">
                <a:solidFill>
                  <a:schemeClr val="tx1"/>
                </a:solidFill>
                <a:latin typeface="+mn-lt"/>
              </a:rPr>
              <a:t>[Reveal] </a:t>
            </a:r>
            <a:r>
              <a:rPr lang="en-GB" sz="1200" b="0" i="0" dirty="0">
                <a:solidFill>
                  <a:schemeClr val="tx1"/>
                </a:solidFill>
                <a:latin typeface="+mn-lt"/>
              </a:rPr>
              <a:t>Identify and draw out misconceptions before teaching and check that pupils are not developing misconceptions during learning.</a:t>
            </a:r>
            <a:r>
              <a:rPr lang="en-GB" sz="1200" dirty="0">
                <a:solidFill>
                  <a:schemeClr val="tx1"/>
                </a:solidFill>
                <a:latin typeface="+mn-lt"/>
              </a:rPr>
              <a:t> </a:t>
            </a:r>
            <a:endParaRPr lang="en-GB" sz="1200" b="0" i="0" dirty="0">
              <a:solidFill>
                <a:schemeClr val="tx1"/>
              </a:solidFill>
              <a:latin typeface="+mn-lt"/>
              <a:cs typeface="Calibri"/>
            </a:endParaRPr>
          </a:p>
          <a:p>
            <a:pPr>
              <a:defRPr/>
            </a:pPr>
            <a:r>
              <a:rPr lang="en-GB" sz="1200" b="1" i="0" dirty="0">
                <a:solidFill>
                  <a:schemeClr val="tx1"/>
                </a:solidFill>
                <a:latin typeface="+mn-lt"/>
              </a:rPr>
              <a:t>[Reveal] </a:t>
            </a:r>
            <a:r>
              <a:rPr lang="en-GB" sz="1200" b="0" i="0" dirty="0">
                <a:solidFill>
                  <a:schemeClr val="tx1"/>
                </a:solidFill>
                <a:latin typeface="+mn-lt"/>
              </a:rPr>
              <a:t>Inform future planning. For example, you can use them to identify misconceptions so that you can plan effective analogies, examples and explanations.</a:t>
            </a:r>
            <a:r>
              <a:rPr lang="en-GB" sz="1200" dirty="0">
                <a:solidFill>
                  <a:schemeClr val="tx1"/>
                </a:solidFill>
                <a:latin typeface="+mn-lt"/>
              </a:rPr>
              <a:t> </a:t>
            </a:r>
            <a:endParaRPr lang="en-GB" sz="1200" b="0" i="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tx1"/>
                </a:solidFill>
                <a:latin typeface="+mn-lt"/>
              </a:rPr>
              <a:t>[Reveal] </a:t>
            </a:r>
            <a:r>
              <a:rPr lang="en-GB" sz="1200" b="0" i="0" dirty="0">
                <a:solidFill>
                  <a:schemeClr val="tx1"/>
                </a:solidFill>
                <a:latin typeface="+mn-lt"/>
              </a:rPr>
              <a:t>They can be used to address existing misconceptions and prevent pupils from developing further misconceptions.</a:t>
            </a:r>
            <a:endParaRPr lang="en-GB" sz="1200" b="0" i="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tx1"/>
                </a:solidFill>
                <a:latin typeface="+mn-lt"/>
              </a:rPr>
              <a:t>Importantly, using them at the end of a topic can provide you with valuable pupil feedback about what your pupils now know and understand and whether their thinking has been changed (and they have overcome the misconception).</a:t>
            </a:r>
            <a:endParaRPr lang="en-GB" sz="1200" b="0" i="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chemeClr val="tx1"/>
              </a:solidFill>
              <a:latin typeface="+mn-lt"/>
            </a:endParaRPr>
          </a:p>
          <a:p>
            <a:pPr>
              <a:defRPr/>
            </a:pPr>
            <a:r>
              <a:rPr lang="en-GB" sz="1200" b="0" i="0" dirty="0">
                <a:solidFill>
                  <a:schemeClr val="tx1"/>
                </a:solidFill>
                <a:latin typeface="+mn-lt"/>
              </a:rPr>
              <a:t>Effective ‘concept cartoons’ can promote discussion and support pupils to use their reasoning skills when exploring concepts.</a:t>
            </a:r>
            <a:r>
              <a:rPr lang="en-GB" sz="1200" b="1" i="1" strike="noStrike" dirty="0">
                <a:solidFill>
                  <a:schemeClr val="tx1"/>
                </a:solidFill>
                <a:latin typeface="+mn-lt"/>
              </a:rPr>
              <a:t> </a:t>
            </a:r>
            <a:r>
              <a:rPr lang="en-GB" sz="1200" b="0" i="0" strike="noStrike" dirty="0">
                <a:solidFill>
                  <a:schemeClr val="tx1"/>
                </a:solidFill>
                <a:latin typeface="+mn-lt"/>
              </a:rPr>
              <a:t>We know that learning takes place through discussion and elaboration </a:t>
            </a:r>
            <a:r>
              <a:rPr lang="en-GB" sz="1200" b="0" i="1" strike="noStrike" dirty="0">
                <a:solidFill>
                  <a:schemeClr val="tx1"/>
                </a:solidFill>
                <a:latin typeface="+mn-lt"/>
              </a:rPr>
              <a:t>(</a:t>
            </a:r>
            <a:r>
              <a:rPr lang="en-GB" sz="1200" b="0" i="1" strike="noStrike" dirty="0" err="1">
                <a:solidFill>
                  <a:schemeClr val="tx1"/>
                </a:solidFill>
                <a:latin typeface="+mn-lt"/>
              </a:rPr>
              <a:t>Rosenshine</a:t>
            </a:r>
            <a:r>
              <a:rPr lang="en-GB" sz="1200" b="0" i="1" strike="noStrike" dirty="0">
                <a:solidFill>
                  <a:schemeClr val="tx1"/>
                </a:solidFill>
                <a:latin typeface="+mn-lt"/>
              </a:rPr>
              <a:t>, 2012). </a:t>
            </a:r>
            <a:r>
              <a:rPr lang="en-GB" sz="1200" b="0" i="0" strike="noStrike" dirty="0">
                <a:solidFill>
                  <a:schemeClr val="tx1"/>
                </a:solidFill>
                <a:latin typeface="+mn-lt"/>
              </a:rPr>
              <a:t>By giving pupils the opportunity to discuss statements through the use of concept cartoons we are enabling them to explore, clarify and justify their thinking.</a:t>
            </a:r>
            <a:r>
              <a:rPr lang="en-GB" sz="1200" b="1" i="1" strike="noStrike" dirty="0">
                <a:solidFill>
                  <a:schemeClr val="tx1"/>
                </a:solidFill>
                <a:latin typeface="+mn-lt"/>
              </a:rPr>
              <a:t> </a:t>
            </a:r>
            <a:r>
              <a:rPr lang="en-GB" sz="1200" b="0" i="0" dirty="0">
                <a:solidFill>
                  <a:schemeClr val="tx1"/>
                </a:solidFill>
                <a:latin typeface="+mn-lt"/>
              </a:rPr>
              <a:t>This will provide you with the opportunity to check for understanding and identify pupils’ knowledge gaps and misconceptions.</a:t>
            </a:r>
            <a:r>
              <a:rPr lang="en-GB" sz="1200" dirty="0">
                <a:solidFill>
                  <a:schemeClr val="tx1"/>
                </a:solidFill>
                <a:latin typeface="+mn-lt"/>
              </a:rPr>
              <a:t> </a:t>
            </a:r>
            <a:r>
              <a:rPr lang="en-GB" sz="1200" b="1" i="1" dirty="0">
                <a:solidFill>
                  <a:schemeClr val="tx1"/>
                </a:solidFill>
                <a:latin typeface="+mn-lt"/>
              </a:rPr>
              <a:t> </a:t>
            </a:r>
            <a:endParaRPr lang="en-GB" sz="1200" b="1" i="1" strike="sngStrike"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strike="noStrike" dirty="0">
                <a:solidFill>
                  <a:schemeClr val="tx1"/>
                </a:solidFill>
                <a:latin typeface="+mn-lt"/>
              </a:rPr>
              <a:t>(You can remind ECTs that in year one they explored using hinge point questions and multiple choice questions to check pupils’ understanding and reveal their thinking).</a:t>
            </a:r>
            <a:endParaRPr lang="en-GB" sz="1200" b="0" i="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chemeClr val="tx1"/>
              </a:solidFill>
              <a:latin typeface="+mn-lt"/>
            </a:endParaRPr>
          </a:p>
          <a:p>
            <a:pPr>
              <a:defRPr/>
            </a:pPr>
            <a:r>
              <a:rPr lang="en-GB" sz="1200" b="1" i="0" dirty="0">
                <a:solidFill>
                  <a:schemeClr val="tx1"/>
                </a:solidFill>
                <a:latin typeface="+mn-lt"/>
              </a:rPr>
              <a:t>Link to next slide: </a:t>
            </a:r>
            <a:r>
              <a:rPr lang="en-GB" sz="1200" b="0" i="0" strike="noStrike" dirty="0">
                <a:solidFill>
                  <a:schemeClr val="tx1"/>
                </a:solidFill>
                <a:latin typeface="+mn-lt"/>
              </a:rPr>
              <a:t>We’re now going to look at how we can explore pupils’ conceptions through structured tasks, incorporating concept </a:t>
            </a:r>
            <a:r>
              <a:rPr lang="en-GB" sz="1200" i="0" dirty="0">
                <a:solidFill>
                  <a:schemeClr val="tx1"/>
                </a:solidFill>
                <a:latin typeface="+mn-lt"/>
              </a:rPr>
              <a:t>cartoons (you may also have heard of these being referred to as talking heads)</a:t>
            </a:r>
            <a:r>
              <a:rPr lang="en-GB" sz="1200" i="1" dirty="0">
                <a:solidFill>
                  <a:schemeClr val="tx1"/>
                </a:solidFill>
                <a:latin typeface="+mn-lt"/>
              </a:rPr>
              <a:t>.</a:t>
            </a:r>
            <a:endParaRPr lang="en-GB" sz="1200" b="0" i="1" strike="noStrike"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strike="noStrike" dirty="0">
                <a:solidFill>
                  <a:schemeClr val="tx1"/>
                </a:solidFill>
                <a:latin typeface="+mn-lt"/>
              </a:rPr>
              <a:t>Research reference:</a:t>
            </a:r>
            <a:endParaRPr lang="en-GB" sz="1200" b="1" i="0" strike="noStrike"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tx1"/>
                </a:solidFill>
                <a:effectLst/>
                <a:latin typeface="+mn-lt"/>
                <a:cs typeface="Arial"/>
              </a:rPr>
              <a:t>Naylor, S. &amp; Keogh, B. (2013) Concept Cartoons: What have we Learnt? </a:t>
            </a:r>
            <a:r>
              <a:rPr lang="en-GB" sz="1200" b="0" i="1" dirty="0">
                <a:solidFill>
                  <a:schemeClr val="tx1"/>
                </a:solidFill>
                <a:effectLst/>
                <a:latin typeface="+mn-lt"/>
                <a:cs typeface="Arial"/>
              </a:rPr>
              <a:t>Journal of Turkish Science Education</a:t>
            </a:r>
            <a:r>
              <a:rPr lang="en-GB" sz="1200" b="0" i="0" dirty="0">
                <a:solidFill>
                  <a:schemeClr val="tx1"/>
                </a:solidFill>
                <a:effectLst/>
                <a:latin typeface="+mn-lt"/>
                <a:cs typeface="Arial"/>
              </a:rPr>
              <a:t>, </a:t>
            </a:r>
            <a:r>
              <a:rPr lang="en-GB" sz="1200" b="0" i="1" dirty="0">
                <a:solidFill>
                  <a:schemeClr val="tx1"/>
                </a:solidFill>
                <a:effectLst/>
                <a:latin typeface="+mn-lt"/>
                <a:cs typeface="Arial"/>
              </a:rPr>
              <a:t>10</a:t>
            </a:r>
            <a:r>
              <a:rPr lang="en-GB" sz="1200" b="0" i="0" dirty="0">
                <a:solidFill>
                  <a:schemeClr val="tx1"/>
                </a:solidFill>
                <a:effectLst/>
                <a:latin typeface="+mn-lt"/>
                <a:cs typeface="Arial"/>
              </a:rPr>
              <a:t>(1), 3</a:t>
            </a:r>
            <a:r>
              <a:rPr lang="en-GB" sz="1200" b="0" dirty="0">
                <a:solidFill>
                  <a:schemeClr val="tx1"/>
                </a:solidFill>
                <a:latin typeface="+mn-lt"/>
              </a:rPr>
              <a:t>–</a:t>
            </a:r>
            <a:r>
              <a:rPr lang="en-GB" sz="1200" b="0" i="0" dirty="0">
                <a:solidFill>
                  <a:schemeClr val="tx1"/>
                </a:solidFill>
                <a:effectLst/>
                <a:latin typeface="+mn-lt"/>
                <a:cs typeface="Arial"/>
              </a:rPr>
              <a:t>11.</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err="1">
                <a:solidFill>
                  <a:schemeClr val="tx1"/>
                </a:solidFill>
                <a:effectLst/>
                <a:latin typeface="+mn-lt"/>
              </a:rPr>
              <a:t>Rosenshine</a:t>
            </a:r>
            <a:r>
              <a:rPr lang="en-GB" sz="1200" b="0" i="0" dirty="0">
                <a:solidFill>
                  <a:schemeClr val="tx1"/>
                </a:solidFill>
                <a:effectLst/>
                <a:latin typeface="+mn-lt"/>
              </a:rPr>
              <a:t>, B. (2012</a:t>
            </a:r>
            <a:r>
              <a:rPr lang="en-GB" sz="1200" dirty="0">
                <a:solidFill>
                  <a:schemeClr val="tx1"/>
                </a:solidFill>
                <a:latin typeface="+mn-lt"/>
              </a:rPr>
              <a:t>)</a:t>
            </a:r>
            <a:r>
              <a:rPr lang="en-GB" sz="1200" b="0" i="0" dirty="0">
                <a:solidFill>
                  <a:schemeClr val="tx1"/>
                </a:solidFill>
                <a:effectLst/>
                <a:latin typeface="+mn-lt"/>
              </a:rPr>
              <a:t> Principles of Instruction: Research-based Strategies that all Teachers Should Know. </a:t>
            </a:r>
            <a:r>
              <a:rPr lang="en-GB" sz="1200" b="0" i="1" dirty="0">
                <a:solidFill>
                  <a:schemeClr val="tx1"/>
                </a:solidFill>
                <a:effectLst/>
                <a:latin typeface="+mn-lt"/>
              </a:rPr>
              <a:t>American Educator</a:t>
            </a:r>
            <a:r>
              <a:rPr lang="en-GB" sz="1200" b="0" i="0" dirty="0">
                <a:solidFill>
                  <a:schemeClr val="tx1"/>
                </a:solidFill>
                <a:effectLst/>
                <a:latin typeface="+mn-lt"/>
              </a:rPr>
              <a:t>, </a:t>
            </a:r>
            <a:r>
              <a:rPr lang="en-GB" sz="1200" b="0" i="1" dirty="0">
                <a:solidFill>
                  <a:schemeClr val="tx1"/>
                </a:solidFill>
                <a:effectLst/>
                <a:latin typeface="+mn-lt"/>
              </a:rPr>
              <a:t>36</a:t>
            </a:r>
            <a:r>
              <a:rPr lang="en-GB" sz="1200" b="0" i="0" dirty="0">
                <a:solidFill>
                  <a:schemeClr val="tx1"/>
                </a:solidFill>
                <a:effectLst/>
                <a:latin typeface="+mn-lt"/>
              </a:rPr>
              <a:t>(1), 12.</a:t>
            </a:r>
            <a:endParaRPr lang="en-GB" sz="12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0" dirty="0">
              <a:latin typeface="+mn-lt"/>
            </a:endParaRPr>
          </a:p>
          <a:p>
            <a:endParaRPr lang="en-GB" b="1" dirty="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17</a:t>
            </a:fld>
            <a:endParaRPr lang="en-GB"/>
          </a:p>
        </p:txBody>
      </p:sp>
    </p:spTree>
    <p:extLst>
      <p:ext uri="{BB962C8B-B14F-4D97-AF65-F5344CB8AC3E}">
        <p14:creationId xmlns:p14="http://schemas.microsoft.com/office/powerpoint/2010/main" val="1031135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00:57 – 01:01 (4 minutes)</a:t>
            </a:r>
          </a:p>
          <a:p>
            <a:endParaRPr lang="en-GB" sz="1200" b="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latin typeface="+mn-lt"/>
              </a:rPr>
              <a:t>KLP: </a:t>
            </a:r>
            <a:r>
              <a:rPr lang="en-GB" b="0" i="1" dirty="0">
                <a:latin typeface="+mn-lt"/>
              </a:rPr>
              <a:t>Concept cartoons can be used as a formative assessment tool to assess understanding at various points in the lesson; they can be used to identify and draw out misconceptions, check that pupils are not developing misconceptions during learning and inform future planning. </a:t>
            </a:r>
            <a:r>
              <a:rPr lang="en-GB" b="0" i="1" dirty="0"/>
              <a:t>Carefully structuring tasks and questions can support you to anticipate, identify and address pupils’ knowledge gaps and misconceptions to support them to overcome them.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mn-lt"/>
              </a:rPr>
              <a:t>Explain:</a:t>
            </a:r>
            <a:endParaRPr lang="en-GB" sz="1200" b="1" dirty="0">
              <a:solidFill>
                <a:schemeClr val="tx1"/>
              </a:solidFill>
              <a:latin typeface="+mn-lt"/>
              <a:cs typeface="Calibri"/>
            </a:endParaRPr>
          </a:p>
          <a:p>
            <a:pPr>
              <a:defRPr/>
            </a:pPr>
            <a:r>
              <a:rPr lang="en-GB" sz="1200" b="0" dirty="0">
                <a:solidFill>
                  <a:schemeClr val="tx1"/>
                </a:solidFill>
                <a:latin typeface="+mn-lt"/>
              </a:rPr>
              <a:t>Although concept cartoons were initially developed as a strategy to elicit learners’ ideas in science, they can be developed and used across different subjects. </a:t>
            </a:r>
            <a:r>
              <a:rPr lang="en-GB" sz="1200" b="0" i="0" dirty="0">
                <a:solidFill>
                  <a:schemeClr val="tx1"/>
                </a:solidFill>
                <a:latin typeface="+mn-lt"/>
              </a:rPr>
              <a:t>‘Concept cartoons’ were developed by Brenda Keogh and Stuart Naylor </a:t>
            </a:r>
            <a:r>
              <a:rPr lang="en-GB" sz="1200" b="0" i="1" dirty="0">
                <a:solidFill>
                  <a:schemeClr val="tx1"/>
                </a:solidFill>
                <a:latin typeface="+mn-lt"/>
              </a:rPr>
              <a:t>(1991). </a:t>
            </a:r>
            <a:r>
              <a:rPr lang="en-GB" sz="1200" b="0" i="0" dirty="0">
                <a:solidFill>
                  <a:schemeClr val="tx1"/>
                </a:solidFill>
                <a:latin typeface="+mn-lt"/>
              </a:rPr>
              <a:t>The initial focus of their research was science education and included research questions to understand how concept cartoons could engage learners and how they could elicit, challenge and test pupils’ ideas. They also explored how effectively they could be used to link what learners know to helping them to develop their ideas.</a:t>
            </a:r>
            <a:r>
              <a:rPr lang="en-GB" sz="1200" dirty="0">
                <a:solidFill>
                  <a:schemeClr val="tx1"/>
                </a:solidFill>
                <a:latin typeface="+mn-lt"/>
              </a:rPr>
              <a:t> </a:t>
            </a:r>
            <a:endParaRPr lang="en-GB" sz="1200" b="0" i="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chemeClr val="tx1"/>
              </a:solidFill>
              <a:latin typeface="+mn-lt"/>
            </a:endParaRPr>
          </a:p>
          <a:p>
            <a:pPr>
              <a:defRPr/>
            </a:pPr>
            <a:r>
              <a:rPr lang="en-GB" sz="1200" dirty="0">
                <a:solidFill>
                  <a:schemeClr val="tx1"/>
                </a:solidFill>
                <a:latin typeface="+mn-lt"/>
              </a:rPr>
              <a:t>In their paper titled ‘Concept Cartoons: What have we Learnt?’, Naylor and Keogh outline that the significant features of concept cartoons is that “the speech bubbles include common misconceptions, </a:t>
            </a:r>
            <a:r>
              <a:rPr lang="en-GB" sz="1200" b="1" dirty="0">
                <a:solidFill>
                  <a:schemeClr val="tx1"/>
                </a:solidFill>
                <a:latin typeface="+mn-lt"/>
              </a:rPr>
              <a:t>[Reveal] </a:t>
            </a:r>
            <a:r>
              <a:rPr lang="en-GB" sz="1200" dirty="0">
                <a:solidFill>
                  <a:schemeClr val="tx1"/>
                </a:solidFill>
                <a:latin typeface="+mn-lt"/>
              </a:rPr>
              <a:t>so these can be recognised and addressed directly in the lesson”. </a:t>
            </a:r>
            <a:endParaRPr lang="en-US" sz="1200" dirty="0">
              <a:solidFill>
                <a:schemeClr val="tx1"/>
              </a:solidFill>
              <a:latin typeface="+mn-lt"/>
            </a:endParaRPr>
          </a:p>
          <a:p>
            <a:pPr>
              <a:defRPr/>
            </a:pPr>
            <a:r>
              <a:rPr lang="en-GB" sz="1200" dirty="0">
                <a:solidFill>
                  <a:schemeClr val="tx1"/>
                </a:solidFill>
                <a:latin typeface="+mn-lt"/>
              </a:rPr>
              <a:t>In year one, you looked at how hinge questions and multiple-choice questions with plausible distractors can help you to identify misconception. Similarly, </a:t>
            </a:r>
            <a:r>
              <a:rPr lang="en-GB" sz="1200" b="1" dirty="0">
                <a:solidFill>
                  <a:schemeClr val="tx1"/>
                </a:solidFill>
                <a:latin typeface="+mn-lt"/>
              </a:rPr>
              <a:t>[Reveal] </a:t>
            </a:r>
            <a:r>
              <a:rPr lang="en-GB" sz="1200" dirty="0">
                <a:solidFill>
                  <a:schemeClr val="tx1"/>
                </a:solidFill>
                <a:latin typeface="+mn-lt"/>
              </a:rPr>
              <a:t>concept cartoons should have characters that articulate plausible alternative viewpoints which generate cognitive conflict. This can support pupils to think more deeply about the concept.</a:t>
            </a:r>
            <a:endParaRPr lang="en-US" sz="1200" dirty="0">
              <a:solidFill>
                <a:schemeClr val="tx1"/>
              </a:solidFill>
              <a:latin typeface="+mn-lt"/>
            </a:endParaRPr>
          </a:p>
          <a:p>
            <a:pPr>
              <a:defRPr/>
            </a:pPr>
            <a:endParaRPr lang="en-GB" sz="1200" dirty="0">
              <a:solidFill>
                <a:schemeClr val="tx1"/>
              </a:solidFill>
              <a:latin typeface="+mn-lt"/>
            </a:endParaRPr>
          </a:p>
          <a:p>
            <a:pPr>
              <a:defRPr/>
            </a:pPr>
            <a:r>
              <a:rPr lang="en-GB" sz="1200" dirty="0">
                <a:solidFill>
                  <a:schemeClr val="tx1"/>
                </a:solidFill>
                <a:latin typeface="+mn-lt"/>
              </a:rPr>
              <a:t>They also recognise that some teachers may be concerned that raising misconceptions can make pupils more likely to believe these, but they state that research indicates that this does not happen in practice and that concept cartoons can be a very effective way to challenge misconceptions </a:t>
            </a:r>
            <a:r>
              <a:rPr lang="en-GB" sz="1200" b="1" dirty="0">
                <a:solidFill>
                  <a:schemeClr val="tx1"/>
                </a:solidFill>
                <a:latin typeface="+mn-lt"/>
              </a:rPr>
              <a:t>[Reveal]. </a:t>
            </a:r>
            <a:endParaRPr lang="en-GB" sz="1200" dirty="0">
              <a:solidFill>
                <a:schemeClr val="tx1"/>
              </a:solidFill>
              <a:latin typeface="+mn-lt"/>
            </a:endParaRPr>
          </a:p>
          <a:p>
            <a:pPr marL="0" marR="0" lvl="0" indent="0" algn="l" defTabSz="914400">
              <a:lnSpc>
                <a:spcPct val="100000"/>
              </a:lnSpc>
              <a:spcBef>
                <a:spcPts val="0"/>
              </a:spcBef>
              <a:spcAft>
                <a:spcPts val="0"/>
              </a:spcAft>
              <a:buClrTx/>
              <a:buSzTx/>
              <a:buFontTx/>
              <a:buNone/>
              <a:tabLst/>
              <a:defRPr/>
            </a:pPr>
            <a:endParaRPr lang="en-GB" sz="1200" b="1" i="0" dirty="0">
              <a:solidFill>
                <a:schemeClr val="tx1"/>
              </a:solidFill>
              <a:latin typeface="+mn-lt"/>
              <a:cs typeface="Calibri"/>
            </a:endParaRPr>
          </a:p>
          <a:p>
            <a:pPr>
              <a:defRPr/>
            </a:pPr>
            <a:r>
              <a:rPr lang="en-GB" sz="1200" dirty="0">
                <a:solidFill>
                  <a:schemeClr val="tx1"/>
                </a:solidFill>
                <a:latin typeface="+mn-lt"/>
              </a:rPr>
              <a:t>Research on the use of concept cartoons demonstrates they can also support pupils otherwise reluctant to express their own views due to the low-stakes nature of discussing others/characters views rather than their own. Therefore, concept cartoons can be a valuable tool for pupils with special education needs particularly those that may lack confidence in putting forward their views in certain contexts </a:t>
            </a:r>
            <a:r>
              <a:rPr lang="en-GB" sz="1200" i="1" dirty="0">
                <a:solidFill>
                  <a:schemeClr val="tx1"/>
                </a:solidFill>
                <a:latin typeface="+mn-lt"/>
              </a:rPr>
              <a:t>(</a:t>
            </a:r>
            <a:r>
              <a:rPr lang="en-GB" sz="1200" i="1" dirty="0" err="1">
                <a:solidFill>
                  <a:schemeClr val="tx1"/>
                </a:solidFill>
                <a:latin typeface="+mn-lt"/>
              </a:rPr>
              <a:t>Kabapinar</a:t>
            </a:r>
            <a:r>
              <a:rPr lang="en-GB" sz="1200" i="1" dirty="0">
                <a:solidFill>
                  <a:schemeClr val="tx1"/>
                </a:solidFill>
                <a:latin typeface="+mn-lt"/>
              </a:rPr>
              <a:t>, 2009). </a:t>
            </a:r>
            <a:endParaRPr lang="en-GB" sz="1200" i="1" dirty="0">
              <a:solidFill>
                <a:schemeClr val="tx1"/>
              </a:solidFill>
              <a:latin typeface="+mn-lt"/>
              <a:cs typeface="Calibri"/>
            </a:endParaRPr>
          </a:p>
          <a:p>
            <a:pPr>
              <a:defRPr/>
            </a:pPr>
            <a:endParaRPr lang="en-GB" sz="120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tx1"/>
                </a:solidFill>
                <a:latin typeface="+mn-lt"/>
              </a:rPr>
              <a:t>Link to next slide: </a:t>
            </a:r>
            <a:r>
              <a:rPr lang="en-GB" sz="1200" b="0" i="0" dirty="0">
                <a:solidFill>
                  <a:schemeClr val="tx1"/>
                </a:solidFill>
                <a:latin typeface="+mn-lt"/>
              </a:rPr>
              <a:t>Let’s explore this concept cartoon more.</a:t>
            </a:r>
            <a:endParaRPr lang="en-GB" sz="1200" b="1" i="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strike="noStrike"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strike="noStrike" dirty="0">
                <a:solidFill>
                  <a:schemeClr val="tx1"/>
                </a:solidFill>
                <a:latin typeface="+mn-lt"/>
              </a:rPr>
              <a:t>Research reference: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err="1">
                <a:solidFill>
                  <a:schemeClr val="tx1"/>
                </a:solidFill>
                <a:effectLst/>
                <a:latin typeface="+mn-lt"/>
              </a:rPr>
              <a:t>Kabapinar</a:t>
            </a:r>
            <a:r>
              <a:rPr lang="en-GB" sz="1200" b="0" i="0" dirty="0">
                <a:solidFill>
                  <a:schemeClr val="tx1"/>
                </a:solidFill>
                <a:effectLst/>
                <a:latin typeface="+mn-lt"/>
              </a:rPr>
              <a:t>, F.  (2009) What Makes Concept Cartoons More Effective? Using Research to Inform Practice. </a:t>
            </a:r>
            <a:r>
              <a:rPr lang="en-GB" sz="1200" b="0" i="1" dirty="0" err="1">
                <a:solidFill>
                  <a:schemeClr val="tx1"/>
                </a:solidFill>
                <a:effectLst/>
                <a:latin typeface="+mn-lt"/>
              </a:rPr>
              <a:t>Egitim</a:t>
            </a:r>
            <a:r>
              <a:rPr lang="en-GB" sz="1200" b="0" i="1" dirty="0">
                <a:solidFill>
                  <a:schemeClr val="tx1"/>
                </a:solidFill>
                <a:effectLst/>
                <a:latin typeface="+mn-lt"/>
              </a:rPr>
              <a:t> </a:t>
            </a:r>
            <a:r>
              <a:rPr lang="en-GB" sz="1200" b="0" i="1" dirty="0" err="1">
                <a:solidFill>
                  <a:schemeClr val="tx1"/>
                </a:solidFill>
                <a:effectLst/>
                <a:latin typeface="+mn-lt"/>
              </a:rPr>
              <a:t>ve</a:t>
            </a:r>
            <a:r>
              <a:rPr lang="en-GB" sz="1200" b="0" i="1" dirty="0">
                <a:solidFill>
                  <a:schemeClr val="tx1"/>
                </a:solidFill>
                <a:effectLst/>
                <a:latin typeface="+mn-lt"/>
              </a:rPr>
              <a:t> </a:t>
            </a:r>
            <a:r>
              <a:rPr lang="en-GB" sz="1200" b="0" i="1" dirty="0" err="1">
                <a:solidFill>
                  <a:schemeClr val="tx1"/>
                </a:solidFill>
                <a:effectLst/>
                <a:latin typeface="+mn-lt"/>
              </a:rPr>
              <a:t>Bilim</a:t>
            </a:r>
            <a:r>
              <a:rPr lang="en-GB" sz="1200" b="0" i="0" dirty="0">
                <a:solidFill>
                  <a:schemeClr val="tx1"/>
                </a:solidFill>
                <a:effectLst/>
                <a:latin typeface="+mn-lt"/>
              </a:rPr>
              <a:t>, </a:t>
            </a:r>
            <a:r>
              <a:rPr lang="en-GB" sz="1200" b="0" i="1" dirty="0">
                <a:solidFill>
                  <a:schemeClr val="tx1"/>
                </a:solidFill>
                <a:effectLst/>
                <a:latin typeface="+mn-lt"/>
              </a:rPr>
              <a:t>34</a:t>
            </a:r>
            <a:r>
              <a:rPr lang="en-GB" sz="1200" b="0" i="0" dirty="0">
                <a:solidFill>
                  <a:schemeClr val="tx1"/>
                </a:solidFill>
                <a:effectLst/>
                <a:latin typeface="+mn-lt"/>
              </a:rPr>
              <a:t>(154), 104.</a:t>
            </a:r>
            <a:endParaRPr lang="en-GB" sz="1200" b="1" i="0" strike="noStrike"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tx1"/>
                </a:solidFill>
                <a:effectLst/>
                <a:latin typeface="+mn-lt"/>
                <a:cs typeface="Arial"/>
              </a:rPr>
              <a:t>Naylor, S. &amp; Keogh, B. (2013) Concept Cartoons: What have we Learnt? </a:t>
            </a:r>
            <a:r>
              <a:rPr lang="en-GB" sz="1200" b="0" i="1" dirty="0">
                <a:solidFill>
                  <a:schemeClr val="tx1"/>
                </a:solidFill>
                <a:effectLst/>
                <a:latin typeface="+mn-lt"/>
                <a:cs typeface="Arial"/>
              </a:rPr>
              <a:t>Journal of Turkish Science Education</a:t>
            </a:r>
            <a:r>
              <a:rPr lang="en-GB" sz="1200" b="0" i="0" dirty="0">
                <a:solidFill>
                  <a:schemeClr val="tx1"/>
                </a:solidFill>
                <a:effectLst/>
                <a:latin typeface="+mn-lt"/>
                <a:cs typeface="Arial"/>
              </a:rPr>
              <a:t>, </a:t>
            </a:r>
            <a:r>
              <a:rPr lang="en-GB" sz="1200" b="0" i="1" dirty="0">
                <a:solidFill>
                  <a:schemeClr val="tx1"/>
                </a:solidFill>
                <a:effectLst/>
                <a:latin typeface="+mn-lt"/>
                <a:cs typeface="Arial"/>
              </a:rPr>
              <a:t>10</a:t>
            </a:r>
            <a:r>
              <a:rPr lang="en-GB" sz="1200" b="0" i="0" dirty="0">
                <a:solidFill>
                  <a:schemeClr val="tx1"/>
                </a:solidFill>
                <a:effectLst/>
                <a:latin typeface="+mn-lt"/>
                <a:cs typeface="Arial"/>
              </a:rPr>
              <a:t>(1), 3</a:t>
            </a:r>
            <a:r>
              <a:rPr lang="en-GB" sz="1200" b="0" dirty="0">
                <a:solidFill>
                  <a:schemeClr val="tx1"/>
                </a:solidFill>
                <a:latin typeface="+mn-lt"/>
              </a:rPr>
              <a:t>–</a:t>
            </a:r>
            <a:r>
              <a:rPr lang="en-GB" sz="1200" b="0" i="0" dirty="0">
                <a:solidFill>
                  <a:schemeClr val="tx1"/>
                </a:solidFill>
                <a:effectLst/>
                <a:latin typeface="+mn-lt"/>
                <a:cs typeface="Arial"/>
              </a:rPr>
              <a:t>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strike="noStrike" dirty="0">
              <a:solidFill>
                <a:schemeClr val="tx1"/>
              </a:solidFill>
              <a:effectLst/>
              <a:latin typeface="+mn-lt"/>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strike="noStrike" dirty="0">
                <a:solidFill>
                  <a:schemeClr val="tx1"/>
                </a:solidFill>
                <a:effectLst/>
                <a:latin typeface="+mn-lt"/>
                <a:cs typeface="Arial"/>
              </a:rPr>
              <a:t>Resources: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strike="noStrike" dirty="0">
                <a:solidFill>
                  <a:schemeClr val="tx1"/>
                </a:solidFill>
                <a:effectLst/>
                <a:latin typeface="+mn-lt"/>
                <a:cs typeface="Arial"/>
              </a:rPr>
              <a:t>Concept cartoon taken from Millgate House Ltd. In Concept Cartoons Lead The Way https://johndabell.com/2018/02/13/concept-cartoons-lead-the-way/ </a:t>
            </a:r>
            <a:endParaRPr lang="en-GB" sz="1200" b="0" i="0" strike="noStrike" dirty="0">
              <a:solidFill>
                <a:schemeClr val="tx1"/>
              </a:solidFill>
              <a:latin typeface="+mn-lt"/>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18</a:t>
            </a:fld>
            <a:endParaRPr lang="en-GB"/>
          </a:p>
        </p:txBody>
      </p:sp>
    </p:spTree>
    <p:extLst>
      <p:ext uri="{BB962C8B-B14F-4D97-AF65-F5344CB8AC3E}">
        <p14:creationId xmlns:p14="http://schemas.microsoft.com/office/powerpoint/2010/main" val="27061679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01:01 – 01:08 (7 minutes)</a:t>
            </a:r>
          </a:p>
          <a:p>
            <a:endParaRPr lang="en-GB" sz="1200" b="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t>KLP: </a:t>
            </a:r>
            <a:r>
              <a:rPr lang="en-GB" b="0" i="1" dirty="0"/>
              <a:t>Concept cartoons can be used as a formative assessment tool to assess understanding at various points in the lesson; they can be used to identify and draw out misconceptions, check that pupils are not developing misconceptions during learning and inform future planning. </a:t>
            </a:r>
            <a:r>
              <a:rPr lang="en-GB" b="0" i="1"/>
              <a:t>Carefully structuring tasks and questions can support you to anticipate, identify and address pupils’ knowledge gaps and misconceptions to support them to overcome them.</a:t>
            </a:r>
          </a:p>
          <a:p>
            <a:endParaRPr lang="en-GB" sz="1200" dirty="0">
              <a:solidFill>
                <a:schemeClr val="tx1"/>
              </a:solidFill>
              <a:latin typeface="+mn-lt"/>
            </a:endParaRPr>
          </a:p>
          <a:p>
            <a:pPr>
              <a:lnSpc>
                <a:spcPct val="107000"/>
              </a:lnSpc>
              <a:spcAft>
                <a:spcPts val="800"/>
              </a:spcAft>
            </a:pPr>
            <a:r>
              <a:rPr lang="en-GB" sz="1200" b="1" i="0" dirty="0">
                <a:solidFill>
                  <a:schemeClr val="tx1"/>
                </a:solidFill>
                <a:latin typeface="+mn-lt"/>
              </a:rPr>
              <a:t>Explain: </a:t>
            </a:r>
            <a:r>
              <a:rPr lang="en-GB" sz="1200" dirty="0">
                <a:solidFill>
                  <a:schemeClr val="tx1"/>
                </a:solidFill>
                <a:effectLst/>
                <a:latin typeface="+mn-lt"/>
                <a:ea typeface="Calibri" panose="020F0502020204030204" pitchFamily="34" charset="0"/>
                <a:cs typeface="Calibri" panose="020F0502020204030204" pitchFamily="34" charset="0"/>
              </a:rPr>
              <a:t> </a:t>
            </a:r>
            <a:endParaRPr lang="en-GB" sz="12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NZ" sz="1200" dirty="0">
                <a:solidFill>
                  <a:schemeClr val="tx1"/>
                </a:solidFill>
                <a:effectLst/>
                <a:latin typeface="+mn-lt"/>
                <a:ea typeface="Verdana" panose="020B0604030504040204" pitchFamily="34" charset="0"/>
                <a:cs typeface="Verdana" panose="020B0604030504040204" pitchFamily="34" charset="0"/>
              </a:rPr>
              <a:t>We can use concept cartoons as a visual representation of science ideas. Using them in lessons allows a range of viewpoints, about the specific science topic to be put forward. They also are designed to motivate and engage students and stimulate discussion of their ideas. The viewpoints include common areas of misunderstanding to draw pupils’ attention to the misconceptions and enable pupils to have a discussion around these misconceptions; as well as presenting </a:t>
            </a:r>
            <a:r>
              <a:rPr lang="en-GB" sz="1200" dirty="0">
                <a:solidFill>
                  <a:schemeClr val="tx1"/>
                </a:solidFill>
                <a:effectLst/>
                <a:latin typeface="+mn-lt"/>
                <a:ea typeface="Times New Roman" panose="02020603050405020304" pitchFamily="18" charset="0"/>
                <a:cs typeface="Verdana" panose="020B0604030504040204" pitchFamily="34" charset="0"/>
              </a:rPr>
              <a:t>the scientifically correct ideas to the pupils.</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200" dirty="0">
              <a:solidFill>
                <a:schemeClr val="tx1"/>
              </a:solidFill>
              <a:effectLst/>
              <a:latin typeface="+mn-lt"/>
              <a:ea typeface="Calibri" panose="020F0502020204030204" pitchFamily="34" charset="0"/>
              <a:cs typeface="Calibri" panose="020F0502020204030204" pitchFamily="34" charset="0"/>
            </a:endParaRPr>
          </a:p>
          <a:p>
            <a:pPr>
              <a:lnSpc>
                <a:spcPct val="107000"/>
              </a:lnSpc>
              <a:spcAft>
                <a:spcPts val="800"/>
              </a:spcAft>
            </a:pPr>
            <a:r>
              <a:rPr lang="en-GB" sz="1200" dirty="0">
                <a:solidFill>
                  <a:schemeClr val="tx1"/>
                </a:solidFill>
                <a:effectLst/>
                <a:latin typeface="+mn-lt"/>
                <a:ea typeface="Calibri" panose="020F0502020204030204" pitchFamily="34" charset="0"/>
                <a:cs typeface="Calibri" panose="020F0502020204030204" pitchFamily="34" charset="0"/>
              </a:rPr>
              <a:t>When using the concept cartoons, ask pupils to discuss why each character might hold their particular idea. Ask pupils to consider what </a:t>
            </a:r>
            <a:r>
              <a:rPr lang="en-GB" sz="1200" b="1" dirty="0">
                <a:solidFill>
                  <a:schemeClr val="tx1"/>
                </a:solidFill>
                <a:effectLst/>
                <a:latin typeface="+mn-lt"/>
                <a:ea typeface="Calibri" panose="020F0502020204030204" pitchFamily="34" charset="0"/>
                <a:cs typeface="Calibri" panose="020F0502020204030204" pitchFamily="34" charset="0"/>
              </a:rPr>
              <a:t>they</a:t>
            </a:r>
            <a:r>
              <a:rPr lang="en-GB" sz="1200" dirty="0">
                <a:solidFill>
                  <a:schemeClr val="tx1"/>
                </a:solidFill>
                <a:effectLst/>
                <a:latin typeface="+mn-lt"/>
                <a:ea typeface="Calibri" panose="020F0502020204030204" pitchFamily="34" charset="0"/>
                <a:cs typeface="Calibri" panose="020F0502020204030204" pitchFamily="34" charset="0"/>
              </a:rPr>
              <a:t> think about the different opinions. It will help them to justify their own ideas, clarify their scientific thinking and give them the opportunity to use scientific vocabulary. </a:t>
            </a:r>
            <a:endParaRPr lang="en-GB" sz="1200" dirty="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tx1"/>
                </a:solidFill>
                <a:effectLst/>
                <a:latin typeface="+mn-lt"/>
                <a:ea typeface="Calibri" panose="020F0502020204030204" pitchFamily="34" charset="0"/>
                <a:cs typeface="Calibri" panose="020F0502020204030204" pitchFamily="34" charset="0"/>
              </a:rPr>
              <a:t>Using science concept cartoons provides pupils with an opportunity to explore, challenge or consolidate the ideas raised. </a:t>
            </a:r>
            <a:endParaRPr lang="en-GB" sz="1200" dirty="0">
              <a:solidFill>
                <a:schemeClr val="tx1"/>
              </a:solidFill>
              <a:effectLst/>
              <a:latin typeface="+mn-lt"/>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200" dirty="0">
                <a:solidFill>
                  <a:schemeClr val="tx1"/>
                </a:solidFill>
                <a:effectLst/>
                <a:latin typeface="+mn-lt"/>
                <a:ea typeface="Calibri" panose="020F0502020204030204" pitchFamily="34" charset="0"/>
                <a:cs typeface="Calibri" panose="020F0502020204030204" pitchFamily="34" charset="0"/>
              </a:rPr>
              <a:t>Provide time for pupils to share their ideas. </a:t>
            </a:r>
            <a:endParaRPr lang="en-GB" sz="1200" dirty="0">
              <a:solidFill>
                <a:schemeClr val="tx1"/>
              </a:solidFill>
              <a:effectLst/>
              <a:latin typeface="+mn-lt"/>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200" dirty="0">
                <a:solidFill>
                  <a:schemeClr val="tx1"/>
                </a:solidFill>
                <a:effectLst/>
                <a:latin typeface="+mn-lt"/>
                <a:ea typeface="Calibri" panose="020F0502020204030204" pitchFamily="34" charset="0"/>
                <a:cs typeface="Calibri" panose="020F0502020204030204" pitchFamily="34" charset="0"/>
              </a:rPr>
              <a:t>Have they changed their minds and why?</a:t>
            </a:r>
          </a:p>
          <a:p>
            <a:pPr marL="342900" lvl="0" indent="-342900">
              <a:lnSpc>
                <a:spcPct val="107000"/>
              </a:lnSpc>
              <a:spcAft>
                <a:spcPts val="800"/>
              </a:spcAft>
              <a:buFont typeface="Symbol" panose="05050102010706020507" pitchFamily="18" charset="2"/>
              <a:buChar char=""/>
            </a:pPr>
            <a:endParaRPr lang="en-GB" sz="1200" dirty="0">
              <a:solidFill>
                <a:schemeClr val="tx1"/>
              </a:solidFill>
              <a:effectLst/>
              <a:latin typeface="+mn-l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r>
              <a:rPr lang="en-GB" sz="1200" dirty="0">
                <a:solidFill>
                  <a:schemeClr val="tx1"/>
                </a:solidFill>
                <a:effectLst/>
                <a:latin typeface="+mn-lt"/>
                <a:ea typeface="Calibri" panose="020F0502020204030204" pitchFamily="34" charset="0"/>
                <a:cs typeface="Calibri"/>
              </a:rPr>
              <a:t>In lower Key Stage 2, pupils learn about light and shadows. We want pupils to understand </a:t>
            </a:r>
            <a:r>
              <a:rPr lang="en-GB" sz="1200" b="1" dirty="0">
                <a:solidFill>
                  <a:schemeClr val="tx1"/>
                </a:solidFill>
                <a:effectLst/>
                <a:latin typeface="+mn-lt"/>
                <a:ea typeface="Calibri" panose="020F0502020204030204" pitchFamily="34" charset="0"/>
                <a:cs typeface="Calibri"/>
              </a:rPr>
              <a:t>[Reveal] </a:t>
            </a:r>
            <a:r>
              <a:rPr lang="en-GB" sz="1200" dirty="0">
                <a:solidFill>
                  <a:schemeClr val="tx1"/>
                </a:solidFill>
                <a:effectLst/>
                <a:latin typeface="+mn-lt"/>
                <a:ea typeface="Calibri" panose="020F0502020204030204" pitchFamily="34" charset="0"/>
                <a:cs typeface="Times New Roman" panose="02020603050405020304" pitchFamily="18" charset="0"/>
              </a:rPr>
              <a:t>light travels in a straight line. </a:t>
            </a:r>
            <a:r>
              <a:rPr lang="en-GB" sz="1200" b="0" dirty="0">
                <a:solidFill>
                  <a:schemeClr val="tx1"/>
                </a:solidFill>
                <a:effectLst/>
                <a:latin typeface="+mn-lt"/>
                <a:ea typeface="Calibri" panose="020F0502020204030204" pitchFamily="34" charset="0"/>
                <a:cs typeface="Times New Roman" panose="02020603050405020304" pitchFamily="18" charset="0"/>
              </a:rPr>
              <a:t>Shadows are formed when light, from a light source, is blocked by a solid object. ​​​​​​​The size of a shadow can change depending on the position of the object. The closer an object is to the light source the bigger the shadow. This is because a closer object blocks more of the light. Therefore the further away the object is from the light source, the smaller the shadow will be as it blocks less light. </a:t>
            </a: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endParaRPr lang="en-GB" sz="1200" dirty="0">
              <a:solidFill>
                <a:schemeClr val="tx1"/>
              </a:solidFill>
              <a:effectLst/>
              <a:latin typeface="+mn-lt"/>
              <a:ea typeface="Calibri" panose="020F0502020204030204" pitchFamily="34" charset="0"/>
              <a:cs typeface="Calibri"/>
            </a:endParaRP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r>
              <a:rPr lang="en-GB" sz="1200" dirty="0">
                <a:solidFill>
                  <a:schemeClr val="tx1"/>
                </a:solidFill>
                <a:effectLst/>
                <a:latin typeface="+mn-lt"/>
                <a:ea typeface="Calibri" panose="020F0502020204030204" pitchFamily="34" charset="0"/>
                <a:cs typeface="Calibri"/>
              </a:rPr>
              <a:t>Most pupils have preconceived ideas about shadows, which do not tend to be scientific. These misconceptions are generally well ingrained in the pupil’s mind and resistant to change </a:t>
            </a:r>
            <a:r>
              <a:rPr lang="en-GB" sz="1200" i="1" dirty="0">
                <a:solidFill>
                  <a:schemeClr val="tx1"/>
                </a:solidFill>
                <a:effectLst/>
                <a:latin typeface="+mn-lt"/>
                <a:ea typeface="Calibri" panose="020F0502020204030204" pitchFamily="34" charset="0"/>
                <a:cs typeface="Calibri"/>
              </a:rPr>
              <a:t>(</a:t>
            </a:r>
            <a:r>
              <a:rPr lang="en-GB" sz="1200" i="1" dirty="0" err="1">
                <a:solidFill>
                  <a:schemeClr val="tx1"/>
                </a:solidFill>
                <a:effectLst/>
                <a:latin typeface="+mn-lt"/>
                <a:ea typeface="Calibri" panose="020F0502020204030204" pitchFamily="34" charset="0"/>
                <a:cs typeface="Calibri"/>
              </a:rPr>
              <a:t>Eshach</a:t>
            </a:r>
            <a:r>
              <a:rPr lang="en-GB" sz="1200" i="1" dirty="0">
                <a:solidFill>
                  <a:schemeClr val="tx1"/>
                </a:solidFill>
                <a:effectLst/>
                <a:latin typeface="+mn-lt"/>
                <a:ea typeface="Calibri" panose="020F0502020204030204" pitchFamily="34" charset="0"/>
                <a:cs typeface="Calibri"/>
              </a:rPr>
              <a:t>, 2003)</a:t>
            </a:r>
            <a:r>
              <a:rPr lang="en-GB" sz="1200" dirty="0">
                <a:solidFill>
                  <a:schemeClr val="tx1"/>
                </a:solidFill>
                <a:effectLst/>
                <a:latin typeface="+mn-lt"/>
                <a:ea typeface="Calibri" panose="020F0502020204030204" pitchFamily="34" charset="0"/>
                <a:cs typeface="Calibri"/>
              </a:rPr>
              <a:t>. Without knowledge of light and how light functions pupils will no doubt have misconceptions of shadows. Common misconceptions pupils hold about shadows include: shadows are concrete objects, shadows come from within animate and inanimate objects and follow them, shadows are forced out of objects by light, shadows are reflections and these words may be used interchangeably, a shadow’s location depends on the position/direction of the object, the size of a shadow only depends on the size of the object, shadows exist at night/in the dark, multiple objects in the same path will cast separate shadows </a:t>
            </a:r>
            <a:r>
              <a:rPr lang="en-GB" sz="1200" i="1" dirty="0">
                <a:solidFill>
                  <a:schemeClr val="tx1"/>
                </a:solidFill>
                <a:effectLst/>
                <a:latin typeface="+mn-lt"/>
                <a:ea typeface="Calibri" panose="020F0502020204030204" pitchFamily="34" charset="0"/>
                <a:cs typeface="Calibri"/>
              </a:rPr>
              <a:t>(</a:t>
            </a:r>
            <a:r>
              <a:rPr lang="en-GB" sz="1200" i="1" dirty="0" err="1">
                <a:solidFill>
                  <a:schemeClr val="tx1"/>
                </a:solidFill>
                <a:effectLst/>
                <a:latin typeface="+mn-lt"/>
                <a:ea typeface="Calibri" panose="020F0502020204030204" pitchFamily="34" charset="0"/>
                <a:cs typeface="Calibri"/>
              </a:rPr>
              <a:t>Eshach</a:t>
            </a:r>
            <a:r>
              <a:rPr lang="en-GB" sz="1200" i="1" dirty="0">
                <a:solidFill>
                  <a:schemeClr val="tx1"/>
                </a:solidFill>
                <a:effectLst/>
                <a:latin typeface="+mn-lt"/>
                <a:ea typeface="Calibri" panose="020F0502020204030204" pitchFamily="34" charset="0"/>
                <a:cs typeface="Calibri"/>
              </a:rPr>
              <a:t>, 2003; Johnson et al., 1990; </a:t>
            </a:r>
            <a:r>
              <a:rPr lang="en-GB" sz="1200" i="1" dirty="0" err="1">
                <a:solidFill>
                  <a:schemeClr val="tx1"/>
                </a:solidFill>
                <a:effectLst/>
                <a:latin typeface="+mn-lt"/>
                <a:ea typeface="Calibri" panose="020F0502020204030204" pitchFamily="34" charset="0"/>
                <a:cs typeface="Calibri"/>
              </a:rPr>
              <a:t>Skamp</a:t>
            </a:r>
            <a:r>
              <a:rPr lang="en-GB" sz="1200" i="1" dirty="0">
                <a:solidFill>
                  <a:schemeClr val="tx1"/>
                </a:solidFill>
                <a:effectLst/>
                <a:latin typeface="+mn-lt"/>
                <a:ea typeface="Calibri" panose="020F0502020204030204" pitchFamily="34" charset="0"/>
                <a:cs typeface="Calibri"/>
              </a:rPr>
              <a:t>, 2007)</a:t>
            </a:r>
            <a:r>
              <a:rPr lang="en-GB" sz="1200" dirty="0">
                <a:solidFill>
                  <a:schemeClr val="tx1"/>
                </a:solidFill>
                <a:effectLst/>
                <a:latin typeface="+mn-lt"/>
                <a:ea typeface="Calibri" panose="020F0502020204030204" pitchFamily="34" charset="0"/>
                <a:cs typeface="Calibri"/>
              </a:rPr>
              <a:t>.</a:t>
            </a: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endParaRPr lang="en-GB" sz="1200" dirty="0">
              <a:solidFill>
                <a:schemeClr val="tx1"/>
              </a:solidFill>
              <a:effectLst/>
              <a:latin typeface="+mn-lt"/>
              <a:ea typeface="Calibri" panose="020F0502020204030204" pitchFamily="34" charset="0"/>
              <a:cs typeface="Calibri" panose="020F0502020204030204" pitchFamily="34" charset="0"/>
            </a:endParaRPr>
          </a:p>
          <a:p>
            <a:pPr>
              <a:lnSpc>
                <a:spcPct val="107000"/>
              </a:lnSpc>
              <a:spcAft>
                <a:spcPts val="800"/>
              </a:spcAft>
              <a:buFont typeface="Symbol" panose="05050102010706020507" pitchFamily="18" charset="2"/>
              <a:defRPr/>
            </a:pPr>
            <a:r>
              <a:rPr lang="en-GB" sz="1200" b="1" dirty="0">
                <a:solidFill>
                  <a:schemeClr val="tx1"/>
                </a:solidFill>
                <a:latin typeface="+mn-lt"/>
                <a:ea typeface="Calibri" panose="020F0502020204030204" pitchFamily="34" charset="0"/>
                <a:cs typeface="Calibri"/>
              </a:rPr>
              <a:t>Ask:</a:t>
            </a:r>
          </a:p>
          <a:p>
            <a:pPr>
              <a:lnSpc>
                <a:spcPct val="107000"/>
              </a:lnSpc>
              <a:spcAft>
                <a:spcPts val="800"/>
              </a:spcAft>
              <a:defRPr/>
            </a:pPr>
            <a:r>
              <a:rPr lang="en-GB" sz="1200" b="1" dirty="0">
                <a:solidFill>
                  <a:schemeClr val="tx1"/>
                </a:solidFill>
                <a:effectLst/>
                <a:latin typeface="+mn-lt"/>
                <a:ea typeface="Calibri" panose="020F0502020204030204" pitchFamily="34" charset="0"/>
                <a:cs typeface="Times New Roman" panose="02020603050405020304" pitchFamily="18" charset="0"/>
              </a:rPr>
              <a:t>[Reveal]</a:t>
            </a:r>
            <a:r>
              <a:rPr lang="en-GB" sz="1200" b="0" dirty="0">
                <a:solidFill>
                  <a:schemeClr val="tx1"/>
                </a:solidFill>
                <a:effectLst/>
                <a:latin typeface="+mn-lt"/>
                <a:ea typeface="Calibri" panose="020F0502020204030204" pitchFamily="34" charset="0"/>
                <a:cs typeface="Times New Roman" panose="02020603050405020304" pitchFamily="18" charset="0"/>
              </a:rPr>
              <a:t> </a:t>
            </a:r>
            <a:r>
              <a:rPr lang="en-GB" sz="1200" dirty="0">
                <a:solidFill>
                  <a:schemeClr val="tx1"/>
                </a:solidFill>
                <a:effectLst/>
                <a:latin typeface="+mn-lt"/>
                <a:ea typeface="Calibri" panose="020F0502020204030204" pitchFamily="34" charset="0"/>
                <a:cs typeface="Calibri"/>
              </a:rPr>
              <a:t>Let’s have a look at the example </a:t>
            </a:r>
            <a:r>
              <a:rPr lang="en-GB" sz="1200" dirty="0">
                <a:solidFill>
                  <a:schemeClr val="tx1"/>
                </a:solidFill>
                <a:latin typeface="+mn-lt"/>
                <a:ea typeface="Calibri" panose="020F0502020204030204" pitchFamily="34" charset="0"/>
                <a:cs typeface="Calibri"/>
              </a:rPr>
              <a:t>concept cartoon shown here on </a:t>
            </a:r>
            <a:r>
              <a:rPr lang="en-GB" sz="1200" dirty="0">
                <a:solidFill>
                  <a:schemeClr val="tx1"/>
                </a:solidFill>
                <a:effectLst/>
                <a:latin typeface="+mn-lt"/>
                <a:ea typeface="Calibri" panose="020F0502020204030204" pitchFamily="34" charset="0"/>
                <a:cs typeface="Calibri"/>
              </a:rPr>
              <a:t>the slide which we can use to identify and address misconceptions related to light and shadows.</a:t>
            </a:r>
          </a:p>
          <a:p>
            <a:pPr>
              <a:lnSpc>
                <a:spcPct val="107000"/>
              </a:lnSpc>
              <a:spcAft>
                <a:spcPts val="800"/>
              </a:spcAft>
              <a:defRPr/>
            </a:pPr>
            <a:endParaRPr lang="en-GB" sz="1200" dirty="0">
              <a:solidFill>
                <a:schemeClr val="tx1"/>
              </a:solidFill>
              <a:effectLst/>
              <a:latin typeface="+mn-lt"/>
              <a:ea typeface="Calibri" panose="020F0502020204030204" pitchFamily="34" charset="0"/>
              <a:cs typeface="Calibri" panose="020F0502020204030204" pitchFamily="34" charset="0"/>
            </a:endParaRPr>
          </a:p>
          <a:p>
            <a:r>
              <a:rPr lang="en-GB" sz="1200" b="1" dirty="0">
                <a:solidFill>
                  <a:schemeClr val="tx1"/>
                </a:solidFill>
                <a:effectLst/>
                <a:latin typeface="+mn-lt"/>
                <a:ea typeface="Calibri" panose="020F0502020204030204" pitchFamily="34" charset="0"/>
                <a:cs typeface="Times New Roman" panose="02020603050405020304" pitchFamily="18" charset="0"/>
              </a:rPr>
              <a:t>[Reveal]</a:t>
            </a:r>
            <a:r>
              <a:rPr lang="en-GB" sz="1200" b="0" dirty="0">
                <a:solidFill>
                  <a:schemeClr val="tx1"/>
                </a:solidFill>
                <a:effectLst/>
                <a:latin typeface="+mn-lt"/>
                <a:ea typeface="Calibri" panose="020F0502020204030204" pitchFamily="34" charset="0"/>
                <a:cs typeface="Times New Roman" panose="02020603050405020304" pitchFamily="18" charset="0"/>
              </a:rPr>
              <a:t> Which are the common misconceptions? Which statements are the plausible alternative viewpoints? How d</a:t>
            </a:r>
            <a:r>
              <a:rPr lang="en-GB" sz="1200" dirty="0">
                <a:solidFill>
                  <a:schemeClr val="tx1"/>
                </a:solidFill>
                <a:latin typeface="+mn-lt"/>
              </a:rPr>
              <a:t>oes it challenge misconceptions? </a:t>
            </a:r>
            <a:r>
              <a:rPr lang="en-GB" sz="1200" dirty="0">
                <a:solidFill>
                  <a:schemeClr val="tx1"/>
                </a:solidFill>
                <a:effectLst/>
                <a:latin typeface="+mn-lt"/>
                <a:ea typeface="Calibri" panose="020F0502020204030204" pitchFamily="34" charset="0"/>
                <a:cs typeface="Calibri" panose="020F0502020204030204" pitchFamily="34" charset="0"/>
              </a:rPr>
              <a:t> </a:t>
            </a:r>
          </a:p>
          <a:p>
            <a:endParaRPr lang="en-GB" sz="1200" dirty="0">
              <a:solidFill>
                <a:schemeClr val="tx1"/>
              </a:solidFill>
              <a:effectLst/>
              <a:latin typeface="+mn-lt"/>
              <a:ea typeface="Calibri" panose="020F0502020204030204" pitchFamily="34" charset="0"/>
              <a:cs typeface="Calibri" panose="020F0502020204030204" pitchFamily="34" charset="0"/>
            </a:endParaRPr>
          </a:p>
          <a:p>
            <a:r>
              <a:rPr lang="en-GB" sz="1200" b="0" i="1" u="none" strike="noStrike" dirty="0">
                <a:solidFill>
                  <a:schemeClr val="tx1"/>
                </a:solidFill>
                <a:effectLst/>
                <a:latin typeface="+mn-lt"/>
              </a:rPr>
              <a:t>Take ECT responses through the chat bar or hands up/unmute then read through the explain below.</a:t>
            </a:r>
            <a:r>
              <a:rPr lang="en-GB" sz="1200" b="0" i="0" dirty="0">
                <a:solidFill>
                  <a:schemeClr val="tx1"/>
                </a:solidFill>
                <a:effectLst/>
                <a:latin typeface="+mn-lt"/>
              </a:rPr>
              <a:t>​</a:t>
            </a:r>
          </a:p>
          <a:p>
            <a:endParaRPr lang="en-GB" sz="1200" b="1" dirty="0">
              <a:solidFill>
                <a:schemeClr val="tx1"/>
              </a:solidFill>
              <a:effectLst/>
              <a:latin typeface="+mn-lt"/>
              <a:ea typeface="Calibri" panose="020F0502020204030204" pitchFamily="34" charset="0"/>
              <a:cs typeface="Calibri" panose="020F0502020204030204" pitchFamily="34" charset="0"/>
            </a:endParaRPr>
          </a:p>
          <a:p>
            <a:pPr>
              <a:lnSpc>
                <a:spcPct val="107000"/>
              </a:lnSpc>
              <a:spcAft>
                <a:spcPts val="800"/>
              </a:spcAft>
            </a:pPr>
            <a:r>
              <a:rPr lang="en-GB" sz="1200" b="1" dirty="0">
                <a:solidFill>
                  <a:schemeClr val="tx1"/>
                </a:solidFill>
                <a:effectLst/>
                <a:latin typeface="+mn-lt"/>
                <a:ea typeface="Calibri" panose="020F0502020204030204" pitchFamily="34" charset="0"/>
                <a:cs typeface="Calibri" panose="020F0502020204030204" pitchFamily="34" charset="0"/>
              </a:rPr>
              <a:t>Explain:</a:t>
            </a:r>
            <a:endParaRPr lang="en-GB" sz="1200" b="1" dirty="0">
              <a:solidFill>
                <a:schemeClr val="tx1"/>
              </a:solidFill>
              <a:effectLst/>
              <a:latin typeface="+mn-lt"/>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r>
              <a:rPr lang="en-GB" sz="1200" i="0" dirty="0">
                <a:solidFill>
                  <a:schemeClr val="tx1"/>
                </a:solidFill>
                <a:effectLst/>
                <a:latin typeface="+mn-lt"/>
                <a:ea typeface="Calibri" panose="020F0502020204030204" pitchFamily="34" charset="0"/>
                <a:cs typeface="Times New Roman" panose="02020603050405020304" pitchFamily="18" charset="0"/>
              </a:rPr>
              <a:t>“My shadow is biggest when I am close to the screen and far away from the lamp”.  This is a common misconception, the </a:t>
            </a:r>
            <a:r>
              <a:rPr lang="en-GB" sz="1200" b="1" i="0" dirty="0">
                <a:solidFill>
                  <a:schemeClr val="tx1"/>
                </a:solidFill>
                <a:effectLst/>
                <a:latin typeface="+mn-lt"/>
                <a:ea typeface="Calibri" panose="020F0502020204030204" pitchFamily="34" charset="0"/>
                <a:cs typeface="Times New Roman" panose="02020603050405020304" pitchFamily="18" charset="0"/>
              </a:rPr>
              <a:t>further away</a:t>
            </a:r>
            <a:r>
              <a:rPr lang="en-GB" sz="1200" i="0" dirty="0">
                <a:solidFill>
                  <a:schemeClr val="tx1"/>
                </a:solidFill>
                <a:effectLst/>
                <a:latin typeface="+mn-lt"/>
                <a:ea typeface="Calibri" panose="020F0502020204030204" pitchFamily="34" charset="0"/>
                <a:cs typeface="Times New Roman" panose="02020603050405020304" pitchFamily="18" charset="0"/>
              </a:rPr>
              <a:t> the object is from the light source, the </a:t>
            </a:r>
            <a:r>
              <a:rPr lang="en-GB" sz="1200" b="1" i="0" dirty="0">
                <a:solidFill>
                  <a:schemeClr val="tx1"/>
                </a:solidFill>
                <a:effectLst/>
                <a:latin typeface="+mn-lt"/>
                <a:ea typeface="Calibri" panose="020F0502020204030204" pitchFamily="34" charset="0"/>
                <a:cs typeface="Times New Roman" panose="02020603050405020304" pitchFamily="18" charset="0"/>
              </a:rPr>
              <a:t>smaller </a:t>
            </a:r>
            <a:r>
              <a:rPr lang="en-GB" sz="1200" i="0" dirty="0">
                <a:solidFill>
                  <a:schemeClr val="tx1"/>
                </a:solidFill>
                <a:effectLst/>
                <a:latin typeface="+mn-lt"/>
                <a:ea typeface="Calibri" panose="020F0502020204030204" pitchFamily="34" charset="0"/>
                <a:cs typeface="Times New Roman" panose="02020603050405020304" pitchFamily="18" charset="0"/>
              </a:rPr>
              <a:t>the shadow will be as it blocks less light. </a:t>
            </a:r>
          </a:p>
          <a:p>
            <a:pPr marL="171450" indent="-171450">
              <a:buFont typeface="Arial" panose="020B0604020202020204" pitchFamily="34" charset="0"/>
              <a:buChar char="•"/>
            </a:pPr>
            <a:r>
              <a:rPr lang="en-GB" sz="1200" i="0" dirty="0">
                <a:solidFill>
                  <a:schemeClr val="tx1"/>
                </a:solidFill>
                <a:effectLst/>
                <a:latin typeface="+mn-lt"/>
                <a:ea typeface="Calibri" panose="020F0502020204030204" pitchFamily="34" charset="0"/>
                <a:cs typeface="Times New Roman" panose="02020603050405020304" pitchFamily="18" charset="0"/>
              </a:rPr>
              <a:t>“The shadow is the same no matter where you stand”. This is another misconception as already outlined above but by having this statement it allows pupils to discuss and explain why this is not true. They may even demonstrate </a:t>
            </a:r>
            <a:r>
              <a:rPr lang="en-GB" sz="1200" b="0" i="0" dirty="0">
                <a:solidFill>
                  <a:schemeClr val="tx1"/>
                </a:solidFill>
                <a:effectLst/>
                <a:latin typeface="+mn-lt"/>
                <a:ea typeface="Calibri" panose="020F0502020204030204" pitchFamily="34" charset="0"/>
                <a:cs typeface="Times New Roman" panose="02020603050405020304" pitchFamily="18" charset="0"/>
              </a:rPr>
              <a:t>that </a:t>
            </a:r>
            <a:r>
              <a:rPr lang="en-NZ" sz="1200" b="0" i="0" dirty="0">
                <a:solidFill>
                  <a:schemeClr val="tx1"/>
                </a:solidFill>
                <a:effectLst/>
                <a:latin typeface="+mn-lt"/>
                <a:ea typeface="Verdana" panose="020B0604030504040204" pitchFamily="34" charset="0"/>
                <a:cs typeface="Times New Roman" panose="02020603050405020304" pitchFamily="18" charset="0"/>
              </a:rPr>
              <a:t>t</a:t>
            </a:r>
            <a:r>
              <a:rPr lang="en-NZ" sz="1200" b="0" i="0" dirty="0">
                <a:solidFill>
                  <a:schemeClr val="tx1"/>
                </a:solidFill>
                <a:effectLst/>
                <a:latin typeface="+mn-lt"/>
                <a:ea typeface="Verdana" panose="020B0604030504040204" pitchFamily="34" charset="0"/>
                <a:cs typeface="Verdana" panose="020B0604030504040204" pitchFamily="34" charset="0"/>
              </a:rPr>
              <a:t>he shadow is darker and sharper at the source of the shadow and </a:t>
            </a:r>
            <a:r>
              <a:rPr lang="en-NZ" sz="1200" i="0" dirty="0">
                <a:solidFill>
                  <a:schemeClr val="tx1"/>
                </a:solidFill>
                <a:effectLst/>
                <a:latin typeface="+mn-lt"/>
                <a:ea typeface="Verdana" panose="020B0604030504040204" pitchFamily="34" charset="0"/>
                <a:cs typeface="Verdana" panose="020B0604030504040204" pitchFamily="34" charset="0"/>
              </a:rPr>
              <a:t>softens and becomes lighter the further away it is from the object casting the shadow. </a:t>
            </a:r>
          </a:p>
          <a:p>
            <a:pPr marL="171450" indent="-171450">
              <a:buFont typeface="Arial" panose="020B0604020202020204" pitchFamily="34" charset="0"/>
              <a:buChar char="•"/>
            </a:pPr>
            <a:r>
              <a:rPr lang="en-GB" sz="1200" i="0" dirty="0">
                <a:solidFill>
                  <a:schemeClr val="tx1"/>
                </a:solidFill>
                <a:effectLst/>
                <a:latin typeface="+mn-lt"/>
                <a:ea typeface="Calibri" panose="020F0502020204030204" pitchFamily="34" charset="0"/>
                <a:cs typeface="Times New Roman" panose="02020603050405020304" pitchFamily="18" charset="0"/>
              </a:rPr>
              <a:t>“Standing close to the lamp makes your shadow clearer”. This is true, as the object gets closer to the light source, the shadow of that object becomes darker and clearer as it is blocking more light than it was further away. However, if we were to put our hand in front of the wall and away from the light source the shadow would be darker and clearer as our hand is blocking the light from getting to that part of the wall. </a:t>
            </a:r>
          </a:p>
          <a:p>
            <a:pPr marL="171450" indent="-171450">
              <a:buFont typeface="Arial" panose="020B0604020202020204" pitchFamily="34" charset="0"/>
              <a:buChar char="•"/>
            </a:pPr>
            <a:r>
              <a:rPr lang="en-GB" sz="1200" i="0" dirty="0">
                <a:solidFill>
                  <a:schemeClr val="tx1"/>
                </a:solidFill>
                <a:effectLst/>
                <a:latin typeface="+mn-lt"/>
                <a:ea typeface="Calibri" panose="020F0502020204030204" pitchFamily="34" charset="0"/>
                <a:cs typeface="Times New Roman" panose="02020603050405020304" pitchFamily="18" charset="0"/>
              </a:rPr>
              <a:t>“Your shadow is biggest when you are closer to the lamp”.  This is true, t</a:t>
            </a:r>
            <a:r>
              <a:rPr lang="en-GB" sz="1200" b="0" i="0" dirty="0">
                <a:solidFill>
                  <a:schemeClr val="tx1"/>
                </a:solidFill>
                <a:effectLst/>
                <a:latin typeface="+mn-lt"/>
              </a:rPr>
              <a:t>he closer to the light source an object is, the bigger the shadow will be. This is because the object blocks more of the light.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chemeClr val="tx1"/>
              </a:solidFill>
              <a:latin typeface="+mn-lt"/>
            </a:endParaRPr>
          </a:p>
          <a:p>
            <a:pPr>
              <a:defRPr/>
            </a:pPr>
            <a:r>
              <a:rPr lang="en-GB" sz="1200" b="1" dirty="0">
                <a:solidFill>
                  <a:schemeClr val="tx1"/>
                </a:solidFill>
                <a:latin typeface="+mn-lt"/>
              </a:rPr>
              <a:t>Link to next slide: </a:t>
            </a:r>
            <a:r>
              <a:rPr lang="en-GB" sz="1200" b="0" dirty="0">
                <a:solidFill>
                  <a:schemeClr val="tx1"/>
                </a:solidFill>
                <a:latin typeface="+mn-lt"/>
              </a:rPr>
              <a:t>We are now going to look at how you can use concept cartoons within your own practice in order to support pupils and expose misconceptions.</a:t>
            </a:r>
            <a:endParaRPr lang="en-GB" sz="120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strike="noStrike"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strike="noStrike" dirty="0">
                <a:solidFill>
                  <a:schemeClr val="tx1"/>
                </a:solidFill>
                <a:effectLst/>
                <a:latin typeface="+mn-lt"/>
              </a:rPr>
              <a:t>References: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err="1">
                <a:solidFill>
                  <a:schemeClr val="tx1"/>
                </a:solidFill>
                <a:effectLst/>
                <a:latin typeface="+mn-lt"/>
              </a:rPr>
              <a:t>Eshach</a:t>
            </a:r>
            <a:r>
              <a:rPr lang="en-GB" sz="1200" b="0" i="0" dirty="0">
                <a:solidFill>
                  <a:schemeClr val="tx1"/>
                </a:solidFill>
                <a:effectLst/>
                <a:latin typeface="+mn-lt"/>
              </a:rPr>
              <a:t>, H. (2003) Small-Group-Interview-Based Discussions about Diffused Shadow. </a:t>
            </a:r>
            <a:r>
              <a:rPr lang="en-GB" sz="1200" b="0" i="1" dirty="0">
                <a:solidFill>
                  <a:schemeClr val="tx1"/>
                </a:solidFill>
                <a:effectLst/>
                <a:latin typeface="+mn-lt"/>
              </a:rPr>
              <a:t>Journal of Science Education &amp; Technology, 12</a:t>
            </a:r>
            <a:r>
              <a:rPr lang="en-GB" sz="1200" b="0" i="0" dirty="0">
                <a:solidFill>
                  <a:schemeClr val="tx1"/>
                </a:solidFill>
                <a:effectLst/>
                <a:latin typeface="+mn-lt"/>
              </a:rPr>
              <a:t>(Sept. 3), 261</a:t>
            </a:r>
            <a:r>
              <a:rPr lang="en-GB" sz="1200" b="0" dirty="0">
                <a:solidFill>
                  <a:schemeClr val="tx1"/>
                </a:solidFill>
                <a:latin typeface="+mn-lt"/>
              </a:rPr>
              <a:t>–</a:t>
            </a:r>
            <a:r>
              <a:rPr lang="en-GB" sz="1200" b="0" i="0" dirty="0">
                <a:solidFill>
                  <a:schemeClr val="tx1"/>
                </a:solidFill>
                <a:effectLst/>
                <a:latin typeface="+mn-lt"/>
              </a:rPr>
              <a:t>275. Retrieved from </a:t>
            </a:r>
            <a:r>
              <a:rPr lang="en-GB" sz="1200" b="0" i="0" u="none" strike="noStrike" dirty="0" err="1">
                <a:solidFill>
                  <a:schemeClr val="tx1"/>
                </a:solidFill>
                <a:effectLst/>
                <a:latin typeface="+mn-lt"/>
                <a:hlinkClick r:id="rId3">
                  <a:extLst>
                    <a:ext uri="{A12FA001-AC4F-418D-AE19-62706E023703}">
                      <ahyp:hlinkClr xmlns:ahyp="http://schemas.microsoft.com/office/drawing/2018/hyperlinkcolor" val="tx"/>
                    </a:ext>
                  </a:extLst>
                </a:hlinkClick>
              </a:rPr>
              <a:t>UCan</a:t>
            </a:r>
            <a:r>
              <a:rPr lang="en-GB" sz="1200" b="0" i="0" u="none" strike="noStrike" dirty="0">
                <a:solidFill>
                  <a:schemeClr val="tx1"/>
                </a:solidFill>
                <a:effectLst/>
                <a:latin typeface="+mn-lt"/>
                <a:hlinkClick r:id="rId3">
                  <a:extLst>
                    <a:ext uri="{A12FA001-AC4F-418D-AE19-62706E023703}">
                      <ahyp:hlinkClr xmlns:ahyp="http://schemas.microsoft.com/office/drawing/2018/hyperlinkcolor" val="tx"/>
                    </a:ext>
                  </a:extLst>
                </a:hlinkClick>
              </a:rPr>
              <a:t> search</a:t>
            </a:r>
            <a:r>
              <a:rPr lang="en-GB" sz="1200" b="0" i="0" dirty="0">
                <a:solidFill>
                  <a:schemeClr val="tx1"/>
                </a:solidFill>
                <a:effectLst/>
                <a:latin typeface="+mn-lt"/>
              </a:rPr>
              <a:t>.</a:t>
            </a:r>
            <a:endParaRPr lang="en-GB" sz="1200" b="1" i="0" strike="noStrike"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err="1">
                <a:solidFill>
                  <a:schemeClr val="tx1"/>
                </a:solidFill>
                <a:effectLst/>
                <a:latin typeface="+mn-lt"/>
              </a:rPr>
              <a:t>Skamp</a:t>
            </a:r>
            <a:r>
              <a:rPr lang="en-GB" sz="1200" b="0" i="0" dirty="0">
                <a:solidFill>
                  <a:schemeClr val="tx1"/>
                </a:solidFill>
                <a:effectLst/>
                <a:latin typeface="+mn-lt"/>
              </a:rPr>
              <a:t>, K. (2007) </a:t>
            </a:r>
            <a:r>
              <a:rPr lang="en-GB" sz="1200" b="0" i="1" dirty="0">
                <a:solidFill>
                  <a:schemeClr val="tx1"/>
                </a:solidFill>
                <a:effectLst/>
                <a:latin typeface="+mn-lt"/>
              </a:rPr>
              <a:t>Teaching Primary Science Constructively </a:t>
            </a:r>
            <a:r>
              <a:rPr lang="en-GB" sz="1200" b="0" i="0" dirty="0">
                <a:solidFill>
                  <a:schemeClr val="tx1"/>
                </a:solidFill>
                <a:effectLst/>
                <a:latin typeface="+mn-lt"/>
              </a:rPr>
              <a:t>(3</a:t>
            </a:r>
            <a:r>
              <a:rPr lang="en-GB" sz="1200" b="0" i="0" baseline="0" dirty="0">
                <a:solidFill>
                  <a:schemeClr val="tx1"/>
                </a:solidFill>
                <a:effectLst/>
                <a:latin typeface="+mn-lt"/>
              </a:rPr>
              <a:t>rd</a:t>
            </a:r>
            <a:r>
              <a:rPr lang="en-GB" sz="1200" b="0" i="0" dirty="0">
                <a:solidFill>
                  <a:schemeClr val="tx1"/>
                </a:solidFill>
                <a:effectLst/>
                <a:latin typeface="+mn-lt"/>
              </a:rPr>
              <a:t> </a:t>
            </a:r>
            <a:r>
              <a:rPr lang="en-GB" sz="1200" b="0" i="0" dirty="0" err="1">
                <a:solidFill>
                  <a:schemeClr val="tx1"/>
                </a:solidFill>
                <a:effectLst/>
                <a:latin typeface="+mn-lt"/>
              </a:rPr>
              <a:t>Edn</a:t>
            </a:r>
            <a:r>
              <a:rPr lang="en-GB" sz="1200" b="0" i="0" dirty="0">
                <a:solidFill>
                  <a:schemeClr val="tx1"/>
                </a:solidFill>
                <a:effectLst/>
                <a:latin typeface="+mn-lt"/>
              </a:rPr>
              <a:t>). South Melbourne, Vic.: Thomson Learning Australia.</a:t>
            </a:r>
            <a:endParaRPr lang="en-GB" sz="1200" b="1" i="0" strike="noStrike"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tx1"/>
                </a:solidFill>
                <a:effectLst/>
                <a:latin typeface="+mn-lt"/>
              </a:rPr>
              <a:t>Johnson, V. G., Neale, D. C. &amp; Smith, D. (1990) Implementing Conceptual Change Teaching in Primary Science. </a:t>
            </a:r>
            <a:r>
              <a:rPr lang="en-GB" sz="1200" b="0" i="1" dirty="0">
                <a:solidFill>
                  <a:schemeClr val="tx1"/>
                </a:solidFill>
                <a:effectLst/>
                <a:latin typeface="+mn-lt"/>
              </a:rPr>
              <a:t>The Elementary School Journal, 91</a:t>
            </a:r>
            <a:r>
              <a:rPr lang="en-GB" sz="1200" b="0" i="0" dirty="0">
                <a:solidFill>
                  <a:schemeClr val="tx1"/>
                </a:solidFill>
                <a:effectLst/>
                <a:latin typeface="+mn-lt"/>
              </a:rPr>
              <a:t>(2), 108-131. Retrieved from </a:t>
            </a:r>
            <a:r>
              <a:rPr lang="en-GB" sz="1200" b="0" i="0" u="none" strike="noStrike" dirty="0" err="1">
                <a:solidFill>
                  <a:schemeClr val="tx1"/>
                </a:solidFill>
                <a:effectLst/>
                <a:latin typeface="+mn-lt"/>
                <a:hlinkClick r:id="rId3">
                  <a:extLst>
                    <a:ext uri="{A12FA001-AC4F-418D-AE19-62706E023703}">
                      <ahyp:hlinkClr xmlns:ahyp="http://schemas.microsoft.com/office/drawing/2018/hyperlinkcolor" val="tx"/>
                    </a:ext>
                  </a:extLst>
                </a:hlinkClick>
              </a:rPr>
              <a:t>UCan</a:t>
            </a:r>
            <a:r>
              <a:rPr lang="en-GB" sz="1200" b="0" i="0" u="none" strike="noStrike" dirty="0">
                <a:solidFill>
                  <a:schemeClr val="tx1"/>
                </a:solidFill>
                <a:effectLst/>
                <a:latin typeface="+mn-lt"/>
                <a:hlinkClick r:id="rId3">
                  <a:extLst>
                    <a:ext uri="{A12FA001-AC4F-418D-AE19-62706E023703}">
                      <ahyp:hlinkClr xmlns:ahyp="http://schemas.microsoft.com/office/drawing/2018/hyperlinkcolor" val="tx"/>
                    </a:ext>
                  </a:extLst>
                </a:hlinkClick>
              </a:rPr>
              <a:t> search</a:t>
            </a:r>
            <a:r>
              <a:rPr lang="en-GB" sz="1200" b="0" i="0" dirty="0">
                <a:solidFill>
                  <a:schemeClr val="tx1"/>
                </a:solidFill>
                <a:effectLst/>
                <a:latin typeface="+mn-lt"/>
              </a:rPr>
              <a:t>.</a:t>
            </a:r>
            <a:endParaRPr lang="en-GB" sz="1200" b="0" i="0" strike="noStrike" dirty="0">
              <a:solidFill>
                <a:schemeClr val="tx1"/>
              </a:solidFill>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19</a:t>
            </a:fld>
            <a:endParaRPr lang="en-GB"/>
          </a:p>
        </p:txBody>
      </p:sp>
    </p:spTree>
    <p:extLst>
      <p:ext uri="{BB962C8B-B14F-4D97-AF65-F5344CB8AC3E}">
        <p14:creationId xmlns:p14="http://schemas.microsoft.com/office/powerpoint/2010/main" val="10365463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01:08 </a:t>
            </a:r>
            <a:r>
              <a:rPr lang="en-GB" sz="1200" b="1" dirty="0">
                <a:latin typeface="+mn-lt"/>
              </a:rPr>
              <a:t>–</a:t>
            </a:r>
            <a:r>
              <a:rPr lang="en-GB" sz="1200" b="1" dirty="0">
                <a:solidFill>
                  <a:schemeClr val="tx1"/>
                </a:solidFill>
                <a:latin typeface="+mn-lt"/>
              </a:rPr>
              <a:t> 01:10</a:t>
            </a:r>
            <a:r>
              <a:rPr lang="en-GB" sz="1200" b="1" strike="noStrike" dirty="0">
                <a:solidFill>
                  <a:schemeClr val="tx1"/>
                </a:solidFill>
                <a:latin typeface="+mn-lt"/>
              </a:rPr>
              <a:t> (2 minutes)</a:t>
            </a:r>
          </a:p>
          <a:p>
            <a:endParaRPr lang="en-GB" sz="1200" b="1" strike="noStrike" dirty="0">
              <a:solidFill>
                <a:schemeClr val="tx1"/>
              </a:solidFill>
              <a:latin typeface="+mn-lt"/>
            </a:endParaRPr>
          </a:p>
          <a:p>
            <a:r>
              <a:rPr lang="en-GB" sz="1200" b="1" i="1" strike="noStrike" dirty="0">
                <a:solidFill>
                  <a:schemeClr val="tx1"/>
                </a:solidFill>
                <a:latin typeface="+mn-lt"/>
              </a:rPr>
              <a:t>KLP: </a:t>
            </a:r>
            <a:r>
              <a:rPr lang="en-GB" sz="1200" b="0" i="1" strike="noStrike" dirty="0">
                <a:solidFill>
                  <a:schemeClr val="tx1"/>
                </a:solidFill>
                <a:latin typeface="+mn-lt"/>
              </a:rPr>
              <a:t>Concept cartoons can be used as a formative assessment tool to assess understanding at various points in the lesson; they can be used to identify and draw out misconceptions, check that pupils are not developing misconceptions during learning and inform future planning.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strike="noStrike" dirty="0">
                <a:solidFill>
                  <a:schemeClr val="tx1"/>
                </a:solidFill>
                <a:latin typeface="+mn-lt"/>
              </a:rPr>
              <a:t>ECF statements: </a:t>
            </a:r>
            <a:r>
              <a:rPr lang="en-GB" sz="1200" b="0" i="1" strike="noStrike" dirty="0">
                <a:solidFill>
                  <a:schemeClr val="tx1"/>
                </a:solidFill>
                <a:effectLst/>
                <a:latin typeface="+mn-lt"/>
              </a:rPr>
              <a:t>2g, 6e</a:t>
            </a:r>
            <a:r>
              <a:rPr lang="en-GB" sz="1200" b="0" strike="noStrike" dirty="0">
                <a:solidFill>
                  <a:schemeClr val="tx1"/>
                </a:solidFill>
                <a:effectLst/>
                <a:latin typeface="+mn-lt"/>
              </a:rPr>
              <a:t>. </a:t>
            </a:r>
            <a:endParaRPr lang="en-GB" sz="1200" b="1" strike="noStrike" dirty="0">
              <a:solidFill>
                <a:schemeClr val="tx1"/>
              </a:solidFill>
              <a:latin typeface="+mn-lt"/>
            </a:endParaRPr>
          </a:p>
          <a:p>
            <a:endParaRPr lang="en-GB" sz="1200" strike="noStrike"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strike="noStrike" dirty="0">
                <a:solidFill>
                  <a:schemeClr val="tx1"/>
                </a:solidFill>
                <a:latin typeface="+mn-lt"/>
              </a:rPr>
              <a:t>Explain: </a:t>
            </a:r>
            <a:r>
              <a:rPr lang="en-GB" sz="1200" strike="noStrike" dirty="0">
                <a:solidFill>
                  <a:schemeClr val="tx1"/>
                </a:solidFill>
                <a:effectLst/>
                <a:latin typeface="+mn-lt"/>
                <a:ea typeface="Calibri" panose="020F0502020204030204" pitchFamily="34" charset="0"/>
                <a:cs typeface="Calibri" panose="020F0502020204030204" pitchFamily="34" charset="0"/>
              </a:rPr>
              <a:t> </a:t>
            </a:r>
            <a:endParaRPr lang="en-GB" sz="1200" strike="noStrike" dirty="0">
              <a:solidFill>
                <a:schemeClr val="tx1"/>
              </a:solidFill>
              <a:effectLst/>
              <a:latin typeface="+mn-lt"/>
              <a:ea typeface="Calibri" panose="020F0502020204030204" pitchFamily="34" charset="0"/>
              <a:cs typeface="Times New Roman" panose="02020603050405020304" pitchFamily="18" charset="0"/>
            </a:endParaRPr>
          </a:p>
          <a:p>
            <a:pPr algn="l" rtl="0" fontAlgn="base"/>
            <a:r>
              <a:rPr lang="en-GB" sz="1200" b="0" i="0" u="none" strike="noStrike" dirty="0">
                <a:solidFill>
                  <a:schemeClr val="tx1"/>
                </a:solidFill>
                <a:effectLst/>
                <a:latin typeface="+mn-lt"/>
              </a:rPr>
              <a:t>While this seminar focuses on the use of concept cartoons in the teaching of science, it can also be an effective strategy for other subjects as well, for example to draw out and address misconceptions in maths or history lessons.</a:t>
            </a:r>
            <a:r>
              <a:rPr lang="en-US" sz="1200" b="0" i="0" dirty="0">
                <a:solidFill>
                  <a:schemeClr val="tx1"/>
                </a:solidFill>
                <a:effectLst/>
                <a:latin typeface="+mn-lt"/>
              </a:rPr>
              <a:t>​</a:t>
            </a:r>
          </a:p>
          <a:p>
            <a:pPr algn="l" rtl="0" fontAlgn="base"/>
            <a:r>
              <a:rPr lang="en-GB" sz="1200" b="0" i="0" dirty="0">
                <a:solidFill>
                  <a:schemeClr val="tx1"/>
                </a:solidFill>
                <a:effectLst/>
                <a:latin typeface="+mn-lt"/>
              </a:rPr>
              <a:t>​</a:t>
            </a:r>
          </a:p>
          <a:p>
            <a:pPr algn="l" rtl="0" fontAlgn="base"/>
            <a:r>
              <a:rPr lang="en-GB" sz="1200" b="0" i="0" u="none" strike="noStrike" dirty="0">
                <a:solidFill>
                  <a:schemeClr val="tx1"/>
                </a:solidFill>
                <a:effectLst/>
                <a:latin typeface="+mn-lt"/>
              </a:rPr>
              <a:t>When using concept cartoons, it is important to consider where in the lesson they would be used. Using concept cartoons before and during teaching a topic can help you assess your pupils’ current level of understanding and any misconceptions they may have. Using them at the end of a topic can provide you with valuable pupil feedback about what your pupils now know and understand and, importantly, whether their thinking has been changed and they have overcome the misconception. </a:t>
            </a:r>
            <a:r>
              <a:rPr lang="en-US" sz="1200" b="0" i="0" dirty="0">
                <a:solidFill>
                  <a:schemeClr val="tx1"/>
                </a:solidFill>
                <a:effectLst/>
                <a:latin typeface="+mn-lt"/>
              </a:rPr>
              <a:t>​</a:t>
            </a:r>
          </a:p>
          <a:p>
            <a:pPr algn="l" rtl="0" fontAlgn="base"/>
            <a:r>
              <a:rPr lang="en-GB" sz="1200" b="0" i="0" dirty="0">
                <a:solidFill>
                  <a:schemeClr val="tx1"/>
                </a:solidFill>
                <a:effectLst/>
                <a:latin typeface="+mn-lt"/>
              </a:rPr>
              <a:t>​</a:t>
            </a:r>
          </a:p>
          <a:p>
            <a:pPr algn="l" rtl="0" fontAlgn="base"/>
            <a:r>
              <a:rPr lang="en-GB" sz="1200" b="0" i="0" u="none" strike="noStrike" dirty="0">
                <a:solidFill>
                  <a:schemeClr val="tx1"/>
                </a:solidFill>
                <a:effectLst/>
                <a:latin typeface="+mn-lt"/>
              </a:rPr>
              <a:t>Another point to consider is how will the concept cartoons be used? Will they be used as a discussion point, raising misconceptions and discussing them or will they be used to lead into an investigation to ensure secure understanding of the topic? </a:t>
            </a:r>
            <a:r>
              <a:rPr lang="en-GB" sz="1200" b="0" i="0" dirty="0">
                <a:solidFill>
                  <a:schemeClr val="tx1"/>
                </a:solidFill>
                <a:effectLst/>
                <a:latin typeface="+mn-lt"/>
              </a:rPr>
              <a:t>​</a:t>
            </a:r>
          </a:p>
          <a:p>
            <a:pPr algn="l" rtl="0" fontAlgn="base"/>
            <a:r>
              <a:rPr lang="en-GB" sz="1200" b="0" i="0" dirty="0">
                <a:solidFill>
                  <a:schemeClr val="tx1"/>
                </a:solidFill>
                <a:effectLst/>
                <a:latin typeface="+mn-lt"/>
              </a:rPr>
              <a:t>​</a:t>
            </a:r>
            <a:endParaRPr lang="en-GB" sz="1200" strike="noStrike" dirty="0">
              <a:solidFill>
                <a:schemeClr val="tx1"/>
              </a:solidFill>
              <a:latin typeface="+mn-lt"/>
            </a:endParaRPr>
          </a:p>
          <a:p>
            <a:pPr algn="l" rtl="0" fontAlgn="base"/>
            <a:r>
              <a:rPr lang="en-GB" sz="1200" b="0" i="0" u="none" strike="noStrike" dirty="0">
                <a:solidFill>
                  <a:schemeClr val="tx1"/>
                </a:solidFill>
                <a:effectLst/>
                <a:latin typeface="+mn-lt"/>
              </a:rPr>
              <a:t>On the slide we will look at how you could approach using the concept cartoon in your classroom:</a:t>
            </a:r>
            <a:r>
              <a:rPr lang="en-US" sz="1200" b="0" i="0" dirty="0">
                <a:solidFill>
                  <a:schemeClr val="tx1"/>
                </a:solidFill>
                <a:effectLst/>
                <a:latin typeface="+mn-lt"/>
              </a:rPr>
              <a:t>​</a:t>
            </a:r>
          </a:p>
          <a:p>
            <a:pPr algn="l" rtl="0" fontAlgn="base"/>
            <a:r>
              <a:rPr lang="en-GB" sz="1200" b="0" i="0" u="none" strike="noStrike" dirty="0">
                <a:solidFill>
                  <a:schemeClr val="tx1"/>
                </a:solidFill>
                <a:effectLst/>
                <a:latin typeface="+mn-lt"/>
              </a:rPr>
              <a:t>Provide a concept cartoon to focus on a particular situation in a topic then: </a:t>
            </a:r>
            <a:r>
              <a:rPr lang="en-US" sz="1200" b="0" i="0" dirty="0">
                <a:solidFill>
                  <a:schemeClr val="tx1"/>
                </a:solidFill>
                <a:effectLst/>
                <a:latin typeface="+mn-lt"/>
              </a:rPr>
              <a:t>​</a:t>
            </a:r>
          </a:p>
          <a:p>
            <a:pPr marL="285750" indent="-285750" algn="l" rtl="0" fontAlgn="base">
              <a:buFont typeface="Arial" panose="020B0604020202020204" pitchFamily="34" charset="0"/>
              <a:buChar char="•"/>
            </a:pPr>
            <a:r>
              <a:rPr lang="en-GB" sz="1200" b="1" i="0" u="none" strike="noStrike" dirty="0">
                <a:solidFill>
                  <a:schemeClr val="tx1"/>
                </a:solidFill>
                <a:effectLst/>
                <a:latin typeface="+mn-lt"/>
              </a:rPr>
              <a:t>[Reveal] </a:t>
            </a:r>
            <a:r>
              <a:rPr lang="en-GB" sz="1200" b="0" i="0" u="none" strike="noStrike" dirty="0">
                <a:solidFill>
                  <a:schemeClr val="tx1"/>
                </a:solidFill>
                <a:effectLst/>
                <a:latin typeface="+mn-lt"/>
              </a:rPr>
              <a:t>Give time for individual reflection followed by partner/small group discussion – ask pupils if they can reach consensus.</a:t>
            </a:r>
            <a:r>
              <a:rPr lang="en-GB" sz="1200" b="0" i="0" dirty="0">
                <a:solidFill>
                  <a:schemeClr val="tx1"/>
                </a:solidFill>
                <a:effectLst/>
                <a:latin typeface="+mn-lt"/>
              </a:rPr>
              <a:t>​</a:t>
            </a:r>
          </a:p>
          <a:p>
            <a:pPr marL="285750" indent="-285750" algn="l" rtl="0" fontAlgn="base">
              <a:buFont typeface="Arial" panose="020B0604020202020204" pitchFamily="34" charset="0"/>
              <a:buChar char="•"/>
            </a:pPr>
            <a:r>
              <a:rPr lang="en-GB" sz="1200" b="1" i="0" u="none" strike="noStrike" dirty="0">
                <a:solidFill>
                  <a:schemeClr val="tx1"/>
                </a:solidFill>
                <a:effectLst/>
                <a:latin typeface="+mn-lt"/>
              </a:rPr>
              <a:t>[Reveal] </a:t>
            </a:r>
            <a:r>
              <a:rPr lang="en-GB" sz="1200" b="0" i="0" u="none" strike="noStrike" dirty="0">
                <a:solidFill>
                  <a:schemeClr val="tx1"/>
                </a:solidFill>
                <a:effectLst/>
                <a:latin typeface="+mn-lt"/>
              </a:rPr>
              <a:t>Ask for brief feedback shared from each group on which statement(s) they think are correct and why.</a:t>
            </a:r>
            <a:r>
              <a:rPr lang="en-GB" sz="1200" b="0" i="0" dirty="0">
                <a:solidFill>
                  <a:schemeClr val="tx1"/>
                </a:solidFill>
                <a:effectLst/>
                <a:latin typeface="+mn-lt"/>
              </a:rPr>
              <a:t>​</a:t>
            </a:r>
          </a:p>
          <a:p>
            <a:pPr marL="285750" indent="-285750" algn="l" rtl="0" fontAlgn="base">
              <a:buFont typeface="Arial" panose="020B0604020202020204" pitchFamily="34" charset="0"/>
              <a:buChar char="•"/>
            </a:pPr>
            <a:r>
              <a:rPr lang="en-GB" sz="1200" b="1" i="0" u="none" strike="noStrike" dirty="0">
                <a:solidFill>
                  <a:schemeClr val="tx1"/>
                </a:solidFill>
                <a:effectLst/>
                <a:latin typeface="+mn-lt"/>
              </a:rPr>
              <a:t>[Reveal] </a:t>
            </a:r>
            <a:r>
              <a:rPr lang="en-GB" sz="1200" b="0" i="0" u="none" strike="noStrike" dirty="0">
                <a:solidFill>
                  <a:schemeClr val="tx1"/>
                </a:solidFill>
                <a:effectLst/>
                <a:latin typeface="+mn-lt"/>
              </a:rPr>
              <a:t>Depending on the topic and the lesson, this could then be followed by a discussion of how the situation could be investigated to find out which statements are most acceptable.</a:t>
            </a:r>
            <a:r>
              <a:rPr lang="en-GB" sz="1200" b="0" i="0" dirty="0">
                <a:solidFill>
                  <a:schemeClr val="tx1"/>
                </a:solidFill>
                <a:effectLst/>
                <a:latin typeface="+mn-lt"/>
              </a:rPr>
              <a:t>​</a:t>
            </a:r>
          </a:p>
          <a:p>
            <a:pPr marL="285750" indent="-285750" algn="l" rtl="0" fontAlgn="base">
              <a:buFont typeface="Arial" panose="020B0604020202020204" pitchFamily="34" charset="0"/>
              <a:buChar char="•"/>
            </a:pPr>
            <a:r>
              <a:rPr lang="en-GB" sz="1200" b="1" i="0" u="none" strike="noStrike" dirty="0">
                <a:solidFill>
                  <a:schemeClr val="tx1"/>
                </a:solidFill>
                <a:effectLst/>
                <a:latin typeface="+mn-lt"/>
              </a:rPr>
              <a:t>[Reveal] </a:t>
            </a:r>
            <a:r>
              <a:rPr lang="en-GB" sz="1200" b="0" i="0" u="none" strike="noStrike" dirty="0">
                <a:solidFill>
                  <a:schemeClr val="tx1"/>
                </a:solidFill>
                <a:effectLst/>
                <a:latin typeface="+mn-lt"/>
              </a:rPr>
              <a:t>Which could then be followed by a small group investigation and share the outcomes of investigation – again this would depend on the focus of the concept cartoon and lesson.</a:t>
            </a:r>
            <a:r>
              <a:rPr lang="en-GB" sz="1200" b="0" i="0" dirty="0">
                <a:solidFill>
                  <a:schemeClr val="tx1"/>
                </a:solidFill>
                <a:effectLst/>
                <a:latin typeface="+mn-lt"/>
              </a:rPr>
              <a:t>​</a:t>
            </a:r>
          </a:p>
          <a:p>
            <a:pPr marL="285750" indent="-285750" algn="l" rtl="0" fontAlgn="base">
              <a:buFont typeface="Arial" panose="020B0604020202020204" pitchFamily="34" charset="0"/>
              <a:buChar char="•"/>
            </a:pPr>
            <a:r>
              <a:rPr lang="en-GB" sz="1200" b="1" i="0" u="none" strike="noStrike" dirty="0">
                <a:solidFill>
                  <a:schemeClr val="tx1"/>
                </a:solidFill>
                <a:effectLst/>
                <a:latin typeface="+mn-lt"/>
              </a:rPr>
              <a:t>[Reveal] </a:t>
            </a:r>
            <a:r>
              <a:rPr lang="en-GB" sz="1200" b="0" i="0" u="none" strike="noStrike" dirty="0">
                <a:solidFill>
                  <a:schemeClr val="tx1"/>
                </a:solidFill>
                <a:effectLst/>
                <a:latin typeface="+mn-lt"/>
              </a:rPr>
              <a:t>Whole-class discussion – deciding on which statements are correct/incorrect.</a:t>
            </a:r>
            <a:r>
              <a:rPr lang="en-GB" sz="1200" b="0" i="0" dirty="0">
                <a:solidFill>
                  <a:schemeClr val="tx1"/>
                </a:solidFill>
                <a:effectLst/>
                <a:latin typeface="+mn-lt"/>
              </a:rPr>
              <a:t>​</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200" b="1" i="0" u="none" strike="noStrike" dirty="0">
                <a:solidFill>
                  <a:schemeClr val="tx1"/>
                </a:solidFill>
                <a:effectLst/>
                <a:latin typeface="+mn-lt"/>
              </a:rPr>
              <a:t>[Reveal] </a:t>
            </a:r>
            <a:r>
              <a:rPr lang="en-GB" sz="1200" b="0" i="0" u="none" strike="noStrike" dirty="0">
                <a:solidFill>
                  <a:schemeClr val="tx1"/>
                </a:solidFill>
                <a:effectLst/>
                <a:latin typeface="+mn-lt"/>
              </a:rPr>
              <a:t>Draw ideas together to provide an explicit summary.</a:t>
            </a:r>
            <a:r>
              <a:rPr lang="en-GB" sz="1200" b="0" i="0" dirty="0">
                <a:solidFill>
                  <a:schemeClr val="tx1"/>
                </a:solidFill>
                <a:effectLst/>
                <a:latin typeface="+mn-lt"/>
              </a:rPr>
              <a:t>​ </a:t>
            </a:r>
            <a:r>
              <a:rPr lang="en-GB" sz="1200" dirty="0">
                <a:effectLst/>
                <a:latin typeface="+mn-lt"/>
              </a:rPr>
              <a:t>It is important to respond to the misconceptions and provide the correct feedback so pupils can reconstruct their mental models – remember that it is very important that pupils know/have belief in the correct answer and are able to explain it.</a:t>
            </a:r>
            <a:endParaRPr lang="en-GB" sz="1200" b="0" i="0" dirty="0">
              <a:solidFill>
                <a:schemeClr val="tx1"/>
              </a:solidFill>
              <a:effectLst/>
              <a:latin typeface="+mn-lt"/>
            </a:endParaRPr>
          </a:p>
          <a:p>
            <a:pPr marL="285750" indent="-285750" algn="l" rtl="0" fontAlgn="base">
              <a:buFont typeface="Arial" panose="020B0604020202020204" pitchFamily="34" charset="0"/>
              <a:buChar char="•"/>
            </a:pPr>
            <a:r>
              <a:rPr lang="en-GB" sz="1200" b="1" i="0" u="none" strike="noStrike" dirty="0">
                <a:solidFill>
                  <a:schemeClr val="tx1"/>
                </a:solidFill>
                <a:effectLst/>
                <a:latin typeface="+mn-lt"/>
              </a:rPr>
              <a:t>[Reveal] </a:t>
            </a:r>
            <a:r>
              <a:rPr lang="en-GB" sz="1200" b="0" i="0" u="none" strike="noStrike" dirty="0">
                <a:solidFill>
                  <a:schemeClr val="tx1"/>
                </a:solidFill>
                <a:effectLst/>
                <a:latin typeface="+mn-lt"/>
              </a:rPr>
              <a:t>Consider how pupils’ views have changed (if they have) and what has led to a change in their ideas (perhaps drawing upon their investigation and ensuring they can use scientific vocabulary to discuss their ideas.)</a:t>
            </a:r>
            <a:r>
              <a:rPr lang="en-GB" sz="1200" b="0" i="0" dirty="0">
                <a:solidFill>
                  <a:schemeClr val="tx1"/>
                </a:solidFill>
                <a:effectLst/>
                <a:latin typeface="+mn-lt"/>
              </a:rPr>
              <a:t>​</a:t>
            </a:r>
          </a:p>
          <a:p>
            <a:pPr marL="342900" lvl="0" indent="-342900">
              <a:buSzPts val="1000"/>
              <a:buFont typeface="Symbol" panose="05050102010706020507" pitchFamily="18" charset="2"/>
              <a:buChar char=""/>
              <a:tabLst>
                <a:tab pos="457200" algn="l"/>
              </a:tabLst>
            </a:pPr>
            <a:endParaRPr lang="en-GB" sz="1200" strike="noStrike" dirty="0">
              <a:solidFill>
                <a:schemeClr val="tx1"/>
              </a:solidFill>
              <a:effectLst/>
              <a:latin typeface="+mn-lt"/>
              <a:ea typeface="Times New Roman" panose="02020603050405020304" pitchFamily="18" charset="0"/>
              <a:cs typeface="Verdana" panose="020B0604030504040204" pitchFamily="34" charset="0"/>
            </a:endParaRPr>
          </a:p>
          <a:p>
            <a:pPr>
              <a:buSzPts val="1000"/>
              <a:tabLst>
                <a:tab pos="457200" algn="l"/>
              </a:tabLst>
              <a:defRPr/>
            </a:pPr>
            <a:r>
              <a:rPr lang="en-GB" sz="1200" dirty="0">
                <a:solidFill>
                  <a:schemeClr val="tx1"/>
                </a:solidFill>
                <a:latin typeface="+mn-lt"/>
                <a:ea typeface="Verdana"/>
                <a:cs typeface="Calibri"/>
              </a:rPr>
              <a:t>It's important</a:t>
            </a:r>
            <a:r>
              <a:rPr lang="en-GB" sz="1200" strike="noStrike" dirty="0">
                <a:solidFill>
                  <a:schemeClr val="tx1"/>
                </a:solidFill>
                <a:effectLst/>
                <a:latin typeface="+mn-lt"/>
                <a:ea typeface="Verdana"/>
                <a:cs typeface="Calibri"/>
              </a:rPr>
              <a:t> to note that </a:t>
            </a:r>
            <a:r>
              <a:rPr lang="en-GB" sz="1200" dirty="0">
                <a:solidFill>
                  <a:schemeClr val="tx1"/>
                </a:solidFill>
                <a:latin typeface="+mn-lt"/>
                <a:ea typeface="Verdana"/>
                <a:cs typeface="Calibri"/>
              </a:rPr>
              <a:t>to ensure the concept</a:t>
            </a:r>
            <a:r>
              <a:rPr lang="en-GB" sz="1200" strike="noStrike" dirty="0">
                <a:solidFill>
                  <a:schemeClr val="tx1"/>
                </a:solidFill>
                <a:effectLst/>
                <a:latin typeface="+mn-lt"/>
                <a:ea typeface="Calibri" panose="020F0502020204030204" pitchFamily="34" charset="0"/>
                <a:cs typeface="Calibri"/>
              </a:rPr>
              <a:t> cartoon itself doesn’t cause misunderstandings or misconceptions </a:t>
            </a:r>
            <a:r>
              <a:rPr lang="en-GB" sz="1200" dirty="0">
                <a:solidFill>
                  <a:schemeClr val="tx1"/>
                </a:solidFill>
                <a:latin typeface="+mn-lt"/>
                <a:ea typeface="Calibri" panose="020F0502020204030204" pitchFamily="34" charset="0"/>
                <a:cs typeface="Calibri"/>
              </a:rPr>
              <a:t>the correct</a:t>
            </a:r>
            <a:r>
              <a:rPr lang="en-GB" sz="1200" strike="noStrike" dirty="0">
                <a:solidFill>
                  <a:schemeClr val="tx1"/>
                </a:solidFill>
                <a:effectLst/>
                <a:latin typeface="+mn-lt"/>
                <a:ea typeface="Calibri" panose="020F0502020204030204" pitchFamily="34" charset="0"/>
                <a:cs typeface="Calibri"/>
              </a:rPr>
              <a:t> and incorrect answers </a:t>
            </a:r>
            <a:r>
              <a:rPr lang="en-GB" sz="1200" dirty="0">
                <a:solidFill>
                  <a:schemeClr val="tx1"/>
                </a:solidFill>
                <a:latin typeface="+mn-lt"/>
                <a:ea typeface="Calibri" panose="020F0502020204030204" pitchFamily="34" charset="0"/>
                <a:cs typeface="Calibri"/>
              </a:rPr>
              <a:t>must</a:t>
            </a:r>
            <a:r>
              <a:rPr lang="en-GB" sz="1200" strike="noStrike" dirty="0">
                <a:solidFill>
                  <a:schemeClr val="tx1"/>
                </a:solidFill>
                <a:effectLst/>
                <a:latin typeface="+mn-lt"/>
                <a:ea typeface="Calibri" panose="020F0502020204030204" pitchFamily="34" charset="0"/>
                <a:cs typeface="Calibri"/>
              </a:rPr>
              <a:t> be explained.</a:t>
            </a:r>
            <a:endParaRPr lang="en-GB" sz="1200" strike="noStrike" dirty="0">
              <a:solidFill>
                <a:schemeClr val="tx1"/>
              </a:solidFill>
              <a:effectLst/>
              <a:latin typeface="+mn-lt"/>
              <a:ea typeface="Verdana" panose="020B0604030504040204" pitchFamily="34" charset="0"/>
              <a:cs typeface="Calibri"/>
            </a:endParaRPr>
          </a:p>
          <a:p>
            <a:pPr marL="342900" lvl="0" indent="-342900">
              <a:buSzPts val="1000"/>
              <a:buFont typeface="Symbol" panose="05050102010706020507" pitchFamily="18" charset="2"/>
              <a:buChar char=""/>
              <a:tabLst>
                <a:tab pos="457200" algn="l"/>
              </a:tabLst>
            </a:pPr>
            <a:endParaRPr lang="en-GB" sz="1200" strike="noStrike" dirty="0">
              <a:solidFill>
                <a:schemeClr val="tx1"/>
              </a:solidFill>
              <a:effectLst/>
              <a:latin typeface="+mn-lt"/>
              <a:ea typeface="Verdana" panose="020B0604030504040204" pitchFamily="34" charset="0"/>
              <a:cs typeface="Verdana" panose="020B0604030504040204" pitchFamily="34" charset="0"/>
            </a:endParaRPr>
          </a:p>
          <a:p>
            <a:pPr>
              <a:defRPr/>
            </a:pPr>
            <a:r>
              <a:rPr lang="en-GB" sz="1200" b="1" i="0" strike="noStrike" dirty="0">
                <a:solidFill>
                  <a:schemeClr val="tx1"/>
                </a:solidFill>
                <a:latin typeface="+mn-lt"/>
              </a:rPr>
              <a:t>Link to next slide:</a:t>
            </a:r>
            <a:r>
              <a:rPr lang="en-GB" sz="1200" b="1" dirty="0">
                <a:solidFill>
                  <a:schemeClr val="tx1"/>
                </a:solidFill>
                <a:latin typeface="+mn-lt"/>
              </a:rPr>
              <a:t> </a:t>
            </a:r>
            <a:r>
              <a:rPr lang="en-GB" sz="1200" dirty="0">
                <a:solidFill>
                  <a:schemeClr val="tx1"/>
                </a:solidFill>
                <a:latin typeface="+mn-lt"/>
              </a:rPr>
              <a:t>We are now going to look at how you can use concept cartoons within your own practice in order to support pupils and expose misconceptions.</a:t>
            </a:r>
            <a:endParaRPr lang="en-GB" sz="1200" i="0" strike="noStrike" dirty="0">
              <a:solidFill>
                <a:schemeClr val="tx1"/>
              </a:solidFill>
              <a:latin typeface="+mn-lt"/>
            </a:endParaRPr>
          </a:p>
          <a:p>
            <a:endParaRPr lang="en-GB" sz="1200" strike="noStrike" dirty="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20</a:t>
            </a:fld>
            <a:endParaRPr lang="en-GB"/>
          </a:p>
        </p:txBody>
      </p:sp>
    </p:spTree>
    <p:extLst>
      <p:ext uri="{BB962C8B-B14F-4D97-AF65-F5344CB8AC3E}">
        <p14:creationId xmlns:p14="http://schemas.microsoft.com/office/powerpoint/2010/main" val="38915457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01:10 </a:t>
            </a:r>
            <a:r>
              <a:rPr lang="en-GB" sz="1200" b="1" dirty="0">
                <a:latin typeface="+mn-lt"/>
              </a:rPr>
              <a:t>–</a:t>
            </a:r>
            <a:r>
              <a:rPr lang="en-GB" sz="1200" b="1" dirty="0">
                <a:solidFill>
                  <a:schemeClr val="tx1"/>
                </a:solidFill>
                <a:latin typeface="+mn-lt"/>
              </a:rPr>
              <a:t> 01:24</a:t>
            </a:r>
            <a:r>
              <a:rPr lang="en-GB" sz="1200" b="1" i="0" dirty="0">
                <a:solidFill>
                  <a:schemeClr val="tx1"/>
                </a:solidFill>
                <a:latin typeface="+mn-lt"/>
              </a:rPr>
              <a:t> (</a:t>
            </a:r>
            <a:r>
              <a:rPr lang="en-GB" sz="1200" b="1" dirty="0">
                <a:solidFill>
                  <a:schemeClr val="tx1"/>
                </a:solidFill>
                <a:latin typeface="+mn-lt"/>
              </a:rPr>
              <a:t>14</a:t>
            </a:r>
            <a:r>
              <a:rPr lang="en-GB" sz="1200" b="1" i="0" dirty="0">
                <a:solidFill>
                  <a:schemeClr val="tx1"/>
                </a:solidFill>
                <a:latin typeface="+mn-lt"/>
              </a:rPr>
              <a:t> minutes)</a:t>
            </a:r>
          </a:p>
          <a:p>
            <a:endParaRPr lang="en-GB" sz="1200" b="0" i="0" dirty="0">
              <a:solidFill>
                <a:schemeClr val="tx1"/>
              </a:solidFill>
              <a:latin typeface="+mn-lt"/>
            </a:endParaRPr>
          </a:p>
          <a:p>
            <a:pPr>
              <a:lnSpc>
                <a:spcPct val="107000"/>
              </a:lnSpc>
              <a:spcAft>
                <a:spcPts val="800"/>
              </a:spcAft>
            </a:pPr>
            <a:r>
              <a:rPr lang="en-GB" sz="1200" b="1" i="1" dirty="0">
                <a:solidFill>
                  <a:schemeClr val="tx1"/>
                </a:solidFill>
                <a:effectLst/>
                <a:latin typeface="+mn-lt"/>
                <a:ea typeface="Calibri" panose="020F0502020204030204" pitchFamily="34" charset="0"/>
                <a:cs typeface="Calibri"/>
              </a:rPr>
              <a:t>KLP: </a:t>
            </a:r>
            <a:r>
              <a:rPr lang="en-GB" sz="1200" b="0" i="1" dirty="0">
                <a:solidFill>
                  <a:schemeClr val="tx1"/>
                </a:solidFill>
                <a:effectLst/>
                <a:latin typeface="+mn-lt"/>
                <a:ea typeface="Calibri" panose="020F0502020204030204" pitchFamily="34" charset="0"/>
                <a:cs typeface="Calibri"/>
              </a:rPr>
              <a:t>To provide an opportunity for ECTs to apply their learning from the seminar to create their own concept cartoon to support pupils to understand key concepts and address misconceptions.</a:t>
            </a:r>
          </a:p>
          <a:p>
            <a:pPr>
              <a:lnSpc>
                <a:spcPct val="107000"/>
              </a:lnSpc>
              <a:spcAft>
                <a:spcPts val="80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b="1" dirty="0">
                <a:solidFill>
                  <a:schemeClr val="tx1"/>
                </a:solidFill>
                <a:effectLst/>
                <a:latin typeface="+mn-lt"/>
                <a:ea typeface="Calibri" panose="020F0502020204030204" pitchFamily="34" charset="0"/>
                <a:cs typeface="Calibri"/>
              </a:rPr>
              <a:t>Explain:</a:t>
            </a:r>
            <a:endParaRPr lang="en-GB" sz="1200" dirty="0">
              <a:solidFill>
                <a:schemeClr val="tx1"/>
              </a:solidFill>
              <a:effectLst/>
              <a:latin typeface="+mn-lt"/>
              <a:ea typeface="Calibri" panose="020F0502020204030204" pitchFamily="34" charset="0"/>
              <a:cs typeface="Calibri"/>
            </a:endParaRPr>
          </a:p>
          <a:p>
            <a:pPr>
              <a:lnSpc>
                <a:spcPct val="107000"/>
              </a:lnSpc>
              <a:spcAft>
                <a:spcPts val="800"/>
              </a:spcAft>
            </a:pPr>
            <a:r>
              <a:rPr lang="en-GB" sz="1200" dirty="0">
                <a:solidFill>
                  <a:schemeClr val="tx1"/>
                </a:solidFill>
                <a:effectLst/>
                <a:latin typeface="+mn-lt"/>
                <a:ea typeface="Calibri" panose="020F0502020204030204" pitchFamily="34" charset="0"/>
                <a:cs typeface="Calibri"/>
              </a:rPr>
              <a:t>Once you are familiar with the misconceptions that pupils might have, you can carefully plan how you can create your own concept cartoons to use within your lessons. When creating your own an important thing to remember is to ensure that you have included plausible viewpoints and identified common misconceptions. You will want your concept cartoon to promote discussion enabling pupils to use their reasoning skills and scientific vocabulary to agree or disagree with each statement.</a:t>
            </a:r>
          </a:p>
          <a:p>
            <a:pPr>
              <a:lnSpc>
                <a:spcPct val="107000"/>
              </a:lnSpc>
              <a:spcAft>
                <a:spcPts val="800"/>
              </a:spcAft>
            </a:pPr>
            <a:endParaRPr lang="en-GB" sz="1200" dirty="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b="1" dirty="0">
                <a:solidFill>
                  <a:schemeClr val="tx1"/>
                </a:solidFill>
                <a:effectLst/>
                <a:latin typeface="+mn-lt"/>
                <a:ea typeface="Calibri" panose="020F0502020204030204" pitchFamily="34" charset="0"/>
                <a:cs typeface="Calibri"/>
              </a:rPr>
              <a:t>Activity:</a:t>
            </a:r>
            <a:endParaRPr lang="en-GB" sz="1200" dirty="0">
              <a:solidFill>
                <a:schemeClr val="tx1"/>
              </a:solidFill>
              <a:effectLst/>
              <a:latin typeface="+mn-lt"/>
              <a:ea typeface="Calibri" panose="020F0502020204030204" pitchFamily="34" charset="0"/>
              <a:cs typeface="Calibri"/>
            </a:endParaRPr>
          </a:p>
          <a:p>
            <a:pPr>
              <a:lnSpc>
                <a:spcPct val="107000"/>
              </a:lnSpc>
              <a:spcAft>
                <a:spcPts val="800"/>
              </a:spcAft>
            </a:pPr>
            <a:r>
              <a:rPr lang="en-GB" sz="1200" dirty="0">
                <a:solidFill>
                  <a:schemeClr val="tx1"/>
                </a:solidFill>
                <a:effectLst/>
                <a:latin typeface="+mn-lt"/>
                <a:ea typeface="Calibri" panose="020F0502020204030204" pitchFamily="34" charset="0"/>
                <a:cs typeface="Calibri"/>
              </a:rPr>
              <a:t>In breakout rooms, select one of the teaching points and discuss and identify some common misconceptions pupils may hold related to that teaching point. Then, using the success criteria on the slide, develop a</a:t>
            </a:r>
            <a:r>
              <a:rPr lang="en-GB" sz="1200" dirty="0">
                <a:solidFill>
                  <a:schemeClr val="tx1"/>
                </a:solidFill>
                <a:latin typeface="+mn-lt"/>
                <a:ea typeface="Calibri" panose="020F0502020204030204" pitchFamily="34" charset="0"/>
                <a:cs typeface="Calibri"/>
              </a:rPr>
              <a:t> </a:t>
            </a:r>
            <a:r>
              <a:rPr lang="en-GB" sz="1200" dirty="0">
                <a:solidFill>
                  <a:schemeClr val="tx1"/>
                </a:solidFill>
                <a:effectLst/>
                <a:latin typeface="+mn-lt"/>
                <a:ea typeface="Calibri" panose="020F0502020204030204" pitchFamily="34" charset="0"/>
                <a:cs typeface="Calibri"/>
              </a:rPr>
              <a:t>concept cartoon that will expose and address one or more of these misconceptions.</a:t>
            </a:r>
          </a:p>
          <a:p>
            <a:pPr>
              <a:lnSpc>
                <a:spcPct val="107000"/>
              </a:lnSpc>
              <a:spcAft>
                <a:spcPts val="800"/>
              </a:spcAft>
            </a:pPr>
            <a:endParaRPr lang="en-GB" sz="1200" dirty="0">
              <a:solidFill>
                <a:schemeClr val="tx1"/>
              </a:solidFill>
              <a:effectLst/>
              <a:latin typeface="+mn-lt"/>
              <a:ea typeface="Calibri" panose="020F0502020204030204" pitchFamily="34" charset="0"/>
              <a:cs typeface="Calibri"/>
            </a:endParaRPr>
          </a:p>
          <a:p>
            <a:pPr>
              <a:lnSpc>
                <a:spcPct val="107000"/>
              </a:lnSpc>
              <a:spcAft>
                <a:spcPts val="800"/>
              </a:spcAft>
            </a:pPr>
            <a:r>
              <a:rPr lang="en-GB" sz="1200" dirty="0">
                <a:solidFill>
                  <a:schemeClr val="tx1"/>
                </a:solidFill>
                <a:effectLst/>
                <a:latin typeface="+mn-lt"/>
                <a:ea typeface="Calibri" panose="020F0502020204030204" pitchFamily="34" charset="0"/>
                <a:cs typeface="Calibri"/>
              </a:rPr>
              <a:t>Consider also how and where in a lesson you would introduce the concept cartoon to pupils, how the concept cartoon exposes the common misconception and how it supports you to address any</a:t>
            </a:r>
            <a:r>
              <a:rPr lang="en-GB" sz="1200" dirty="0">
                <a:solidFill>
                  <a:schemeClr val="tx1"/>
                </a:solidFill>
                <a:latin typeface="+mn-lt"/>
                <a:ea typeface="Calibri" panose="020F0502020204030204" pitchFamily="34" charset="0"/>
                <a:cs typeface="Calibri"/>
              </a:rPr>
              <a:t> </a:t>
            </a:r>
            <a:r>
              <a:rPr lang="en-GB" sz="1200" dirty="0">
                <a:solidFill>
                  <a:schemeClr val="tx1"/>
                </a:solidFill>
                <a:effectLst/>
                <a:latin typeface="+mn-lt"/>
                <a:ea typeface="Calibri" panose="020F0502020204030204" pitchFamily="34" charset="0"/>
                <a:cs typeface="Calibri"/>
              </a:rPr>
              <a:t>misconceptions that could arise. </a:t>
            </a:r>
          </a:p>
          <a:p>
            <a:pPr>
              <a:lnSpc>
                <a:spcPct val="107000"/>
              </a:lnSpc>
              <a:spcAft>
                <a:spcPts val="800"/>
              </a:spcAft>
            </a:pPr>
            <a:endParaRPr lang="en-GB" sz="1200" dirty="0">
              <a:solidFill>
                <a:schemeClr val="tx1"/>
              </a:solidFill>
              <a:effectLst/>
              <a:latin typeface="+mn-lt"/>
              <a:ea typeface="Calibri" panose="020F0502020204030204" pitchFamily="34" charset="0"/>
              <a:cs typeface="Calibri"/>
            </a:endParaRPr>
          </a:p>
          <a:p>
            <a:pPr>
              <a:lnSpc>
                <a:spcPct val="107000"/>
              </a:lnSpc>
              <a:spcAft>
                <a:spcPts val="800"/>
              </a:spcAft>
            </a:pPr>
            <a:r>
              <a:rPr lang="en-GB" sz="1200" dirty="0">
                <a:solidFill>
                  <a:schemeClr val="tx1"/>
                </a:solidFill>
                <a:effectLst/>
                <a:latin typeface="+mn-lt"/>
                <a:ea typeface="Calibri" panose="020F0502020204030204" pitchFamily="34" charset="0"/>
                <a:cs typeface="Calibri"/>
              </a:rPr>
              <a:t>I will put you into breakout groups for 10 minutes and then we’ll come back together in the main group to share ideas.</a:t>
            </a:r>
          </a:p>
          <a:p>
            <a:pPr>
              <a:lnSpc>
                <a:spcPct val="107000"/>
              </a:lnSpc>
              <a:spcAft>
                <a:spcPts val="800"/>
              </a:spcAft>
            </a:pPr>
            <a:r>
              <a:rPr lang="en-GB" sz="1200" dirty="0">
                <a:solidFill>
                  <a:schemeClr val="tx1"/>
                </a:solidFill>
                <a:effectLst/>
                <a:latin typeface="+mn-lt"/>
                <a:ea typeface="Calibri" panose="020F0502020204030204" pitchFamily="34" charset="0"/>
                <a:cs typeface="Calibri"/>
              </a:rPr>
              <a:t> </a:t>
            </a:r>
          </a:p>
          <a:p>
            <a:pPr>
              <a:lnSpc>
                <a:spcPct val="107000"/>
              </a:lnSpc>
              <a:spcAft>
                <a:spcPts val="800"/>
              </a:spcAft>
            </a:pPr>
            <a:r>
              <a:rPr lang="en-GB" sz="1200" i="1" dirty="0">
                <a:solidFill>
                  <a:schemeClr val="tx1"/>
                </a:solidFill>
                <a:effectLst/>
                <a:latin typeface="+mn-lt"/>
                <a:ea typeface="Calibri" panose="020F0502020204030204" pitchFamily="34" charset="0"/>
                <a:cs typeface="Calibri"/>
              </a:rPr>
              <a:t>Put ECTs into breakout groups of 2/3 people for 10 minutes. After the 10 minutes bring the groups back to the main room and ask them to share ideas (4 minutes for this).</a:t>
            </a:r>
          </a:p>
          <a:p>
            <a:pPr>
              <a:lnSpc>
                <a:spcPct val="107000"/>
              </a:lnSpc>
              <a:spcAft>
                <a:spcPts val="800"/>
              </a:spcAft>
            </a:pPr>
            <a:endParaRPr lang="en-GB" sz="1200" dirty="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b="1" i="1" dirty="0">
                <a:solidFill>
                  <a:schemeClr val="tx1"/>
                </a:solidFill>
                <a:effectLst/>
                <a:latin typeface="+mn-lt"/>
                <a:ea typeface="Calibri" panose="020F0502020204030204" pitchFamily="34" charset="0"/>
                <a:cs typeface="Calibri"/>
              </a:rPr>
              <a:t>Possible ECT responses:</a:t>
            </a:r>
            <a:endParaRPr lang="en-GB" sz="1200" i="1" dirty="0">
              <a:solidFill>
                <a:schemeClr val="tx1"/>
              </a:solidFill>
              <a:effectLst/>
              <a:latin typeface="+mn-lt"/>
              <a:ea typeface="Calibri" panose="020F0502020204030204" pitchFamily="34" charset="0"/>
              <a:cs typeface="Calibri"/>
            </a:endParaRPr>
          </a:p>
          <a:p>
            <a:pPr algn="l" rtl="0" fontAlgn="base"/>
            <a:r>
              <a:rPr lang="en-GB" sz="1200" b="0" i="1" u="none" strike="noStrike" dirty="0">
                <a:solidFill>
                  <a:schemeClr val="tx1"/>
                </a:solidFill>
                <a:effectLst/>
                <a:latin typeface="+mn-lt"/>
              </a:rPr>
              <a:t>Possible misconceptions ECTs may have identified (though more are possible):</a:t>
            </a:r>
          </a:p>
          <a:p>
            <a:pPr marL="0" indent="0">
              <a:buFont typeface="Arial" panose="020B0604020202020204" pitchFamily="34" charset="0"/>
              <a:buNone/>
            </a:pPr>
            <a:r>
              <a:rPr lang="en-GB" sz="1200" i="1" dirty="0">
                <a:solidFill>
                  <a:schemeClr val="tx1"/>
                </a:solidFill>
                <a:effectLst/>
                <a:latin typeface="+mn-lt"/>
                <a:ea typeface="Calibri" panose="020F0502020204030204" pitchFamily="34" charset="0"/>
                <a:cs typeface="Times New Roman" panose="02020603050405020304" pitchFamily="18" charset="0"/>
              </a:rPr>
              <a:t>Magnet misconceptions</a:t>
            </a:r>
          </a:p>
          <a:p>
            <a:pPr marL="171450" indent="-171450">
              <a:buFont typeface="Arial" panose="020B0604020202020204" pitchFamily="34" charset="0"/>
              <a:buChar char="•"/>
            </a:pPr>
            <a:r>
              <a:rPr lang="en-GB" sz="1200" i="1" dirty="0">
                <a:solidFill>
                  <a:schemeClr val="tx1"/>
                </a:solidFill>
                <a:effectLst/>
                <a:latin typeface="+mn-lt"/>
                <a:ea typeface="Calibri" panose="020F0502020204030204" pitchFamily="34" charset="0"/>
                <a:cs typeface="Times New Roman" panose="02020603050405020304" pitchFamily="18" charset="0"/>
              </a:rPr>
              <a:t>Pupils may think all metals are attracted to a magnet.</a:t>
            </a:r>
          </a:p>
          <a:p>
            <a:pPr marL="171450" indent="-171450">
              <a:buFont typeface="Arial" panose="020B0604020202020204" pitchFamily="34" charset="0"/>
              <a:buChar char="•"/>
            </a:pPr>
            <a:r>
              <a:rPr lang="en-GB" sz="1200" i="1" dirty="0">
                <a:solidFill>
                  <a:schemeClr val="tx1"/>
                </a:solidFill>
                <a:effectLst/>
                <a:latin typeface="+mn-lt"/>
                <a:ea typeface="Calibri" panose="020F0502020204030204" pitchFamily="34" charset="0"/>
                <a:cs typeface="Times New Roman" panose="02020603050405020304" pitchFamily="18" charset="0"/>
              </a:rPr>
              <a:t>Pupils may think all silver-coloured items are attracted to a magnet.</a:t>
            </a:r>
          </a:p>
          <a:p>
            <a:pPr marL="171450" indent="-171450">
              <a:buFont typeface="Arial" panose="020B0604020202020204" pitchFamily="34" charset="0"/>
              <a:buChar char="•"/>
            </a:pPr>
            <a:r>
              <a:rPr lang="en-GB" sz="1200" i="1" dirty="0">
                <a:solidFill>
                  <a:schemeClr val="tx1"/>
                </a:solidFill>
                <a:effectLst/>
                <a:latin typeface="+mn-lt"/>
                <a:ea typeface="Calibri" panose="020F0502020204030204" pitchFamily="34" charset="0"/>
                <a:cs typeface="Times New Roman" panose="02020603050405020304" pitchFamily="18" charset="0"/>
              </a:rPr>
              <a:t>Pupils may think all magnets are made of iron.</a:t>
            </a:r>
          </a:p>
          <a:p>
            <a:pPr marL="171450" indent="-171450">
              <a:buFont typeface="Arial" panose="020B0604020202020204" pitchFamily="34" charset="0"/>
              <a:buChar char="•"/>
            </a:pPr>
            <a:r>
              <a:rPr lang="en-GB" sz="1200" i="1" dirty="0">
                <a:solidFill>
                  <a:schemeClr val="tx1"/>
                </a:solidFill>
                <a:effectLst/>
                <a:latin typeface="+mn-lt"/>
                <a:ea typeface="Calibri" panose="020F0502020204030204" pitchFamily="34" charset="0"/>
                <a:cs typeface="Times New Roman" panose="02020603050405020304" pitchFamily="18" charset="0"/>
              </a:rPr>
              <a:t>Pupils may think larger magnets are stronger than smaller magnets.</a:t>
            </a:r>
          </a:p>
          <a:p>
            <a:pPr algn="l" rtl="0" fontAlgn="base">
              <a:buFont typeface="Arial" panose="020B0604020202020204" pitchFamily="34" charset="0"/>
              <a:buNone/>
            </a:pPr>
            <a:r>
              <a:rPr lang="en-GB" sz="1200" b="0" i="1" u="none" strike="noStrike" dirty="0">
                <a:solidFill>
                  <a:schemeClr val="tx1"/>
                </a:solidFill>
                <a:effectLst/>
                <a:latin typeface="+mn-lt"/>
              </a:rPr>
              <a:t>Sound misconceptions</a:t>
            </a:r>
          </a:p>
          <a:p>
            <a:pPr marL="171450" indent="-171450">
              <a:buFont typeface="Arial" panose="020B0604020202020204" pitchFamily="34" charset="0"/>
              <a:buChar char="•"/>
            </a:pPr>
            <a:r>
              <a:rPr lang="en-GB" sz="1200" i="1" dirty="0">
                <a:solidFill>
                  <a:schemeClr val="tx1"/>
                </a:solidFill>
                <a:effectLst/>
                <a:latin typeface="+mn-lt"/>
                <a:ea typeface="Calibri" panose="020F0502020204030204" pitchFamily="34" charset="0"/>
                <a:cs typeface="Times New Roman" panose="02020603050405020304" pitchFamily="18" charset="0"/>
              </a:rPr>
              <a:t>Pupils do not always recognise that vibrations are the cause of a sound being produced. </a:t>
            </a:r>
          </a:p>
          <a:p>
            <a:pPr marL="171450" indent="-171450">
              <a:buFont typeface="Arial" panose="020B0604020202020204" pitchFamily="34" charset="0"/>
              <a:buChar char="•"/>
            </a:pPr>
            <a:r>
              <a:rPr lang="en-GB" sz="1200" i="1" dirty="0">
                <a:solidFill>
                  <a:schemeClr val="tx1"/>
                </a:solidFill>
                <a:effectLst/>
                <a:latin typeface="+mn-lt"/>
                <a:ea typeface="Calibri" panose="020F0502020204030204" pitchFamily="34" charset="0"/>
                <a:cs typeface="Times New Roman" panose="02020603050405020304" pitchFamily="18" charset="0"/>
              </a:rPr>
              <a:t>Pupils may think volume and pitch of a sound are the same thing or mix them up. </a:t>
            </a:r>
          </a:p>
          <a:p>
            <a:pPr marL="171450" indent="-171450">
              <a:buFont typeface="Arial" panose="020B0604020202020204" pitchFamily="34" charset="0"/>
              <a:buChar char="•"/>
            </a:pPr>
            <a:r>
              <a:rPr lang="en-GB" sz="1200" i="1" dirty="0">
                <a:solidFill>
                  <a:schemeClr val="tx1"/>
                </a:solidFill>
                <a:effectLst/>
                <a:latin typeface="+mn-lt"/>
                <a:ea typeface="Calibri" panose="020F0502020204030204" pitchFamily="34" charset="0"/>
                <a:cs typeface="Times New Roman" panose="02020603050405020304" pitchFamily="18" charset="0"/>
              </a:rPr>
              <a:t>Pupils may think that sound only travels through air, not solids or liquids. </a:t>
            </a:r>
          </a:p>
          <a:p>
            <a:pPr marL="171450" indent="-171450">
              <a:buFont typeface="Arial" panose="020B0604020202020204" pitchFamily="34" charset="0"/>
              <a:buChar char="•"/>
            </a:pPr>
            <a:r>
              <a:rPr lang="en-GB" sz="1200" i="1" dirty="0">
                <a:solidFill>
                  <a:schemeClr val="tx1"/>
                </a:solidFill>
                <a:effectLst/>
                <a:latin typeface="+mn-lt"/>
                <a:ea typeface="Calibri" panose="020F0502020204030204" pitchFamily="34" charset="0"/>
                <a:cs typeface="Times New Roman" panose="02020603050405020304" pitchFamily="18" charset="0"/>
              </a:rPr>
              <a:t>Pupils may think sound is slowed down by physical obstructions. </a:t>
            </a:r>
          </a:p>
          <a:p>
            <a:pPr marL="171450" indent="-171450">
              <a:buFont typeface="Arial" panose="020B0604020202020204" pitchFamily="34" charset="0"/>
              <a:buChar char="•"/>
            </a:pPr>
            <a:r>
              <a:rPr lang="en-GB" sz="1200" i="1" dirty="0">
                <a:solidFill>
                  <a:schemeClr val="tx1"/>
                </a:solidFill>
                <a:effectLst/>
                <a:latin typeface="+mn-lt"/>
                <a:ea typeface="Calibri" panose="020F0502020204030204" pitchFamily="34" charset="0"/>
                <a:cs typeface="Times New Roman" panose="02020603050405020304" pitchFamily="18" charset="0"/>
              </a:rPr>
              <a:t>Pupils may think that sound gets quieter as it travels further because it has ‘faded out’ or run out of ‘energy’.</a:t>
            </a:r>
            <a:endParaRPr lang="en-GB" sz="1200" b="0" i="1" u="none" strike="noStrike" dirty="0">
              <a:solidFill>
                <a:schemeClr val="tx1"/>
              </a:solidFill>
              <a:effectLst/>
              <a:latin typeface="+mn-lt"/>
            </a:endParaRPr>
          </a:p>
          <a:p>
            <a:pPr algn="l" rtl="0" fontAlgn="base"/>
            <a:r>
              <a:rPr lang="en-GB" sz="1200" b="0" i="1" u="none" strike="noStrike" dirty="0">
                <a:solidFill>
                  <a:schemeClr val="tx1"/>
                </a:solidFill>
                <a:effectLst/>
                <a:latin typeface="+mn-lt"/>
                <a:cs typeface="Calibri"/>
              </a:rPr>
              <a:t>Responses from ECTs will vary depending on their choice of teaching point and misconception(s). With all responses ensure that:</a:t>
            </a:r>
            <a:endParaRPr lang="en-US" sz="1200" b="0" i="0" dirty="0">
              <a:solidFill>
                <a:schemeClr val="tx1"/>
              </a:solidFill>
              <a:effectLst/>
              <a:latin typeface="+mn-lt"/>
              <a:cs typeface="Calibri"/>
            </a:endParaRPr>
          </a:p>
          <a:p>
            <a:pPr marL="171450" indent="-171450" algn="l" rtl="0" fontAlgn="base">
              <a:buFont typeface="Arial" panose="020B0604020202020204" pitchFamily="34" charset="0"/>
              <a:buChar char="•"/>
            </a:pPr>
            <a:r>
              <a:rPr lang="en-GB" sz="1200" b="0" i="1" u="none" strike="noStrike" dirty="0">
                <a:solidFill>
                  <a:schemeClr val="tx1"/>
                </a:solidFill>
                <a:effectLst/>
                <a:latin typeface="+mn-lt"/>
                <a:cs typeface="Calibri"/>
              </a:rPr>
              <a:t>The concept cartoon draws out common misconceptions.</a:t>
            </a:r>
            <a:r>
              <a:rPr lang="en-US" sz="1200" b="0" i="0" dirty="0">
                <a:solidFill>
                  <a:schemeClr val="tx1"/>
                </a:solidFill>
                <a:effectLst/>
                <a:latin typeface="+mn-lt"/>
                <a:cs typeface="Calibri"/>
              </a:rPr>
              <a:t>​</a:t>
            </a:r>
          </a:p>
          <a:p>
            <a:pPr marL="171450" indent="-171450" algn="l" rtl="0" fontAlgn="base">
              <a:buFont typeface="Arial" panose="020B0604020202020204" pitchFamily="34" charset="0"/>
              <a:buChar char="•"/>
            </a:pPr>
            <a:r>
              <a:rPr lang="en-GB" sz="1200" b="0" i="1" u="none" strike="noStrike" dirty="0">
                <a:solidFill>
                  <a:schemeClr val="tx1"/>
                </a:solidFill>
                <a:effectLst/>
                <a:latin typeface="+mn-lt"/>
                <a:cs typeface="Calibri"/>
              </a:rPr>
              <a:t>The concept cartoon contains plausible incorrect viewpoints.</a:t>
            </a:r>
            <a:r>
              <a:rPr lang="en-US" sz="1200" b="0" i="0" dirty="0">
                <a:solidFill>
                  <a:schemeClr val="tx1"/>
                </a:solidFill>
                <a:effectLst/>
                <a:latin typeface="+mn-lt"/>
                <a:cs typeface="Calibri"/>
              </a:rPr>
              <a:t>​</a:t>
            </a:r>
          </a:p>
          <a:p>
            <a:pPr marL="171450" indent="-171450" algn="l" rtl="0" fontAlgn="base">
              <a:buFont typeface="Arial" panose="020B0604020202020204" pitchFamily="34" charset="0"/>
              <a:buChar char="•"/>
            </a:pPr>
            <a:r>
              <a:rPr lang="en-GB" sz="1200" b="0" i="1" u="none" strike="noStrike" dirty="0">
                <a:solidFill>
                  <a:schemeClr val="tx1"/>
                </a:solidFill>
                <a:effectLst/>
                <a:latin typeface="+mn-lt"/>
                <a:cs typeface="Calibri"/>
              </a:rPr>
              <a:t>The concept cartoon would promote discussion and encourage pupils to use reasoning skills to explore the concept.</a:t>
            </a:r>
            <a:endParaRPr lang="en-GB" sz="12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b="1" dirty="0">
                <a:solidFill>
                  <a:schemeClr val="tx1"/>
                </a:solidFill>
                <a:effectLst/>
                <a:latin typeface="+mn-lt"/>
                <a:ea typeface="Calibri" panose="020F0502020204030204" pitchFamily="34" charset="0"/>
                <a:cs typeface="Calibri"/>
              </a:rPr>
              <a:t>Link to next slide:</a:t>
            </a:r>
            <a:r>
              <a:rPr lang="en-GB" sz="1200" b="1" dirty="0">
                <a:solidFill>
                  <a:schemeClr val="tx1"/>
                </a:solidFill>
                <a:latin typeface="+mn-lt"/>
                <a:ea typeface="Calibri" panose="020F0502020204030204" pitchFamily="34" charset="0"/>
                <a:cs typeface="Calibri"/>
              </a:rPr>
              <a:t> </a:t>
            </a:r>
            <a:r>
              <a:rPr lang="en-GB" sz="1200" dirty="0">
                <a:solidFill>
                  <a:schemeClr val="tx1"/>
                </a:solidFill>
                <a:latin typeface="+mn-lt"/>
              </a:rPr>
              <a:t>I hope this session has furthered your understanding of the importance of anticipating and addressing misconceptions as well as giving you some practical strategies that you can use to anticipate, identify and overcome misconceptions in science</a:t>
            </a:r>
            <a:r>
              <a:rPr lang="en-GB" sz="1200" b="1" dirty="0">
                <a:solidFill>
                  <a:schemeClr val="tx1"/>
                </a:solidFill>
                <a:latin typeface="+mn-lt"/>
              </a:rPr>
              <a:t>.</a:t>
            </a:r>
            <a:r>
              <a:rPr lang="en-GB" sz="1200" b="1" i="1" dirty="0">
                <a:solidFill>
                  <a:schemeClr val="tx1"/>
                </a:solidFill>
                <a:latin typeface="+mn-lt"/>
              </a:rPr>
              <a:t> </a:t>
            </a:r>
            <a:r>
              <a:rPr lang="en-GB" sz="1200" dirty="0">
                <a:solidFill>
                  <a:schemeClr val="tx1"/>
                </a:solidFill>
                <a:latin typeface="+mn-lt"/>
              </a:rPr>
              <a:t>You'll now have some time to reflect on your practice, consider what you've learnt, and think about how you could further improve what you're already doing to support all pupils to be successful.  </a:t>
            </a:r>
            <a:endParaRPr lang="en-GB" sz="1200" dirty="0">
              <a:solidFill>
                <a:schemeClr val="tx1"/>
              </a:solidFill>
              <a:latin typeface="+mn-lt"/>
              <a:ea typeface="Calibri" panose="020F0502020204030204" pitchFamily="34" charset="0"/>
              <a:cs typeface="Calibri"/>
            </a:endParaRPr>
          </a:p>
          <a:p>
            <a:pPr>
              <a:lnSpc>
                <a:spcPct val="107000"/>
              </a:lnSpc>
              <a:spcAft>
                <a:spcPts val="800"/>
              </a:spcAft>
            </a:pPr>
            <a:endParaRPr lang="en-GB" sz="1200" b="1" dirty="0">
              <a:effectLst/>
              <a:latin typeface="Calibri"/>
              <a:ea typeface="Calibri" panose="020F0502020204030204" pitchFamily="34" charset="0"/>
              <a:cs typeface="Calibri"/>
            </a:endParaRPr>
          </a:p>
          <a:p>
            <a:endParaRPr lang="en-GB" b="0" i="0" dirty="0"/>
          </a:p>
        </p:txBody>
      </p:sp>
      <p:sp>
        <p:nvSpPr>
          <p:cNvPr id="4" name="Slide Number Placeholder 3"/>
          <p:cNvSpPr>
            <a:spLocks noGrp="1"/>
          </p:cNvSpPr>
          <p:nvPr>
            <p:ph type="sldNum" sz="quarter" idx="5"/>
          </p:nvPr>
        </p:nvSpPr>
        <p:spPr/>
        <p:txBody>
          <a:bodyPr/>
          <a:lstStyle/>
          <a:p>
            <a:fld id="{AAA24272-161B-9A42-BC2D-F0109316EB3C}" type="slidenum">
              <a:rPr lang="en-GB" smtClean="0"/>
              <a:t>21</a:t>
            </a:fld>
            <a:endParaRPr lang="en-GB"/>
          </a:p>
        </p:txBody>
      </p:sp>
    </p:spTree>
    <p:extLst>
      <p:ext uri="{BB962C8B-B14F-4D97-AF65-F5344CB8AC3E}">
        <p14:creationId xmlns:p14="http://schemas.microsoft.com/office/powerpoint/2010/main" val="37297657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01:24 – 01:29 (5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a:defRPr/>
            </a:pPr>
            <a:r>
              <a:rPr lang="en-GB" b="1" i="1" dirty="0"/>
              <a:t>KLP: </a:t>
            </a:r>
            <a:r>
              <a:rPr lang="en-GB" b="0" i="1" dirty="0"/>
              <a:t>ECTs should reflect on their practice, considering what they have just learnt, and think about how they could further improve what they are already doing to support all pupils to be successful.</a:t>
            </a:r>
            <a:r>
              <a:rPr lang="en-GB" i="1" dirty="0"/>
              <a:t> </a:t>
            </a:r>
            <a:endParaRPr lang="en-GB" b="1" i="1" dirty="0"/>
          </a:p>
          <a:p>
            <a:pPr>
              <a:defRPr/>
            </a:pPr>
            <a:endParaRPr lang="en-GB" dirty="0">
              <a:cs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Ask:</a:t>
            </a:r>
            <a:endParaRPr lang="en-GB" b="1" dirty="0">
              <a:cs typeface="Calibri"/>
            </a:endParaRPr>
          </a:p>
          <a:p>
            <a:r>
              <a:rPr lang="en-GB" sz="1200" dirty="0"/>
              <a:t>Think about a recent concept that you taught:</a:t>
            </a:r>
            <a:endParaRPr lang="en-GB" sz="1200" dirty="0">
              <a:cs typeface="Calibri"/>
            </a:endParaRPr>
          </a:p>
          <a:p>
            <a:pPr marL="171450" indent="-171450">
              <a:buFont typeface="Arial" panose="020B0604020202020204" pitchFamily="34" charset="0"/>
              <a:buChar char="•"/>
            </a:pPr>
            <a:r>
              <a:rPr lang="en-GB" sz="1200" b="0" dirty="0"/>
              <a:t>How did you identify the common misconceptions for each teaching point (e.g. an exit ticket task before teaching the key teaching point; use a bank of common misconceptions that you had created; work alongside colleagues and/or </a:t>
            </a:r>
            <a:r>
              <a:rPr lang="en-GB" sz="1200" b="0" dirty="0" err="1"/>
              <a:t>yoru</a:t>
            </a:r>
            <a:r>
              <a:rPr lang="en-GB" sz="1200" b="0" dirty="0"/>
              <a:t> mentor to anticipate common misconceptions)?</a:t>
            </a:r>
            <a:r>
              <a:rPr lang="en-GB" dirty="0"/>
              <a:t> </a:t>
            </a:r>
            <a:endParaRPr lang="en-GB" sz="1200" b="0" dirty="0">
              <a:cs typeface="Calibri"/>
            </a:endParaRPr>
          </a:p>
          <a:p>
            <a:pPr marL="171450" indent="-171450">
              <a:buFont typeface="Arial" panose="020B0604020202020204" pitchFamily="34" charset="0"/>
              <a:buChar char="•"/>
            </a:pPr>
            <a:r>
              <a:rPr lang="en-GB" sz="1200" b="0" dirty="0"/>
              <a:t>What tasks did you plan to identify and address misconceptions (e.g. hinge questions; planning alternative examples or explanations; exit tickets)?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t>Was the task successful in addressing the misconception(s) for all pupils?</a:t>
            </a:r>
            <a:endParaRPr lang="en-GB" sz="1200" b="0" dirty="0">
              <a:cs typeface="Calibri"/>
            </a:endParaRPr>
          </a:p>
          <a:p>
            <a:pPr marL="171450" indent="-171450">
              <a:buFont typeface="Arial" panose="020B0604020202020204" pitchFamily="34" charset="0"/>
              <a:buChar char="•"/>
            </a:pPr>
            <a:r>
              <a:rPr lang="en-GB" sz="1200" b="0" dirty="0"/>
              <a:t>What might you do differently next time?</a:t>
            </a:r>
            <a:endParaRPr lang="en-GB" sz="1200" b="0" dirty="0">
              <a:cs typeface="Calibri"/>
            </a:endParaRPr>
          </a:p>
          <a:p>
            <a:endParaRPr lang="en-GB" dirty="0"/>
          </a:p>
          <a:p>
            <a:r>
              <a:rPr lang="en-GB" b="1" dirty="0"/>
              <a:t>Link to next slide: </a:t>
            </a:r>
            <a:r>
              <a:rPr lang="en-GB" b="0" dirty="0"/>
              <a:t>Before we finish for today a quick reminder of some useful networks.</a:t>
            </a:r>
            <a:endParaRPr lang="en-GB" b="0" i="0" dirty="0">
              <a:cs typeface="Calibri"/>
            </a:endParaRPr>
          </a:p>
          <a:p>
            <a:endParaRPr lang="en-GB" b="1"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80549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mn-lt"/>
              </a:rPr>
              <a:t>01:29 – 01:30 (1 minute)</a:t>
            </a:r>
          </a:p>
          <a:p>
            <a:endParaRPr lang="en-GB" sz="1200" dirty="0">
              <a:latin typeface="+mn-lt"/>
            </a:endParaRPr>
          </a:p>
          <a:p>
            <a:r>
              <a:rPr lang="en-GB" sz="1200" b="1" i="0" dirty="0">
                <a:latin typeface="+mn-lt"/>
              </a:rPr>
              <a:t>Explain:</a:t>
            </a:r>
            <a:endParaRPr lang="en-GB" sz="1200" b="1" i="0" dirty="0">
              <a:latin typeface="+mn-lt"/>
              <a:cs typeface="Calibri"/>
            </a:endParaRPr>
          </a:p>
          <a:p>
            <a:r>
              <a:rPr lang="en-GB" sz="1200" b="0" i="0" dirty="0">
                <a:latin typeface="+mn-lt"/>
              </a:rPr>
              <a:t>Here is a quick reminder of some of the resources and networks you can draw upon to support you with planning and teaching </a:t>
            </a:r>
            <a:r>
              <a:rPr lang="en-GB" sz="1200" dirty="0">
                <a:latin typeface="+mn-lt"/>
              </a:rPr>
              <a:t>science (please share the websites listed below in the sidebar</a:t>
            </a:r>
            <a:endParaRPr lang="en-US" sz="1200" dirty="0">
              <a:latin typeface="+mn-lt"/>
            </a:endParaRPr>
          </a:p>
          <a:p>
            <a:r>
              <a:rPr lang="en-GB" sz="1200">
                <a:latin typeface="+mn-lt"/>
              </a:rPr>
              <a:t>then talk through them using the notes underneath)</a:t>
            </a:r>
            <a:r>
              <a:rPr lang="en-GB" sz="1200" b="1" i="1">
                <a:latin typeface="+mn-lt"/>
              </a:rPr>
              <a:t>:</a:t>
            </a:r>
            <a:endParaRPr lang="en-GB" sz="1200">
              <a:latin typeface="+mn-lt"/>
              <a:cs typeface="Calibri" panose="020F0502020204030204"/>
            </a:endParaRPr>
          </a:p>
          <a:p>
            <a:pPr marL="171450" indent="-171450">
              <a:buFont typeface="Arial" panose="020B0604020202020204" pitchFamily="34" charset="0"/>
              <a:buChar char="•"/>
            </a:pPr>
            <a:endParaRPr lang="en-GB" sz="1200" dirty="0">
              <a:latin typeface="+mn-lt"/>
              <a:ea typeface="Calibri" panose="020F0502020204030204"/>
              <a:cs typeface="Calibri" panose="020F0502020204030204"/>
            </a:endParaRPr>
          </a:p>
          <a:p>
            <a:r>
              <a:rPr lang="en-GB" b="1"/>
              <a:t>1</a:t>
            </a:r>
            <a:r>
              <a:rPr lang="en-GB" sz="1200" b="1" i="0">
                <a:latin typeface="+mn-lt"/>
              </a:rPr>
              <a:t>. </a:t>
            </a:r>
            <a:r>
              <a:rPr lang="en-GB" sz="1200" b="1">
                <a:latin typeface="+mn-lt"/>
              </a:rPr>
              <a:t>Teach First networks</a:t>
            </a:r>
            <a:endParaRPr lang="en-US" sz="1200" i="0">
              <a:latin typeface="+mn-lt"/>
              <a:cs typeface="Calibri" panose="020F0502020204030204"/>
            </a:endParaRPr>
          </a:p>
          <a:p>
            <a:pPr>
              <a:defRPr/>
            </a:pPr>
            <a:r>
              <a:rPr lang="en-GB" sz="1200" i="0" dirty="0">
                <a:latin typeface="+mn-lt"/>
              </a:rPr>
              <a:t>Teach First </a:t>
            </a:r>
            <a:r>
              <a:rPr lang="en-GB" sz="1200" dirty="0">
                <a:latin typeface="+mn-lt"/>
              </a:rPr>
              <a:t>has a multitude of networks that you may want to join</a:t>
            </a:r>
            <a:r>
              <a:rPr lang="en-GB" sz="1200" b="0" i="0" dirty="0">
                <a:effectLst/>
                <a:latin typeface="+mn-lt"/>
              </a:rPr>
              <a:t>. </a:t>
            </a:r>
            <a:r>
              <a:rPr lang="en-GB" sz="1200" dirty="0">
                <a:latin typeface="+mn-lt"/>
              </a:rPr>
              <a:t>You </a:t>
            </a:r>
            <a:r>
              <a:rPr lang="en-GB" sz="1200" b="0" i="0" dirty="0">
                <a:effectLst/>
                <a:latin typeface="+mn-lt"/>
              </a:rPr>
              <a:t>can see </a:t>
            </a:r>
            <a:r>
              <a:rPr lang="en-GB" sz="1200" dirty="0">
                <a:latin typeface="+mn-lt"/>
              </a:rPr>
              <a:t>the networks </a:t>
            </a:r>
            <a:r>
              <a:rPr lang="en-GB" sz="1200" b="0" i="0" dirty="0">
                <a:effectLst/>
                <a:latin typeface="+mn-lt"/>
              </a:rPr>
              <a:t>on the Teach First </a:t>
            </a:r>
            <a:r>
              <a:rPr lang="en-GB" sz="1200" dirty="0">
                <a:latin typeface="+mn-lt"/>
              </a:rPr>
              <a:t>networks website. </a:t>
            </a:r>
            <a:endParaRPr lang="en-GB" sz="1200" dirty="0">
              <a:latin typeface="+mn-lt"/>
              <a:cs typeface="Calibri" panose="020F0502020204030204"/>
            </a:endParaRPr>
          </a:p>
          <a:p>
            <a:pPr marR="0" lvl="0" algn="l" defTabSz="914400">
              <a:lnSpc>
                <a:spcPct val="100000"/>
              </a:lnSpc>
              <a:spcBef>
                <a:spcPts val="0"/>
              </a:spcBef>
              <a:spcAft>
                <a:spcPts val="0"/>
              </a:spcAft>
              <a:buClrTx/>
              <a:buSzTx/>
              <a:tabLst/>
              <a:defRPr/>
            </a:pPr>
            <a:r>
              <a:rPr lang="en-GB" sz="1200" b="1" dirty="0">
                <a:latin typeface="+mn-lt"/>
                <a:hlinkClick r:id="rId3"/>
              </a:rPr>
              <a:t>https://www.teachfirst.org</a:t>
            </a:r>
            <a:r>
              <a:rPr lang="en-GB" sz="1200" b="1" i="0" dirty="0">
                <a:effectLst/>
                <a:latin typeface="+mn-lt"/>
                <a:hlinkClick r:id="rId3"/>
              </a:rPr>
              <a:t>.</a:t>
            </a:r>
            <a:r>
              <a:rPr lang="en-GB" sz="1200" b="1" dirty="0">
                <a:latin typeface="+mn-lt"/>
                <a:hlinkClick r:id="rId3"/>
              </a:rPr>
              <a:t>uk/networks</a:t>
            </a:r>
            <a:endParaRPr lang="en-GB" sz="1200" dirty="0">
              <a:latin typeface="+mn-lt"/>
              <a:cs typeface="Calibri" panose="020F0502020204030204"/>
              <a:hlinkClick r:id="rId3"/>
            </a:endParaRPr>
          </a:p>
          <a:p>
            <a:pPr marL="0" indent="0">
              <a:buFont typeface="Arial" panose="020B0604020202020204" pitchFamily="34" charset="0"/>
              <a:buNone/>
            </a:pPr>
            <a:endParaRPr lang="en-GB" sz="1200" i="0" dirty="0">
              <a:latin typeface="+mn-lt"/>
            </a:endParaRPr>
          </a:p>
          <a:p>
            <a:pPr>
              <a:lnSpc>
                <a:spcPct val="107000"/>
              </a:lnSpc>
              <a:spcAft>
                <a:spcPts val="800"/>
              </a:spcAft>
            </a:pPr>
            <a:r>
              <a:rPr lang="en-GB" b="1">
                <a:ea typeface="Calibri"/>
                <a:cs typeface="Calibri"/>
              </a:rPr>
              <a:t>2</a:t>
            </a:r>
            <a:r>
              <a:rPr lang="en-GB" sz="1200" b="1">
                <a:effectLst/>
                <a:latin typeface="+mn-lt"/>
                <a:ea typeface="Calibri"/>
                <a:cs typeface="Calibri"/>
              </a:rPr>
              <a:t>. Primary Science Teaching Trust</a:t>
            </a: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200" b="0" i="0" dirty="0">
                <a:solidFill>
                  <a:srgbClr val="5E5B5C"/>
                </a:solidFill>
                <a:effectLst/>
                <a:latin typeface="+mn-lt"/>
              </a:rPr>
              <a:t>PSTT is a charitable trust helping to improve the teaching and learning of primary science across the UK.</a:t>
            </a:r>
            <a:endParaRPr lang="en-GB" sz="1200" b="1"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b="1" u="sng" dirty="0">
                <a:solidFill>
                  <a:srgbClr val="0563C1"/>
                </a:solidFill>
                <a:effectLst/>
                <a:latin typeface="+mn-lt"/>
                <a:ea typeface="Calibri" panose="020F0502020204030204" pitchFamily="34" charset="0"/>
                <a:cs typeface="Calibri"/>
                <a:hlinkClick r:id="rId3"/>
              </a:rPr>
              <a:t>https://pstt.org.uk</a:t>
            </a:r>
            <a:r>
              <a:rPr lang="en-GB" sz="1200" b="1" dirty="0">
                <a:latin typeface="+mn-lt"/>
                <a:ea typeface="Calibri" panose="020F0502020204030204" pitchFamily="34" charset="0"/>
                <a:cs typeface="Calibri"/>
              </a:rPr>
              <a:t> </a:t>
            </a:r>
          </a:p>
          <a:p>
            <a:pPr>
              <a:buFont typeface="Arial" panose="020B0604020202020204" pitchFamily="34" charset="0"/>
            </a:pPr>
            <a:endParaRPr lang="en-GB" sz="1200" i="1" dirty="0">
              <a:latin typeface="+mn-lt"/>
              <a:cs typeface="Calibri" panose="020F0502020204030204"/>
            </a:endParaRPr>
          </a:p>
          <a:p>
            <a:pPr>
              <a:lnSpc>
                <a:spcPct val="107000"/>
              </a:lnSpc>
              <a:spcAft>
                <a:spcPts val="800"/>
              </a:spcAft>
            </a:pPr>
            <a:r>
              <a:rPr lang="en-GB" b="1">
                <a:ea typeface="Calibri"/>
                <a:cs typeface="Calibri"/>
              </a:rPr>
              <a:t>3</a:t>
            </a:r>
            <a:r>
              <a:rPr lang="en-GB" sz="1200" b="1">
                <a:effectLst/>
                <a:latin typeface="+mn-lt"/>
                <a:ea typeface="Calibri"/>
                <a:cs typeface="Calibri"/>
              </a:rPr>
              <a:t>. STEM learning (primary)</a:t>
            </a:r>
          </a:p>
          <a:p>
            <a:pPr>
              <a:lnSpc>
                <a:spcPct val="107000"/>
              </a:lnSpc>
              <a:spcAft>
                <a:spcPts val="800"/>
              </a:spcAft>
            </a:pPr>
            <a:r>
              <a:rPr lang="en-GB" sz="1200" b="0" i="0" dirty="0">
                <a:solidFill>
                  <a:srgbClr val="494A4A"/>
                </a:solidFill>
                <a:effectLst/>
                <a:latin typeface="+mn-lt"/>
              </a:rPr>
              <a:t>If you're a primary teacher, we're here to support you at every stage of your career, and we share your dedication to raising young people’s engagement and achievement in STEM.</a:t>
            </a:r>
            <a:endParaRPr lang="en-GB" sz="1200" b="0"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b="1" u="sng" dirty="0">
                <a:solidFill>
                  <a:srgbClr val="0563C1"/>
                </a:solidFill>
                <a:effectLst/>
                <a:latin typeface="+mn-lt"/>
                <a:ea typeface="Calibri" panose="020F0502020204030204" pitchFamily="34" charset="0"/>
                <a:cs typeface="Calibri"/>
                <a:hlinkClick r:id="rId3"/>
              </a:rPr>
              <a:t>https://www.stem.org.uk/primary</a:t>
            </a:r>
            <a:r>
              <a:rPr lang="en-GB" sz="1200" b="1" dirty="0">
                <a:latin typeface="+mn-lt"/>
                <a:ea typeface="Calibri" panose="020F0502020204030204" pitchFamily="34" charset="0"/>
                <a:cs typeface="Calibri"/>
              </a:rPr>
              <a:t> </a:t>
            </a:r>
            <a:endParaRPr lang="en-GB" sz="1200" b="1" dirty="0">
              <a:effectLst/>
              <a:latin typeface="+mn-lt"/>
              <a:ea typeface="Calibri" panose="020F0502020204030204" pitchFamily="34" charset="0"/>
              <a:cs typeface="Calibri"/>
            </a:endParaRPr>
          </a:p>
          <a:p>
            <a:pPr marL="0" indent="0">
              <a:buFont typeface="Arial" panose="020B0604020202020204" pitchFamily="34" charset="0"/>
              <a:buNone/>
            </a:pPr>
            <a:endParaRPr lang="en-GB" sz="1200" i="1" dirty="0">
              <a:latin typeface="+mn-lt"/>
            </a:endParaRPr>
          </a:p>
          <a:p>
            <a:r>
              <a:rPr lang="en-GB" sz="1200" b="1" i="0" dirty="0">
                <a:latin typeface="+mn-lt"/>
              </a:rPr>
              <a:t>Close the seminar: </a:t>
            </a:r>
            <a:r>
              <a:rPr lang="en-GB" sz="1200" i="1" dirty="0">
                <a:latin typeface="+mn-lt"/>
              </a:rPr>
              <a:t>Thank ECTs for joining today and their participation in the seminar. </a:t>
            </a:r>
            <a:endParaRPr lang="en-GB" sz="1200" i="0" dirty="0">
              <a:latin typeface="+mn-lt"/>
            </a:endParaRPr>
          </a:p>
          <a:p>
            <a:pPr marL="171450" indent="-171450">
              <a:buFont typeface="Arial" panose="020B0604020202020204" pitchFamily="34" charset="0"/>
              <a:buChar char="•"/>
              <a:defRPr/>
            </a:pPr>
            <a:endParaRPr lang="en-GB" sz="1200" i="1" dirty="0">
              <a:latin typeface="+mn-lt"/>
            </a:endParaRPr>
          </a:p>
          <a:p>
            <a:pPr marL="171450" indent="-171450">
              <a:buFont typeface="Arial" panose="020B0604020202020204" pitchFamily="34" charset="0"/>
              <a:buChar char="•"/>
              <a:defRPr/>
            </a:pPr>
            <a:endParaRPr lang="en-GB" sz="1200" i="1" dirty="0">
              <a:latin typeface="+mn-lt"/>
            </a:endParaRPr>
          </a:p>
          <a:p>
            <a:endParaRPr lang="en-US" dirty="0"/>
          </a:p>
        </p:txBody>
      </p:sp>
      <p:sp>
        <p:nvSpPr>
          <p:cNvPr id="4" name="Slide Number Placeholder 3"/>
          <p:cNvSpPr>
            <a:spLocks noGrp="1"/>
          </p:cNvSpPr>
          <p:nvPr>
            <p:ph type="sldNum" sz="quarter" idx="5"/>
          </p:nvPr>
        </p:nvSpPr>
        <p:spPr/>
        <p:txBody>
          <a:bodyPr/>
          <a:lstStyle/>
          <a:p>
            <a:fld id="{AAA24272-161B-9A42-BC2D-F0109316EB3C}" type="slidenum">
              <a:rPr lang="en-GB" smtClean="0"/>
              <a:t>23</a:t>
            </a:fld>
            <a:endParaRPr lang="en-GB"/>
          </a:p>
        </p:txBody>
      </p:sp>
    </p:spTree>
    <p:extLst>
      <p:ext uri="{BB962C8B-B14F-4D97-AF65-F5344CB8AC3E}">
        <p14:creationId xmlns:p14="http://schemas.microsoft.com/office/powerpoint/2010/main" val="5031864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24</a:t>
            </a:fld>
            <a:endParaRPr lang="en-GB"/>
          </a:p>
        </p:txBody>
      </p:sp>
    </p:spTree>
    <p:extLst>
      <p:ext uri="{BB962C8B-B14F-4D97-AF65-F5344CB8AC3E}">
        <p14:creationId xmlns:p14="http://schemas.microsoft.com/office/powerpoint/2010/main" val="39615311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25</a:t>
            </a:fld>
            <a:endParaRPr lang="en-GB"/>
          </a:p>
        </p:txBody>
      </p:sp>
    </p:spTree>
    <p:extLst>
      <p:ext uri="{BB962C8B-B14F-4D97-AF65-F5344CB8AC3E}">
        <p14:creationId xmlns:p14="http://schemas.microsoft.com/office/powerpoint/2010/main" val="3107893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1.svg"/><Relationship Id="rId4" Type="http://schemas.openxmlformats.org/officeDocument/2006/relationships/image" Target="../media/image10.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pic>
        <p:nvPicPr>
          <p:cNvPr id="25" name="Picture 24" descr="A picture containing text&#10;&#10;Description automatically generated">
            <a:extLst>
              <a:ext uri="{FF2B5EF4-FFF2-40B4-BE49-F238E27FC236}">
                <a16:creationId xmlns:a16="http://schemas.microsoft.com/office/drawing/2014/main" id="{A010F749-032A-48DC-9367-7B46058F71CA}"/>
              </a:ext>
            </a:extLst>
          </p:cNvPr>
          <p:cNvPicPr>
            <a:picLocks noChangeAspect="1"/>
          </p:cNvPicPr>
          <p:nvPr userDrawn="1"/>
        </p:nvPicPr>
        <p:blipFill>
          <a:blip r:embed="rId2"/>
          <a:stretch>
            <a:fillRect/>
          </a:stretch>
        </p:blipFill>
        <p:spPr>
          <a:xfrm>
            <a:off x="7839913" y="5667283"/>
            <a:ext cx="4352087" cy="979112"/>
          </a:xfrm>
          <a:prstGeom prst="rect">
            <a:avLst/>
          </a:prstGeom>
        </p:spPr>
      </p:pic>
    </p:spTree>
    <p:extLst>
      <p:ext uri="{BB962C8B-B14F-4D97-AF65-F5344CB8AC3E}">
        <p14:creationId xmlns:p14="http://schemas.microsoft.com/office/powerpoint/2010/main" val="2241732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49D0766F-AD8C-4DE4-BF38-80DE5BA07D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pic>
        <p:nvPicPr>
          <p:cNvPr id="22" name="Picture 21" descr="A picture containing shape&#10;&#10;Description automatically generated">
            <a:extLst>
              <a:ext uri="{FF2B5EF4-FFF2-40B4-BE49-F238E27FC236}">
                <a16:creationId xmlns:a16="http://schemas.microsoft.com/office/drawing/2014/main" id="{16A98537-9B82-4D56-926F-0319C37EE9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3932423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9" name="Picture 8" descr="A picture containing shape&#10;&#10;Description automatically generated">
            <a:extLst>
              <a:ext uri="{FF2B5EF4-FFF2-40B4-BE49-F238E27FC236}">
                <a16:creationId xmlns:a16="http://schemas.microsoft.com/office/drawing/2014/main" id="{01CFCE84-99E9-4C98-9329-A7024DC02AE5}"/>
              </a:ext>
            </a:extLst>
          </p:cNvPr>
          <p:cNvPicPr>
            <a:picLocks noChangeAspect="1"/>
          </p:cNvPicPr>
          <p:nvPr userDrawn="1"/>
        </p:nvPicPr>
        <p:blipFill>
          <a:blip r:embed="rId2"/>
          <a:stretch>
            <a:fillRect/>
          </a:stretch>
        </p:blipFill>
        <p:spPr>
          <a:xfrm>
            <a:off x="7839910" y="5667282"/>
            <a:ext cx="4352090" cy="979113"/>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9" name="Graphic 11">
            <a:extLst>
              <a:ext uri="{FF2B5EF4-FFF2-40B4-BE49-F238E27FC236}">
                <a16:creationId xmlns:a16="http://schemas.microsoft.com/office/drawing/2014/main" id="{86CA2A91-1A13-8248-917E-21825DA9320D}"/>
              </a:ext>
            </a:extLst>
          </p:cNvPr>
          <p:cNvGrpSpPr/>
          <p:nvPr userDrawn="1"/>
        </p:nvGrpSpPr>
        <p:grpSpPr>
          <a:xfrm>
            <a:off x="8850892" y="5320333"/>
            <a:ext cx="3341108" cy="1537667"/>
            <a:chOff x="1676400" y="1162555"/>
            <a:chExt cx="8966200" cy="4126490"/>
          </a:xfrm>
          <a:solidFill>
            <a:schemeClr val="bg1"/>
          </a:solidFill>
        </p:grpSpPr>
        <p:sp>
          <p:nvSpPr>
            <p:cNvPr id="10" name="Freeform 9">
              <a:extLst>
                <a:ext uri="{FF2B5EF4-FFF2-40B4-BE49-F238E27FC236}">
                  <a16:creationId xmlns:a16="http://schemas.microsoft.com/office/drawing/2014/main" id="{1EC61B5E-2E3F-EC4D-9551-E17F3C8F60C1}"/>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11" name="Freeform 10">
              <a:extLst>
                <a:ext uri="{FF2B5EF4-FFF2-40B4-BE49-F238E27FC236}">
                  <a16:creationId xmlns:a16="http://schemas.microsoft.com/office/drawing/2014/main" id="{0D828DE6-F907-FD47-9874-542564FF08AD}"/>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12" name="Freeform 11">
              <a:extLst>
                <a:ext uri="{FF2B5EF4-FFF2-40B4-BE49-F238E27FC236}">
                  <a16:creationId xmlns:a16="http://schemas.microsoft.com/office/drawing/2014/main" id="{7B0DE677-F8E6-C743-ADAA-9A85D4DC07BB}"/>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13" name="Freeform 12">
              <a:extLst>
                <a:ext uri="{FF2B5EF4-FFF2-40B4-BE49-F238E27FC236}">
                  <a16:creationId xmlns:a16="http://schemas.microsoft.com/office/drawing/2014/main" id="{408613DD-E51D-484A-9765-2919204A529D}"/>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14" name="Freeform 13">
              <a:extLst>
                <a:ext uri="{FF2B5EF4-FFF2-40B4-BE49-F238E27FC236}">
                  <a16:creationId xmlns:a16="http://schemas.microsoft.com/office/drawing/2014/main" id="{848B49BE-ACF9-3342-947C-E2F5966713A9}"/>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15" name="Freeform 14">
              <a:extLst>
                <a:ext uri="{FF2B5EF4-FFF2-40B4-BE49-F238E27FC236}">
                  <a16:creationId xmlns:a16="http://schemas.microsoft.com/office/drawing/2014/main" id="{22C7B3E3-ACCC-C046-82A1-AD609DB3C3AD}"/>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16" name="Freeform 15">
              <a:extLst>
                <a:ext uri="{FF2B5EF4-FFF2-40B4-BE49-F238E27FC236}">
                  <a16:creationId xmlns:a16="http://schemas.microsoft.com/office/drawing/2014/main" id="{9B7FB9BC-3844-5845-B648-519A9ECD6E1D}"/>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17" name="Freeform 16">
              <a:extLst>
                <a:ext uri="{FF2B5EF4-FFF2-40B4-BE49-F238E27FC236}">
                  <a16:creationId xmlns:a16="http://schemas.microsoft.com/office/drawing/2014/main" id="{4855A8FD-0D91-7C4A-BA89-EEEB169A621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18" name="Freeform 17">
              <a:extLst>
                <a:ext uri="{FF2B5EF4-FFF2-40B4-BE49-F238E27FC236}">
                  <a16:creationId xmlns:a16="http://schemas.microsoft.com/office/drawing/2014/main" id="{8AED2253-09E7-A545-9EC2-114A9A645D5A}"/>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19" name="Freeform 18">
              <a:extLst>
                <a:ext uri="{FF2B5EF4-FFF2-40B4-BE49-F238E27FC236}">
                  <a16:creationId xmlns:a16="http://schemas.microsoft.com/office/drawing/2014/main" id="{D3B474A8-A4E8-3847-A5D6-41913553F5DA}"/>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20" name="Freeform 19">
              <a:extLst>
                <a:ext uri="{FF2B5EF4-FFF2-40B4-BE49-F238E27FC236}">
                  <a16:creationId xmlns:a16="http://schemas.microsoft.com/office/drawing/2014/main" id="{32AF612E-FEE4-514A-8BC3-04D2FFB26A01}"/>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21" name="Freeform 20">
              <a:extLst>
                <a:ext uri="{FF2B5EF4-FFF2-40B4-BE49-F238E27FC236}">
                  <a16:creationId xmlns:a16="http://schemas.microsoft.com/office/drawing/2014/main" id="{E4674CFE-936A-4847-AEC8-E25DBFE7A85E}"/>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22" name="Freeform 21">
              <a:extLst>
                <a:ext uri="{FF2B5EF4-FFF2-40B4-BE49-F238E27FC236}">
                  <a16:creationId xmlns:a16="http://schemas.microsoft.com/office/drawing/2014/main" id="{54349B77-D241-B048-9F7E-02C7D420AE34}"/>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23" name="Freeform 22">
              <a:extLst>
                <a:ext uri="{FF2B5EF4-FFF2-40B4-BE49-F238E27FC236}">
                  <a16:creationId xmlns:a16="http://schemas.microsoft.com/office/drawing/2014/main" id="{55D4AF25-CA19-6B48-A531-6DBB8F708E6D}"/>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24" name="Freeform 23">
              <a:extLst>
                <a:ext uri="{FF2B5EF4-FFF2-40B4-BE49-F238E27FC236}">
                  <a16:creationId xmlns:a16="http://schemas.microsoft.com/office/drawing/2014/main" id="{320C016A-9CF7-804E-84BC-2EF0317261B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spTree>
    <p:extLst>
      <p:ext uri="{BB962C8B-B14F-4D97-AF65-F5344CB8AC3E}">
        <p14:creationId xmlns:p14="http://schemas.microsoft.com/office/powerpoint/2010/main" val="2241732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grpSp>
        <p:nvGrpSpPr>
          <p:cNvPr id="60" name="Graphic 11">
            <a:extLst>
              <a:ext uri="{FF2B5EF4-FFF2-40B4-BE49-F238E27FC236}">
                <a16:creationId xmlns:a16="http://schemas.microsoft.com/office/drawing/2014/main" id="{CE5CD6A0-DDA4-44B6-906B-49217C09D12C}"/>
              </a:ext>
            </a:extLst>
          </p:cNvPr>
          <p:cNvGrpSpPr/>
          <p:nvPr userDrawn="1"/>
        </p:nvGrpSpPr>
        <p:grpSpPr>
          <a:xfrm>
            <a:off x="8851705" y="5320707"/>
            <a:ext cx="3340295" cy="1537293"/>
            <a:chOff x="1676400" y="1162555"/>
            <a:chExt cx="8966200" cy="4126490"/>
          </a:xfrm>
          <a:solidFill>
            <a:schemeClr val="tx1"/>
          </a:solidFill>
        </p:grpSpPr>
        <p:sp>
          <p:nvSpPr>
            <p:cNvPr id="61" name="Freeform 9">
              <a:extLst>
                <a:ext uri="{FF2B5EF4-FFF2-40B4-BE49-F238E27FC236}">
                  <a16:creationId xmlns:a16="http://schemas.microsoft.com/office/drawing/2014/main" id="{879A5D31-72D9-4AE0-9B0C-7D8C15F209C0}"/>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A45FF82E-8E9B-4B34-8DBC-907445718668}"/>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B8FC048C-F39C-4B77-9B92-56C9CB4DC567}"/>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A7539D6C-D83B-4AA3-89A8-CA26A459D0DA}"/>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4BCD3DCE-C18A-4A5D-A84D-CEE07B1DFD6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DD8D645F-A5E2-41E7-8C17-85EEFFCF207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91809ADD-9A68-44BC-B382-A99A045D626E}"/>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D3F2EF7C-63E8-4AF1-9D26-3A24CCDDE679}"/>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19F53F4F-0F1E-4AA8-B351-8F9B18CA3FC4}"/>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4E4EFD7A-C58D-4EF7-BF09-597D2AD2039D}"/>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F6044CEE-74CC-4554-A2B1-2EF0EDD930C6}"/>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BA751271-D683-4B9B-B26B-D3382F782072}"/>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88AA4091-764F-4AAF-8BA6-4BA06DD801DE}"/>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40AD442F-27A7-4621-ADD9-4333464F1A06}"/>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2F41D8AE-6C8A-4CF0-AE8A-41CE2683D91F}"/>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grpSp>
        <p:nvGrpSpPr>
          <p:cNvPr id="25" name="Graphic 11">
            <a:extLst>
              <a:ext uri="{FF2B5EF4-FFF2-40B4-BE49-F238E27FC236}">
                <a16:creationId xmlns:a16="http://schemas.microsoft.com/office/drawing/2014/main" id="{EAE32560-439C-429A-8C67-6253D597862A}"/>
              </a:ext>
            </a:extLst>
          </p:cNvPr>
          <p:cNvGrpSpPr/>
          <p:nvPr userDrawn="1"/>
        </p:nvGrpSpPr>
        <p:grpSpPr>
          <a:xfrm>
            <a:off x="8851705" y="5320707"/>
            <a:ext cx="3340295" cy="1537293"/>
            <a:chOff x="1676400" y="1162555"/>
            <a:chExt cx="8966200" cy="4126490"/>
          </a:xfrm>
          <a:solidFill>
            <a:schemeClr val="tx1"/>
          </a:solidFill>
        </p:grpSpPr>
        <p:sp>
          <p:nvSpPr>
            <p:cNvPr id="26" name="Freeform 9">
              <a:extLst>
                <a:ext uri="{FF2B5EF4-FFF2-40B4-BE49-F238E27FC236}">
                  <a16:creationId xmlns:a16="http://schemas.microsoft.com/office/drawing/2014/main" id="{E7819E41-C8EE-4275-B1EA-C569CD4CBC03}"/>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8" name="Freeform 10">
              <a:extLst>
                <a:ext uri="{FF2B5EF4-FFF2-40B4-BE49-F238E27FC236}">
                  <a16:creationId xmlns:a16="http://schemas.microsoft.com/office/drawing/2014/main" id="{07EEFD1B-8E4D-43E6-A013-C86499B3E9FB}"/>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29" name="Freeform 11">
              <a:extLst>
                <a:ext uri="{FF2B5EF4-FFF2-40B4-BE49-F238E27FC236}">
                  <a16:creationId xmlns:a16="http://schemas.microsoft.com/office/drawing/2014/main" id="{1C846C7F-7DE7-4952-9125-3D34ED4325C4}"/>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12">
              <a:extLst>
                <a:ext uri="{FF2B5EF4-FFF2-40B4-BE49-F238E27FC236}">
                  <a16:creationId xmlns:a16="http://schemas.microsoft.com/office/drawing/2014/main" id="{3282E6AD-BB90-44F2-BC1E-13F5E35D3CD8}"/>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13">
              <a:extLst>
                <a:ext uri="{FF2B5EF4-FFF2-40B4-BE49-F238E27FC236}">
                  <a16:creationId xmlns:a16="http://schemas.microsoft.com/office/drawing/2014/main" id="{69B9DA01-DE4D-4D77-93A2-AA471B2A536F}"/>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14">
              <a:extLst>
                <a:ext uri="{FF2B5EF4-FFF2-40B4-BE49-F238E27FC236}">
                  <a16:creationId xmlns:a16="http://schemas.microsoft.com/office/drawing/2014/main" id="{2ABE85A7-D601-4620-8FB3-5B77312AD00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15">
              <a:extLst>
                <a:ext uri="{FF2B5EF4-FFF2-40B4-BE49-F238E27FC236}">
                  <a16:creationId xmlns:a16="http://schemas.microsoft.com/office/drawing/2014/main" id="{2550CDC1-CA53-46E6-B6B2-AA587EF385B3}"/>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16">
              <a:extLst>
                <a:ext uri="{FF2B5EF4-FFF2-40B4-BE49-F238E27FC236}">
                  <a16:creationId xmlns:a16="http://schemas.microsoft.com/office/drawing/2014/main" id="{20ADA437-9C3B-449C-B89F-FE487795FA27}"/>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17">
              <a:extLst>
                <a:ext uri="{FF2B5EF4-FFF2-40B4-BE49-F238E27FC236}">
                  <a16:creationId xmlns:a16="http://schemas.microsoft.com/office/drawing/2014/main" id="{94A71F75-F1B5-4EC2-B3A7-0EB83D353AE0}"/>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18">
              <a:extLst>
                <a:ext uri="{FF2B5EF4-FFF2-40B4-BE49-F238E27FC236}">
                  <a16:creationId xmlns:a16="http://schemas.microsoft.com/office/drawing/2014/main" id="{716E8A61-C3F7-4EE3-9E98-38BE72B3F184}"/>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19">
              <a:extLst>
                <a:ext uri="{FF2B5EF4-FFF2-40B4-BE49-F238E27FC236}">
                  <a16:creationId xmlns:a16="http://schemas.microsoft.com/office/drawing/2014/main" id="{AA1A9E62-361B-4A35-8EF1-31D38251CC9F}"/>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20">
              <a:extLst>
                <a:ext uri="{FF2B5EF4-FFF2-40B4-BE49-F238E27FC236}">
                  <a16:creationId xmlns:a16="http://schemas.microsoft.com/office/drawing/2014/main" id="{64250B16-9A9F-4D8B-84C6-FBCD6FA6AB69}"/>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21">
              <a:extLst>
                <a:ext uri="{FF2B5EF4-FFF2-40B4-BE49-F238E27FC236}">
                  <a16:creationId xmlns:a16="http://schemas.microsoft.com/office/drawing/2014/main" id="{850F7053-9138-4B26-8D35-4F6F6E49A485}"/>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22">
              <a:extLst>
                <a:ext uri="{FF2B5EF4-FFF2-40B4-BE49-F238E27FC236}">
                  <a16:creationId xmlns:a16="http://schemas.microsoft.com/office/drawing/2014/main" id="{8CF30111-A647-475F-92BA-B6181F24B908}"/>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23">
              <a:extLst>
                <a:ext uri="{FF2B5EF4-FFF2-40B4-BE49-F238E27FC236}">
                  <a16:creationId xmlns:a16="http://schemas.microsoft.com/office/drawing/2014/main" id="{58FC3833-9E80-4BD8-B910-EDA47636E07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3932423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1065198E-C17E-4C66-8FC7-00ACE79EB130}"/>
              </a:ext>
            </a:extLst>
          </p:cNvPr>
          <p:cNvPicPr>
            <a:picLocks noChangeAspect="1"/>
          </p:cNvPicPr>
          <p:nvPr userDrawn="1"/>
        </p:nvPicPr>
        <p:blipFill>
          <a:blip r:embed="rId2"/>
          <a:stretch>
            <a:fillRect/>
          </a:stretch>
        </p:blipFill>
        <p:spPr>
          <a:xfrm>
            <a:off x="8873816" y="5320800"/>
            <a:ext cx="3318184" cy="1537200"/>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solidFill>
                  <a:schemeClr val="bg1"/>
                </a:solidFill>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5000" y="2019300"/>
            <a:ext cx="10918825" cy="4200525"/>
          </a:xfrm>
        </p:spPr>
        <p:txBody>
          <a:bodyPr>
            <a:normAutofit/>
          </a:bodyPr>
          <a:lstStyle>
            <a:lvl1pPr marL="252000" indent="-252000">
              <a:spcBef>
                <a:spcPts val="600"/>
              </a:spcBef>
              <a:buFont typeface="Arial" panose="020B0604020202020204" pitchFamily="34" charset="0"/>
              <a:buChar char="•"/>
              <a:defRPr sz="3000" b="0">
                <a:solidFill>
                  <a:schemeClr val="bg1"/>
                </a:solidFill>
              </a:defRPr>
            </a:lvl1pPr>
            <a:lvl2pPr marL="252000" indent="0">
              <a:spcBef>
                <a:spcPts val="0"/>
              </a:spcBef>
              <a:buFont typeface="Courier New" panose="02070309020205020404" pitchFamily="49" charset="0"/>
              <a:buNone/>
              <a:defRPr sz="3000" b="0">
                <a:solidFill>
                  <a:schemeClr val="bg1"/>
                </a:solidFill>
              </a:defRPr>
            </a:lvl2pPr>
            <a:lvl3pPr marL="252000" indent="-252000">
              <a:spcBef>
                <a:spcPts val="600"/>
              </a:spcBef>
              <a:buFont typeface="Arial" panose="020B0604020202020204" pitchFamily="34" charset="0"/>
              <a:buChar char="•"/>
              <a:defRPr sz="3000" b="0">
                <a:solidFill>
                  <a:schemeClr val="bg1"/>
                </a:solidFill>
              </a:defRPr>
            </a:lvl3pPr>
            <a:lvl4pPr marL="252000" indent="-252000">
              <a:spcBef>
                <a:spcPts val="600"/>
              </a:spcBef>
              <a:buFont typeface="Arial" panose="020B0604020202020204" pitchFamily="34" charset="0"/>
              <a:buChar char="•"/>
              <a:defRPr sz="2600" b="0">
                <a:solidFill>
                  <a:schemeClr val="bg1"/>
                </a:solidFill>
              </a:defRPr>
            </a:lvl4pPr>
            <a:lvl5pPr marL="252000" indent="-252000">
              <a:spcBef>
                <a:spcPts val="600"/>
              </a:spcBef>
              <a:buFont typeface="Arial" panose="020B0604020202020204" pitchFamily="34" charset="0"/>
              <a:buChar char="•"/>
              <a:defRPr sz="2600" b="0">
                <a:solidFill>
                  <a:schemeClr val="bg1"/>
                </a:solidFill>
              </a:defRPr>
            </a:lvl5pPr>
          </a:lstStyle>
          <a:p>
            <a:pPr lvl="0"/>
            <a:r>
              <a:rPr lang="en-US"/>
              <a:t>Click to edit Master text styles</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pic>
        <p:nvPicPr>
          <p:cNvPr id="53" name="Picture 52" descr="A picture containing drawing&#10;&#10;Description automatically generated">
            <a:extLst>
              <a:ext uri="{FF2B5EF4-FFF2-40B4-BE49-F238E27FC236}">
                <a16:creationId xmlns:a16="http://schemas.microsoft.com/office/drawing/2014/main" id="{05C62823-D6D6-481D-9DB5-FEAAA906187C}"/>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746807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8176" y="2019300"/>
            <a:ext cx="10918825" cy="4103369"/>
          </a:xfrm>
        </p:spPr>
        <p:txBody>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776598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300"/>
            <a:ext cx="5407026" cy="4200526"/>
          </a:xfrm>
        </p:spPr>
        <p:txBody>
          <a:body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6159500" y="2019299"/>
            <a:ext cx="5394325" cy="4200525"/>
          </a:xfrm>
        </p:spPr>
        <p:txBody>
          <a:body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3118619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299"/>
            <a:ext cx="3552826"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4318000" y="2019299"/>
            <a:ext cx="3552825"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
        <p:nvSpPr>
          <p:cNvPr id="8" name="Content Placeholder 3">
            <a:extLst>
              <a:ext uri="{FF2B5EF4-FFF2-40B4-BE49-F238E27FC236}">
                <a16:creationId xmlns:a16="http://schemas.microsoft.com/office/drawing/2014/main" id="{DFE290E0-E5A6-E347-AA52-B6E4C80E2033}"/>
              </a:ext>
            </a:extLst>
          </p:cNvPr>
          <p:cNvSpPr>
            <a:spLocks noGrp="1"/>
          </p:cNvSpPr>
          <p:nvPr>
            <p:ph sz="half" idx="13"/>
          </p:nvPr>
        </p:nvSpPr>
        <p:spPr>
          <a:xfrm>
            <a:off x="8001001" y="2019300"/>
            <a:ext cx="3552825" cy="4203700"/>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828083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25235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37AD50-7A21-9741-BCC7-9532119ADD99}"/>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018322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plit content 1">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544363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plit content 2">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4"/>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4"/>
            <a:ext cx="4829172" cy="381046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pic>
        <p:nvPicPr>
          <p:cNvPr id="47" name="Picture 46" descr="A close up of a logo&#10;&#10;Description automatically generated">
            <a:extLst>
              <a:ext uri="{FF2B5EF4-FFF2-40B4-BE49-F238E27FC236}">
                <a16:creationId xmlns:a16="http://schemas.microsoft.com/office/drawing/2014/main" id="{E33CF35B-5230-4602-BEBA-4CA392488035}"/>
              </a:ext>
            </a:extLst>
          </p:cNvPr>
          <p:cNvPicPr>
            <a:picLocks noChangeAspect="1"/>
          </p:cNvPicPr>
          <p:nvPr userDrawn="1"/>
        </p:nvPicPr>
        <p:blipFill>
          <a:blip r:embed="rId2"/>
          <a:stretch>
            <a:fillRect/>
          </a:stretch>
        </p:blipFill>
        <p:spPr>
          <a:xfrm>
            <a:off x="11277601" y="208613"/>
            <a:ext cx="564778" cy="585035"/>
          </a:xfrm>
          <a:prstGeom prst="rect">
            <a:avLst/>
          </a:prstGeom>
        </p:spPr>
      </p:pic>
      <p:sp>
        <p:nvSpPr>
          <p:cNvPr id="9" name="Title 1">
            <a:extLst>
              <a:ext uri="{FF2B5EF4-FFF2-40B4-BE49-F238E27FC236}">
                <a16:creationId xmlns:a16="http://schemas.microsoft.com/office/drawing/2014/main" id="{D56CA13D-7841-4756-8436-AC3FC3C67611}"/>
              </a:ext>
            </a:extLst>
          </p:cNvPr>
          <p:cNvSpPr>
            <a:spLocks noGrp="1"/>
          </p:cNvSpPr>
          <p:nvPr>
            <p:ph type="title" hasCustomPrompt="1"/>
          </p:nvPr>
        </p:nvSpPr>
        <p:spPr>
          <a:xfrm>
            <a:off x="631827" y="648855"/>
            <a:ext cx="4832346" cy="1368980"/>
          </a:xfrm>
        </p:spPr>
        <p:txBody>
          <a:bodyPr anchor="t"/>
          <a:lstStyle>
            <a:lvl1pPr>
              <a:defRPr/>
            </a:lvl1pPr>
          </a:lstStyle>
          <a:p>
            <a:r>
              <a:rPr lang="en-US"/>
              <a:t>Click to edit slide  title</a:t>
            </a:r>
            <a:endParaRPr lang="en-GB"/>
          </a:p>
        </p:txBody>
      </p:sp>
    </p:spTree>
    <p:extLst>
      <p:ext uri="{BB962C8B-B14F-4D97-AF65-F5344CB8AC3E}">
        <p14:creationId xmlns:p14="http://schemas.microsoft.com/office/powerpoint/2010/main" val="19815831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Key message_short 1">
    <p:bg>
      <p:bgPr>
        <a:solidFill>
          <a:schemeClr val="accent1"/>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picture containing drawing&#10;&#10;Description automatically generated">
            <a:extLst>
              <a:ext uri="{FF2B5EF4-FFF2-40B4-BE49-F238E27FC236}">
                <a16:creationId xmlns:a16="http://schemas.microsoft.com/office/drawing/2014/main" id="{46DB4834-88C7-47BD-8AE4-1A1981F9173F}"/>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605056851"/>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Key message_short 2">
    <p:bg>
      <p:bgPr>
        <a:solidFill>
          <a:schemeClr val="accent2"/>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2D8F410B-E330-43A6-96CE-F9F13220C790}"/>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619949028"/>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1">
    <p:bg>
      <p:bgPr>
        <a:solidFill>
          <a:schemeClr val="accent1"/>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69332"/>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picture containing drawing&#10;&#10;Description automatically generated">
            <a:extLst>
              <a:ext uri="{FF2B5EF4-FFF2-40B4-BE49-F238E27FC236}">
                <a16:creationId xmlns:a16="http://schemas.microsoft.com/office/drawing/2014/main" id="{3328DBE9-984F-4E5C-B374-B8B7184F30D3}"/>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8201865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2">
    <p:bg>
      <p:bgPr>
        <a:solidFill>
          <a:schemeClr val="accent2"/>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32399"/>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close up of a logo&#10;&#10;Description automatically generated">
            <a:extLst>
              <a:ext uri="{FF2B5EF4-FFF2-40B4-BE49-F238E27FC236}">
                <a16:creationId xmlns:a16="http://schemas.microsoft.com/office/drawing/2014/main" id="{9A5E41BA-D5E9-4E55-9661-D7AD2909E6CF}"/>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20230917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Key message_long 1">
    <p:bg>
      <p:bgPr>
        <a:solidFill>
          <a:schemeClr val="accent1"/>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picture containing drawing&#10;&#10;Description automatically generated">
            <a:extLst>
              <a:ext uri="{FF2B5EF4-FFF2-40B4-BE49-F238E27FC236}">
                <a16:creationId xmlns:a16="http://schemas.microsoft.com/office/drawing/2014/main" id="{26FD53E3-F04E-4B0A-9708-A134B5D228D1}"/>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932176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Key message_long 2">
    <p:bg>
      <p:bgPr>
        <a:solidFill>
          <a:schemeClr val="accent2"/>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D06736CD-D6C5-468A-BEB4-4E9DB8F673D2}"/>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7796273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Key message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bg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69332"/>
          </a:xfrm>
        </p:spPr>
        <p:txBody>
          <a:bodyPr wrap="square">
            <a:spAutoFit/>
          </a:bodyPr>
          <a:lstStyle>
            <a:lvl1pPr marL="0" indent="0" algn="ctr">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6" name="Picture 5" descr="A picture containing drawing&#10;&#10;Description automatically generated">
            <a:extLst>
              <a:ext uri="{FF2B5EF4-FFF2-40B4-BE49-F238E27FC236}">
                <a16:creationId xmlns:a16="http://schemas.microsoft.com/office/drawing/2014/main" id="{8AD17681-4AD1-4D98-A929-3CC7943B2A0B}"/>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0981883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Key message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close up of a logo&#10;&#10;Description automatically generated">
            <a:extLst>
              <a:ext uri="{FF2B5EF4-FFF2-40B4-BE49-F238E27FC236}">
                <a16:creationId xmlns:a16="http://schemas.microsoft.com/office/drawing/2014/main" id="{CADB2F02-D1A0-4384-879D-EC9B06BE17A4}"/>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4386561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Question">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9" name="Freeform 8">
            <a:extLst>
              <a:ext uri="{FF2B5EF4-FFF2-40B4-BE49-F238E27FC236}">
                <a16:creationId xmlns:a16="http://schemas.microsoft.com/office/drawing/2014/main" id="{EBA603DA-388E-5D47-80E3-A383A3C757CF}"/>
              </a:ext>
            </a:extLst>
          </p:cNvPr>
          <p:cNvSpPr/>
          <p:nvPr/>
        </p:nvSpPr>
        <p:spPr>
          <a:xfrm>
            <a:off x="4499276" y="825378"/>
            <a:ext cx="3302622" cy="5068250"/>
          </a:xfrm>
          <a:custGeom>
            <a:avLst/>
            <a:gdLst>
              <a:gd name="connsiteX0" fmla="*/ 907887 w 2834469"/>
              <a:gd name="connsiteY0" fmla="*/ 2964158 h 4349817"/>
              <a:gd name="connsiteX1" fmla="*/ 886486 w 2834469"/>
              <a:gd name="connsiteY1" fmla="*/ 2912189 h 4349817"/>
              <a:gd name="connsiteX2" fmla="*/ 886486 w 2834469"/>
              <a:gd name="connsiteY2" fmla="*/ 2716400 h 4349817"/>
              <a:gd name="connsiteX3" fmla="*/ 1042382 w 2834469"/>
              <a:gd name="connsiteY3" fmla="*/ 2223833 h 4349817"/>
              <a:gd name="connsiteX4" fmla="*/ 1491712 w 2834469"/>
              <a:gd name="connsiteY4" fmla="*/ 1829208 h 4349817"/>
              <a:gd name="connsiteX5" fmla="*/ 1846306 w 2834469"/>
              <a:gd name="connsiteY5" fmla="*/ 1535571 h 4349817"/>
              <a:gd name="connsiteX6" fmla="*/ 1962538 w 2834469"/>
              <a:gd name="connsiteY6" fmla="*/ 1223470 h 4349817"/>
              <a:gd name="connsiteX7" fmla="*/ 1815773 w 2834469"/>
              <a:gd name="connsiteY7" fmla="*/ 908417 h 4349817"/>
              <a:gd name="connsiteX8" fmla="*/ 1430552 w 2834469"/>
              <a:gd name="connsiteY8" fmla="*/ 789154 h 4349817"/>
              <a:gd name="connsiteX9" fmla="*/ 1017937 w 2834469"/>
              <a:gd name="connsiteY9" fmla="*/ 917555 h 4349817"/>
              <a:gd name="connsiteX10" fmla="*/ 861946 w 2834469"/>
              <a:gd name="connsiteY10" fmla="*/ 1248027 h 4349817"/>
              <a:gd name="connsiteX11" fmla="*/ 861946 w 2834469"/>
              <a:gd name="connsiteY11" fmla="*/ 1345874 h 4349817"/>
              <a:gd name="connsiteX12" fmla="*/ 788611 w 2834469"/>
              <a:gd name="connsiteY12" fmla="*/ 1413167 h 4349817"/>
              <a:gd name="connsiteX13" fmla="*/ 73336 w 2834469"/>
              <a:gd name="connsiteY13" fmla="*/ 1382614 h 4349817"/>
              <a:gd name="connsiteX14" fmla="*/ 1 w 2834469"/>
              <a:gd name="connsiteY14" fmla="*/ 1309801 h 4349817"/>
              <a:gd name="connsiteX15" fmla="*/ 1 w 2834469"/>
              <a:gd name="connsiteY15" fmla="*/ 1309134 h 4349817"/>
              <a:gd name="connsiteX16" fmla="*/ 1 w 2834469"/>
              <a:gd name="connsiteY16" fmla="*/ 1248027 h 4349817"/>
              <a:gd name="connsiteX17" fmla="*/ 183385 w 2834469"/>
              <a:gd name="connsiteY17" fmla="*/ 596411 h 4349817"/>
              <a:gd name="connsiteX18" fmla="*/ 693970 w 2834469"/>
              <a:gd name="connsiteY18" fmla="*/ 155908 h 4349817"/>
              <a:gd name="connsiteX19" fmla="*/ 1448909 w 2834469"/>
              <a:gd name="connsiteY19" fmla="*/ 0 h 4349817"/>
              <a:gd name="connsiteX20" fmla="*/ 2179594 w 2834469"/>
              <a:gd name="connsiteY20" fmla="*/ 149817 h 4349817"/>
              <a:gd name="connsiteX21" fmla="*/ 2665638 w 2834469"/>
              <a:gd name="connsiteY21" fmla="*/ 568617 h 4349817"/>
              <a:gd name="connsiteX22" fmla="*/ 2836848 w 2834469"/>
              <a:gd name="connsiteY22" fmla="*/ 1192631 h 4349817"/>
              <a:gd name="connsiteX23" fmla="*/ 2741731 w 2834469"/>
              <a:gd name="connsiteY23" fmla="*/ 1654549 h 4349817"/>
              <a:gd name="connsiteX24" fmla="*/ 2512786 w 2834469"/>
              <a:gd name="connsiteY24" fmla="*/ 1970268 h 4349817"/>
              <a:gd name="connsiteX25" fmla="*/ 2170367 w 2834469"/>
              <a:gd name="connsiteY25" fmla="*/ 2239538 h 4349817"/>
              <a:gd name="connsiteX26" fmla="*/ 1846306 w 2834469"/>
              <a:gd name="connsiteY26" fmla="*/ 2502621 h 4349817"/>
              <a:gd name="connsiteX27" fmla="*/ 1742438 w 2834469"/>
              <a:gd name="connsiteY27" fmla="*/ 2771796 h 4349817"/>
              <a:gd name="connsiteX28" fmla="*/ 1742438 w 2834469"/>
              <a:gd name="connsiteY28" fmla="*/ 2912570 h 4349817"/>
              <a:gd name="connsiteX29" fmla="*/ 1669676 w 2834469"/>
              <a:gd name="connsiteY29" fmla="*/ 2985955 h 4349817"/>
              <a:gd name="connsiteX30" fmla="*/ 1669008 w 2834469"/>
              <a:gd name="connsiteY30" fmla="*/ 2985955 h 4349817"/>
              <a:gd name="connsiteX31" fmla="*/ 959821 w 2834469"/>
              <a:gd name="connsiteY31" fmla="*/ 2985955 h 4349817"/>
              <a:gd name="connsiteX32" fmla="*/ 907887 w 2834469"/>
              <a:gd name="connsiteY32" fmla="*/ 2964159 h 4349817"/>
              <a:gd name="connsiteX33" fmla="*/ 944507 w 2834469"/>
              <a:gd name="connsiteY33" fmla="*/ 4218372 h 4349817"/>
              <a:gd name="connsiteX34" fmla="*/ 806969 w 2834469"/>
              <a:gd name="connsiteY34" fmla="*/ 3872671 h 4349817"/>
              <a:gd name="connsiteX35" fmla="*/ 941463 w 2834469"/>
              <a:gd name="connsiteY35" fmla="*/ 3530015 h 4349817"/>
              <a:gd name="connsiteX36" fmla="*/ 1289969 w 2834469"/>
              <a:gd name="connsiteY36" fmla="*/ 3395428 h 4349817"/>
              <a:gd name="connsiteX37" fmla="*/ 1635432 w 2834469"/>
              <a:gd name="connsiteY37" fmla="*/ 3526969 h 4349817"/>
              <a:gd name="connsiteX38" fmla="*/ 1766883 w 2834469"/>
              <a:gd name="connsiteY38" fmla="*/ 3872575 h 4349817"/>
              <a:gd name="connsiteX39" fmla="*/ 1632388 w 2834469"/>
              <a:gd name="connsiteY39" fmla="*/ 4218277 h 4349817"/>
              <a:gd name="connsiteX40" fmla="*/ 1289969 w 2834469"/>
              <a:gd name="connsiteY40" fmla="*/ 4355910 h 4349817"/>
              <a:gd name="connsiteX41" fmla="*/ 944507 w 2834469"/>
              <a:gd name="connsiteY41" fmla="*/ 4218372 h 4349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834469" h="4349817">
                <a:moveTo>
                  <a:pt x="907887" y="2964158"/>
                </a:moveTo>
                <a:cubicBezTo>
                  <a:pt x="893856" y="2950558"/>
                  <a:pt x="886104" y="2931733"/>
                  <a:pt x="886486" y="2912189"/>
                </a:cubicBezTo>
                <a:lnTo>
                  <a:pt x="886486" y="2716400"/>
                </a:lnTo>
                <a:cubicBezTo>
                  <a:pt x="886486" y="2512456"/>
                  <a:pt x="938451" y="2348267"/>
                  <a:pt x="1042382" y="2223833"/>
                </a:cubicBezTo>
                <a:cubicBezTo>
                  <a:pt x="1146312" y="2099398"/>
                  <a:pt x="1296089" y="1967857"/>
                  <a:pt x="1491712" y="1829208"/>
                </a:cubicBezTo>
                <a:cubicBezTo>
                  <a:pt x="1650683" y="1719114"/>
                  <a:pt x="1768881" y="1621235"/>
                  <a:pt x="1846306" y="1535571"/>
                </a:cubicBezTo>
                <a:cubicBezTo>
                  <a:pt x="1923730" y="1449908"/>
                  <a:pt x="1962474" y="1345874"/>
                  <a:pt x="1962538" y="1223470"/>
                </a:cubicBezTo>
                <a:cubicBezTo>
                  <a:pt x="1962538" y="1092943"/>
                  <a:pt x="1913616" y="987926"/>
                  <a:pt x="1815773" y="908417"/>
                </a:cubicBezTo>
                <a:cubicBezTo>
                  <a:pt x="1717930" y="828908"/>
                  <a:pt x="1589523" y="789154"/>
                  <a:pt x="1430552" y="789154"/>
                </a:cubicBezTo>
                <a:cubicBezTo>
                  <a:pt x="1259342" y="789154"/>
                  <a:pt x="1121804" y="831954"/>
                  <a:pt x="1017937" y="917555"/>
                </a:cubicBezTo>
                <a:cubicBezTo>
                  <a:pt x="914070" y="1003155"/>
                  <a:pt x="862073" y="1113312"/>
                  <a:pt x="861946" y="1248027"/>
                </a:cubicBezTo>
                <a:lnTo>
                  <a:pt x="861946" y="1345874"/>
                </a:lnTo>
                <a:cubicBezTo>
                  <a:pt x="861946" y="1390800"/>
                  <a:pt x="837501" y="1413231"/>
                  <a:pt x="788611" y="1413167"/>
                </a:cubicBezTo>
                <a:lnTo>
                  <a:pt x="73336" y="1382614"/>
                </a:lnTo>
                <a:cubicBezTo>
                  <a:pt x="32992" y="1382772"/>
                  <a:pt x="159" y="1350173"/>
                  <a:pt x="1" y="1309801"/>
                </a:cubicBezTo>
                <a:cubicBezTo>
                  <a:pt x="-1" y="1309579"/>
                  <a:pt x="0" y="1309356"/>
                  <a:pt x="1" y="1309134"/>
                </a:cubicBezTo>
                <a:lnTo>
                  <a:pt x="1" y="1248027"/>
                </a:lnTo>
                <a:cubicBezTo>
                  <a:pt x="1" y="1003218"/>
                  <a:pt x="61129" y="786013"/>
                  <a:pt x="183385" y="596411"/>
                </a:cubicBezTo>
                <a:cubicBezTo>
                  <a:pt x="305642" y="406808"/>
                  <a:pt x="475836" y="259974"/>
                  <a:pt x="693970" y="155908"/>
                </a:cubicBezTo>
                <a:cubicBezTo>
                  <a:pt x="911914" y="51969"/>
                  <a:pt x="1163560" y="0"/>
                  <a:pt x="1448909" y="0"/>
                </a:cubicBezTo>
                <a:cubicBezTo>
                  <a:pt x="1726078" y="0"/>
                  <a:pt x="1969640" y="49939"/>
                  <a:pt x="2179594" y="149817"/>
                </a:cubicBezTo>
                <a:cubicBezTo>
                  <a:pt x="2389547" y="249694"/>
                  <a:pt x="2551562" y="389294"/>
                  <a:pt x="2665638" y="568617"/>
                </a:cubicBezTo>
                <a:cubicBezTo>
                  <a:pt x="2779778" y="748131"/>
                  <a:pt x="2836848" y="956135"/>
                  <a:pt x="2836848" y="1192631"/>
                </a:cubicBezTo>
                <a:cubicBezTo>
                  <a:pt x="2836848" y="1372144"/>
                  <a:pt x="2805142" y="1526117"/>
                  <a:pt x="2741731" y="1654549"/>
                </a:cubicBezTo>
                <a:cubicBezTo>
                  <a:pt x="2678321" y="1782981"/>
                  <a:pt x="2602005" y="1888221"/>
                  <a:pt x="2512786" y="1970268"/>
                </a:cubicBezTo>
                <a:cubicBezTo>
                  <a:pt x="2404170" y="2066843"/>
                  <a:pt x="2289821" y="2156764"/>
                  <a:pt x="2170367" y="2239538"/>
                </a:cubicBezTo>
                <a:cubicBezTo>
                  <a:pt x="2023571" y="2341446"/>
                  <a:pt x="1915550" y="2429140"/>
                  <a:pt x="1846306" y="2502621"/>
                </a:cubicBezTo>
                <a:cubicBezTo>
                  <a:pt x="1777061" y="2576101"/>
                  <a:pt x="1742438" y="2665826"/>
                  <a:pt x="1742438" y="2771796"/>
                </a:cubicBezTo>
                <a:lnTo>
                  <a:pt x="1742438" y="2912570"/>
                </a:lnTo>
                <a:cubicBezTo>
                  <a:pt x="1742596" y="2952941"/>
                  <a:pt x="1710019" y="2985797"/>
                  <a:pt x="1669676" y="2985955"/>
                </a:cubicBezTo>
                <a:cubicBezTo>
                  <a:pt x="1669453" y="2985956"/>
                  <a:pt x="1669231" y="2985956"/>
                  <a:pt x="1669008" y="2985955"/>
                </a:cubicBezTo>
                <a:lnTo>
                  <a:pt x="959821" y="2985955"/>
                </a:lnTo>
                <a:cubicBezTo>
                  <a:pt x="940233" y="2986238"/>
                  <a:pt x="921413" y="2978340"/>
                  <a:pt x="907887" y="2964159"/>
                </a:cubicBezTo>
                <a:close/>
                <a:moveTo>
                  <a:pt x="944507" y="4218372"/>
                </a:moveTo>
                <a:cubicBezTo>
                  <a:pt x="852815" y="4126616"/>
                  <a:pt x="806969" y="4011383"/>
                  <a:pt x="806969" y="3872671"/>
                </a:cubicBezTo>
                <a:cubicBezTo>
                  <a:pt x="806969" y="3733959"/>
                  <a:pt x="851800" y="3619741"/>
                  <a:pt x="941463" y="3530015"/>
                </a:cubicBezTo>
                <a:cubicBezTo>
                  <a:pt x="1031063" y="3440354"/>
                  <a:pt x="1147232" y="3395492"/>
                  <a:pt x="1289969" y="3395428"/>
                </a:cubicBezTo>
                <a:cubicBezTo>
                  <a:pt x="1432708" y="3395365"/>
                  <a:pt x="1547862" y="3439212"/>
                  <a:pt x="1635432" y="3526969"/>
                </a:cubicBezTo>
                <a:cubicBezTo>
                  <a:pt x="1723066" y="3614728"/>
                  <a:pt x="1766883" y="3729930"/>
                  <a:pt x="1766883" y="3872575"/>
                </a:cubicBezTo>
                <a:cubicBezTo>
                  <a:pt x="1766883" y="4011351"/>
                  <a:pt x="1722052" y="4126585"/>
                  <a:pt x="1632388" y="4218277"/>
                </a:cubicBezTo>
                <a:cubicBezTo>
                  <a:pt x="1542726" y="4309969"/>
                  <a:pt x="1428586" y="4355847"/>
                  <a:pt x="1289969" y="4355910"/>
                </a:cubicBezTo>
                <a:cubicBezTo>
                  <a:pt x="1151417" y="4355973"/>
                  <a:pt x="1036263" y="4310128"/>
                  <a:pt x="944507" y="4218372"/>
                </a:cubicBezTo>
                <a:close/>
              </a:path>
            </a:pathLst>
          </a:custGeom>
          <a:solidFill>
            <a:schemeClr val="accent3">
              <a:lumMod val="20000"/>
              <a:lumOff val="80000"/>
            </a:schemeClr>
          </a:solidFill>
          <a:ln w="951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a:noFill/>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28" name="Picture 27" descr="A close up of a sign&#10;&#10;Description automatically generated">
            <a:extLst>
              <a:ext uri="{FF2B5EF4-FFF2-40B4-BE49-F238E27FC236}">
                <a16:creationId xmlns:a16="http://schemas.microsoft.com/office/drawing/2014/main" id="{5EFE27B8-738C-4F89-829B-F0BBBDF27CC4}"/>
              </a:ext>
            </a:extLst>
          </p:cNvPr>
          <p:cNvPicPr>
            <a:picLocks noChangeAspect="1"/>
          </p:cNvPicPr>
          <p:nvPr userDrawn="1"/>
        </p:nvPicPr>
        <p:blipFill>
          <a:blip r:embed="rId2"/>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60016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 slide 1">
    <p:bg>
      <p:bgPr>
        <a:solidFill>
          <a:schemeClr val="tx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49" name="Picture 48" descr="A picture containing drawing&#10;&#10;Description automatically generated">
            <a:extLst>
              <a:ext uri="{FF2B5EF4-FFF2-40B4-BE49-F238E27FC236}">
                <a16:creationId xmlns:a16="http://schemas.microsoft.com/office/drawing/2014/main" id="{3BE5C39E-DAF2-4353-ADEA-14C7DACD543E}"/>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41292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mage slide 2">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marL="252000" indent="0">
              <a:buNone/>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8271693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losing slide">
    <p:bg>
      <p:bgPr>
        <a:solidFill>
          <a:schemeClr val="accent1"/>
        </a:solidFill>
        <a:effectLst/>
      </p:bgPr>
    </p:bg>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0AF5186C-64A3-9C4C-A3A4-D88A9F6D7B71}"/>
              </a:ext>
            </a:extLst>
          </p:cNvPr>
          <p:cNvSpPr>
            <a:spLocks noGrp="1"/>
          </p:cNvSpPr>
          <p:nvPr>
            <p:ph type="ctrTitle" hasCustomPrompt="1"/>
          </p:nvPr>
        </p:nvSpPr>
        <p:spPr>
          <a:xfrm>
            <a:off x="635000" y="2595615"/>
            <a:ext cx="6849513" cy="1498600"/>
          </a:xfrm>
        </p:spPr>
        <p:txBody>
          <a:bodyPr anchor="t"/>
          <a:lstStyle>
            <a:lvl1pPr algn="l">
              <a:defRPr sz="6000">
                <a:solidFill>
                  <a:schemeClr val="bg1"/>
                </a:solidFill>
              </a:defRPr>
            </a:lvl1pPr>
          </a:lstStyle>
          <a:p>
            <a:r>
              <a:rPr lang="en-US"/>
              <a:t>Master title style</a:t>
            </a:r>
            <a:endParaRPr lang="en-GB"/>
          </a:p>
        </p:txBody>
      </p:sp>
      <p:sp>
        <p:nvSpPr>
          <p:cNvPr id="32" name="Subtitle 2">
            <a:extLst>
              <a:ext uri="{FF2B5EF4-FFF2-40B4-BE49-F238E27FC236}">
                <a16:creationId xmlns:a16="http://schemas.microsoft.com/office/drawing/2014/main" id="{4B03D137-CA1B-A24F-B49E-DB9EAE79DBAF}"/>
              </a:ext>
            </a:extLst>
          </p:cNvPr>
          <p:cNvSpPr>
            <a:spLocks noGrp="1"/>
          </p:cNvSpPr>
          <p:nvPr>
            <p:ph type="subTitle" idx="1"/>
          </p:nvPr>
        </p:nvSpPr>
        <p:spPr>
          <a:xfrm>
            <a:off x="635000" y="3493523"/>
            <a:ext cx="6849513" cy="498475"/>
          </a:xfrm>
        </p:spPr>
        <p:txBody>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6" name="Text Placeholder 5">
            <a:extLst>
              <a:ext uri="{FF2B5EF4-FFF2-40B4-BE49-F238E27FC236}">
                <a16:creationId xmlns:a16="http://schemas.microsoft.com/office/drawing/2014/main" id="{5F5139DE-51DE-664D-B2AE-29ABD2EF062D}"/>
              </a:ext>
            </a:extLst>
          </p:cNvPr>
          <p:cNvSpPr>
            <a:spLocks noGrp="1"/>
          </p:cNvSpPr>
          <p:nvPr>
            <p:ph type="body" sz="quarter" idx="13" hasCustomPrompt="1"/>
          </p:nvPr>
        </p:nvSpPr>
        <p:spPr>
          <a:xfrm>
            <a:off x="635001" y="4343064"/>
            <a:ext cx="2108200" cy="1498600"/>
          </a:xfrm>
        </p:spPr>
        <p:txBody>
          <a:bodyPr>
            <a:normAutofit/>
          </a:bodyPr>
          <a:lstStyle>
            <a:lvl1pPr>
              <a:spcBef>
                <a:spcPts val="0"/>
              </a:spcBef>
              <a:spcAft>
                <a:spcPts val="0"/>
              </a:spcAft>
              <a:defRPr sz="1200">
                <a:solidFill>
                  <a:schemeClr val="bg1"/>
                </a:solidFill>
              </a:defRPr>
            </a:lvl1pPr>
            <a:lvl2pPr>
              <a:spcBef>
                <a:spcPts val="0"/>
              </a:spcBef>
              <a:spcAft>
                <a:spcPts val="0"/>
              </a:spcAft>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Name</a:t>
            </a:r>
          </a:p>
          <a:p>
            <a:pPr lvl="1"/>
            <a:r>
              <a:rPr lang="en-US" err="1"/>
              <a:t>email@teachfirst.org.uk</a:t>
            </a:r>
            <a:endParaRPr lang="en-US"/>
          </a:p>
          <a:p>
            <a:pPr lvl="1"/>
            <a:r>
              <a:rPr lang="en-US"/>
              <a:t>Phone number</a:t>
            </a:r>
          </a:p>
          <a:p>
            <a:pPr lvl="1"/>
            <a:r>
              <a:rPr lang="en-US"/>
              <a:t>Social media info</a:t>
            </a:r>
          </a:p>
        </p:txBody>
      </p:sp>
      <p:sp>
        <p:nvSpPr>
          <p:cNvPr id="33" name="Text Placeholder 5">
            <a:extLst>
              <a:ext uri="{FF2B5EF4-FFF2-40B4-BE49-F238E27FC236}">
                <a16:creationId xmlns:a16="http://schemas.microsoft.com/office/drawing/2014/main" id="{23E7D76E-B637-634F-B5B8-F314F943300D}"/>
              </a:ext>
            </a:extLst>
          </p:cNvPr>
          <p:cNvSpPr>
            <a:spLocks noGrp="1"/>
          </p:cNvSpPr>
          <p:nvPr>
            <p:ph type="body" sz="quarter" idx="14" hasCustomPrompt="1"/>
          </p:nvPr>
        </p:nvSpPr>
        <p:spPr>
          <a:xfrm>
            <a:off x="3005656" y="4343064"/>
            <a:ext cx="2108200" cy="1498600"/>
          </a:xfrm>
        </p:spPr>
        <p:txBody>
          <a:bodyPr>
            <a:normAutofit/>
          </a:bodyPr>
          <a:lstStyle>
            <a:lvl1pPr marL="0" marR="0" indent="0" algn="l" defTabSz="914400" rtl="0" eaLnBrk="1" fontAlgn="auto" latinLnBrk="0" hangingPunct="1">
              <a:lnSpc>
                <a:spcPct val="90000"/>
              </a:lnSpc>
              <a:spcBef>
                <a:spcPts val="600"/>
              </a:spcBef>
              <a:spcAft>
                <a:spcPts val="600"/>
              </a:spcAft>
              <a:buClrTx/>
              <a:buSzTx/>
              <a:buFont typeface="Arial" panose="020B0604020202020204" pitchFamily="34" charset="0"/>
              <a:buNone/>
              <a:tabLst/>
              <a:defRPr sz="1200" b="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Use this slide to put down your contact details and list the next steps if required.</a:t>
            </a:r>
          </a:p>
        </p:txBody>
      </p:sp>
      <p:sp>
        <p:nvSpPr>
          <p:cNvPr id="34" name="TextBox 33">
            <a:extLst>
              <a:ext uri="{FF2B5EF4-FFF2-40B4-BE49-F238E27FC236}">
                <a16:creationId xmlns:a16="http://schemas.microsoft.com/office/drawing/2014/main" id="{28FE258A-7B36-1341-8223-9FAF97581E3F}"/>
              </a:ext>
            </a:extLst>
          </p:cNvPr>
          <p:cNvSpPr txBox="1">
            <a:spLocks noChangeArrowheads="1"/>
          </p:cNvSpPr>
          <p:nvPr userDrawn="1"/>
        </p:nvSpPr>
        <p:spPr bwMode="auto">
          <a:xfrm>
            <a:off x="8340258" y="5982412"/>
            <a:ext cx="338676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Geneva" pitchFamily="-96" charset="-128"/>
              </a:defRPr>
            </a:lvl1pPr>
            <a:lvl2pPr marL="742950" indent="-285750">
              <a:defRPr>
                <a:solidFill>
                  <a:schemeClr val="tx1"/>
                </a:solidFill>
                <a:latin typeface="Calibri" panose="020F0502020204030204" pitchFamily="34" charset="0"/>
                <a:ea typeface="Geneva" pitchFamily="-96" charset="-128"/>
              </a:defRPr>
            </a:lvl2pPr>
            <a:lvl3pPr marL="1143000" indent="-228600">
              <a:defRPr>
                <a:solidFill>
                  <a:schemeClr val="tx1"/>
                </a:solidFill>
                <a:latin typeface="Calibri" panose="020F0502020204030204" pitchFamily="34" charset="0"/>
                <a:ea typeface="Geneva" pitchFamily="-96" charset="-128"/>
              </a:defRPr>
            </a:lvl3pPr>
            <a:lvl4pPr marL="1600200" indent="-228600">
              <a:defRPr>
                <a:solidFill>
                  <a:schemeClr val="tx1"/>
                </a:solidFill>
                <a:latin typeface="Calibri" panose="020F0502020204030204" pitchFamily="34" charset="0"/>
                <a:ea typeface="Geneva" pitchFamily="-96" charset="-128"/>
              </a:defRPr>
            </a:lvl4pPr>
            <a:lvl5pPr marL="2057400" indent="-228600">
              <a:defRPr>
                <a:solidFill>
                  <a:schemeClr val="tx1"/>
                </a:solidFill>
                <a:latin typeface="Calibri" panose="020F0502020204030204" pitchFamily="34" charset="0"/>
                <a:ea typeface="Geneva" pitchFamily="-96"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Geneva" pitchFamily="-96"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Geneva" pitchFamily="-96"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Geneva" pitchFamily="-96"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Geneva" pitchFamily="-96" charset="-128"/>
              </a:defRPr>
            </a:lvl9pPr>
          </a:lstStyle>
          <a:p>
            <a:pPr algn="l" eaLnBrk="1" hangingPunct="1">
              <a:defRPr/>
            </a:pPr>
            <a:r>
              <a:rPr lang="en-GB" altLang="en-US" sz="1200" b="1">
                <a:solidFill>
                  <a:schemeClr val="bg1"/>
                </a:solidFill>
                <a:latin typeface="+mn-lt"/>
              </a:rPr>
              <a:t>Teach First is a registered charity, no. 1098294</a:t>
            </a:r>
          </a:p>
        </p:txBody>
      </p:sp>
      <p:sp>
        <p:nvSpPr>
          <p:cNvPr id="35" name="Rectangle 34">
            <a:extLst>
              <a:ext uri="{FF2B5EF4-FFF2-40B4-BE49-F238E27FC236}">
                <a16:creationId xmlns:a16="http://schemas.microsoft.com/office/drawing/2014/main" id="{BFADFA1D-0041-D543-964A-99EB797915B1}"/>
              </a:ext>
            </a:extLst>
          </p:cNvPr>
          <p:cNvSpPr/>
          <p:nvPr userDrawn="1"/>
        </p:nvSpPr>
        <p:spPr>
          <a:xfrm>
            <a:off x="7429341" y="6319013"/>
            <a:ext cx="1205458" cy="184666"/>
          </a:xfrm>
          <a:prstGeom prst="rect">
            <a:avLst/>
          </a:prstGeom>
        </p:spPr>
        <p:txBody>
          <a:bodyPr wrap="none" lIns="0" tIns="0" rIns="0" bIns="0">
            <a:spAutoFit/>
          </a:bodyPr>
          <a:lstStyle/>
          <a:p>
            <a:pPr algn="l" eaLnBrk="1" hangingPunct="1">
              <a:defRPr/>
            </a:pPr>
            <a:r>
              <a:rPr lang="en-GB" altLang="en-US" sz="1200" b="1">
                <a:solidFill>
                  <a:schemeClr val="bg1"/>
                </a:solidFill>
                <a:latin typeface="+mn-lt"/>
              </a:rPr>
              <a:t>teachfirst.org.uk</a:t>
            </a:r>
          </a:p>
        </p:txBody>
      </p:sp>
      <p:grpSp>
        <p:nvGrpSpPr>
          <p:cNvPr id="36" name="Group 35">
            <a:extLst>
              <a:ext uri="{FF2B5EF4-FFF2-40B4-BE49-F238E27FC236}">
                <a16:creationId xmlns:a16="http://schemas.microsoft.com/office/drawing/2014/main" id="{C281475C-42FD-2F4C-AB60-57E691ED2EED}"/>
              </a:ext>
            </a:extLst>
          </p:cNvPr>
          <p:cNvGrpSpPr/>
          <p:nvPr userDrawn="1"/>
        </p:nvGrpSpPr>
        <p:grpSpPr>
          <a:xfrm>
            <a:off x="8926519" y="6319011"/>
            <a:ext cx="3017895" cy="187253"/>
            <a:chOff x="6174145" y="2837017"/>
            <a:chExt cx="3740919" cy="232115"/>
          </a:xfrm>
        </p:grpSpPr>
        <p:grpSp>
          <p:nvGrpSpPr>
            <p:cNvPr id="37" name="Group 36">
              <a:extLst>
                <a:ext uri="{FF2B5EF4-FFF2-40B4-BE49-F238E27FC236}">
                  <a16:creationId xmlns:a16="http://schemas.microsoft.com/office/drawing/2014/main" id="{7EA0F3E2-061E-E24F-9F1C-CCE43A11FF5F}"/>
                </a:ext>
              </a:extLst>
            </p:cNvPr>
            <p:cNvGrpSpPr/>
            <p:nvPr userDrawn="1"/>
          </p:nvGrpSpPr>
          <p:grpSpPr>
            <a:xfrm>
              <a:off x="6174145" y="2837017"/>
              <a:ext cx="1687807" cy="228908"/>
              <a:chOff x="4388997" y="6273325"/>
              <a:chExt cx="1687807" cy="228908"/>
            </a:xfrm>
            <a:solidFill>
              <a:schemeClr val="bg1"/>
            </a:solidFill>
          </p:grpSpPr>
          <p:sp>
            <p:nvSpPr>
              <p:cNvPr id="41" name="Rectangle 40">
                <a:extLst>
                  <a:ext uri="{FF2B5EF4-FFF2-40B4-BE49-F238E27FC236}">
                    <a16:creationId xmlns:a16="http://schemas.microsoft.com/office/drawing/2014/main" id="{5FFD9BD6-EB44-1540-8F09-28A770787B08}"/>
                  </a:ext>
                </a:extLst>
              </p:cNvPr>
              <p:cNvSpPr/>
              <p:nvPr userDrawn="1"/>
            </p:nvSpPr>
            <p:spPr>
              <a:xfrm>
                <a:off x="4721636" y="6273325"/>
                <a:ext cx="1355168" cy="22890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1">
                    <a:solidFill>
                      <a:schemeClr val="bg1"/>
                    </a:solidFill>
                  </a:rPr>
                  <a:t>@</a:t>
                </a:r>
                <a:r>
                  <a:rPr lang="en-GB" altLang="en-US" sz="1200" b="1" err="1">
                    <a:solidFill>
                      <a:schemeClr val="bg1"/>
                    </a:solidFill>
                  </a:rPr>
                  <a:t>TeachFirst</a:t>
                </a:r>
                <a:endParaRPr lang="en-GB" sz="1200" b="1">
                  <a:solidFill>
                    <a:schemeClr val="bg1"/>
                  </a:solidFill>
                </a:endParaRPr>
              </a:p>
            </p:txBody>
          </p:sp>
          <p:pic>
            <p:nvPicPr>
              <p:cNvPr id="42" name="Graphic 41">
                <a:extLst>
                  <a:ext uri="{FF2B5EF4-FFF2-40B4-BE49-F238E27FC236}">
                    <a16:creationId xmlns:a16="http://schemas.microsoft.com/office/drawing/2014/main" id="{29A2C690-4BC2-824B-8ED4-8917459FD179}"/>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388997" y="6285528"/>
                <a:ext cx="235270" cy="191039"/>
              </a:xfrm>
              <a:prstGeom prst="rect">
                <a:avLst/>
              </a:prstGeom>
            </p:spPr>
          </p:pic>
        </p:grpSp>
        <p:grpSp>
          <p:nvGrpSpPr>
            <p:cNvPr id="38" name="Group 37">
              <a:extLst>
                <a:ext uri="{FF2B5EF4-FFF2-40B4-BE49-F238E27FC236}">
                  <a16:creationId xmlns:a16="http://schemas.microsoft.com/office/drawing/2014/main" id="{24A137C2-387B-FB48-8F95-101CD7770AE0}"/>
                </a:ext>
              </a:extLst>
            </p:cNvPr>
            <p:cNvGrpSpPr/>
            <p:nvPr userDrawn="1"/>
          </p:nvGrpSpPr>
          <p:grpSpPr>
            <a:xfrm>
              <a:off x="8003079" y="2840224"/>
              <a:ext cx="1911985" cy="228908"/>
              <a:chOff x="6575745" y="6276532"/>
              <a:chExt cx="1911985" cy="228908"/>
            </a:xfrm>
            <a:solidFill>
              <a:schemeClr val="bg1"/>
            </a:solidFill>
          </p:grpSpPr>
          <p:pic>
            <p:nvPicPr>
              <p:cNvPr id="39" name="Graphic 38">
                <a:extLst>
                  <a:ext uri="{FF2B5EF4-FFF2-40B4-BE49-F238E27FC236}">
                    <a16:creationId xmlns:a16="http://schemas.microsoft.com/office/drawing/2014/main" id="{09A8DB4D-C72E-9848-93EB-E6E6165A50D2}"/>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575745" y="6285528"/>
                <a:ext cx="216704" cy="216706"/>
              </a:xfrm>
              <a:prstGeom prst="rect">
                <a:avLst/>
              </a:prstGeom>
            </p:spPr>
          </p:pic>
          <p:sp>
            <p:nvSpPr>
              <p:cNvPr id="40" name="Rectangle 39">
                <a:extLst>
                  <a:ext uri="{FF2B5EF4-FFF2-40B4-BE49-F238E27FC236}">
                    <a16:creationId xmlns:a16="http://schemas.microsoft.com/office/drawing/2014/main" id="{BE130D37-462F-E247-9B26-CCF995604594}"/>
                  </a:ext>
                </a:extLst>
              </p:cNvPr>
              <p:cNvSpPr/>
              <p:nvPr userDrawn="1"/>
            </p:nvSpPr>
            <p:spPr>
              <a:xfrm>
                <a:off x="6924943" y="6276532"/>
                <a:ext cx="1562787" cy="228908"/>
              </a:xfrm>
              <a:prstGeom prst="rect">
                <a:avLst/>
              </a:prstGeom>
              <a:noFill/>
            </p:spPr>
            <p:txBody>
              <a:bodyPr wrap="square" lIns="0" tIns="0" rIns="0" bIns="0">
                <a:spAutoFit/>
              </a:bodyPr>
              <a:lstStyle/>
              <a:p>
                <a:r>
                  <a:rPr lang="en-GB" sz="1200" b="1" i="0" kern="1200">
                    <a:solidFill>
                      <a:schemeClr val="bg1"/>
                    </a:solidFill>
                    <a:effectLst/>
                    <a:latin typeface="+mn-lt"/>
                    <a:ea typeface="+mn-ea"/>
                    <a:cs typeface="+mn-cs"/>
                  </a:rPr>
                  <a:t>@</a:t>
                </a:r>
                <a:r>
                  <a:rPr lang="en-GB" sz="1200" b="1" i="0" kern="1200" err="1">
                    <a:solidFill>
                      <a:schemeClr val="bg1"/>
                    </a:solidFill>
                    <a:effectLst/>
                  </a:rPr>
                  <a:t>teachfirstuk</a:t>
                </a:r>
                <a:endParaRPr lang="en-GB" sz="1200" b="1">
                  <a:solidFill>
                    <a:schemeClr val="bg1"/>
                  </a:solidFill>
                </a:endParaRPr>
              </a:p>
            </p:txBody>
          </p:sp>
        </p:grpSp>
      </p:grpSp>
      <p:grpSp>
        <p:nvGrpSpPr>
          <p:cNvPr id="60" name="Graphic 11">
            <a:extLst>
              <a:ext uri="{FF2B5EF4-FFF2-40B4-BE49-F238E27FC236}">
                <a16:creationId xmlns:a16="http://schemas.microsoft.com/office/drawing/2014/main" id="{10757686-C67F-4DD4-9D71-786903A3164E}"/>
              </a:ext>
            </a:extLst>
          </p:cNvPr>
          <p:cNvGrpSpPr/>
          <p:nvPr userDrawn="1"/>
        </p:nvGrpSpPr>
        <p:grpSpPr>
          <a:xfrm>
            <a:off x="8527850" y="249743"/>
            <a:ext cx="3341108" cy="1537667"/>
            <a:chOff x="1676400" y="1162555"/>
            <a:chExt cx="8966200" cy="4126490"/>
          </a:xfrm>
          <a:solidFill>
            <a:schemeClr val="bg1"/>
          </a:solidFill>
        </p:grpSpPr>
        <p:sp>
          <p:nvSpPr>
            <p:cNvPr id="61" name="Freeform 9">
              <a:extLst>
                <a:ext uri="{FF2B5EF4-FFF2-40B4-BE49-F238E27FC236}">
                  <a16:creationId xmlns:a16="http://schemas.microsoft.com/office/drawing/2014/main" id="{D2A647DC-867F-43E9-B679-AF087C9C74AA}"/>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9C6C2A61-4AE6-441B-8AF3-3A5CA068D616}"/>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945B0C3C-D306-42CC-AC52-CF209FE85166}"/>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F5018DF8-187A-46FC-B762-5C151E4E7662}"/>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D8C786EF-19D6-4EEE-93BD-20626DEE102B}"/>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30F7FD6D-258E-490E-8CED-0DFFC1202130}"/>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40CACF16-1432-48AF-B848-EB872F57E755}"/>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B4498185-9602-41B1-B2A5-A16DED956CD1}"/>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7E4FC8F4-D8A7-4DAF-8C53-94AAD1C0C8FE}"/>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C0594CE3-C897-4AC5-9146-062BB997AF91}"/>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554518F2-9BBF-4F2E-9285-120559A79739}"/>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E6DD0297-C16B-43B9-849E-472AC0186C21}"/>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730A1D15-9373-4657-AA67-2FB3AC8FBE8D}"/>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DC8F21B5-FAFE-4343-8EAB-F0E200FA2ECC}"/>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14AFAAF8-194B-42EF-947D-6665E26903E3}"/>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41009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Title Slide 3">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344467"/>
            <a:ext cx="5394325" cy="1590469"/>
          </a:xfrm>
        </p:spPr>
        <p:txBody>
          <a:bodyPr anchor="b">
            <a:normAutofit/>
          </a:bodyPr>
          <a:lstStyle>
            <a:lvl1pPr algn="l">
              <a:defRPr sz="6000">
                <a:solidFill>
                  <a:schemeClr val="accent1"/>
                </a:solidFill>
              </a:defRPr>
            </a:lvl1pPr>
          </a:lstStyle>
          <a:p>
            <a:r>
              <a:rPr lang="en-US"/>
              <a:t>Master title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1934936"/>
            <a:ext cx="5391940" cy="488623"/>
          </a:xfrm>
        </p:spPr>
        <p:txBody>
          <a:bodyPr>
            <a:normAutofit/>
          </a:bodyPr>
          <a:lstStyle>
            <a:lvl1pPr marL="0" indent="0" algn="l">
              <a:buNone/>
              <a:defRPr sz="18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27" name="Graphic 11">
            <a:extLst>
              <a:ext uri="{FF2B5EF4-FFF2-40B4-BE49-F238E27FC236}">
                <a16:creationId xmlns:a16="http://schemas.microsoft.com/office/drawing/2014/main" id="{794D4390-A6DF-E349-AB41-8748E8DF4F7C}"/>
              </a:ext>
            </a:extLst>
          </p:cNvPr>
          <p:cNvGrpSpPr/>
          <p:nvPr userDrawn="1"/>
        </p:nvGrpSpPr>
        <p:grpSpPr>
          <a:xfrm>
            <a:off x="9256905" y="5498917"/>
            <a:ext cx="2885374" cy="1327926"/>
            <a:chOff x="1676400" y="1162555"/>
            <a:chExt cx="8966200" cy="4126490"/>
          </a:xfrm>
          <a:solidFill>
            <a:schemeClr val="tx1"/>
          </a:solidFill>
        </p:grpSpPr>
        <p:sp>
          <p:nvSpPr>
            <p:cNvPr id="28" name="Freeform 27">
              <a:extLst>
                <a:ext uri="{FF2B5EF4-FFF2-40B4-BE49-F238E27FC236}">
                  <a16:creationId xmlns:a16="http://schemas.microsoft.com/office/drawing/2014/main" id="{CB874688-9A20-6142-BB62-5AEBD3CBD5A7}"/>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9" name="Freeform 28">
              <a:extLst>
                <a:ext uri="{FF2B5EF4-FFF2-40B4-BE49-F238E27FC236}">
                  <a16:creationId xmlns:a16="http://schemas.microsoft.com/office/drawing/2014/main" id="{C66487D3-E68C-9043-A685-0181A8FF94E9}"/>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30" name="Freeform 29">
              <a:extLst>
                <a:ext uri="{FF2B5EF4-FFF2-40B4-BE49-F238E27FC236}">
                  <a16:creationId xmlns:a16="http://schemas.microsoft.com/office/drawing/2014/main" id="{50AC4A5F-0442-3643-AD67-1E8E2A5A4463}"/>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30">
              <a:extLst>
                <a:ext uri="{FF2B5EF4-FFF2-40B4-BE49-F238E27FC236}">
                  <a16:creationId xmlns:a16="http://schemas.microsoft.com/office/drawing/2014/main" id="{65312DE1-8F30-EC43-8ED8-77A836D62A8C}"/>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31">
              <a:extLst>
                <a:ext uri="{FF2B5EF4-FFF2-40B4-BE49-F238E27FC236}">
                  <a16:creationId xmlns:a16="http://schemas.microsoft.com/office/drawing/2014/main" id="{3E5B4B88-AE9B-8645-A33F-EB228BD3108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32">
              <a:extLst>
                <a:ext uri="{FF2B5EF4-FFF2-40B4-BE49-F238E27FC236}">
                  <a16:creationId xmlns:a16="http://schemas.microsoft.com/office/drawing/2014/main" id="{9CF616FB-7FA2-3B4B-ACB8-A072D762C334}"/>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33">
              <a:extLst>
                <a:ext uri="{FF2B5EF4-FFF2-40B4-BE49-F238E27FC236}">
                  <a16:creationId xmlns:a16="http://schemas.microsoft.com/office/drawing/2014/main" id="{96C1D6CE-7602-6543-84FB-9B338F80C0CA}"/>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34">
              <a:extLst>
                <a:ext uri="{FF2B5EF4-FFF2-40B4-BE49-F238E27FC236}">
                  <a16:creationId xmlns:a16="http://schemas.microsoft.com/office/drawing/2014/main" id="{CABF753E-2AA0-C94A-8C0D-5737DC03D23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35">
              <a:extLst>
                <a:ext uri="{FF2B5EF4-FFF2-40B4-BE49-F238E27FC236}">
                  <a16:creationId xmlns:a16="http://schemas.microsoft.com/office/drawing/2014/main" id="{0BE69866-D191-904B-BC42-3EFFAD173777}"/>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36">
              <a:extLst>
                <a:ext uri="{FF2B5EF4-FFF2-40B4-BE49-F238E27FC236}">
                  <a16:creationId xmlns:a16="http://schemas.microsoft.com/office/drawing/2014/main" id="{3908C243-69E3-5649-9993-C824323DF558}"/>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37">
              <a:extLst>
                <a:ext uri="{FF2B5EF4-FFF2-40B4-BE49-F238E27FC236}">
                  <a16:creationId xmlns:a16="http://schemas.microsoft.com/office/drawing/2014/main" id="{827849F7-BFB9-8841-9C4D-A1CA358CC47C}"/>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38">
              <a:extLst>
                <a:ext uri="{FF2B5EF4-FFF2-40B4-BE49-F238E27FC236}">
                  <a16:creationId xmlns:a16="http://schemas.microsoft.com/office/drawing/2014/main" id="{F1789727-70E4-204D-9762-09CFA4C33BCB}"/>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39">
              <a:extLst>
                <a:ext uri="{FF2B5EF4-FFF2-40B4-BE49-F238E27FC236}">
                  <a16:creationId xmlns:a16="http://schemas.microsoft.com/office/drawing/2014/main" id="{2B2EDF88-E626-0E4A-9E28-B9920F77E26B}"/>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40">
              <a:extLst>
                <a:ext uri="{FF2B5EF4-FFF2-40B4-BE49-F238E27FC236}">
                  <a16:creationId xmlns:a16="http://schemas.microsoft.com/office/drawing/2014/main" id="{5693C36B-2261-3A4E-80C2-321071B39831}"/>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41">
              <a:extLst>
                <a:ext uri="{FF2B5EF4-FFF2-40B4-BE49-F238E27FC236}">
                  <a16:creationId xmlns:a16="http://schemas.microsoft.com/office/drawing/2014/main" id="{AC2EC52F-E1DF-D542-BA8D-7A312DAE9664}"/>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spTree>
    <p:extLst>
      <p:ext uri="{BB962C8B-B14F-4D97-AF65-F5344CB8AC3E}">
        <p14:creationId xmlns:p14="http://schemas.microsoft.com/office/powerpoint/2010/main" val="1593574450"/>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B16A78-4A6B-6840-BB34-BB1B54812BC3}"/>
              </a:ext>
            </a:extLst>
          </p:cNvPr>
          <p:cNvSpPr>
            <a:spLocks noGrp="1"/>
          </p:cNvSpPr>
          <p:nvPr>
            <p:ph type="title"/>
          </p:nvPr>
        </p:nvSpPr>
        <p:spPr>
          <a:xfrm>
            <a:off x="631826" y="648855"/>
            <a:ext cx="10921999" cy="852155"/>
          </a:xfrm>
          <a:prstGeom prst="rect">
            <a:avLst/>
          </a:prstGeom>
        </p:spPr>
        <p:txBody>
          <a:bodyPr vert="horz" lIns="0" tIns="0" rIns="0" bIns="0" rtlCol="0" anchor="t">
            <a:noAutofit/>
          </a:bodyPr>
          <a:lstStyle/>
          <a:p>
            <a:r>
              <a:rPr lang="en-US"/>
              <a:t>Click to edit slide title</a:t>
            </a:r>
            <a:endParaRPr lang="en-GB"/>
          </a:p>
        </p:txBody>
      </p:sp>
      <p:sp>
        <p:nvSpPr>
          <p:cNvPr id="3" name="Text Placeholder 2">
            <a:extLst>
              <a:ext uri="{FF2B5EF4-FFF2-40B4-BE49-F238E27FC236}">
                <a16:creationId xmlns:a16="http://schemas.microsoft.com/office/drawing/2014/main" id="{D68E4F8E-E113-894C-AC68-7443FBB6DCE9}"/>
              </a:ext>
            </a:extLst>
          </p:cNvPr>
          <p:cNvSpPr>
            <a:spLocks noGrp="1"/>
          </p:cNvSpPr>
          <p:nvPr>
            <p:ph type="body" idx="1"/>
          </p:nvPr>
        </p:nvSpPr>
        <p:spPr>
          <a:xfrm>
            <a:off x="635000" y="2008620"/>
            <a:ext cx="10918825" cy="4114049"/>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1F997482-F341-924C-9967-93B7F7A7A132}"/>
              </a:ext>
            </a:extLst>
          </p:cNvPr>
          <p:cNvSpPr>
            <a:spLocks noGrp="1"/>
          </p:cNvSpPr>
          <p:nvPr>
            <p:ph type="sldNum" sz="quarter" idx="4"/>
          </p:nvPr>
        </p:nvSpPr>
        <p:spPr>
          <a:xfrm>
            <a:off x="10932510" y="6401178"/>
            <a:ext cx="807025" cy="153888"/>
          </a:xfrm>
          <a:prstGeom prst="rect">
            <a:avLst/>
          </a:prstGeom>
        </p:spPr>
        <p:txBody>
          <a:bodyPr vert="horz" wrap="square" lIns="0" tIns="0" rIns="0" bIns="0" rtlCol="0" anchor="ctr">
            <a:spAutoFit/>
          </a:bodyPr>
          <a:lstStyle>
            <a:lvl1pPr algn="r">
              <a:defRPr sz="1000">
                <a:solidFill>
                  <a:schemeClr val="tx1"/>
                </a:solidFill>
              </a:defRPr>
            </a:lvl1pPr>
          </a:lstStyle>
          <a:p>
            <a:fld id="{6B6EFD66-0F65-0C43-B4F5-A9CE99357F25}" type="slidenum">
              <a:rPr lang="en-GB" smtClean="0"/>
              <a:pPr/>
              <a:t>‹#›</a:t>
            </a:fld>
            <a:endParaRPr lang="en-GB"/>
          </a:p>
        </p:txBody>
      </p:sp>
      <p:pic>
        <p:nvPicPr>
          <p:cNvPr id="43" name="Picture 42" descr="A close up of a sign&#10;&#10;Description automatically generated">
            <a:extLst>
              <a:ext uri="{FF2B5EF4-FFF2-40B4-BE49-F238E27FC236}">
                <a16:creationId xmlns:a16="http://schemas.microsoft.com/office/drawing/2014/main" id="{D149D55B-52D6-439C-B090-C4847318D135}"/>
              </a:ext>
            </a:extLst>
          </p:cNvPr>
          <p:cNvPicPr>
            <a:picLocks noChangeAspect="1"/>
          </p:cNvPicPr>
          <p:nvPr userDrawn="1"/>
        </p:nvPicPr>
        <p:blipFill>
          <a:blip r:embed="rId31"/>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93020268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49" r:id="rId5"/>
    <p:sldLayoutId id="2147483659" r:id="rId6"/>
    <p:sldLayoutId id="2147483651" r:id="rId7"/>
    <p:sldLayoutId id="2147483661" r:id="rId8"/>
    <p:sldLayoutId id="2147483657" r:id="rId9"/>
    <p:sldLayoutId id="2147483650" r:id="rId10"/>
    <p:sldLayoutId id="2147483652" r:id="rId11"/>
    <p:sldLayoutId id="2147483656" r:id="rId12"/>
    <p:sldLayoutId id="2147483654" r:id="rId13"/>
    <p:sldLayoutId id="2147483655" r:id="rId14"/>
    <p:sldLayoutId id="2147483662" r:id="rId15"/>
    <p:sldLayoutId id="2147483663" r:id="rId16"/>
    <p:sldLayoutId id="2147483664" r:id="rId17"/>
    <p:sldLayoutId id="2147483674" r:id="rId18"/>
    <p:sldLayoutId id="2147483665" r:id="rId19"/>
    <p:sldLayoutId id="2147483675" r:id="rId20"/>
    <p:sldLayoutId id="2147483666" r:id="rId21"/>
    <p:sldLayoutId id="2147483676" r:id="rId22"/>
    <p:sldLayoutId id="2147483667" r:id="rId23"/>
    <p:sldLayoutId id="2147483677" r:id="rId24"/>
    <p:sldLayoutId id="2147483672" r:id="rId25"/>
    <p:sldLayoutId id="2147483670" r:id="rId26"/>
    <p:sldLayoutId id="2147483673" r:id="rId27"/>
    <p:sldLayoutId id="2147483671" r:id="rId28"/>
    <p:sldLayoutId id="2147483678" r:id="rId29"/>
  </p:sldLayoutIdLst>
  <p:hf hdr="0" ftr="0" dt="0"/>
  <p:txStyles>
    <p:title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p:titleStyle>
    <p:body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798" userDrawn="1">
          <p15:clr>
            <a:srgbClr val="F26B43"/>
          </p15:clr>
        </p15:guide>
        <p15:guide id="7" orient="horz" pos="1272" userDrawn="1">
          <p15:clr>
            <a:srgbClr val="F26B43"/>
          </p15:clr>
        </p15:guide>
        <p15:guide id="9" orient="horz" pos="814" userDrawn="1">
          <p15:clr>
            <a:srgbClr val="F26B43"/>
          </p15:clr>
        </p15:guide>
        <p15:guide id="12" orient="horz" pos="500" userDrawn="1">
          <p15:clr>
            <a:srgbClr val="F26B43"/>
          </p15:clr>
        </p15:guide>
        <p15:guide id="14" pos="400" userDrawn="1">
          <p15:clr>
            <a:srgbClr val="F26B43"/>
          </p15:clr>
        </p15:guide>
        <p15:guide id="15" pos="898" userDrawn="1">
          <p15:clr>
            <a:srgbClr val="F26B43"/>
          </p15:clr>
        </p15:guide>
        <p15:guide id="16" pos="980" userDrawn="1">
          <p15:clr>
            <a:srgbClr val="F26B43"/>
          </p15:clr>
        </p15:guide>
        <p15:guide id="17" pos="1478" userDrawn="1">
          <p15:clr>
            <a:srgbClr val="F26B43"/>
          </p15:clr>
        </p15:guide>
        <p15:guide id="18" pos="1560" userDrawn="1">
          <p15:clr>
            <a:srgbClr val="F26B43"/>
          </p15:clr>
        </p15:guide>
        <p15:guide id="19" pos="2140" userDrawn="1">
          <p15:clr>
            <a:srgbClr val="F26B43"/>
          </p15:clr>
        </p15:guide>
        <p15:guide id="20" pos="2058" userDrawn="1">
          <p15:clr>
            <a:srgbClr val="F26B43"/>
          </p15:clr>
        </p15:guide>
        <p15:guide id="21" pos="2720" userDrawn="1">
          <p15:clr>
            <a:srgbClr val="F26B43"/>
          </p15:clr>
        </p15:guide>
        <p15:guide id="22" pos="2638" userDrawn="1">
          <p15:clr>
            <a:srgbClr val="F26B43"/>
          </p15:clr>
        </p15:guide>
        <p15:guide id="23" pos="3218" userDrawn="1">
          <p15:clr>
            <a:srgbClr val="F26B43"/>
          </p15:clr>
        </p15:guide>
        <p15:guide id="24" pos="3300" userDrawn="1">
          <p15:clr>
            <a:srgbClr val="F26B43"/>
          </p15:clr>
        </p15:guide>
        <p15:guide id="25" pos="3880" userDrawn="1">
          <p15:clr>
            <a:srgbClr val="F26B43"/>
          </p15:clr>
        </p15:guide>
        <p15:guide id="26" pos="4378" userDrawn="1">
          <p15:clr>
            <a:srgbClr val="F26B43"/>
          </p15:clr>
        </p15:guide>
        <p15:guide id="27" pos="4460" userDrawn="1">
          <p15:clr>
            <a:srgbClr val="F26B43"/>
          </p15:clr>
        </p15:guide>
        <p15:guide id="28" pos="5040" userDrawn="1">
          <p15:clr>
            <a:srgbClr val="F26B43"/>
          </p15:clr>
        </p15:guide>
        <p15:guide id="29" pos="4958" userDrawn="1">
          <p15:clr>
            <a:srgbClr val="F26B43"/>
          </p15:clr>
        </p15:guide>
        <p15:guide id="30" pos="5538" userDrawn="1">
          <p15:clr>
            <a:srgbClr val="F26B43"/>
          </p15:clr>
        </p15:guide>
        <p15:guide id="31" pos="5620" userDrawn="1">
          <p15:clr>
            <a:srgbClr val="F26B43"/>
          </p15:clr>
        </p15:guide>
        <p15:guide id="32" pos="6199" userDrawn="1">
          <p15:clr>
            <a:srgbClr val="F26B43"/>
          </p15:clr>
        </p15:guide>
        <p15:guide id="33" pos="6118" userDrawn="1">
          <p15:clr>
            <a:srgbClr val="F26B43"/>
          </p15:clr>
        </p15:guide>
        <p15:guide id="34" pos="6698" userDrawn="1">
          <p15:clr>
            <a:srgbClr val="F26B43"/>
          </p15:clr>
        </p15:guide>
        <p15:guide id="35" pos="6778" userDrawn="1">
          <p15:clr>
            <a:srgbClr val="F26B43"/>
          </p15:clr>
        </p15:guide>
        <p15:guide id="36" pos="7278" userDrawn="1">
          <p15:clr>
            <a:srgbClr val="F26B43"/>
          </p15:clr>
        </p15:guide>
        <p15:guide id="44" orient="horz" pos="3918" userDrawn="1">
          <p15:clr>
            <a:srgbClr val="F26B43"/>
          </p15:clr>
        </p15:guide>
        <p15:guide id="45" orient="horz" pos="4034"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hyperlink" Target="https://johndabell.com/2018/02/13/concept-cartoons-lead-the-way/" TargetMode="External"/><Relationship Id="rId3" Type="http://schemas.openxmlformats.org/officeDocument/2006/relationships/hyperlink" Target="https://youtu.be/hA0jFccVzr8" TargetMode="External"/><Relationship Id="rId7" Type="http://schemas.openxmlformats.org/officeDocument/2006/relationships/hyperlink" Target="https://www.millgatehouse.co.uk/concept-cartoons-research/" TargetMode="External"/><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hyperlink" Target="https://educationendowmentfoundation.org.uk/news/eef-blog-ecf-exploring-the-evidence-prior-knowledge-and-pupil-misconceptions" TargetMode="External"/><Relationship Id="rId5" Type="http://schemas.openxmlformats.org/officeDocument/2006/relationships/hyperlink" Target="https://teachfirst.eu.qualtrics.com/jfe/form/SV_0CmLSDXu7ZmtpFY" TargetMode="External"/><Relationship Id="rId4" Type="http://schemas.openxmlformats.org/officeDocument/2006/relationships/hyperlink" Target="https://youtu.be/5cU6NycJJuk" TargetMode="External"/><Relationship Id="rId9"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14.svg"/></Relationships>
</file>

<file path=ppt/slides/_rels/slide4.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 Id="rId9" Type="http://schemas.openxmlformats.org/officeDocument/2006/relationships/image" Target="../media/image21.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87C7BE3-097B-493C-9F3B-407D017F65D8}"/>
              </a:ext>
            </a:extLst>
          </p:cNvPr>
          <p:cNvSpPr>
            <a:spLocks noGrp="1"/>
          </p:cNvSpPr>
          <p:nvPr>
            <p:ph type="title"/>
          </p:nvPr>
        </p:nvSpPr>
        <p:spPr>
          <a:xfrm>
            <a:off x="635000" y="451908"/>
            <a:ext cx="9092695" cy="852155"/>
          </a:xfrm>
        </p:spPr>
        <p:txBody>
          <a:bodyPr/>
          <a:lstStyle/>
          <a:p>
            <a:r>
              <a:rPr lang="en-GB"/>
              <a:t>Notes to the facilitator</a:t>
            </a:r>
          </a:p>
        </p:txBody>
      </p:sp>
      <p:sp>
        <p:nvSpPr>
          <p:cNvPr id="6" name="Content Placeholder 5">
            <a:extLst>
              <a:ext uri="{FF2B5EF4-FFF2-40B4-BE49-F238E27FC236}">
                <a16:creationId xmlns:a16="http://schemas.microsoft.com/office/drawing/2014/main" id="{73238E87-27C4-460E-A429-B5023ADA326D}"/>
              </a:ext>
            </a:extLst>
          </p:cNvPr>
          <p:cNvSpPr>
            <a:spLocks noGrp="1"/>
          </p:cNvSpPr>
          <p:nvPr>
            <p:ph idx="1"/>
          </p:nvPr>
        </p:nvSpPr>
        <p:spPr>
          <a:xfrm>
            <a:off x="653251" y="1304063"/>
            <a:ext cx="10638284" cy="4887685"/>
          </a:xfrm>
        </p:spPr>
        <p:txBody>
          <a:bodyPr vert="horz" lIns="0" tIns="0" rIns="0" bIns="0" rtlCol="0" anchor="t">
            <a:normAutofit fontScale="92500" lnSpcReduction="10000"/>
          </a:bodyPr>
          <a:lstStyle/>
          <a:p>
            <a:r>
              <a:rPr lang="en-GB" sz="1700" dirty="0"/>
              <a:t>Seminar duration: </a:t>
            </a:r>
            <a:r>
              <a:rPr lang="en-GB" sz="1700" b="0" dirty="0"/>
              <a:t>90 minutes</a:t>
            </a:r>
            <a:endParaRPr lang="en-GB" sz="1700" b="0" dirty="0">
              <a:solidFill>
                <a:schemeClr val="accent1"/>
              </a:solidFill>
            </a:endParaRPr>
          </a:p>
          <a:p>
            <a:pPr fontAlgn="base"/>
            <a:r>
              <a:rPr lang="en-GB" sz="1700" dirty="0"/>
              <a:t>Teachers need to have access to: </a:t>
            </a:r>
            <a:endParaRPr lang="en-GB" sz="1700" dirty="0">
              <a:cs typeface="Arial"/>
            </a:endParaRPr>
          </a:p>
          <a:p>
            <a:pPr marL="285750" indent="-285750" fontAlgn="base">
              <a:buFont typeface="Arial" panose="020B0604020202020204" pitchFamily="34" charset="0"/>
              <a:buChar char="•"/>
            </a:pPr>
            <a:r>
              <a:rPr lang="en-GB" sz="1700" b="0" dirty="0">
                <a:cs typeface="Arial"/>
              </a:rPr>
              <a:t>Teachers would benefit from having a </a:t>
            </a:r>
            <a:r>
              <a:rPr lang="en-GB" sz="1700" dirty="0">
                <a:cs typeface="Arial"/>
              </a:rPr>
              <a:t>pen and paper </a:t>
            </a:r>
            <a:r>
              <a:rPr lang="en-GB" sz="1700" b="0" dirty="0">
                <a:cs typeface="Arial"/>
              </a:rPr>
              <a:t>or somewhere to record notes/complete tasks throughout the seminar. </a:t>
            </a:r>
          </a:p>
          <a:p>
            <a:endParaRPr lang="en-GB" sz="1700" b="0" dirty="0">
              <a:ea typeface="+mn-lt"/>
              <a:cs typeface="+mn-lt"/>
            </a:endParaRPr>
          </a:p>
          <a:p>
            <a:pPr marL="0" lvl="2" indent="0">
              <a:buNone/>
            </a:pPr>
            <a:r>
              <a:rPr lang="en-GB" sz="1700" b="1" dirty="0">
                <a:ea typeface="+mn-lt"/>
                <a:cs typeface="+mn-lt"/>
              </a:rPr>
              <a:t>Link to training video on YouTube:</a:t>
            </a:r>
            <a:endParaRPr lang="en-US" sz="1700" dirty="0">
              <a:ea typeface="+mn-lt"/>
              <a:cs typeface="+mn-lt"/>
            </a:endParaRPr>
          </a:p>
          <a:p>
            <a:pPr marL="0" lvl="2" indent="0">
              <a:buNone/>
            </a:pPr>
            <a:r>
              <a:rPr lang="en-GB" sz="1700" dirty="0">
                <a:ea typeface="+mn-lt"/>
                <a:cs typeface="+mn-lt"/>
                <a:hlinkClick r:id="rId3"/>
              </a:rPr>
              <a:t>How to use Teach First slides</a:t>
            </a:r>
            <a:endParaRPr lang="en-US" sz="1700" dirty="0">
              <a:ea typeface="+mn-lt"/>
              <a:cs typeface="+mn-lt"/>
              <a:hlinkClick r:id="rId3"/>
            </a:endParaRPr>
          </a:p>
          <a:p>
            <a:pPr marL="0" lvl="2" indent="0">
              <a:buNone/>
            </a:pPr>
            <a:r>
              <a:rPr lang="en-GB" sz="1700" dirty="0">
                <a:ea typeface="+mn-lt"/>
                <a:cs typeface="+mn-lt"/>
                <a:hlinkClick r:id="rId4"/>
              </a:rPr>
              <a:t>Anticipating and addressing common misconceptions</a:t>
            </a:r>
            <a:endParaRPr lang="en-GB" sz="1700" dirty="0">
              <a:ea typeface="+mn-lt"/>
              <a:cs typeface="+mn-lt"/>
            </a:endParaRPr>
          </a:p>
          <a:p>
            <a:pPr marL="0" lvl="2" indent="0">
              <a:buNone/>
            </a:pPr>
            <a:endParaRPr lang="en-GB" sz="1700" dirty="0">
              <a:ea typeface="+mn-lt"/>
              <a:cs typeface="+mn-lt"/>
            </a:endParaRPr>
          </a:p>
          <a:p>
            <a:pPr marL="0" lvl="2" indent="0">
              <a:buNone/>
            </a:pPr>
            <a:r>
              <a:rPr lang="en-GB" sz="1700" b="1" dirty="0"/>
              <a:t>Link</a:t>
            </a:r>
            <a:r>
              <a:rPr lang="en-GB" sz="1700" b="1" dirty="0">
                <a:ea typeface="+mn-lt"/>
                <a:cs typeface="+mn-lt"/>
              </a:rPr>
              <a:t> to feedback form – </a:t>
            </a:r>
            <a:r>
              <a:rPr lang="en-GB" sz="1700" dirty="0">
                <a:ea typeface="+mn-lt"/>
                <a:cs typeface="+mn-lt"/>
              </a:rPr>
              <a:t>please complete this </a:t>
            </a:r>
            <a:r>
              <a:rPr lang="en-GB" sz="1700" b="1" dirty="0">
                <a:ea typeface="+mn-lt"/>
                <a:cs typeface="+mn-lt"/>
                <a:hlinkClick r:id="rId5"/>
              </a:rPr>
              <a:t>facilitator</a:t>
            </a:r>
            <a:r>
              <a:rPr lang="en-GB" sz="1700" dirty="0">
                <a:ea typeface="+mn-lt"/>
                <a:cs typeface="+mn-lt"/>
                <a:hlinkClick r:id="rId5"/>
              </a:rPr>
              <a:t> </a:t>
            </a:r>
            <a:r>
              <a:rPr lang="en-GB" sz="1700" b="1" dirty="0">
                <a:cs typeface="Arial"/>
                <a:hlinkClick r:id="rId5"/>
              </a:rPr>
              <a:t>feedback form</a:t>
            </a:r>
            <a:r>
              <a:rPr lang="en-GB" sz="1700" b="1" dirty="0">
                <a:cs typeface="Arial"/>
              </a:rPr>
              <a:t> </a:t>
            </a:r>
            <a:r>
              <a:rPr lang="en-GB" sz="1700" dirty="0">
                <a:cs typeface="Arial"/>
              </a:rPr>
              <a:t>after delivering this seminar. </a:t>
            </a:r>
            <a:r>
              <a:rPr lang="en-GB" sz="1700" dirty="0">
                <a:solidFill>
                  <a:srgbClr val="FFFFFF"/>
                </a:solidFill>
                <a:cs typeface="Arial"/>
              </a:rPr>
              <a:t>n</a:t>
            </a:r>
            <a:endParaRPr lang="en-GB" sz="1700" dirty="0">
              <a:ea typeface="+mn-lt"/>
              <a:cs typeface="+mn-lt"/>
            </a:endParaRPr>
          </a:p>
          <a:p>
            <a:pPr marL="0" lvl="2" indent="0">
              <a:buNone/>
            </a:pPr>
            <a:endParaRPr lang="en-GB" sz="1700" dirty="0">
              <a:ea typeface="+mn-lt"/>
              <a:cs typeface="+mn-lt"/>
            </a:endParaRPr>
          </a:p>
          <a:p>
            <a:pPr marL="0" lvl="2" indent="0">
              <a:buNone/>
            </a:pPr>
            <a:r>
              <a:rPr lang="en-GB" sz="1700" b="1" dirty="0">
                <a:ea typeface="+mn-lt"/>
                <a:cs typeface="+mn-lt"/>
              </a:rPr>
              <a:t>Research or resources you might wish to review ahead of delivery:</a:t>
            </a:r>
            <a:endParaRPr lang="en-US" sz="1700" dirty="0">
              <a:ea typeface="+mn-lt"/>
              <a:cs typeface="+mn-lt"/>
            </a:endParaRPr>
          </a:p>
          <a:p>
            <a:pPr marL="342900" lvl="2" indent="-342900">
              <a:buFont typeface="Arial"/>
            </a:pPr>
            <a:r>
              <a:rPr lang="en-GB" sz="1700" dirty="0">
                <a:ea typeface="+mn-lt"/>
                <a:cs typeface="+mn-lt"/>
                <a:hlinkClick r:id="rId6"/>
              </a:rPr>
              <a:t>EEF Blog: ECF – Exploring the Evidence: Prior Knowledge and </a:t>
            </a:r>
            <a:r>
              <a:rPr lang="en-GB" sz="1700" dirty="0">
                <a:cs typeface="Arial"/>
                <a:hlinkClick r:id="rId6"/>
              </a:rPr>
              <a:t>pupil </a:t>
            </a:r>
            <a:r>
              <a:rPr lang="en-GB" sz="1700" dirty="0">
                <a:ea typeface="+mn-lt"/>
                <a:cs typeface="+mn-lt"/>
                <a:hlinkClick r:id="rId6"/>
              </a:rPr>
              <a:t>Misconceptions</a:t>
            </a:r>
          </a:p>
          <a:p>
            <a:pPr marL="342900" lvl="2" indent="-342900">
              <a:buFont typeface="Arial"/>
            </a:pPr>
            <a:r>
              <a:rPr lang="en-US" sz="1700" dirty="0">
                <a:ea typeface="+mn-lt"/>
                <a:cs typeface="+mn-lt"/>
                <a:hlinkClick r:id="rId7"/>
              </a:rPr>
              <a:t>Millgate: Concept Cartoons Research</a:t>
            </a:r>
            <a:r>
              <a:rPr lang="en-US" sz="1700" dirty="0">
                <a:ea typeface="+mn-lt"/>
                <a:cs typeface="+mn-lt"/>
              </a:rPr>
              <a:t> </a:t>
            </a:r>
          </a:p>
          <a:p>
            <a:pPr marL="342900" lvl="2" indent="-342900">
              <a:buFont typeface="Arial"/>
              <a:buChar char="•"/>
            </a:pPr>
            <a:r>
              <a:rPr lang="en-US" sz="1700" dirty="0">
                <a:ea typeface="+mn-lt"/>
                <a:cs typeface="+mn-lt"/>
                <a:hlinkClick r:id="rId8"/>
              </a:rPr>
              <a:t>John Dabell: Concept cartoons lead the way</a:t>
            </a:r>
            <a:r>
              <a:rPr lang="en-US" sz="1700" dirty="0">
                <a:ea typeface="+mn-lt"/>
                <a:cs typeface="+mn-lt"/>
              </a:rPr>
              <a:t> </a:t>
            </a:r>
            <a:endParaRPr lang="en-GB" dirty="0"/>
          </a:p>
          <a:p>
            <a:pPr marL="0" lvl="2" indent="0" fontAlgn="base">
              <a:buNone/>
            </a:pPr>
            <a:r>
              <a:rPr lang="en-GB" sz="1700" dirty="0">
                <a:solidFill>
                  <a:srgbClr val="FFFFFF"/>
                </a:solidFill>
                <a:cs typeface="Arial"/>
              </a:rPr>
              <a:t>s</a:t>
            </a:r>
            <a:r>
              <a:rPr lang="en-GB" sz="1700" b="0" i="0" dirty="0">
                <a:solidFill>
                  <a:srgbClr val="FFFFFF"/>
                </a:solidFill>
                <a:effectLst/>
              </a:rPr>
              <a:t> to enhance</a:t>
            </a:r>
            <a:endParaRPr lang="en-GB" sz="1700" b="0" dirty="0"/>
          </a:p>
          <a:p>
            <a:pPr marL="285750" indent="-285750">
              <a:buFont typeface="Arial" panose="020B0604020202020204" pitchFamily="34" charset="0"/>
              <a:buChar char="•"/>
            </a:pPr>
            <a:endParaRPr lang="en-GB" b="0" dirty="0"/>
          </a:p>
          <a:p>
            <a:endParaRPr lang="en-GB" b="0" dirty="0"/>
          </a:p>
          <a:p>
            <a:endParaRPr lang="en-GB" dirty="0"/>
          </a:p>
        </p:txBody>
      </p:sp>
      <p:pic>
        <p:nvPicPr>
          <p:cNvPr id="2" name="Picture 1">
            <a:extLst>
              <a:ext uri="{FF2B5EF4-FFF2-40B4-BE49-F238E27FC236}">
                <a16:creationId xmlns:a16="http://schemas.microsoft.com/office/drawing/2014/main" id="{7B5F0647-D097-434B-85D0-F7E613F010AE}"/>
              </a:ext>
            </a:extLst>
          </p:cNvPr>
          <p:cNvPicPr>
            <a:picLocks noChangeAspect="1"/>
          </p:cNvPicPr>
          <p:nvPr/>
        </p:nvPicPr>
        <p:blipFill>
          <a:blip r:embed="rId9"/>
          <a:stretch>
            <a:fillRect/>
          </a:stretch>
        </p:blipFill>
        <p:spPr>
          <a:xfrm>
            <a:off x="10056709" y="125034"/>
            <a:ext cx="1934817" cy="1179029"/>
          </a:xfrm>
          <a:prstGeom prst="rect">
            <a:avLst/>
          </a:prstGeom>
        </p:spPr>
      </p:pic>
    </p:spTree>
    <p:extLst>
      <p:ext uri="{BB962C8B-B14F-4D97-AF65-F5344CB8AC3E}">
        <p14:creationId xmlns:p14="http://schemas.microsoft.com/office/powerpoint/2010/main" val="2918955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D7FDF-82D4-40DB-921B-AC582C83883A}"/>
              </a:ext>
            </a:extLst>
          </p:cNvPr>
          <p:cNvSpPr>
            <a:spLocks noGrp="1"/>
          </p:cNvSpPr>
          <p:nvPr>
            <p:ph type="title"/>
          </p:nvPr>
        </p:nvSpPr>
        <p:spPr/>
        <p:txBody>
          <a:bodyPr/>
          <a:lstStyle/>
          <a:p>
            <a:r>
              <a:rPr lang="en-GB">
                <a:latin typeface="Constantia"/>
              </a:rPr>
              <a:t>Overview of the seminar</a:t>
            </a:r>
            <a:endParaRPr lang="en-GB"/>
          </a:p>
        </p:txBody>
      </p:sp>
      <p:sp>
        <p:nvSpPr>
          <p:cNvPr id="4" name="Slide Number Placeholder 3">
            <a:extLst>
              <a:ext uri="{FF2B5EF4-FFF2-40B4-BE49-F238E27FC236}">
                <a16:creationId xmlns:a16="http://schemas.microsoft.com/office/drawing/2014/main" id="{A0E21F62-CD37-4A11-9EAA-503DCD553E7E}"/>
              </a:ext>
            </a:extLst>
          </p:cNvPr>
          <p:cNvSpPr>
            <a:spLocks noGrp="1"/>
          </p:cNvSpPr>
          <p:nvPr>
            <p:ph type="sldNum" sz="quarter" idx="12"/>
          </p:nvPr>
        </p:nvSpPr>
        <p:spPr/>
        <p:txBody>
          <a:bodyPr/>
          <a:lstStyle/>
          <a:p>
            <a:fld id="{6B6EFD66-0F65-0C43-B4F5-A9CE99357F25}" type="slidenum">
              <a:rPr lang="en-GB" smtClean="0"/>
              <a:t>2</a:t>
            </a:fld>
            <a:endParaRPr lang="en-GB"/>
          </a:p>
        </p:txBody>
      </p:sp>
      <p:graphicFrame>
        <p:nvGraphicFramePr>
          <p:cNvPr id="5" name="Table 5">
            <a:extLst>
              <a:ext uri="{FF2B5EF4-FFF2-40B4-BE49-F238E27FC236}">
                <a16:creationId xmlns:a16="http://schemas.microsoft.com/office/drawing/2014/main" id="{C897CE65-6713-4EFF-8BB6-EF1474CA5F8D}"/>
              </a:ext>
            </a:extLst>
          </p:cNvPr>
          <p:cNvGraphicFramePr>
            <a:graphicFrameLocks noGrp="1"/>
          </p:cNvGraphicFramePr>
          <p:nvPr>
            <p:extLst>
              <p:ext uri="{D42A27DB-BD31-4B8C-83A1-F6EECF244321}">
                <p14:modId xmlns:p14="http://schemas.microsoft.com/office/powerpoint/2010/main" val="527572250"/>
              </p:ext>
            </p:extLst>
          </p:nvPr>
        </p:nvGraphicFramePr>
        <p:xfrm>
          <a:off x="690113" y="1581509"/>
          <a:ext cx="10937241" cy="4856480"/>
        </p:xfrm>
        <a:graphic>
          <a:graphicData uri="http://schemas.openxmlformats.org/drawingml/2006/table">
            <a:tbl>
              <a:tblPr firstRow="1" bandRow="1">
                <a:tableStyleId>{5C22544A-7EE6-4342-B048-85BDC9FD1C3A}</a:tableStyleId>
              </a:tblPr>
              <a:tblGrid>
                <a:gridCol w="2926080">
                  <a:extLst>
                    <a:ext uri="{9D8B030D-6E8A-4147-A177-3AD203B41FA5}">
                      <a16:colId xmlns:a16="http://schemas.microsoft.com/office/drawing/2014/main" val="244674642"/>
                    </a:ext>
                  </a:extLst>
                </a:gridCol>
                <a:gridCol w="8011161">
                  <a:extLst>
                    <a:ext uri="{9D8B030D-6E8A-4147-A177-3AD203B41FA5}">
                      <a16:colId xmlns:a16="http://schemas.microsoft.com/office/drawing/2014/main" val="4206751510"/>
                    </a:ext>
                  </a:extLst>
                </a:gridCol>
              </a:tblGrid>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Seminar focus: Anticipating and addressing misconceptions</a:t>
                      </a:r>
                    </a:p>
                  </a:txBody>
                  <a:tcPr/>
                </a:tc>
                <a:tc hMerge="1">
                  <a:txBody>
                    <a:bodyPr/>
                    <a:lstStyle/>
                    <a:p>
                      <a:endParaRPr lang="en-GB"/>
                    </a:p>
                  </a:txBody>
                  <a:tcPr/>
                </a:tc>
                <a:extLst>
                  <a:ext uri="{0D108BD9-81ED-4DB2-BD59-A6C34878D82A}">
                    <a16:rowId xmlns:a16="http://schemas.microsoft.com/office/drawing/2014/main" val="1421347440"/>
                  </a:ext>
                </a:extLst>
              </a:tr>
              <a:tr h="370840">
                <a:tc>
                  <a:txBody>
                    <a:bodyPr/>
                    <a:lstStyle/>
                    <a:p>
                      <a:r>
                        <a:rPr lang="en-GB" dirty="0"/>
                        <a:t>Slide 3 </a:t>
                      </a:r>
                      <a:endParaRPr lang="en-GB"/>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800" b="0" dirty="0"/>
                        <a:t>Settling task – ECTs consider the strategies they use to anticipate misconceptions. </a:t>
                      </a:r>
                      <a:endParaRPr lang="en-US" dirty="0"/>
                    </a:p>
                  </a:txBody>
                  <a:tcPr/>
                </a:tc>
                <a:extLst>
                  <a:ext uri="{0D108BD9-81ED-4DB2-BD59-A6C34878D82A}">
                    <a16:rowId xmlns:a16="http://schemas.microsoft.com/office/drawing/2014/main" val="3248252564"/>
                  </a:ext>
                </a:extLst>
              </a:tr>
              <a:tr h="370839">
                <a:tc>
                  <a:txBody>
                    <a:bodyPr/>
                    <a:lstStyle/>
                    <a:p>
                      <a:pPr lvl="0">
                        <a:buNone/>
                      </a:pPr>
                      <a:r>
                        <a:rPr lang="en-GB" dirty="0"/>
                        <a:t>Slides 4 - 6</a:t>
                      </a:r>
                    </a:p>
                  </a:txBody>
                  <a:tcPr/>
                </a:tc>
                <a:tc>
                  <a:txBody>
                    <a:bodyPr/>
                    <a:lstStyle/>
                    <a:p>
                      <a:pPr marL="0" lvl="0" indent="0" algn="l">
                        <a:lnSpc>
                          <a:spcPct val="100000"/>
                        </a:lnSpc>
                        <a:spcBef>
                          <a:spcPts val="0"/>
                        </a:spcBef>
                        <a:spcAft>
                          <a:spcPts val="0"/>
                        </a:spcAft>
                        <a:buNone/>
                      </a:pPr>
                      <a:r>
                        <a:rPr lang="en-GB" sz="1800" b="0" i="0" u="none" strike="noStrike" noProof="0" dirty="0">
                          <a:latin typeface="Arial"/>
                        </a:rPr>
                        <a:t>Introduces the seminar, the objectives and the ECF statements that will be covered. </a:t>
                      </a:r>
                      <a:endParaRPr lang="en-US" dirty="0"/>
                    </a:p>
                  </a:txBody>
                  <a:tcPr/>
                </a:tc>
                <a:extLst>
                  <a:ext uri="{0D108BD9-81ED-4DB2-BD59-A6C34878D82A}">
                    <a16:rowId xmlns:a16="http://schemas.microsoft.com/office/drawing/2014/main" val="3430513281"/>
                  </a:ext>
                </a:extLst>
              </a:tr>
              <a:tr h="370840">
                <a:tc>
                  <a:txBody>
                    <a:bodyPr/>
                    <a:lstStyle/>
                    <a:p>
                      <a:r>
                        <a:rPr lang="en-GB" dirty="0"/>
                        <a:t>Slides 7 – 11</a:t>
                      </a:r>
                    </a:p>
                  </a:txBody>
                  <a:tcPr/>
                </a:tc>
                <a:tc>
                  <a:txBody>
                    <a:bodyPr/>
                    <a:lstStyle/>
                    <a:p>
                      <a:r>
                        <a:rPr lang="en-GB" dirty="0"/>
                        <a:t>Explores the importance of anticipating misconceptions, checking understanding and providing corrective feedback.</a:t>
                      </a:r>
                    </a:p>
                  </a:txBody>
                  <a:tcPr/>
                </a:tc>
                <a:extLst>
                  <a:ext uri="{0D108BD9-81ED-4DB2-BD59-A6C34878D82A}">
                    <a16:rowId xmlns:a16="http://schemas.microsoft.com/office/drawing/2014/main" val="29501776"/>
                  </a:ext>
                </a:extLst>
              </a:tr>
              <a:tr h="370840">
                <a:tc>
                  <a:txBody>
                    <a:bodyPr/>
                    <a:lstStyle/>
                    <a:p>
                      <a:r>
                        <a:rPr lang="en-GB" dirty="0"/>
                        <a:t>Slides 12 – 15</a:t>
                      </a:r>
                    </a:p>
                  </a:txBody>
                  <a:tcPr/>
                </a:tc>
                <a:tc>
                  <a:txBody>
                    <a:bodyPr/>
                    <a:lstStyle/>
                    <a:p>
                      <a:r>
                        <a:rPr lang="en-GB" dirty="0"/>
                        <a:t>Explores how providing corrective feedback can help pupils overcome misconceptions and restructure mental models.</a:t>
                      </a:r>
                    </a:p>
                  </a:txBody>
                  <a:tcPr/>
                </a:tc>
                <a:extLst>
                  <a:ext uri="{0D108BD9-81ED-4DB2-BD59-A6C34878D82A}">
                    <a16:rowId xmlns:a16="http://schemas.microsoft.com/office/drawing/2014/main" val="114338520"/>
                  </a:ext>
                </a:extLst>
              </a:tr>
              <a:tr h="370840">
                <a:tc>
                  <a:txBody>
                    <a:bodyPr/>
                    <a:lstStyle/>
                    <a:p>
                      <a:r>
                        <a:rPr lang="en-GB" dirty="0"/>
                        <a:t>Slide 16</a:t>
                      </a:r>
                    </a:p>
                  </a:txBody>
                  <a:tcPr/>
                </a:tc>
                <a:tc>
                  <a:txBody>
                    <a:bodyPr/>
                    <a:lstStyle/>
                    <a:p>
                      <a:r>
                        <a:rPr lang="en-GB" dirty="0"/>
                        <a:t>Introduction to concept cartoons.</a:t>
                      </a:r>
                      <a:endParaRPr lang="en-GB" b="1" dirty="0"/>
                    </a:p>
                  </a:txBody>
                  <a:tcPr/>
                </a:tc>
                <a:extLst>
                  <a:ext uri="{0D108BD9-81ED-4DB2-BD59-A6C34878D82A}">
                    <a16:rowId xmlns:a16="http://schemas.microsoft.com/office/drawing/2014/main" val="2524290562"/>
                  </a:ext>
                </a:extLst>
              </a:tr>
              <a:tr h="370840">
                <a:tc>
                  <a:txBody>
                    <a:bodyPr/>
                    <a:lstStyle/>
                    <a:p>
                      <a:r>
                        <a:rPr lang="en-GB" dirty="0"/>
                        <a:t>Slides 17 – 22</a:t>
                      </a:r>
                    </a:p>
                  </a:txBody>
                  <a:tcPr/>
                </a:tc>
                <a:tc>
                  <a:txBody>
                    <a:bodyPr/>
                    <a:lstStyle/>
                    <a:p>
                      <a:r>
                        <a:rPr lang="en-GB" dirty="0"/>
                        <a:t>Explores why </a:t>
                      </a:r>
                      <a:r>
                        <a:rPr lang="en-GB" b="0" dirty="0"/>
                        <a:t>concept cartoons </a:t>
                      </a:r>
                      <a:r>
                        <a:rPr lang="en-GB" dirty="0"/>
                        <a:t>are effective, how to use them to anticipate and help prevent misconceptions from developing and includes a task for ECTs to practise using them as part of their explanations.</a:t>
                      </a:r>
                    </a:p>
                  </a:txBody>
                  <a:tcPr/>
                </a:tc>
                <a:extLst>
                  <a:ext uri="{0D108BD9-81ED-4DB2-BD59-A6C34878D82A}">
                    <a16:rowId xmlns:a16="http://schemas.microsoft.com/office/drawing/2014/main" val="3287633928"/>
                  </a:ext>
                </a:extLst>
              </a:tr>
              <a:tr h="370840">
                <a:tc>
                  <a:txBody>
                    <a:bodyPr/>
                    <a:lstStyle/>
                    <a:p>
                      <a:r>
                        <a:rPr lang="en-GB" dirty="0"/>
                        <a:t>Slide 23</a:t>
                      </a:r>
                    </a:p>
                  </a:txBody>
                  <a:tcPr/>
                </a:tc>
                <a:tc>
                  <a:txBody>
                    <a:bodyPr/>
                    <a:lstStyle/>
                    <a:p>
                      <a:r>
                        <a:rPr lang="en-GB" dirty="0"/>
                        <a:t>Shares resources and networks that </a:t>
                      </a:r>
                      <a:r>
                        <a:rPr lang="en-GB" sz="1800" b="0" dirty="0"/>
                        <a:t>might be useful for ECTs to utilise to further support their development.</a:t>
                      </a:r>
                      <a:endParaRPr lang="en-GB" dirty="0"/>
                    </a:p>
                  </a:txBody>
                  <a:tcPr/>
                </a:tc>
                <a:extLst>
                  <a:ext uri="{0D108BD9-81ED-4DB2-BD59-A6C34878D82A}">
                    <a16:rowId xmlns:a16="http://schemas.microsoft.com/office/drawing/2014/main" val="221090991"/>
                  </a:ext>
                </a:extLst>
              </a:tr>
            </a:tbl>
          </a:graphicData>
        </a:graphic>
      </p:graphicFrame>
    </p:spTree>
    <p:extLst>
      <p:ext uri="{BB962C8B-B14F-4D97-AF65-F5344CB8AC3E}">
        <p14:creationId xmlns:p14="http://schemas.microsoft.com/office/powerpoint/2010/main" val="4276225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Snipped 13">
            <a:extLst>
              <a:ext uri="{FF2B5EF4-FFF2-40B4-BE49-F238E27FC236}">
                <a16:creationId xmlns:a16="http://schemas.microsoft.com/office/drawing/2014/main" id="{0806E19C-6298-4BBA-BBF7-F49206A812F8}"/>
              </a:ext>
            </a:extLst>
          </p:cNvPr>
          <p:cNvSpPr/>
          <p:nvPr/>
        </p:nvSpPr>
        <p:spPr>
          <a:xfrm>
            <a:off x="894364" y="2427151"/>
            <a:ext cx="6953692" cy="3569611"/>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
            <a:extLst>
              <a:ext uri="{FF2B5EF4-FFF2-40B4-BE49-F238E27FC236}">
                <a16:creationId xmlns:a16="http://schemas.microsoft.com/office/drawing/2014/main" id="{DAA69DC3-1060-49CA-91EF-B960D5FAECAB}"/>
              </a:ext>
            </a:extLst>
          </p:cNvPr>
          <p:cNvSpPr>
            <a:spLocks noGrp="1"/>
          </p:cNvSpPr>
          <p:nvPr>
            <p:ph type="title"/>
          </p:nvPr>
        </p:nvSpPr>
        <p:spPr>
          <a:xfrm>
            <a:off x="1255871" y="2860999"/>
            <a:ext cx="6592185" cy="2424574"/>
          </a:xfrm>
        </p:spPr>
        <p:txBody>
          <a:bodyPr/>
          <a:lstStyle/>
          <a:p>
            <a:r>
              <a:rPr lang="en-GB" sz="3200">
                <a:solidFill>
                  <a:schemeClr val="tx1"/>
                </a:solidFill>
                <a:latin typeface="+mj-lt"/>
              </a:rPr>
              <a:t>How do you know what misconceptions your pupils might have? </a:t>
            </a:r>
            <a:br>
              <a:rPr lang="en-GB" sz="3200">
                <a:latin typeface="+mj-lt"/>
              </a:rPr>
            </a:br>
            <a:br>
              <a:rPr lang="en-GB" sz="3200">
                <a:latin typeface="+mj-lt"/>
              </a:rPr>
            </a:br>
            <a:r>
              <a:rPr lang="en-GB" sz="3200">
                <a:solidFill>
                  <a:schemeClr val="tx1"/>
                </a:solidFill>
                <a:latin typeface="+mj-lt"/>
              </a:rPr>
              <a:t>What techniques or strategies do you currently use?</a:t>
            </a:r>
            <a:br>
              <a:rPr lang="en-GB" sz="3200">
                <a:solidFill>
                  <a:schemeClr val="tx1"/>
                </a:solidFill>
                <a:latin typeface="+mj-lt"/>
              </a:rPr>
            </a:br>
            <a:br>
              <a:rPr lang="en-GB" sz="3200">
                <a:solidFill>
                  <a:schemeClr val="tx1"/>
                </a:solidFill>
                <a:latin typeface="+mj-lt"/>
              </a:rPr>
            </a:br>
            <a:endParaRPr lang="en-GB" sz="3200">
              <a:solidFill>
                <a:schemeClr val="tx1"/>
              </a:solidFill>
              <a:latin typeface="+mj-lt"/>
            </a:endParaRPr>
          </a:p>
        </p:txBody>
      </p:sp>
      <p:sp>
        <p:nvSpPr>
          <p:cNvPr id="11" name="Slide Number Placeholder 2">
            <a:extLst>
              <a:ext uri="{FF2B5EF4-FFF2-40B4-BE49-F238E27FC236}">
                <a16:creationId xmlns:a16="http://schemas.microsoft.com/office/drawing/2014/main" id="{1CD61F3A-99D2-4AF8-8D41-F72E5621AB5D}"/>
              </a:ext>
            </a:extLst>
          </p:cNvPr>
          <p:cNvSpPr>
            <a:spLocks noGrp="1"/>
          </p:cNvSpPr>
          <p:nvPr>
            <p:ph type="sldNum" sz="quarter" idx="12"/>
          </p:nvPr>
        </p:nvSpPr>
        <p:spPr/>
        <p:txBody>
          <a:bodyPr/>
          <a:lstStyle/>
          <a:p>
            <a:fld id="{6B6EFD66-0F65-0C43-B4F5-A9CE99357F25}" type="slidenum">
              <a:rPr lang="en-GB" smtClean="0"/>
              <a:pPr/>
              <a:t>3</a:t>
            </a:fld>
            <a:endParaRPr lang="en-GB"/>
          </a:p>
        </p:txBody>
      </p:sp>
      <p:sp>
        <p:nvSpPr>
          <p:cNvPr id="12" name="TextBox 11">
            <a:extLst>
              <a:ext uri="{FF2B5EF4-FFF2-40B4-BE49-F238E27FC236}">
                <a16:creationId xmlns:a16="http://schemas.microsoft.com/office/drawing/2014/main" id="{62697ED5-EC94-4B73-A700-75020A892EA4}"/>
              </a:ext>
            </a:extLst>
          </p:cNvPr>
          <p:cNvSpPr txBox="1"/>
          <p:nvPr/>
        </p:nvSpPr>
        <p:spPr>
          <a:xfrm>
            <a:off x="2004345" y="2057820"/>
            <a:ext cx="184731" cy="369332"/>
          </a:xfrm>
          <a:prstGeom prst="rect">
            <a:avLst/>
          </a:prstGeom>
          <a:noFill/>
        </p:spPr>
        <p:txBody>
          <a:bodyPr wrap="none" rtlCol="0">
            <a:spAutoFit/>
          </a:bodyPr>
          <a:lstStyle/>
          <a:p>
            <a:endParaRPr lang="en-GB"/>
          </a:p>
        </p:txBody>
      </p:sp>
      <p:pic>
        <p:nvPicPr>
          <p:cNvPr id="9" name="Graphic 8" descr="Signature with solid fill">
            <a:extLst>
              <a:ext uri="{FF2B5EF4-FFF2-40B4-BE49-F238E27FC236}">
                <a16:creationId xmlns:a16="http://schemas.microsoft.com/office/drawing/2014/main" id="{189C09F6-3522-46C7-95C0-C04E350FCD0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82246" y="2585817"/>
            <a:ext cx="3410945" cy="3410945"/>
          </a:xfrm>
          <a:prstGeom prst="rect">
            <a:avLst/>
          </a:prstGeom>
        </p:spPr>
      </p:pic>
      <p:sp>
        <p:nvSpPr>
          <p:cNvPr id="10" name="TextBox 9">
            <a:extLst>
              <a:ext uri="{FF2B5EF4-FFF2-40B4-BE49-F238E27FC236}">
                <a16:creationId xmlns:a16="http://schemas.microsoft.com/office/drawing/2014/main" id="{AEF2CA2E-E4C7-4447-91E6-950909E501E2}"/>
              </a:ext>
            </a:extLst>
          </p:cNvPr>
          <p:cNvSpPr txBox="1"/>
          <p:nvPr/>
        </p:nvSpPr>
        <p:spPr>
          <a:xfrm>
            <a:off x="765545" y="439634"/>
            <a:ext cx="4040371" cy="830997"/>
          </a:xfrm>
          <a:prstGeom prst="rect">
            <a:avLst/>
          </a:prstGeom>
          <a:noFill/>
        </p:spPr>
        <p:txBody>
          <a:bodyPr wrap="square" rtlCol="0">
            <a:spAutoFit/>
          </a:bodyPr>
          <a:lstStyle/>
          <a:p>
            <a:r>
              <a:rPr lang="en-GB" sz="4800" b="1">
                <a:solidFill>
                  <a:schemeClr val="bg1"/>
                </a:solidFill>
                <a:latin typeface="Constantia" panose="02030602050306030303" pitchFamily="18" charset="0"/>
              </a:rPr>
              <a:t>Settling task</a:t>
            </a:r>
          </a:p>
        </p:txBody>
      </p:sp>
    </p:spTree>
    <p:extLst>
      <p:ext uri="{BB962C8B-B14F-4D97-AF65-F5344CB8AC3E}">
        <p14:creationId xmlns:p14="http://schemas.microsoft.com/office/powerpoint/2010/main" val="2753173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Top Corners Snipped 15">
            <a:extLst>
              <a:ext uri="{FF2B5EF4-FFF2-40B4-BE49-F238E27FC236}">
                <a16:creationId xmlns:a16="http://schemas.microsoft.com/office/drawing/2014/main" id="{9C2436F9-FD6D-44D5-9464-B8281576D1FA}"/>
              </a:ext>
            </a:extLst>
          </p:cNvPr>
          <p:cNvSpPr/>
          <p:nvPr/>
        </p:nvSpPr>
        <p:spPr>
          <a:xfrm>
            <a:off x="6786664" y="3057348"/>
            <a:ext cx="5217819" cy="3693319"/>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 name="Title 1">
            <a:extLst>
              <a:ext uri="{FF2B5EF4-FFF2-40B4-BE49-F238E27FC236}">
                <a16:creationId xmlns:a16="http://schemas.microsoft.com/office/drawing/2014/main" id="{F3CC4C13-3E97-C642-B810-682B24DE21DC}"/>
              </a:ext>
            </a:extLst>
          </p:cNvPr>
          <p:cNvSpPr>
            <a:spLocks noGrp="1"/>
          </p:cNvSpPr>
          <p:nvPr>
            <p:ph type="ctrTitle"/>
          </p:nvPr>
        </p:nvSpPr>
        <p:spPr>
          <a:xfrm>
            <a:off x="4309110" y="536361"/>
            <a:ext cx="7695373" cy="1746121"/>
          </a:xfrm>
        </p:spPr>
        <p:txBody>
          <a:bodyPr>
            <a:noAutofit/>
          </a:bodyPr>
          <a:lstStyle/>
          <a:p>
            <a:r>
              <a:rPr lang="en-GB" sz="5000">
                <a:latin typeface="Constantia"/>
              </a:rPr>
              <a:t>Anticipating and addressing common misconceptions</a:t>
            </a:r>
          </a:p>
        </p:txBody>
      </p:sp>
      <p:sp>
        <p:nvSpPr>
          <p:cNvPr id="15" name="TextBox 14">
            <a:extLst>
              <a:ext uri="{FF2B5EF4-FFF2-40B4-BE49-F238E27FC236}">
                <a16:creationId xmlns:a16="http://schemas.microsoft.com/office/drawing/2014/main" id="{C47815DB-C349-463E-9F22-94B1767EA056}"/>
              </a:ext>
            </a:extLst>
          </p:cNvPr>
          <p:cNvSpPr txBox="1"/>
          <p:nvPr/>
        </p:nvSpPr>
        <p:spPr>
          <a:xfrm>
            <a:off x="6969663" y="3401913"/>
            <a:ext cx="3790638" cy="3693319"/>
          </a:xfrm>
          <a:prstGeom prst="rect">
            <a:avLst/>
          </a:prstGeom>
          <a:noFill/>
        </p:spPr>
        <p:txBody>
          <a:bodyPr wrap="square" rtlCol="0">
            <a:spAutoFit/>
          </a:bodyPr>
          <a:lstStyle/>
          <a:p>
            <a:r>
              <a:rPr lang="en-GB" sz="2200"/>
              <a:t>Throughout the seminar please:</a:t>
            </a:r>
          </a:p>
          <a:p>
            <a:endParaRPr lang="en-GB" sz="2200"/>
          </a:p>
          <a:p>
            <a:pPr marL="342900" indent="-342900">
              <a:buFont typeface="Arial" panose="020B0604020202020204" pitchFamily="34" charset="0"/>
              <a:buChar char="•"/>
            </a:pPr>
            <a:r>
              <a:rPr lang="en-GB" sz="2200"/>
              <a:t>keep your camera on</a:t>
            </a:r>
          </a:p>
          <a:p>
            <a:pPr marL="342900" indent="-342900">
              <a:buFont typeface="Arial" panose="020B0604020202020204" pitchFamily="34" charset="0"/>
              <a:buChar char="•"/>
            </a:pPr>
            <a:endParaRPr lang="en-GB" sz="2200"/>
          </a:p>
          <a:p>
            <a:pPr marL="342900" indent="-342900">
              <a:buFont typeface="Arial" panose="020B0604020202020204" pitchFamily="34" charset="0"/>
              <a:buChar char="•"/>
            </a:pPr>
            <a:r>
              <a:rPr lang="en-GB" sz="2200"/>
              <a:t>mic muted if not talking</a:t>
            </a:r>
          </a:p>
          <a:p>
            <a:pPr marL="342900" indent="-342900">
              <a:buFont typeface="Arial" panose="020B0604020202020204" pitchFamily="34" charset="0"/>
              <a:buChar char="•"/>
            </a:pPr>
            <a:endParaRPr lang="en-GB" sz="2200"/>
          </a:p>
          <a:p>
            <a:pPr marL="342900" indent="-342900">
              <a:buFont typeface="Arial" panose="020B0604020202020204" pitchFamily="34" charset="0"/>
              <a:buChar char="•"/>
            </a:pPr>
            <a:r>
              <a:rPr lang="en-GB" sz="2200"/>
              <a:t>‘raise your hand’ if you wish to speak</a:t>
            </a:r>
          </a:p>
          <a:p>
            <a:endParaRPr lang="en-GB"/>
          </a:p>
          <a:p>
            <a:endParaRPr lang="en-GB"/>
          </a:p>
        </p:txBody>
      </p:sp>
      <p:sp>
        <p:nvSpPr>
          <p:cNvPr id="17" name="Rectangle: Top Corners Snipped 16">
            <a:extLst>
              <a:ext uri="{FF2B5EF4-FFF2-40B4-BE49-F238E27FC236}">
                <a16:creationId xmlns:a16="http://schemas.microsoft.com/office/drawing/2014/main" id="{1FD973A6-CCFC-4D9F-AFCD-5E5FCE68129E}"/>
              </a:ext>
            </a:extLst>
          </p:cNvPr>
          <p:cNvSpPr/>
          <p:nvPr/>
        </p:nvSpPr>
        <p:spPr>
          <a:xfrm rot="21335612">
            <a:off x="6116365" y="2781300"/>
            <a:ext cx="2352200" cy="620613"/>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200" b="1"/>
              <a:t>Seminar norms</a:t>
            </a:r>
          </a:p>
        </p:txBody>
      </p:sp>
      <p:pic>
        <p:nvPicPr>
          <p:cNvPr id="19" name="Graphic 18" descr="Video camera">
            <a:extLst>
              <a:ext uri="{FF2B5EF4-FFF2-40B4-BE49-F238E27FC236}">
                <a16:creationId xmlns:a16="http://schemas.microsoft.com/office/drawing/2014/main" id="{32319608-3CD5-4FF1-9B75-A8E8DBBA8B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12468" y="4132846"/>
            <a:ext cx="767457" cy="767457"/>
          </a:xfrm>
          <a:prstGeom prst="rect">
            <a:avLst/>
          </a:prstGeom>
        </p:spPr>
      </p:pic>
      <p:pic>
        <p:nvPicPr>
          <p:cNvPr id="21" name="Graphic 20" descr="Radio microphone">
            <a:extLst>
              <a:ext uri="{FF2B5EF4-FFF2-40B4-BE49-F238E27FC236}">
                <a16:creationId xmlns:a16="http://schemas.microsoft.com/office/drawing/2014/main" id="{3A688C46-FE33-40F9-8086-6555E3DD7D4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50043" y="5032045"/>
            <a:ext cx="620515" cy="620515"/>
          </a:xfrm>
          <a:prstGeom prst="rect">
            <a:avLst/>
          </a:prstGeom>
        </p:spPr>
      </p:pic>
      <p:pic>
        <p:nvPicPr>
          <p:cNvPr id="23" name="Graphic 22" descr="Raised hand">
            <a:extLst>
              <a:ext uri="{FF2B5EF4-FFF2-40B4-BE49-F238E27FC236}">
                <a16:creationId xmlns:a16="http://schemas.microsoft.com/office/drawing/2014/main" id="{1F166D38-1A7B-4620-9CB3-EC36A0FE72B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03101" y="5784302"/>
            <a:ext cx="767457" cy="767457"/>
          </a:xfrm>
          <a:prstGeom prst="rect">
            <a:avLst/>
          </a:prstGeom>
        </p:spPr>
      </p:pic>
      <p:pic>
        <p:nvPicPr>
          <p:cNvPr id="4" name="Picture 3" descr="A person in a suit dancing&#10;&#10;Description automatically generated with low confidence">
            <a:extLst>
              <a:ext uri="{FF2B5EF4-FFF2-40B4-BE49-F238E27FC236}">
                <a16:creationId xmlns:a16="http://schemas.microsoft.com/office/drawing/2014/main" id="{3F84AF06-C8AA-49DC-9F37-9A4108BF196E}"/>
              </a:ext>
            </a:extLst>
          </p:cNvPr>
          <p:cNvPicPr>
            <a:picLocks noChangeAspect="1"/>
          </p:cNvPicPr>
          <p:nvPr/>
        </p:nvPicPr>
        <p:blipFill>
          <a:blip r:embed="rId9"/>
          <a:stretch>
            <a:fillRect/>
          </a:stretch>
        </p:blipFill>
        <p:spPr>
          <a:xfrm>
            <a:off x="361962" y="1087574"/>
            <a:ext cx="7040325" cy="6858000"/>
          </a:xfrm>
          <a:prstGeom prst="rect">
            <a:avLst/>
          </a:prstGeom>
        </p:spPr>
      </p:pic>
    </p:spTree>
    <p:extLst>
      <p:ext uri="{BB962C8B-B14F-4D97-AF65-F5344CB8AC3E}">
        <p14:creationId xmlns:p14="http://schemas.microsoft.com/office/powerpoint/2010/main" val="22213764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69EB488-BC77-0540-812C-E70B6AC86254}"/>
              </a:ext>
            </a:extLst>
          </p:cNvPr>
          <p:cNvSpPr>
            <a:spLocks noGrp="1"/>
          </p:cNvSpPr>
          <p:nvPr>
            <p:ph type="title"/>
          </p:nvPr>
        </p:nvSpPr>
        <p:spPr/>
        <p:txBody>
          <a:bodyPr/>
          <a:lstStyle/>
          <a:p>
            <a:r>
              <a:rPr lang="en-GB"/>
              <a:t>Seminar objectives</a:t>
            </a:r>
          </a:p>
        </p:txBody>
      </p:sp>
      <p:sp>
        <p:nvSpPr>
          <p:cNvPr id="6" name="Content Placeholder 5">
            <a:extLst>
              <a:ext uri="{FF2B5EF4-FFF2-40B4-BE49-F238E27FC236}">
                <a16:creationId xmlns:a16="http://schemas.microsoft.com/office/drawing/2014/main" id="{60EA8BC1-62A1-4248-B8BC-61125B1A324F}"/>
              </a:ext>
            </a:extLst>
          </p:cNvPr>
          <p:cNvSpPr>
            <a:spLocks noGrp="1"/>
          </p:cNvSpPr>
          <p:nvPr>
            <p:ph idx="1"/>
          </p:nvPr>
        </p:nvSpPr>
        <p:spPr>
          <a:xfrm>
            <a:off x="635000" y="1752600"/>
            <a:ext cx="10918825" cy="4200525"/>
          </a:xfrm>
        </p:spPr>
        <p:txBody>
          <a:bodyPr vert="horz" lIns="0" tIns="0" rIns="0" bIns="0" rtlCol="0" anchor="t">
            <a:normAutofit/>
          </a:bodyPr>
          <a:lstStyle/>
          <a:p>
            <a:pPr marL="0" lvl="2" indent="0">
              <a:buNone/>
            </a:pPr>
            <a:r>
              <a:rPr lang="en-GB" sz="2700">
                <a:latin typeface="+mj-lt"/>
              </a:rPr>
              <a:t>By the end of this seminar you will:</a:t>
            </a:r>
            <a:endParaRPr lang="en-GB" sz="2700" b="0" i="0">
              <a:effectLst/>
              <a:latin typeface="+mj-lt"/>
            </a:endParaRPr>
          </a:p>
          <a:p>
            <a:pPr marL="251460" lvl="2" indent="-251460"/>
            <a:r>
              <a:rPr lang="en-GB" sz="2700">
                <a:latin typeface="+mj-lt"/>
              </a:rPr>
              <a:t>understand the importance of anticipating and addressing misconceptions</a:t>
            </a:r>
          </a:p>
          <a:p>
            <a:pPr marL="251460" lvl="2" indent="-251460"/>
            <a:r>
              <a:rPr lang="en-GB" sz="2700">
                <a:latin typeface="+mj-lt"/>
              </a:rPr>
              <a:t>understand how corrective feedback can support pupils to overcome misconceptions </a:t>
            </a:r>
          </a:p>
          <a:p>
            <a:pPr marL="251460" lvl="2" indent="-251460"/>
            <a:r>
              <a:rPr lang="en-GB" sz="2700">
                <a:latin typeface="+mj-lt"/>
                <a:cs typeface="Arial"/>
              </a:rPr>
              <a:t>have explored and practised using strategies to anticipate and identify misconceptions in Key Stage 2 science</a:t>
            </a:r>
            <a:endParaRPr lang="en-GB" sz="2700" i="1">
              <a:latin typeface="+mj-lt"/>
              <a:cs typeface="Arial"/>
            </a:endParaRPr>
          </a:p>
          <a:p>
            <a:pPr marL="0" lvl="2" indent="0">
              <a:buNone/>
            </a:pPr>
            <a:endParaRPr lang="en-GB" b="0" i="0">
              <a:effectLst/>
              <a:latin typeface="Segoe UI" panose="020B0502040204020203" pitchFamily="34" charset="0"/>
            </a:endParaRPr>
          </a:p>
          <a:p>
            <a:pPr marL="0" lvl="2" indent="0">
              <a:buNone/>
            </a:pPr>
            <a:endParaRPr lang="en-GB"/>
          </a:p>
          <a:p>
            <a:pPr marL="0" lvl="2" indent="0">
              <a:buNone/>
            </a:pPr>
            <a:endParaRPr lang="en-GB"/>
          </a:p>
          <a:p>
            <a:pPr marL="0" lvl="2" indent="0">
              <a:buNone/>
            </a:pPr>
            <a:endParaRPr lang="en-GB"/>
          </a:p>
          <a:p>
            <a:pPr marL="0" lvl="2" indent="0">
              <a:buNone/>
            </a:pPr>
            <a:endParaRPr lang="en-GB"/>
          </a:p>
          <a:p>
            <a:pPr marL="251460" indent="-251460" fontAlgn="base"/>
            <a:endParaRPr lang="en-GB">
              <a:cs typeface="Arial" panose="020B0604020202020204"/>
            </a:endParaRPr>
          </a:p>
          <a:p>
            <a:pPr marL="251460" indent="-251460" fontAlgn="base"/>
            <a:endParaRPr lang="en-GB">
              <a:cs typeface="Arial" panose="020B0604020202020204"/>
            </a:endParaRPr>
          </a:p>
          <a:p>
            <a:pPr marL="0" lvl="2" indent="0">
              <a:buNone/>
            </a:pPr>
            <a:endParaRPr lang="en-GB"/>
          </a:p>
        </p:txBody>
      </p:sp>
      <p:sp>
        <p:nvSpPr>
          <p:cNvPr id="2" name="Slide Number Placeholder 1">
            <a:extLst>
              <a:ext uri="{FF2B5EF4-FFF2-40B4-BE49-F238E27FC236}">
                <a16:creationId xmlns:a16="http://schemas.microsoft.com/office/drawing/2014/main" id="{F73F79CD-4F90-4BA4-A4CD-833A2178DB1A}"/>
              </a:ext>
            </a:extLst>
          </p:cNvPr>
          <p:cNvSpPr>
            <a:spLocks noGrp="1"/>
          </p:cNvSpPr>
          <p:nvPr>
            <p:ph type="sldNum" sz="quarter" idx="12"/>
          </p:nvPr>
        </p:nvSpPr>
        <p:spPr/>
        <p:txBody>
          <a:bodyPr/>
          <a:lstStyle/>
          <a:p>
            <a:fld id="{6B6EFD66-0F65-0C43-B4F5-A9CE99357F25}" type="slidenum">
              <a:rPr lang="en-GB" dirty="0" smtClean="0"/>
              <a:t>5</a:t>
            </a:fld>
            <a:endParaRPr lang="en-GB"/>
          </a:p>
        </p:txBody>
      </p:sp>
    </p:spTree>
    <p:extLst>
      <p:ext uri="{BB962C8B-B14F-4D97-AF65-F5344CB8AC3E}">
        <p14:creationId xmlns:p14="http://schemas.microsoft.com/office/powerpoint/2010/main" val="1981798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ght Triangle 9">
            <a:extLst>
              <a:ext uri="{FF2B5EF4-FFF2-40B4-BE49-F238E27FC236}">
                <a16:creationId xmlns:a16="http://schemas.microsoft.com/office/drawing/2014/main" id="{DD5625DE-99D0-410A-BB05-5561FEE4F7E4}"/>
              </a:ext>
            </a:extLst>
          </p:cNvPr>
          <p:cNvSpPr/>
          <p:nvPr/>
        </p:nvSpPr>
        <p:spPr>
          <a:xfrm rot="16200000">
            <a:off x="8274464" y="2986921"/>
            <a:ext cx="3789886" cy="4045186"/>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A721511E-B433-4F7E-B573-6B4DA3FDDD6B}"/>
              </a:ext>
            </a:extLst>
          </p:cNvPr>
          <p:cNvSpPr>
            <a:spLocks noGrp="1"/>
          </p:cNvSpPr>
          <p:nvPr>
            <p:ph type="sldNum" sz="quarter" idx="12"/>
          </p:nvPr>
        </p:nvSpPr>
        <p:spPr>
          <a:xfrm>
            <a:off x="10760074" y="6407149"/>
            <a:ext cx="796925" cy="153888"/>
          </a:xfrm>
        </p:spPr>
        <p:txBody>
          <a:bodyPr/>
          <a:lstStyle/>
          <a:p>
            <a:fld id="{6B6EFD66-0F65-0C43-B4F5-A9CE99357F25}" type="slidenum">
              <a:rPr lang="en-GB" dirty="0" smtClean="0"/>
              <a:pPr/>
              <a:t>6</a:t>
            </a:fld>
            <a:endParaRPr lang="en-GB"/>
          </a:p>
        </p:txBody>
      </p:sp>
      <p:sp>
        <p:nvSpPr>
          <p:cNvPr id="6" name="Rectangle 5">
            <a:extLst>
              <a:ext uri="{FF2B5EF4-FFF2-40B4-BE49-F238E27FC236}">
                <a16:creationId xmlns:a16="http://schemas.microsoft.com/office/drawing/2014/main" id="{C00E0118-0204-4FDD-9114-F2491596A28C}"/>
              </a:ext>
            </a:extLst>
          </p:cNvPr>
          <p:cNvSpPr/>
          <p:nvPr/>
        </p:nvSpPr>
        <p:spPr>
          <a:xfrm>
            <a:off x="285056" y="1392944"/>
            <a:ext cx="9416781" cy="5078313"/>
          </a:xfrm>
          <a:prstGeom prst="rect">
            <a:avLst/>
          </a:prstGeom>
        </p:spPr>
        <p:txBody>
          <a:bodyPr wrap="square" lIns="91440" tIns="45720" rIns="91440" bIns="45720" anchor="t">
            <a:spAutoFit/>
          </a:bodyPr>
          <a:lstStyle/>
          <a:p>
            <a:pPr fontAlgn="base"/>
            <a:r>
              <a:rPr lang="en-GB" b="1">
                <a:solidFill>
                  <a:srgbClr val="000000"/>
                </a:solidFill>
                <a:effectLst/>
              </a:rPr>
              <a:t>How pupils learn </a:t>
            </a:r>
            <a:r>
              <a:rPr lang="en-GB" b="1">
                <a:effectLst/>
                <a:ea typeface="Calibri" panose="020F0502020204030204" pitchFamily="34" charset="0"/>
                <a:cs typeface="Times New Roman" panose="02020603050405020304" pitchFamily="18" charset="0"/>
              </a:rPr>
              <a:t>(Standard 2 – Promote good progress)</a:t>
            </a:r>
            <a:endParaRPr lang="en-GB" b="1">
              <a:solidFill>
                <a:srgbClr val="000000"/>
              </a:solidFill>
              <a:effectLst/>
            </a:endParaRPr>
          </a:p>
          <a:p>
            <a:pPr fontAlgn="base"/>
            <a:r>
              <a:rPr lang="en-GB" b="0">
                <a:solidFill>
                  <a:srgbClr val="000000"/>
                </a:solidFill>
                <a:effectLst/>
              </a:rPr>
              <a:t>Build on pupils’ prior knowledge, by:</a:t>
            </a:r>
            <a:endParaRPr lang="en-GB" b="0">
              <a:solidFill>
                <a:srgbClr val="000000"/>
              </a:solidFill>
              <a:effectLst/>
              <a:cs typeface="Arial"/>
            </a:endParaRPr>
          </a:p>
          <a:p>
            <a:pPr marL="342900" indent="-342900" fontAlgn="base">
              <a:buFont typeface="Arial"/>
              <a:buChar char="•"/>
            </a:pPr>
            <a:r>
              <a:rPr lang="en-GB" b="0" i="1">
                <a:solidFill>
                  <a:srgbClr val="000000"/>
                </a:solidFill>
                <a:effectLst/>
              </a:rPr>
              <a:t>Identifying possible misconceptions and planning how to prevent these forming. </a:t>
            </a:r>
            <a:r>
              <a:rPr lang="en-GB" b="0" i="0">
                <a:solidFill>
                  <a:srgbClr val="000000"/>
                </a:solidFill>
                <a:effectLst/>
              </a:rPr>
              <a:t> </a:t>
            </a:r>
            <a:endParaRPr lang="en-GB" b="0" i="0">
              <a:solidFill>
                <a:srgbClr val="000000"/>
              </a:solidFill>
              <a:effectLst/>
              <a:cs typeface="Arial" panose="020B0604020202020204"/>
            </a:endParaRPr>
          </a:p>
          <a:p>
            <a:pPr marL="342900" indent="-342900" fontAlgn="base">
              <a:buFont typeface="Arial"/>
              <a:buChar char="•"/>
            </a:pPr>
            <a:r>
              <a:rPr lang="en-GB" b="0" i="1">
                <a:solidFill>
                  <a:srgbClr val="000000"/>
                </a:solidFill>
                <a:effectLst/>
              </a:rPr>
              <a:t>Encouraging pupils to share emerging understanding and points of confusion so that misconceptions can be addressed.</a:t>
            </a:r>
            <a:r>
              <a:rPr lang="en-GB" b="0" i="0">
                <a:solidFill>
                  <a:srgbClr val="000000"/>
                </a:solidFill>
                <a:effectLst/>
              </a:rPr>
              <a:t> </a:t>
            </a:r>
            <a:endParaRPr lang="en-GB" b="1">
              <a:solidFill>
                <a:srgbClr val="000000"/>
              </a:solidFill>
              <a:cs typeface="Arial" panose="020B0604020202020204"/>
            </a:endParaRPr>
          </a:p>
          <a:p>
            <a:pPr fontAlgn="base"/>
            <a:endParaRPr lang="en-GB" b="1">
              <a:solidFill>
                <a:srgbClr val="000000"/>
              </a:solidFill>
            </a:endParaRPr>
          </a:p>
          <a:p>
            <a:pPr fontAlgn="base"/>
            <a:r>
              <a:rPr lang="en-GB" b="1">
                <a:solidFill>
                  <a:srgbClr val="000000"/>
                </a:solidFill>
              </a:rPr>
              <a:t>Subject and curriculum </a:t>
            </a:r>
            <a:r>
              <a:rPr lang="en-GB" b="1">
                <a:effectLst/>
                <a:ea typeface="Calibri" panose="020F0502020204030204" pitchFamily="34" charset="0"/>
                <a:cs typeface="Times New Roman" panose="02020603050405020304" pitchFamily="18" charset="0"/>
              </a:rPr>
              <a:t>(Standard 3 – Demonstrate good subject and curriculum knowledge)</a:t>
            </a:r>
            <a:endParaRPr lang="en-GB" b="1">
              <a:solidFill>
                <a:srgbClr val="000000"/>
              </a:solidFill>
            </a:endParaRPr>
          </a:p>
          <a:p>
            <a:pPr algn="l" rtl="0" fontAlgn="base"/>
            <a:r>
              <a:rPr lang="en-GB">
                <a:solidFill>
                  <a:srgbClr val="000000"/>
                </a:solidFill>
                <a:cs typeface="Arial"/>
              </a:rPr>
              <a:t>3.4 </a:t>
            </a:r>
            <a:r>
              <a:rPr lang="en-GB" b="0">
                <a:effectLst/>
              </a:rPr>
              <a:t>Anticipating common misconceptions within particular subjects is also an important aspect of curricular knowledge; working closely with colleagues to develop an understanding of likely misconceptions is valuable. </a:t>
            </a:r>
            <a:endParaRPr lang="en-GB">
              <a:solidFill>
                <a:srgbClr val="000000"/>
              </a:solidFill>
            </a:endParaRPr>
          </a:p>
          <a:p>
            <a:pPr algn="l" rtl="0" fontAlgn="base"/>
            <a:endParaRPr lang="en-GB" b="0" i="1">
              <a:solidFill>
                <a:srgbClr val="000000"/>
              </a:solidFill>
              <a:effectLst/>
              <a:cs typeface="Segoe UI"/>
            </a:endParaRPr>
          </a:p>
          <a:p>
            <a:pPr fontAlgn="base"/>
            <a:r>
              <a:rPr lang="en-GB" b="1">
                <a:solidFill>
                  <a:srgbClr val="000000"/>
                </a:solidFill>
                <a:cs typeface="Segoe UI"/>
              </a:rPr>
              <a:t>Assessment </a:t>
            </a:r>
            <a:r>
              <a:rPr lang="en-GB" sz="1800" b="1">
                <a:effectLst/>
                <a:ea typeface="Calibri" panose="020F0502020204030204" pitchFamily="34" charset="0"/>
                <a:cs typeface="Times New Roman" panose="02020603050405020304" pitchFamily="18" charset="0"/>
              </a:rPr>
              <a:t>(Standard 6 – Make accurate and productive use of assessment)</a:t>
            </a:r>
            <a:endParaRPr lang="en-GB" b="1">
              <a:solidFill>
                <a:srgbClr val="000000"/>
              </a:solidFill>
              <a:cs typeface="Segoe UI"/>
            </a:endParaRPr>
          </a:p>
          <a:p>
            <a:pPr fontAlgn="base"/>
            <a:r>
              <a:rPr lang="en-GB">
                <a:solidFill>
                  <a:srgbClr val="000000"/>
                </a:solidFill>
              </a:rPr>
              <a:t>Check </a:t>
            </a:r>
            <a:r>
              <a:rPr lang="en-GB">
                <a:solidFill>
                  <a:srgbClr val="000000"/>
                </a:solidFill>
                <a:effectLst/>
              </a:rPr>
              <a:t>prior knowledge and understanding during lessons, by:</a:t>
            </a:r>
            <a:r>
              <a:rPr lang="en-GB">
                <a:solidFill>
                  <a:srgbClr val="000000"/>
                </a:solidFill>
              </a:rPr>
              <a:t> </a:t>
            </a:r>
            <a:endParaRPr lang="en-GB" i="1">
              <a:solidFill>
                <a:srgbClr val="000000"/>
              </a:solidFill>
              <a:cs typeface="Segoe UI"/>
            </a:endParaRPr>
          </a:p>
          <a:p>
            <a:pPr marL="342900" indent="-342900">
              <a:buFont typeface="Arial"/>
              <a:buChar char="•"/>
            </a:pPr>
            <a:r>
              <a:rPr lang="en-GB" i="1">
                <a:solidFill>
                  <a:srgbClr val="000000"/>
                </a:solidFill>
              </a:rPr>
              <a:t>Structuring</a:t>
            </a:r>
            <a:r>
              <a:rPr lang="en-GB" b="0" i="1">
                <a:solidFill>
                  <a:srgbClr val="000000"/>
                </a:solidFill>
                <a:effectLst/>
              </a:rPr>
              <a:t> tasks and questions to enable the identification of knowledge gaps and misconceptions (e.g. by using common misconceptions within multiple-choice questions). </a:t>
            </a:r>
            <a:endParaRPr lang="en-GB" b="0" i="1">
              <a:solidFill>
                <a:srgbClr val="000000"/>
              </a:solidFill>
              <a:effectLst/>
              <a:cs typeface="Segoe UI"/>
            </a:endParaRPr>
          </a:p>
          <a:p>
            <a:endParaRPr lang="en-GB"/>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0899" y="46457"/>
            <a:ext cx="45783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itle 4">
            <a:extLst>
              <a:ext uri="{FF2B5EF4-FFF2-40B4-BE49-F238E27FC236}">
                <a16:creationId xmlns:a16="http://schemas.microsoft.com/office/drawing/2014/main" id="{DB7BE486-1786-4E35-8236-312AFB4E9555}"/>
              </a:ext>
            </a:extLst>
          </p:cNvPr>
          <p:cNvSpPr txBox="1">
            <a:spLocks/>
          </p:cNvSpPr>
          <p:nvPr/>
        </p:nvSpPr>
        <p:spPr>
          <a:xfrm>
            <a:off x="285056" y="440026"/>
            <a:ext cx="9092695" cy="85215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a:t>ECF statements</a:t>
            </a:r>
          </a:p>
        </p:txBody>
      </p:sp>
    </p:spTree>
    <p:extLst>
      <p:ext uri="{BB962C8B-B14F-4D97-AF65-F5344CB8AC3E}">
        <p14:creationId xmlns:p14="http://schemas.microsoft.com/office/powerpoint/2010/main" val="50950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hart 7">
            <a:extLst>
              <a:ext uri="{FF2B5EF4-FFF2-40B4-BE49-F238E27FC236}">
                <a16:creationId xmlns:a16="http://schemas.microsoft.com/office/drawing/2014/main" id="{713351C4-E067-473E-A62A-4066D55B1AD2}"/>
              </a:ext>
            </a:extLst>
          </p:cNvPr>
          <p:cNvGraphicFramePr/>
          <p:nvPr/>
        </p:nvGraphicFramePr>
        <p:xfrm>
          <a:off x="318055" y="1371884"/>
          <a:ext cx="9026514" cy="4440796"/>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Top Corners Snipped 10">
            <a:extLst>
              <a:ext uri="{FF2B5EF4-FFF2-40B4-BE49-F238E27FC236}">
                <a16:creationId xmlns:a16="http://schemas.microsoft.com/office/drawing/2014/main" id="{D940CF6D-EAF8-474B-9556-FA9590FC45A1}"/>
              </a:ext>
            </a:extLst>
          </p:cNvPr>
          <p:cNvSpPr/>
          <p:nvPr/>
        </p:nvSpPr>
        <p:spPr>
          <a:xfrm>
            <a:off x="9548863" y="4566829"/>
            <a:ext cx="2190672" cy="852156"/>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Arial" panose="020B0604020202020204"/>
                <a:ea typeface="+mn-ea"/>
                <a:cs typeface="+mn-cs"/>
              </a:rPr>
              <a:t>Knowledge of common misconceptions</a:t>
            </a:r>
            <a:endParaRPr kumimoji="0" lang="en-US"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77920854-C9D1-4A89-B7C1-3C8648DEFB82}"/>
              </a:ext>
            </a:extLst>
          </p:cNvPr>
          <p:cNvSpPr>
            <a:spLocks noGrp="1"/>
          </p:cNvSpPr>
          <p:nvPr>
            <p:ph type="title"/>
          </p:nvPr>
        </p:nvSpPr>
        <p:spPr/>
        <p:txBody>
          <a:bodyPr/>
          <a:lstStyle/>
          <a:p>
            <a:r>
              <a:rPr lang="en-GB" dirty="0"/>
              <a:t>Anticipating misconceptions</a:t>
            </a:r>
          </a:p>
        </p:txBody>
      </p:sp>
      <p:sp>
        <p:nvSpPr>
          <p:cNvPr id="3" name="Slide Number Placeholder 2">
            <a:extLst>
              <a:ext uri="{FF2B5EF4-FFF2-40B4-BE49-F238E27FC236}">
                <a16:creationId xmlns:a16="http://schemas.microsoft.com/office/drawing/2014/main" id="{7ACAFC9C-3D01-471C-B7DF-FCDF7ED049E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0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10" name="Rectangle: Top Corners Snipped 9">
            <a:extLst>
              <a:ext uri="{FF2B5EF4-FFF2-40B4-BE49-F238E27FC236}">
                <a16:creationId xmlns:a16="http://schemas.microsoft.com/office/drawing/2014/main" id="{6F9D2A6A-AD52-4F6C-B8F2-1ED944A97C0F}"/>
              </a:ext>
            </a:extLst>
          </p:cNvPr>
          <p:cNvSpPr/>
          <p:nvPr/>
        </p:nvSpPr>
        <p:spPr>
          <a:xfrm>
            <a:off x="9548863" y="1765579"/>
            <a:ext cx="2190672" cy="852155"/>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Arial" panose="020B0604020202020204"/>
                <a:ea typeface="+mn-ea"/>
                <a:cs typeface="+mn-cs"/>
              </a:rPr>
              <a:t>Know what prior knowledge pupils have</a:t>
            </a:r>
            <a:endParaRPr kumimoji="0" lang="en-US"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9" name="Rectangle: Top Corners Snipped 8">
            <a:extLst>
              <a:ext uri="{FF2B5EF4-FFF2-40B4-BE49-F238E27FC236}">
                <a16:creationId xmlns:a16="http://schemas.microsoft.com/office/drawing/2014/main" id="{C271CCB6-E99E-4FB0-8327-9F84EB3EB2C2}"/>
              </a:ext>
            </a:extLst>
          </p:cNvPr>
          <p:cNvSpPr/>
          <p:nvPr/>
        </p:nvSpPr>
        <p:spPr>
          <a:xfrm>
            <a:off x="9548863" y="3166204"/>
            <a:ext cx="2190672" cy="852155"/>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Arial" panose="020B0604020202020204"/>
                <a:ea typeface="+mn-ea"/>
                <a:cs typeface="+mn-cs"/>
              </a:rPr>
              <a:t>Know what pupils will find confusing</a:t>
            </a:r>
            <a:endParaRPr kumimoji="0" lang="en-US"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6" name="TextBox 5">
            <a:extLst>
              <a:ext uri="{FF2B5EF4-FFF2-40B4-BE49-F238E27FC236}">
                <a16:creationId xmlns:a16="http://schemas.microsoft.com/office/drawing/2014/main" id="{353894CA-A413-4F83-8B9A-D51B7F34522D}"/>
              </a:ext>
            </a:extLst>
          </p:cNvPr>
          <p:cNvSpPr txBox="1"/>
          <p:nvPr/>
        </p:nvSpPr>
        <p:spPr>
          <a:xfrm>
            <a:off x="318055" y="5812680"/>
            <a:ext cx="7839821"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a:ea typeface="+mn-ea"/>
                <a:cs typeface="+mn-cs"/>
              </a:rPr>
              <a:t>Levels of classroom gain: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a:ea typeface="+mn-ea"/>
                <a:cs typeface="+mn-cs"/>
              </a:rPr>
              <a:t>Low=0.30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a:ea typeface="+mn-ea"/>
                <a:cs typeface="+mn-cs"/>
              </a:rPr>
              <a:t>Medium=0.50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a:ea typeface="+mn-ea"/>
                <a:cs typeface="+mn-cs"/>
              </a:rPr>
              <a:t>High=0.70</a:t>
            </a:r>
          </a:p>
        </p:txBody>
      </p:sp>
      <p:sp>
        <p:nvSpPr>
          <p:cNvPr id="12" name="Rectangle 11">
            <a:extLst>
              <a:ext uri="{FF2B5EF4-FFF2-40B4-BE49-F238E27FC236}">
                <a16:creationId xmlns:a16="http://schemas.microsoft.com/office/drawing/2014/main" id="{D77042F0-7EEA-454B-92A9-9C5414AC3163}"/>
              </a:ext>
            </a:extLst>
          </p:cNvPr>
          <p:cNvSpPr/>
          <p:nvPr/>
        </p:nvSpPr>
        <p:spPr>
          <a:xfrm>
            <a:off x="1302122" y="6501656"/>
            <a:ext cx="201705" cy="19831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3CFE18DF-F2B5-472F-B8F2-08B0909517BB}"/>
              </a:ext>
            </a:extLst>
          </p:cNvPr>
          <p:cNvSpPr/>
          <p:nvPr/>
        </p:nvSpPr>
        <p:spPr>
          <a:xfrm>
            <a:off x="1503827" y="6265178"/>
            <a:ext cx="201705" cy="19831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4" name="Rectangle 13">
            <a:extLst>
              <a:ext uri="{FF2B5EF4-FFF2-40B4-BE49-F238E27FC236}">
                <a16:creationId xmlns:a16="http://schemas.microsoft.com/office/drawing/2014/main" id="{3991EECC-413F-48B4-94B0-CE9B88AA3CB7}"/>
              </a:ext>
            </a:extLst>
          </p:cNvPr>
          <p:cNvSpPr/>
          <p:nvPr/>
        </p:nvSpPr>
        <p:spPr>
          <a:xfrm>
            <a:off x="1228164" y="6060720"/>
            <a:ext cx="201705" cy="19831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5" name="TextBox 14">
            <a:extLst>
              <a:ext uri="{FF2B5EF4-FFF2-40B4-BE49-F238E27FC236}">
                <a16:creationId xmlns:a16="http://schemas.microsoft.com/office/drawing/2014/main" id="{614EDB59-4C13-4015-A46D-5F5285952641}"/>
              </a:ext>
            </a:extLst>
          </p:cNvPr>
          <p:cNvSpPr txBox="1"/>
          <p:nvPr/>
        </p:nvSpPr>
        <p:spPr>
          <a:xfrm>
            <a:off x="6920180" y="6361150"/>
            <a:ext cx="328071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a:ea typeface="+mn-ea"/>
                <a:cs typeface="+mn-cs"/>
              </a:rPr>
              <a:t>(Sadler and Sonnert, 2016)</a:t>
            </a:r>
          </a:p>
        </p:txBody>
      </p:sp>
    </p:spTree>
    <p:extLst>
      <p:ext uri="{BB962C8B-B14F-4D97-AF65-F5344CB8AC3E}">
        <p14:creationId xmlns:p14="http://schemas.microsoft.com/office/powerpoint/2010/main" val="3355621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11" grpId="0" animBg="1"/>
      <p:bldP spid="10" grpId="0" animBg="1"/>
      <p:bldP spid="9" grpId="0" animBg="1"/>
      <p:bldP spid="6" grpId="0"/>
      <p:bldP spid="12" grpId="0" animBg="1"/>
      <p:bldP spid="13" grpId="0" animBg="1"/>
      <p:bldP spid="14" grpId="0" animBg="1"/>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4168660-B8B1-4570-B033-C2722CF85259}"/>
              </a:ext>
            </a:extLst>
          </p:cNvPr>
          <p:cNvSpPr>
            <a:spLocks noGrp="1"/>
          </p:cNvSpPr>
          <p:nvPr>
            <p:ph type="sldNum" sz="quarter" idx="12"/>
          </p:nvPr>
        </p:nvSpPr>
        <p:spPr/>
        <p:txBody>
          <a:bodyPr/>
          <a:lstStyle/>
          <a:p>
            <a:fld id="{6B6EFD66-0F65-0C43-B4F5-A9CE99357F25}" type="slidenum">
              <a:rPr lang="en-GB" smtClean="0"/>
              <a:t>8</a:t>
            </a:fld>
            <a:endParaRPr lang="en-GB"/>
          </a:p>
        </p:txBody>
      </p:sp>
      <p:sp>
        <p:nvSpPr>
          <p:cNvPr id="2" name="Title 1">
            <a:extLst>
              <a:ext uri="{FF2B5EF4-FFF2-40B4-BE49-F238E27FC236}">
                <a16:creationId xmlns:a16="http://schemas.microsoft.com/office/drawing/2014/main" id="{2C15AE69-B1DD-4C4E-B82D-F5ED498842BA}"/>
              </a:ext>
            </a:extLst>
          </p:cNvPr>
          <p:cNvSpPr>
            <a:spLocks noGrp="1"/>
          </p:cNvSpPr>
          <p:nvPr>
            <p:ph type="title"/>
          </p:nvPr>
        </p:nvSpPr>
        <p:spPr>
          <a:xfrm>
            <a:off x="683981" y="425317"/>
            <a:ext cx="4832346" cy="1368980"/>
          </a:xfrm>
        </p:spPr>
        <p:txBody>
          <a:bodyPr/>
          <a:lstStyle/>
          <a:p>
            <a:r>
              <a:rPr lang="en-GB" sz="4400"/>
              <a:t>Anticipating and addressing misconceptions</a:t>
            </a:r>
          </a:p>
        </p:txBody>
      </p:sp>
      <p:sp>
        <p:nvSpPr>
          <p:cNvPr id="4" name="Rectangle: Top Corners Snipped 3">
            <a:extLst>
              <a:ext uri="{FF2B5EF4-FFF2-40B4-BE49-F238E27FC236}">
                <a16:creationId xmlns:a16="http://schemas.microsoft.com/office/drawing/2014/main" id="{9738B5B4-EE66-4B4C-AE8B-58646CC8A636}"/>
              </a:ext>
            </a:extLst>
          </p:cNvPr>
          <p:cNvSpPr/>
          <p:nvPr/>
        </p:nvSpPr>
        <p:spPr>
          <a:xfrm>
            <a:off x="6878026" y="2166562"/>
            <a:ext cx="4457996" cy="1166438"/>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b="1">
                <a:solidFill>
                  <a:schemeClr val="tx1"/>
                </a:solidFill>
                <a:latin typeface="+mj-lt"/>
              </a:rPr>
              <a:t>Anticipate misconceptions</a:t>
            </a:r>
          </a:p>
        </p:txBody>
      </p:sp>
      <p:sp>
        <p:nvSpPr>
          <p:cNvPr id="5" name="Rectangle: Top Corners Snipped 4">
            <a:extLst>
              <a:ext uri="{FF2B5EF4-FFF2-40B4-BE49-F238E27FC236}">
                <a16:creationId xmlns:a16="http://schemas.microsoft.com/office/drawing/2014/main" id="{F2A75044-CA60-4DA4-BC5A-65CC41D87506}"/>
              </a:ext>
            </a:extLst>
          </p:cNvPr>
          <p:cNvSpPr/>
          <p:nvPr/>
        </p:nvSpPr>
        <p:spPr>
          <a:xfrm>
            <a:off x="6878026" y="3658073"/>
            <a:ext cx="4457996" cy="1166438"/>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b="1">
                <a:solidFill>
                  <a:schemeClr val="tx1"/>
                </a:solidFill>
                <a:latin typeface="+mj-lt"/>
              </a:rPr>
              <a:t>Check understanding</a:t>
            </a:r>
          </a:p>
        </p:txBody>
      </p:sp>
      <p:sp>
        <p:nvSpPr>
          <p:cNvPr id="6" name="Rectangle: Top Corners Snipped 5">
            <a:extLst>
              <a:ext uri="{FF2B5EF4-FFF2-40B4-BE49-F238E27FC236}">
                <a16:creationId xmlns:a16="http://schemas.microsoft.com/office/drawing/2014/main" id="{D58C8650-7550-42C7-A31F-AC581BA61A43}"/>
              </a:ext>
            </a:extLst>
          </p:cNvPr>
          <p:cNvSpPr/>
          <p:nvPr/>
        </p:nvSpPr>
        <p:spPr>
          <a:xfrm>
            <a:off x="6878026" y="5062273"/>
            <a:ext cx="4457996" cy="1166438"/>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b="1" dirty="0">
                <a:solidFill>
                  <a:schemeClr val="tx1"/>
                </a:solidFill>
                <a:latin typeface="+mj-lt"/>
              </a:rPr>
              <a:t>Give corrective feedback</a:t>
            </a:r>
          </a:p>
        </p:txBody>
      </p:sp>
      <p:sp>
        <p:nvSpPr>
          <p:cNvPr id="8" name="Rectangle: Top Corners Snipped 7">
            <a:extLst>
              <a:ext uri="{FF2B5EF4-FFF2-40B4-BE49-F238E27FC236}">
                <a16:creationId xmlns:a16="http://schemas.microsoft.com/office/drawing/2014/main" id="{0E244425-056B-4464-830D-9D3FC30372A2}"/>
              </a:ext>
            </a:extLst>
          </p:cNvPr>
          <p:cNvSpPr/>
          <p:nvPr/>
        </p:nvSpPr>
        <p:spPr>
          <a:xfrm>
            <a:off x="595449" y="2565943"/>
            <a:ext cx="4718526" cy="355904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000"/>
              <a:t>Addressing misconceptions helps pupils to reconstruct their mental models and change their thinking.</a:t>
            </a:r>
          </a:p>
          <a:p>
            <a:pPr algn="ctr"/>
            <a:endParaRPr lang="en-GB" sz="2400" b="1">
              <a:solidFill>
                <a:schemeClr val="bg1"/>
              </a:solidFill>
              <a:latin typeface="+mj-lt"/>
            </a:endParaRPr>
          </a:p>
        </p:txBody>
      </p:sp>
    </p:spTree>
    <p:extLst>
      <p:ext uri="{BB962C8B-B14F-4D97-AF65-F5344CB8AC3E}">
        <p14:creationId xmlns:p14="http://schemas.microsoft.com/office/powerpoint/2010/main" val="220246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75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75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002DE-92F5-472D-B163-7612325ACBE5}"/>
              </a:ext>
            </a:extLst>
          </p:cNvPr>
          <p:cNvSpPr>
            <a:spLocks noGrp="1"/>
          </p:cNvSpPr>
          <p:nvPr>
            <p:ph type="title"/>
          </p:nvPr>
        </p:nvSpPr>
        <p:spPr/>
        <p:txBody>
          <a:bodyPr/>
          <a:lstStyle/>
          <a:p>
            <a:r>
              <a:rPr lang="en-GB"/>
              <a:t>Anticipating misconceptions </a:t>
            </a:r>
          </a:p>
        </p:txBody>
      </p:sp>
      <p:sp>
        <p:nvSpPr>
          <p:cNvPr id="10" name="Rectangle: Top Corners Snipped 9">
            <a:extLst>
              <a:ext uri="{FF2B5EF4-FFF2-40B4-BE49-F238E27FC236}">
                <a16:creationId xmlns:a16="http://schemas.microsoft.com/office/drawing/2014/main" id="{42A62B42-69FA-4B6B-8337-579381E70769}"/>
              </a:ext>
            </a:extLst>
          </p:cNvPr>
          <p:cNvSpPr/>
          <p:nvPr/>
        </p:nvSpPr>
        <p:spPr>
          <a:xfrm>
            <a:off x="228352" y="1336252"/>
            <a:ext cx="11561513" cy="1090859"/>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nSpc>
                <a:spcPct val="107000"/>
              </a:lnSpc>
              <a:spcAft>
                <a:spcPts val="800"/>
              </a:spcAft>
            </a:pPr>
            <a:r>
              <a:rPr lang="en-GB" sz="2000" dirty="0">
                <a:ea typeface="Calibri" panose="020F0502020204030204" pitchFamily="34" charset="0"/>
                <a:cs typeface="Times New Roman"/>
              </a:rPr>
              <a:t>When teaching the topic </a:t>
            </a:r>
            <a:r>
              <a:rPr lang="en-GB" sz="2000" b="1" dirty="0">
                <a:ea typeface="Calibri" panose="020F0502020204030204" pitchFamily="34" charset="0"/>
                <a:cs typeface="Times New Roman"/>
              </a:rPr>
              <a:t>forces and motion</a:t>
            </a:r>
            <a:r>
              <a:rPr lang="en-GB" sz="2000" dirty="0">
                <a:ea typeface="Calibri" panose="020F0502020204030204" pitchFamily="34" charset="0"/>
                <a:cs typeface="Times New Roman"/>
              </a:rPr>
              <a:t>, pupils need to be given examples of what a force is, what types of forces there are and how when a force is acting on an object it changes its shape, speed or direction. </a:t>
            </a:r>
          </a:p>
        </p:txBody>
      </p:sp>
      <p:sp>
        <p:nvSpPr>
          <p:cNvPr id="9" name="Rectangle: Top Corners Snipped 8">
            <a:extLst>
              <a:ext uri="{FF2B5EF4-FFF2-40B4-BE49-F238E27FC236}">
                <a16:creationId xmlns:a16="http://schemas.microsoft.com/office/drawing/2014/main" id="{F6216FA7-FC73-4F75-8A34-7F5CB26283D0}"/>
              </a:ext>
            </a:extLst>
          </p:cNvPr>
          <p:cNvSpPr/>
          <p:nvPr/>
        </p:nvSpPr>
        <p:spPr>
          <a:xfrm>
            <a:off x="228352" y="2560320"/>
            <a:ext cx="11561513" cy="3856522"/>
          </a:xfrm>
          <a:prstGeom prst="snip2SameRect">
            <a:avLst>
              <a:gd name="adj1" fmla="val 4637"/>
              <a:gd name="adj2" fmla="val 53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lvl="0">
              <a:lnSpc>
                <a:spcPct val="107000"/>
              </a:lnSpc>
              <a:spcAft>
                <a:spcPts val="800"/>
              </a:spcAft>
              <a:tabLst>
                <a:tab pos="457200" algn="l"/>
              </a:tabLst>
            </a:pPr>
            <a:r>
              <a:rPr lang="en-GB" sz="2000" dirty="0">
                <a:solidFill>
                  <a:schemeClr val="tx1"/>
                </a:solidFill>
                <a:effectLst/>
                <a:ea typeface="Calibri" panose="020F0502020204030204" pitchFamily="34" charset="0"/>
                <a:cs typeface="Times New Roman"/>
              </a:rPr>
              <a:t>Key teaching points about </a:t>
            </a:r>
            <a:r>
              <a:rPr lang="en-GB" sz="2000" b="1" dirty="0">
                <a:solidFill>
                  <a:schemeClr val="tx1"/>
                </a:solidFill>
                <a:ea typeface="Calibri" panose="020F0502020204030204" pitchFamily="34" charset="0"/>
                <a:cs typeface="Times New Roman"/>
              </a:rPr>
              <a:t>types of force </a:t>
            </a:r>
            <a:r>
              <a:rPr lang="en-GB" sz="2000" dirty="0">
                <a:solidFill>
                  <a:schemeClr val="tx1"/>
                </a:solidFill>
                <a:effectLst/>
                <a:ea typeface="Calibri" panose="020F0502020204030204" pitchFamily="34" charset="0"/>
                <a:cs typeface="Times New Roman"/>
              </a:rPr>
              <a:t>that pupils need to be taught and be able to explain:</a:t>
            </a:r>
          </a:p>
          <a:p>
            <a:pPr marL="342900" lvl="0" indent="-342900">
              <a:lnSpc>
                <a:spcPct val="107000"/>
              </a:lnSpc>
              <a:spcAft>
                <a:spcPts val="800"/>
              </a:spcAft>
              <a:buFont typeface="Arial" panose="020B0604020202020204" pitchFamily="34" charset="0"/>
              <a:buChar char="•"/>
              <a:tabLst>
                <a:tab pos="457200" algn="l"/>
              </a:tabLst>
            </a:pPr>
            <a:r>
              <a:rPr lang="en-GB" sz="2000" dirty="0">
                <a:solidFill>
                  <a:schemeClr val="tx1"/>
                </a:solidFill>
                <a:ea typeface="Calibri" panose="020F0502020204030204" pitchFamily="34" charset="0"/>
                <a:cs typeface="Times New Roman"/>
              </a:rPr>
              <a:t>F</a:t>
            </a:r>
            <a:r>
              <a:rPr lang="en-GB" sz="2000" dirty="0">
                <a:solidFill>
                  <a:schemeClr val="tx1"/>
                </a:solidFill>
                <a:effectLst/>
                <a:ea typeface="Calibri" panose="020F0502020204030204" pitchFamily="34" charset="0"/>
                <a:cs typeface="Times New Roman"/>
              </a:rPr>
              <a:t>orces </a:t>
            </a:r>
            <a:r>
              <a:rPr lang="en-GB" sz="2000" dirty="0">
                <a:solidFill>
                  <a:schemeClr val="tx1"/>
                </a:solidFill>
                <a:ea typeface="Calibri" panose="020F0502020204030204" pitchFamily="34" charset="0"/>
                <a:cs typeface="Times New Roman"/>
              </a:rPr>
              <a:t>can be described as a </a:t>
            </a:r>
            <a:r>
              <a:rPr lang="en-GB" sz="2000" dirty="0">
                <a:solidFill>
                  <a:schemeClr val="tx1"/>
                </a:solidFill>
                <a:effectLst/>
                <a:ea typeface="Calibri" panose="020F0502020204030204" pitchFamily="34" charset="0"/>
                <a:cs typeface="Times New Roman"/>
              </a:rPr>
              <a:t>push or a pull.</a:t>
            </a:r>
          </a:p>
          <a:p>
            <a:pPr marL="342900" lvl="0" indent="-342900">
              <a:lnSpc>
                <a:spcPct val="107000"/>
              </a:lnSpc>
              <a:spcAft>
                <a:spcPts val="800"/>
              </a:spcAft>
              <a:buFont typeface="Arial" panose="020B0604020202020204" pitchFamily="34" charset="0"/>
              <a:buChar char="•"/>
              <a:tabLst>
                <a:tab pos="457200" algn="l"/>
              </a:tabLst>
            </a:pPr>
            <a:r>
              <a:rPr lang="en-GB" sz="2000" dirty="0">
                <a:solidFill>
                  <a:schemeClr val="tx1"/>
                </a:solidFill>
                <a:effectLst/>
                <a:ea typeface="Calibri" panose="020F0502020204030204" pitchFamily="34" charset="0"/>
                <a:cs typeface="Times New Roman"/>
              </a:rPr>
              <a:t>There are two types of forces: contact forces (for example, friction, air resistance, water resistance) and non-contact forces</a:t>
            </a:r>
            <a:r>
              <a:rPr lang="en-GB" sz="2000" dirty="0">
                <a:solidFill>
                  <a:schemeClr val="tx1"/>
                </a:solidFill>
                <a:ea typeface="Calibri" panose="020F0502020204030204" pitchFamily="34" charset="0"/>
                <a:cs typeface="Times New Roman"/>
              </a:rPr>
              <a:t> </a:t>
            </a:r>
            <a:r>
              <a:rPr lang="en-GB" sz="2000" dirty="0">
                <a:solidFill>
                  <a:schemeClr val="tx1"/>
                </a:solidFill>
                <a:effectLst/>
                <a:ea typeface="Calibri" panose="020F0502020204030204" pitchFamily="34" charset="0"/>
                <a:cs typeface="Times New Roman"/>
              </a:rPr>
              <a:t>(for example, gravity and magnetism</a:t>
            </a:r>
            <a:r>
              <a:rPr lang="en-GB" sz="2000" dirty="0">
                <a:solidFill>
                  <a:schemeClr val="tx1"/>
                </a:solidFill>
                <a:ea typeface="Calibri" panose="020F0502020204030204" pitchFamily="34" charset="0"/>
                <a:cs typeface="Times New Roman"/>
              </a:rPr>
              <a:t>).</a:t>
            </a:r>
            <a:endParaRPr lang="en-GB" sz="2000" dirty="0">
              <a:solidFill>
                <a:schemeClr val="tx1"/>
              </a:solidFill>
              <a:effectLst/>
              <a:ea typeface="Calibri" panose="020F0502020204030204" pitchFamily="34" charset="0"/>
              <a:cs typeface="Times New Roman"/>
            </a:endParaRPr>
          </a:p>
          <a:p>
            <a:pPr marL="342900" lvl="0" indent="-342900">
              <a:lnSpc>
                <a:spcPct val="107000"/>
              </a:lnSpc>
              <a:spcAft>
                <a:spcPts val="800"/>
              </a:spcAft>
              <a:buFont typeface="Arial" panose="020B0604020202020204" pitchFamily="34" charset="0"/>
              <a:buChar char="•"/>
              <a:tabLst>
                <a:tab pos="457200" algn="l"/>
              </a:tabLst>
            </a:pPr>
            <a:r>
              <a:rPr lang="en-GB" sz="2000" dirty="0">
                <a:solidFill>
                  <a:schemeClr val="tx1"/>
                </a:solidFill>
                <a:ea typeface="Calibri" panose="020F0502020204030204" pitchFamily="34" charset="0"/>
                <a:cs typeface="Times New Roman"/>
              </a:rPr>
              <a:t>D</a:t>
            </a:r>
            <a:r>
              <a:rPr lang="en-GB" sz="2000" dirty="0">
                <a:solidFill>
                  <a:schemeClr val="tx1"/>
                </a:solidFill>
                <a:effectLst/>
                <a:ea typeface="Calibri" panose="020F0502020204030204" pitchFamily="34" charset="0"/>
                <a:cs typeface="Times New Roman"/>
              </a:rPr>
              <a:t>ifferent forces and more than one force can act on an object at the same time.</a:t>
            </a:r>
          </a:p>
          <a:p>
            <a:pPr marL="342900" lvl="0" indent="-342900">
              <a:lnSpc>
                <a:spcPct val="107000"/>
              </a:lnSpc>
              <a:spcAft>
                <a:spcPts val="800"/>
              </a:spcAft>
              <a:buFont typeface="Arial" panose="020B0604020202020204" pitchFamily="34" charset="0"/>
              <a:buChar char="•"/>
              <a:tabLst>
                <a:tab pos="457200" algn="l"/>
              </a:tabLst>
            </a:pPr>
            <a:r>
              <a:rPr lang="en-GB" sz="2000" dirty="0">
                <a:solidFill>
                  <a:schemeClr val="tx1"/>
                </a:solidFill>
                <a:ea typeface="Calibri" panose="020F0502020204030204" pitchFamily="34" charset="0"/>
                <a:cs typeface="Times New Roman"/>
              </a:rPr>
              <a:t>W</a:t>
            </a:r>
            <a:r>
              <a:rPr lang="en-GB" sz="2000" dirty="0">
                <a:solidFill>
                  <a:schemeClr val="tx1"/>
                </a:solidFill>
                <a:effectLst/>
                <a:ea typeface="Calibri" panose="020F0502020204030204" pitchFamily="34" charset="0"/>
                <a:cs typeface="Times New Roman"/>
              </a:rPr>
              <a:t>hen an object is still, the forces acting on that object are balanced and equal.</a:t>
            </a:r>
          </a:p>
          <a:p>
            <a:pPr marL="342900" lvl="0" indent="-342900">
              <a:lnSpc>
                <a:spcPct val="107000"/>
              </a:lnSpc>
              <a:spcAft>
                <a:spcPts val="800"/>
              </a:spcAft>
              <a:buFont typeface="Arial" panose="020B0604020202020204" pitchFamily="34" charset="0"/>
              <a:buChar char="•"/>
              <a:tabLst>
                <a:tab pos="457200" algn="l"/>
              </a:tabLst>
            </a:pPr>
            <a:r>
              <a:rPr lang="en-GB" sz="2000" dirty="0">
                <a:solidFill>
                  <a:schemeClr val="tx1"/>
                </a:solidFill>
                <a:ea typeface="Calibri" panose="020F0502020204030204" pitchFamily="34" charset="0"/>
                <a:cs typeface="Times New Roman"/>
              </a:rPr>
              <a:t>I</a:t>
            </a:r>
            <a:r>
              <a:rPr lang="en-GB" sz="2000" dirty="0">
                <a:solidFill>
                  <a:schemeClr val="tx1"/>
                </a:solidFill>
                <a:effectLst/>
                <a:ea typeface="Calibri" panose="020F0502020204030204" pitchFamily="34" charset="0"/>
                <a:cs typeface="Times New Roman"/>
              </a:rPr>
              <a:t>f two forces are balanced, the forces are the same size but are acting in opposite directions.</a:t>
            </a:r>
          </a:p>
          <a:p>
            <a:pPr marL="342900" lvl="0" indent="-342900">
              <a:lnSpc>
                <a:spcPct val="107000"/>
              </a:lnSpc>
              <a:spcAft>
                <a:spcPts val="800"/>
              </a:spcAft>
              <a:buFont typeface="Arial" panose="020B0604020202020204" pitchFamily="34" charset="0"/>
              <a:buChar char="•"/>
              <a:tabLst>
                <a:tab pos="457200" algn="l"/>
              </a:tabLst>
            </a:pPr>
            <a:r>
              <a:rPr lang="en-GB" sz="2000" dirty="0">
                <a:solidFill>
                  <a:schemeClr val="tx1"/>
                </a:solidFill>
                <a:ea typeface="Calibri" panose="020F0502020204030204" pitchFamily="34" charset="0"/>
                <a:cs typeface="Times New Roman"/>
              </a:rPr>
              <a:t>U</a:t>
            </a:r>
            <a:r>
              <a:rPr lang="en-GB" sz="2000" dirty="0">
                <a:solidFill>
                  <a:schemeClr val="tx1"/>
                </a:solidFill>
                <a:effectLst/>
                <a:ea typeface="Calibri" panose="020F0502020204030204" pitchFamily="34" charset="0"/>
                <a:cs typeface="Times New Roman"/>
              </a:rPr>
              <a:t>nbalanced forces change the motion of an object (they can make objects start to move, speed up, slow down or change direction).</a:t>
            </a:r>
          </a:p>
          <a:p>
            <a:pPr marL="342900" lvl="0" indent="-342900">
              <a:lnSpc>
                <a:spcPct val="107000"/>
              </a:lnSpc>
              <a:spcAft>
                <a:spcPts val="800"/>
              </a:spcAft>
              <a:buFont typeface="Arial" panose="020B0604020202020204" pitchFamily="34" charset="0"/>
              <a:buChar char="•"/>
              <a:tabLst>
                <a:tab pos="457200" algn="l"/>
              </a:tabLst>
            </a:pPr>
            <a:r>
              <a:rPr lang="en-GB" sz="2000" dirty="0">
                <a:solidFill>
                  <a:schemeClr val="tx1"/>
                </a:solidFill>
                <a:ea typeface="Calibri" panose="020F0502020204030204" pitchFamily="34" charset="0"/>
                <a:cs typeface="Times New Roman"/>
              </a:rPr>
              <a:t>If two forces are unbalanced, the forces are not equal in size.</a:t>
            </a:r>
            <a:endParaRPr lang="en-GB" sz="2000" dirty="0">
              <a:solidFill>
                <a:schemeClr val="tx1"/>
              </a:solidFill>
              <a:effectLst/>
              <a:ea typeface="Calibri" panose="020F0502020204030204" pitchFamily="34" charset="0"/>
              <a:cs typeface="Times New Roman"/>
            </a:endParaRPr>
          </a:p>
        </p:txBody>
      </p:sp>
      <p:sp>
        <p:nvSpPr>
          <p:cNvPr id="4" name="Slide Number Placeholder 3">
            <a:extLst>
              <a:ext uri="{FF2B5EF4-FFF2-40B4-BE49-F238E27FC236}">
                <a16:creationId xmlns:a16="http://schemas.microsoft.com/office/drawing/2014/main" id="{68368087-6415-4A5F-8A46-E9B0E94B5FEC}"/>
              </a:ext>
            </a:extLst>
          </p:cNvPr>
          <p:cNvSpPr>
            <a:spLocks noGrp="1"/>
          </p:cNvSpPr>
          <p:nvPr>
            <p:ph type="sldNum" sz="quarter" idx="12"/>
          </p:nvPr>
        </p:nvSpPr>
        <p:spPr>
          <a:xfrm>
            <a:off x="10982840" y="6416842"/>
            <a:ext cx="807025" cy="153888"/>
          </a:xfrm>
        </p:spPr>
        <p:txBody>
          <a:bodyPr/>
          <a:lstStyle/>
          <a:p>
            <a:fld id="{6B6EFD66-0F65-0C43-B4F5-A9CE99357F25}" type="slidenum">
              <a:rPr lang="en-GB" smtClean="0"/>
              <a:t>9</a:t>
            </a:fld>
            <a:endParaRPr lang="en-GB" dirty="0"/>
          </a:p>
        </p:txBody>
      </p:sp>
    </p:spTree>
    <p:extLst>
      <p:ext uri="{BB962C8B-B14F-4D97-AF65-F5344CB8AC3E}">
        <p14:creationId xmlns:p14="http://schemas.microsoft.com/office/powerpoint/2010/main" val="3078343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7CC70-326F-4B94-8FB6-82814AA464E5}"/>
              </a:ext>
            </a:extLst>
          </p:cNvPr>
          <p:cNvSpPr>
            <a:spLocks noGrp="1"/>
          </p:cNvSpPr>
          <p:nvPr>
            <p:ph type="title"/>
          </p:nvPr>
        </p:nvSpPr>
        <p:spPr/>
        <p:txBody>
          <a:bodyPr/>
          <a:lstStyle/>
          <a:p>
            <a:r>
              <a:rPr lang="en-GB"/>
              <a:t>Anticipating misconceptions</a:t>
            </a:r>
          </a:p>
        </p:txBody>
      </p:sp>
      <p:sp>
        <p:nvSpPr>
          <p:cNvPr id="3" name="Slide Number Placeholder 2">
            <a:extLst>
              <a:ext uri="{FF2B5EF4-FFF2-40B4-BE49-F238E27FC236}">
                <a16:creationId xmlns:a16="http://schemas.microsoft.com/office/drawing/2014/main" id="{89C57C80-A76D-4E2E-A937-2F8EA8E6DAB6}"/>
              </a:ext>
            </a:extLst>
          </p:cNvPr>
          <p:cNvSpPr>
            <a:spLocks noGrp="1"/>
          </p:cNvSpPr>
          <p:nvPr>
            <p:ph type="sldNum" sz="quarter" idx="12"/>
          </p:nvPr>
        </p:nvSpPr>
        <p:spPr/>
        <p:txBody>
          <a:bodyPr/>
          <a:lstStyle/>
          <a:p>
            <a:fld id="{6B6EFD66-0F65-0C43-B4F5-A9CE99357F25}" type="slidenum">
              <a:rPr lang="en-GB" smtClean="0"/>
              <a:t>10</a:t>
            </a:fld>
            <a:endParaRPr lang="en-GB"/>
          </a:p>
        </p:txBody>
      </p:sp>
      <p:sp>
        <p:nvSpPr>
          <p:cNvPr id="8" name="Rectangle: Top Corners Snipped 7">
            <a:extLst>
              <a:ext uri="{FF2B5EF4-FFF2-40B4-BE49-F238E27FC236}">
                <a16:creationId xmlns:a16="http://schemas.microsoft.com/office/drawing/2014/main" id="{AFE2D72A-F292-4284-BF7C-6D21FF69B046}"/>
              </a:ext>
            </a:extLst>
          </p:cNvPr>
          <p:cNvSpPr/>
          <p:nvPr/>
        </p:nvSpPr>
        <p:spPr>
          <a:xfrm>
            <a:off x="4345304" y="1607706"/>
            <a:ext cx="6804881" cy="1468011"/>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0" i="0" u="none" strike="noStrike" baseline="0">
                <a:solidFill>
                  <a:schemeClr val="tx1"/>
                </a:solidFill>
              </a:rPr>
              <a:t>Movement stops when things ‘run out of push’ rather than because there are other forces acting on them.</a:t>
            </a:r>
            <a:endParaRPr lang="en-GB" sz="2400">
              <a:solidFill>
                <a:schemeClr val="tx1"/>
              </a:solidFill>
            </a:endParaRPr>
          </a:p>
        </p:txBody>
      </p:sp>
      <p:sp>
        <p:nvSpPr>
          <p:cNvPr id="9" name="Rectangle: Top Corners Snipped 8">
            <a:extLst>
              <a:ext uri="{FF2B5EF4-FFF2-40B4-BE49-F238E27FC236}">
                <a16:creationId xmlns:a16="http://schemas.microsoft.com/office/drawing/2014/main" id="{44DADA75-E40E-4371-AC54-E20A50ECB509}"/>
              </a:ext>
            </a:extLst>
          </p:cNvPr>
          <p:cNvSpPr/>
          <p:nvPr/>
        </p:nvSpPr>
        <p:spPr>
          <a:xfrm>
            <a:off x="4345304" y="3344088"/>
            <a:ext cx="6804881" cy="1468011"/>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Water resistance and air resistance are different to friction.</a:t>
            </a:r>
          </a:p>
        </p:txBody>
      </p:sp>
      <p:sp>
        <p:nvSpPr>
          <p:cNvPr id="10" name="Rectangle: Top Corners Snipped 9">
            <a:extLst>
              <a:ext uri="{FF2B5EF4-FFF2-40B4-BE49-F238E27FC236}">
                <a16:creationId xmlns:a16="http://schemas.microsoft.com/office/drawing/2014/main" id="{D63802D2-9EF2-4DF3-A55F-E59007246927}"/>
              </a:ext>
            </a:extLst>
          </p:cNvPr>
          <p:cNvSpPr/>
          <p:nvPr/>
        </p:nvSpPr>
        <p:spPr>
          <a:xfrm>
            <a:off x="4345303" y="5087055"/>
            <a:ext cx="6804881" cy="1468011"/>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0" i="0" u="none" strike="noStrike" baseline="0">
                <a:solidFill>
                  <a:srgbClr val="000000"/>
                </a:solidFill>
              </a:rPr>
              <a:t>Weight and mass are the same thing. </a:t>
            </a:r>
          </a:p>
        </p:txBody>
      </p:sp>
      <p:sp>
        <p:nvSpPr>
          <p:cNvPr id="11" name="Rectangle: Top Corners Snipped 10">
            <a:extLst>
              <a:ext uri="{FF2B5EF4-FFF2-40B4-BE49-F238E27FC236}">
                <a16:creationId xmlns:a16="http://schemas.microsoft.com/office/drawing/2014/main" id="{C59818CB-4026-48CF-9EC3-2031113A33C2}"/>
              </a:ext>
            </a:extLst>
          </p:cNvPr>
          <p:cNvSpPr/>
          <p:nvPr/>
        </p:nvSpPr>
        <p:spPr>
          <a:xfrm>
            <a:off x="656963" y="2115452"/>
            <a:ext cx="3311813" cy="4439614"/>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rPr>
              <a:t>Forces</a:t>
            </a:r>
          </a:p>
          <a:p>
            <a:pPr algn="ctr"/>
            <a:endParaRPr lang="en-GB" sz="2000" b="1">
              <a:solidFill>
                <a:schemeClr val="tx1"/>
              </a:solidFill>
            </a:endParaRPr>
          </a:p>
          <a:p>
            <a:pPr lvl="0" algn="ctr">
              <a:lnSpc>
                <a:spcPct val="107000"/>
              </a:lnSpc>
              <a:spcAft>
                <a:spcPts val="800"/>
              </a:spcAft>
              <a:tabLst>
                <a:tab pos="457200" algn="l"/>
              </a:tabLst>
            </a:pPr>
            <a:r>
              <a:rPr lang="en-GB" sz="2000">
                <a:solidFill>
                  <a:schemeClr val="tx1"/>
                </a:solidFill>
                <a:effectLst/>
                <a:ea typeface="Calibri" panose="020F0502020204030204" pitchFamily="34" charset="0"/>
                <a:cs typeface="Times New Roman"/>
              </a:rPr>
              <a:t>Forces </a:t>
            </a:r>
            <a:r>
              <a:rPr lang="en-GB" sz="2000">
                <a:solidFill>
                  <a:schemeClr val="tx1"/>
                </a:solidFill>
                <a:ea typeface="Calibri" panose="020F0502020204030204" pitchFamily="34" charset="0"/>
                <a:cs typeface="Times New Roman"/>
              </a:rPr>
              <a:t>can be described as a </a:t>
            </a:r>
            <a:r>
              <a:rPr lang="en-GB" sz="2000">
                <a:solidFill>
                  <a:schemeClr val="tx1"/>
                </a:solidFill>
                <a:effectLst/>
                <a:ea typeface="Calibri" panose="020F0502020204030204" pitchFamily="34" charset="0"/>
                <a:cs typeface="Times New Roman"/>
              </a:rPr>
              <a:t>push or a pull</a:t>
            </a:r>
            <a:r>
              <a:rPr lang="en-GB" sz="2000">
                <a:solidFill>
                  <a:schemeClr val="tx1"/>
                </a:solidFill>
                <a:ea typeface="Calibri" panose="020F0502020204030204" pitchFamily="34" charset="0"/>
                <a:cs typeface="Times New Roman"/>
              </a:rPr>
              <a:t> and t</a:t>
            </a:r>
            <a:r>
              <a:rPr lang="en-GB" sz="2000">
                <a:solidFill>
                  <a:schemeClr val="tx1"/>
                </a:solidFill>
                <a:effectLst/>
                <a:ea typeface="Calibri" panose="020F0502020204030204" pitchFamily="34" charset="0"/>
                <a:cs typeface="Times New Roman"/>
              </a:rPr>
              <a:t>here are two types of forces: contact forces (e.g., friction) and non-contact forces (e.g., gravity and magnetism). </a:t>
            </a:r>
          </a:p>
        </p:txBody>
      </p:sp>
      <p:sp>
        <p:nvSpPr>
          <p:cNvPr id="13" name="Rectangle: Top Corners Snipped 12">
            <a:extLst>
              <a:ext uri="{FF2B5EF4-FFF2-40B4-BE49-F238E27FC236}">
                <a16:creationId xmlns:a16="http://schemas.microsoft.com/office/drawing/2014/main" id="{360708E6-AE2B-438E-8A79-DD10582F0DA8}"/>
              </a:ext>
            </a:extLst>
          </p:cNvPr>
          <p:cNvSpPr/>
          <p:nvPr/>
        </p:nvSpPr>
        <p:spPr>
          <a:xfrm rot="20626916">
            <a:off x="120973" y="1792494"/>
            <a:ext cx="2161844" cy="52322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Example 1</a:t>
            </a:r>
            <a:endParaRPr lang="en-GB" sz="2400">
              <a:solidFill>
                <a:schemeClr val="bg1"/>
              </a:solidFill>
            </a:endParaRPr>
          </a:p>
        </p:txBody>
      </p:sp>
    </p:spTree>
    <p:extLst>
      <p:ext uri="{BB962C8B-B14F-4D97-AF65-F5344CB8AC3E}">
        <p14:creationId xmlns:p14="http://schemas.microsoft.com/office/powerpoint/2010/main" val="2975573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7CC70-326F-4B94-8FB6-82814AA464E5}"/>
              </a:ext>
            </a:extLst>
          </p:cNvPr>
          <p:cNvSpPr>
            <a:spLocks noGrp="1"/>
          </p:cNvSpPr>
          <p:nvPr>
            <p:ph type="title"/>
          </p:nvPr>
        </p:nvSpPr>
        <p:spPr/>
        <p:txBody>
          <a:bodyPr/>
          <a:lstStyle/>
          <a:p>
            <a:r>
              <a:rPr lang="en-GB"/>
              <a:t>Anticipating misconceptions</a:t>
            </a:r>
          </a:p>
        </p:txBody>
      </p:sp>
      <p:sp>
        <p:nvSpPr>
          <p:cNvPr id="3" name="Slide Number Placeholder 2">
            <a:extLst>
              <a:ext uri="{FF2B5EF4-FFF2-40B4-BE49-F238E27FC236}">
                <a16:creationId xmlns:a16="http://schemas.microsoft.com/office/drawing/2014/main" id="{89C57C80-A76D-4E2E-A937-2F8EA8E6DAB6}"/>
              </a:ext>
            </a:extLst>
          </p:cNvPr>
          <p:cNvSpPr>
            <a:spLocks noGrp="1"/>
          </p:cNvSpPr>
          <p:nvPr>
            <p:ph type="sldNum" sz="quarter" idx="12"/>
          </p:nvPr>
        </p:nvSpPr>
        <p:spPr/>
        <p:txBody>
          <a:bodyPr/>
          <a:lstStyle/>
          <a:p>
            <a:fld id="{6B6EFD66-0F65-0C43-B4F5-A9CE99357F25}" type="slidenum">
              <a:rPr lang="en-GB" smtClean="0"/>
              <a:t>11</a:t>
            </a:fld>
            <a:endParaRPr lang="en-GB"/>
          </a:p>
        </p:txBody>
      </p:sp>
      <p:sp>
        <p:nvSpPr>
          <p:cNvPr id="12" name="Rectangle: Top Corners Snipped 11">
            <a:extLst>
              <a:ext uri="{FF2B5EF4-FFF2-40B4-BE49-F238E27FC236}">
                <a16:creationId xmlns:a16="http://schemas.microsoft.com/office/drawing/2014/main" id="{C35AEC62-9038-48D3-9133-93F0D35615C0}"/>
              </a:ext>
            </a:extLst>
          </p:cNvPr>
          <p:cNvSpPr/>
          <p:nvPr/>
        </p:nvSpPr>
        <p:spPr>
          <a:xfrm>
            <a:off x="4186357" y="2187180"/>
            <a:ext cx="3311813" cy="1351826"/>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ea typeface="Calibri" panose="020F0502020204030204" pitchFamily="34" charset="0"/>
                <a:cs typeface="Times New Roman" panose="02020603050405020304" pitchFamily="18" charset="0"/>
              </a:rPr>
              <a:t>An object can only have one force acting on it.</a:t>
            </a:r>
          </a:p>
        </p:txBody>
      </p:sp>
      <p:sp>
        <p:nvSpPr>
          <p:cNvPr id="13" name="Rectangle: Top Corners Snipped 12">
            <a:extLst>
              <a:ext uri="{FF2B5EF4-FFF2-40B4-BE49-F238E27FC236}">
                <a16:creationId xmlns:a16="http://schemas.microsoft.com/office/drawing/2014/main" id="{82E7E479-4EC9-44FB-A6B0-180B90F86B78}"/>
              </a:ext>
            </a:extLst>
          </p:cNvPr>
          <p:cNvSpPr/>
          <p:nvPr/>
        </p:nvSpPr>
        <p:spPr>
          <a:xfrm>
            <a:off x="4186357" y="3618266"/>
            <a:ext cx="3311813" cy="1351826"/>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A stationary object has no forces acting on it.</a:t>
            </a:r>
          </a:p>
        </p:txBody>
      </p:sp>
      <p:sp>
        <p:nvSpPr>
          <p:cNvPr id="14" name="Rectangle: Top Corners Snipped 13">
            <a:extLst>
              <a:ext uri="{FF2B5EF4-FFF2-40B4-BE49-F238E27FC236}">
                <a16:creationId xmlns:a16="http://schemas.microsoft.com/office/drawing/2014/main" id="{0E497533-9EAA-4298-8151-2135D783D7AD}"/>
              </a:ext>
            </a:extLst>
          </p:cNvPr>
          <p:cNvSpPr/>
          <p:nvPr/>
        </p:nvSpPr>
        <p:spPr>
          <a:xfrm>
            <a:off x="4186356" y="5049352"/>
            <a:ext cx="3311813" cy="1351826"/>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000" dirty="0">
                <a:solidFill>
                  <a:schemeClr val="tx1"/>
                </a:solidFill>
                <a:effectLst/>
                <a:latin typeface="+mj-lt"/>
                <a:ea typeface="Calibri" panose="020F0502020204030204" pitchFamily="34" charset="0"/>
                <a:cs typeface="Times New Roman" panose="02020603050405020304" pitchFamily="18" charset="0"/>
              </a:rPr>
              <a:t>If an object is moving there must be a force acting on the object in the direction of movement.</a:t>
            </a:r>
          </a:p>
        </p:txBody>
      </p:sp>
      <p:sp>
        <p:nvSpPr>
          <p:cNvPr id="17" name="Rectangle: Top Corners Snipped 16">
            <a:extLst>
              <a:ext uri="{FF2B5EF4-FFF2-40B4-BE49-F238E27FC236}">
                <a16:creationId xmlns:a16="http://schemas.microsoft.com/office/drawing/2014/main" id="{19B5A322-D21A-4D86-BCF7-7887EAC324CD}"/>
              </a:ext>
            </a:extLst>
          </p:cNvPr>
          <p:cNvSpPr/>
          <p:nvPr/>
        </p:nvSpPr>
        <p:spPr>
          <a:xfrm>
            <a:off x="8005644" y="1641530"/>
            <a:ext cx="3844072" cy="4736899"/>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GB" sz="2400">
              <a:solidFill>
                <a:schemeClr val="tx1"/>
              </a:solidFill>
              <a:cs typeface="Arial"/>
            </a:endParaRPr>
          </a:p>
        </p:txBody>
      </p:sp>
      <p:sp>
        <p:nvSpPr>
          <p:cNvPr id="18" name="Freeform 74">
            <a:extLst>
              <a:ext uri="{FF2B5EF4-FFF2-40B4-BE49-F238E27FC236}">
                <a16:creationId xmlns:a16="http://schemas.microsoft.com/office/drawing/2014/main" id="{D2F19377-10D7-446D-83E2-5D3B4FF7CEB3}"/>
              </a:ext>
            </a:extLst>
          </p:cNvPr>
          <p:cNvSpPr/>
          <p:nvPr/>
        </p:nvSpPr>
        <p:spPr>
          <a:xfrm>
            <a:off x="7747950" y="1858317"/>
            <a:ext cx="675498" cy="657726"/>
          </a:xfrm>
          <a:custGeom>
            <a:avLst/>
            <a:gdLst>
              <a:gd name="connsiteX0" fmla="*/ 0 w 704972"/>
              <a:gd name="connsiteY0" fmla="*/ 0 h 759898"/>
              <a:gd name="connsiteX1" fmla="*/ 42286 w 704972"/>
              <a:gd name="connsiteY1" fmla="*/ 0 h 759898"/>
              <a:gd name="connsiteX2" fmla="*/ 281958 w 704972"/>
              <a:gd name="connsiteY2" fmla="*/ 239194 h 759898"/>
              <a:gd name="connsiteX3" fmla="*/ 281958 w 704972"/>
              <a:gd name="connsiteY3" fmla="*/ 0 h 759898"/>
              <a:gd name="connsiteX4" fmla="*/ 324282 w 704972"/>
              <a:gd name="connsiteY4" fmla="*/ 0 h 759898"/>
              <a:gd name="connsiteX5" fmla="*/ 704972 w 704972"/>
              <a:gd name="connsiteY5" fmla="*/ 379968 h 759898"/>
              <a:gd name="connsiteX6" fmla="*/ 324282 w 704972"/>
              <a:gd name="connsiteY6" fmla="*/ 759898 h 759898"/>
              <a:gd name="connsiteX7" fmla="*/ 281958 w 704972"/>
              <a:gd name="connsiteY7" fmla="*/ 759898 h 759898"/>
              <a:gd name="connsiteX8" fmla="*/ 281958 w 704972"/>
              <a:gd name="connsiteY8" fmla="*/ 520728 h 759898"/>
              <a:gd name="connsiteX9" fmla="*/ 42286 w 704972"/>
              <a:gd name="connsiteY9" fmla="*/ 759898 h 759898"/>
              <a:gd name="connsiteX10" fmla="*/ 0 w 704972"/>
              <a:gd name="connsiteY10" fmla="*/ 759898 h 75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4972" h="759898">
                <a:moveTo>
                  <a:pt x="0" y="0"/>
                </a:moveTo>
                <a:lnTo>
                  <a:pt x="42286" y="0"/>
                </a:lnTo>
                <a:lnTo>
                  <a:pt x="281958" y="239194"/>
                </a:lnTo>
                <a:lnTo>
                  <a:pt x="281958" y="0"/>
                </a:lnTo>
                <a:lnTo>
                  <a:pt x="324282" y="0"/>
                </a:lnTo>
                <a:lnTo>
                  <a:pt x="704972" y="379968"/>
                </a:lnTo>
                <a:lnTo>
                  <a:pt x="324282" y="759898"/>
                </a:lnTo>
                <a:lnTo>
                  <a:pt x="281958" y="759898"/>
                </a:lnTo>
                <a:lnTo>
                  <a:pt x="281958" y="520728"/>
                </a:lnTo>
                <a:lnTo>
                  <a:pt x="42286" y="759898"/>
                </a:lnTo>
                <a:lnTo>
                  <a:pt x="0" y="759898"/>
                </a:lnTo>
                <a:close/>
              </a:path>
            </a:pathLst>
          </a:custGeom>
          <a:solidFill>
            <a:schemeClr val="accent1"/>
          </a:solidFill>
          <a:ln w="9525" cap="flat">
            <a:noFill/>
            <a:prstDash val="solid"/>
            <a:miter/>
          </a:ln>
        </p:spPr>
        <p:txBody>
          <a:bodyPr rtlCol="0" anchor="ctr"/>
          <a:lstStyle/>
          <a:p>
            <a:endParaRPr lang="en-GB"/>
          </a:p>
        </p:txBody>
      </p:sp>
      <p:sp>
        <p:nvSpPr>
          <p:cNvPr id="19" name="Rectangle: Top Corners Snipped 18">
            <a:extLst>
              <a:ext uri="{FF2B5EF4-FFF2-40B4-BE49-F238E27FC236}">
                <a16:creationId xmlns:a16="http://schemas.microsoft.com/office/drawing/2014/main" id="{EEEB08C5-E658-4EEE-9F64-EF58CB2AF8EA}"/>
              </a:ext>
            </a:extLst>
          </p:cNvPr>
          <p:cNvSpPr/>
          <p:nvPr/>
        </p:nvSpPr>
        <p:spPr>
          <a:xfrm>
            <a:off x="631826" y="2187181"/>
            <a:ext cx="3311813" cy="4213998"/>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a:spcAft>
                <a:spcPts val="500"/>
              </a:spcAft>
              <a:tabLst>
                <a:tab pos="457200" algn="l"/>
              </a:tabLst>
            </a:pPr>
            <a:r>
              <a:rPr lang="en-GB" sz="2400" b="1">
                <a:solidFill>
                  <a:schemeClr val="tx1"/>
                </a:solidFill>
              </a:rPr>
              <a:t>Forces</a:t>
            </a:r>
          </a:p>
          <a:p>
            <a:pPr marL="342900" lvl="0" indent="-342900">
              <a:spcAft>
                <a:spcPts val="500"/>
              </a:spcAft>
              <a:tabLst>
                <a:tab pos="457200" algn="l"/>
              </a:tabLst>
            </a:pPr>
            <a:endParaRPr lang="en-GB" sz="2400" b="1">
              <a:solidFill>
                <a:schemeClr val="tx1"/>
              </a:solidFill>
              <a:effectLst/>
              <a:ea typeface="Calibri" panose="020F0502020204030204" pitchFamily="34" charset="0"/>
              <a:cs typeface="Times New Roman"/>
            </a:endParaRPr>
          </a:p>
          <a:p>
            <a:pPr marL="342900" lvl="0" indent="-342900">
              <a:spcAft>
                <a:spcPts val="500"/>
              </a:spcAft>
              <a:tabLst>
                <a:tab pos="457200" algn="l"/>
              </a:tabLst>
            </a:pPr>
            <a:r>
              <a:rPr lang="en-GB" sz="2400">
                <a:solidFill>
                  <a:schemeClr val="tx1"/>
                </a:solidFill>
                <a:effectLst/>
                <a:ea typeface="Calibri" panose="020F0502020204030204" pitchFamily="34" charset="0"/>
                <a:cs typeface="Times New Roman"/>
              </a:rPr>
              <a:t>	Different forces and more than one force can act on an object at the same time.</a:t>
            </a:r>
          </a:p>
          <a:p>
            <a:pPr marL="342900" lvl="0" indent="-342900">
              <a:spcAft>
                <a:spcPts val="500"/>
              </a:spcAft>
              <a:tabLst>
                <a:tab pos="457200" algn="l"/>
              </a:tabLst>
            </a:pPr>
            <a:endParaRPr lang="en-GB" sz="2400" b="1">
              <a:solidFill>
                <a:schemeClr val="tx1"/>
              </a:solidFill>
            </a:endParaRPr>
          </a:p>
        </p:txBody>
      </p:sp>
      <p:sp>
        <p:nvSpPr>
          <p:cNvPr id="20" name="Rectangle: Top Corners Snipped 19">
            <a:extLst>
              <a:ext uri="{FF2B5EF4-FFF2-40B4-BE49-F238E27FC236}">
                <a16:creationId xmlns:a16="http://schemas.microsoft.com/office/drawing/2014/main" id="{C052EF29-7945-4F9E-A454-7F320CEBD7EF}"/>
              </a:ext>
            </a:extLst>
          </p:cNvPr>
          <p:cNvSpPr/>
          <p:nvPr/>
        </p:nvSpPr>
        <p:spPr>
          <a:xfrm rot="20626916">
            <a:off x="108359" y="1777394"/>
            <a:ext cx="2161844" cy="52322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Example 2</a:t>
            </a:r>
            <a:endParaRPr lang="en-GB" sz="2400">
              <a:solidFill>
                <a:schemeClr val="bg1"/>
              </a:solidFill>
            </a:endParaRPr>
          </a:p>
        </p:txBody>
      </p:sp>
      <p:sp>
        <p:nvSpPr>
          <p:cNvPr id="15" name="TextBox 14">
            <a:extLst>
              <a:ext uri="{FF2B5EF4-FFF2-40B4-BE49-F238E27FC236}">
                <a16:creationId xmlns:a16="http://schemas.microsoft.com/office/drawing/2014/main" id="{103FEC0F-E4CF-4CD7-9308-0F6814C5A779}"/>
              </a:ext>
            </a:extLst>
          </p:cNvPr>
          <p:cNvSpPr txBox="1"/>
          <p:nvPr/>
        </p:nvSpPr>
        <p:spPr>
          <a:xfrm>
            <a:off x="8385630" y="1988900"/>
            <a:ext cx="3292481" cy="4154984"/>
          </a:xfrm>
          <a:prstGeom prst="rect">
            <a:avLst/>
          </a:prstGeom>
          <a:noFill/>
        </p:spPr>
        <p:txBody>
          <a:bodyPr wrap="square" lIns="91440" tIns="45720" rIns="91440" bIns="45720" anchor="t">
            <a:spAutoFit/>
          </a:bodyPr>
          <a:lstStyle/>
          <a:p>
            <a:r>
              <a:rPr lang="en-GB" sz="2400" b="1"/>
              <a:t>Discuss and identify:</a:t>
            </a:r>
          </a:p>
          <a:p>
            <a:endParaRPr lang="en-GB" sz="2400" b="1">
              <a:solidFill>
                <a:schemeClr val="tx1"/>
              </a:solidFill>
            </a:endParaRPr>
          </a:p>
          <a:p>
            <a:r>
              <a:rPr lang="en-GB" sz="2400"/>
              <a:t>What possible misconceptions might pupils hold or develop related to this teaching point?</a:t>
            </a:r>
          </a:p>
          <a:p>
            <a:endParaRPr lang="en-GB" sz="2400">
              <a:cs typeface="Arial"/>
            </a:endParaRPr>
          </a:p>
          <a:p>
            <a:r>
              <a:rPr lang="en-GB" sz="2400"/>
              <a:t>What might be the potential causes for their misconceptions? </a:t>
            </a:r>
            <a:endParaRPr lang="en-GB" sz="2400">
              <a:cs typeface="Arial"/>
            </a:endParaRPr>
          </a:p>
        </p:txBody>
      </p:sp>
    </p:spTree>
    <p:extLst>
      <p:ext uri="{BB962C8B-B14F-4D97-AF65-F5344CB8AC3E}">
        <p14:creationId xmlns:p14="http://schemas.microsoft.com/office/powerpoint/2010/main" val="223158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002A1-FC15-461C-A251-139B2767B11D}"/>
              </a:ext>
            </a:extLst>
          </p:cNvPr>
          <p:cNvSpPr>
            <a:spLocks noGrp="1"/>
          </p:cNvSpPr>
          <p:nvPr>
            <p:ph type="title"/>
          </p:nvPr>
        </p:nvSpPr>
        <p:spPr/>
        <p:txBody>
          <a:bodyPr/>
          <a:lstStyle/>
          <a:p>
            <a:r>
              <a:rPr lang="en-GB"/>
              <a:t>Addressing misconceptions</a:t>
            </a:r>
          </a:p>
        </p:txBody>
      </p:sp>
      <p:sp>
        <p:nvSpPr>
          <p:cNvPr id="4" name="Slide Number Placeholder 3">
            <a:extLst>
              <a:ext uri="{FF2B5EF4-FFF2-40B4-BE49-F238E27FC236}">
                <a16:creationId xmlns:a16="http://schemas.microsoft.com/office/drawing/2014/main" id="{7358A560-0CDD-449E-9682-6632FD0E987C}"/>
              </a:ext>
            </a:extLst>
          </p:cNvPr>
          <p:cNvSpPr>
            <a:spLocks noGrp="1"/>
          </p:cNvSpPr>
          <p:nvPr>
            <p:ph type="sldNum" sz="quarter" idx="12"/>
          </p:nvPr>
        </p:nvSpPr>
        <p:spPr/>
        <p:txBody>
          <a:bodyPr/>
          <a:lstStyle/>
          <a:p>
            <a:fld id="{6B6EFD66-0F65-0C43-B4F5-A9CE99357F25}" type="slidenum">
              <a:rPr lang="en-GB" smtClean="0"/>
              <a:t>12</a:t>
            </a:fld>
            <a:endParaRPr lang="en-GB"/>
          </a:p>
        </p:txBody>
      </p:sp>
      <p:sp>
        <p:nvSpPr>
          <p:cNvPr id="6" name="Rectangle: Top Corners Snipped 5">
            <a:extLst>
              <a:ext uri="{FF2B5EF4-FFF2-40B4-BE49-F238E27FC236}">
                <a16:creationId xmlns:a16="http://schemas.microsoft.com/office/drawing/2014/main" id="{0D015B1F-ED87-4940-9B84-28A46AFE4B7D}"/>
              </a:ext>
            </a:extLst>
          </p:cNvPr>
          <p:cNvSpPr/>
          <p:nvPr/>
        </p:nvSpPr>
        <p:spPr>
          <a:xfrm>
            <a:off x="4705467" y="2202871"/>
            <a:ext cx="2781066" cy="2640703"/>
          </a:xfrm>
          <a:prstGeom prst="snip2SameRect">
            <a:avLst>
              <a:gd name="adj1" fmla="val 9849"/>
              <a:gd name="adj2" fmla="val 9435"/>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a:solidFill>
                  <a:schemeClr val="tx1"/>
                </a:solidFill>
              </a:rPr>
              <a:t>Plan </a:t>
            </a:r>
          </a:p>
        </p:txBody>
      </p:sp>
      <p:sp>
        <p:nvSpPr>
          <p:cNvPr id="8" name="Rectangle: Top Corners Snipped 7">
            <a:extLst>
              <a:ext uri="{FF2B5EF4-FFF2-40B4-BE49-F238E27FC236}">
                <a16:creationId xmlns:a16="http://schemas.microsoft.com/office/drawing/2014/main" id="{E82D7C76-CBA4-4721-92F8-EB48C6123AFA}"/>
              </a:ext>
            </a:extLst>
          </p:cNvPr>
          <p:cNvSpPr/>
          <p:nvPr/>
        </p:nvSpPr>
        <p:spPr>
          <a:xfrm>
            <a:off x="8554956" y="2202871"/>
            <a:ext cx="2781066" cy="2640703"/>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600">
                <a:solidFill>
                  <a:schemeClr val="tx1"/>
                </a:solidFill>
                <a:cs typeface="Arial"/>
              </a:rPr>
              <a:t>Address and provide corrective feedback</a:t>
            </a:r>
            <a:endParaRPr lang="en-GB" sz="2600">
              <a:solidFill>
                <a:schemeClr val="tx1"/>
              </a:solidFill>
            </a:endParaRPr>
          </a:p>
        </p:txBody>
      </p:sp>
      <p:sp>
        <p:nvSpPr>
          <p:cNvPr id="9" name="Arrow: Down 8">
            <a:extLst>
              <a:ext uri="{FF2B5EF4-FFF2-40B4-BE49-F238E27FC236}">
                <a16:creationId xmlns:a16="http://schemas.microsoft.com/office/drawing/2014/main" id="{07FDF897-5E90-4B99-95E4-EA58FE59F8E0}"/>
              </a:ext>
            </a:extLst>
          </p:cNvPr>
          <p:cNvSpPr/>
          <p:nvPr/>
        </p:nvSpPr>
        <p:spPr>
          <a:xfrm rot="16200000">
            <a:off x="3699283" y="2944910"/>
            <a:ext cx="891540" cy="1120828"/>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600"/>
          </a:p>
        </p:txBody>
      </p:sp>
      <p:sp>
        <p:nvSpPr>
          <p:cNvPr id="10" name="Arrow: Down 9">
            <a:extLst>
              <a:ext uri="{FF2B5EF4-FFF2-40B4-BE49-F238E27FC236}">
                <a16:creationId xmlns:a16="http://schemas.microsoft.com/office/drawing/2014/main" id="{89F91AF2-E6BD-4DE5-B14A-6193427BE824}"/>
              </a:ext>
            </a:extLst>
          </p:cNvPr>
          <p:cNvSpPr/>
          <p:nvPr/>
        </p:nvSpPr>
        <p:spPr>
          <a:xfrm rot="16200000">
            <a:off x="7601177" y="2872877"/>
            <a:ext cx="891540" cy="1120828"/>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600"/>
          </a:p>
        </p:txBody>
      </p:sp>
      <p:sp>
        <p:nvSpPr>
          <p:cNvPr id="11" name="Rectangle: Top Corners Snipped 10">
            <a:extLst>
              <a:ext uri="{FF2B5EF4-FFF2-40B4-BE49-F238E27FC236}">
                <a16:creationId xmlns:a16="http://schemas.microsoft.com/office/drawing/2014/main" id="{F4764A03-EF9F-4B48-9A50-1CECAF8CA2B7}"/>
              </a:ext>
            </a:extLst>
          </p:cNvPr>
          <p:cNvSpPr/>
          <p:nvPr/>
        </p:nvSpPr>
        <p:spPr>
          <a:xfrm>
            <a:off x="803573" y="2202871"/>
            <a:ext cx="2781066" cy="2640703"/>
          </a:xfrm>
          <a:prstGeom prst="snip2SameRect">
            <a:avLst>
              <a:gd name="adj1" fmla="val 9849"/>
              <a:gd name="adj2" fmla="val 943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600">
                <a:solidFill>
                  <a:schemeClr val="tx1"/>
                </a:solidFill>
              </a:rPr>
              <a:t>Identify and anticipate misconceptions </a:t>
            </a:r>
          </a:p>
        </p:txBody>
      </p:sp>
    </p:spTree>
    <p:extLst>
      <p:ext uri="{BB962C8B-B14F-4D97-AF65-F5344CB8AC3E}">
        <p14:creationId xmlns:p14="http://schemas.microsoft.com/office/powerpoint/2010/main" val="26601899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A87F6-77A4-4DE0-A989-173D74057BE0}"/>
              </a:ext>
            </a:extLst>
          </p:cNvPr>
          <p:cNvSpPr>
            <a:spLocks noGrp="1"/>
          </p:cNvSpPr>
          <p:nvPr>
            <p:ph type="title"/>
          </p:nvPr>
        </p:nvSpPr>
        <p:spPr/>
        <p:txBody>
          <a:bodyPr/>
          <a:lstStyle/>
          <a:p>
            <a:r>
              <a:rPr lang="en-GB"/>
              <a:t>Addressing misconceptions</a:t>
            </a:r>
          </a:p>
        </p:txBody>
      </p:sp>
      <p:sp>
        <p:nvSpPr>
          <p:cNvPr id="4" name="Slide Number Placeholder 3">
            <a:extLst>
              <a:ext uri="{FF2B5EF4-FFF2-40B4-BE49-F238E27FC236}">
                <a16:creationId xmlns:a16="http://schemas.microsoft.com/office/drawing/2014/main" id="{BE1FCAFF-3C64-4C6A-9669-C7C873A55359}"/>
              </a:ext>
            </a:extLst>
          </p:cNvPr>
          <p:cNvSpPr>
            <a:spLocks noGrp="1"/>
          </p:cNvSpPr>
          <p:nvPr>
            <p:ph type="sldNum" sz="quarter" idx="12"/>
          </p:nvPr>
        </p:nvSpPr>
        <p:spPr/>
        <p:txBody>
          <a:bodyPr/>
          <a:lstStyle/>
          <a:p>
            <a:fld id="{6B6EFD66-0F65-0C43-B4F5-A9CE99357F25}" type="slidenum">
              <a:rPr lang="en-GB" smtClean="0"/>
              <a:t>13</a:t>
            </a:fld>
            <a:endParaRPr lang="en-GB"/>
          </a:p>
        </p:txBody>
      </p:sp>
      <p:sp>
        <p:nvSpPr>
          <p:cNvPr id="5" name="Rectangle: Top Corners Snipped 4">
            <a:extLst>
              <a:ext uri="{FF2B5EF4-FFF2-40B4-BE49-F238E27FC236}">
                <a16:creationId xmlns:a16="http://schemas.microsoft.com/office/drawing/2014/main" id="{A3CF4A2D-6467-493A-8880-1DBE53EEEF13}"/>
              </a:ext>
            </a:extLst>
          </p:cNvPr>
          <p:cNvSpPr/>
          <p:nvPr/>
        </p:nvSpPr>
        <p:spPr>
          <a:xfrm>
            <a:off x="6754054" y="2031003"/>
            <a:ext cx="3650821" cy="117049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a:solidFill>
                  <a:schemeClr val="bg1"/>
                </a:solidFill>
              </a:rPr>
              <a:t>Refutation</a:t>
            </a:r>
          </a:p>
        </p:txBody>
      </p:sp>
      <p:sp>
        <p:nvSpPr>
          <p:cNvPr id="6" name="Rectangle: Top Corners Snipped 5">
            <a:extLst>
              <a:ext uri="{FF2B5EF4-FFF2-40B4-BE49-F238E27FC236}">
                <a16:creationId xmlns:a16="http://schemas.microsoft.com/office/drawing/2014/main" id="{D826C47C-22AD-4286-B100-5ADDFF3EFDA1}"/>
              </a:ext>
            </a:extLst>
          </p:cNvPr>
          <p:cNvSpPr/>
          <p:nvPr/>
        </p:nvSpPr>
        <p:spPr>
          <a:xfrm>
            <a:off x="6754054" y="3466665"/>
            <a:ext cx="3650821" cy="117049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a:solidFill>
                  <a:schemeClr val="bg1"/>
                </a:solidFill>
              </a:rPr>
              <a:t>Correct answer </a:t>
            </a:r>
          </a:p>
        </p:txBody>
      </p:sp>
      <p:sp>
        <p:nvSpPr>
          <p:cNvPr id="7" name="Rectangle: Top Corners Snipped 6">
            <a:extLst>
              <a:ext uri="{FF2B5EF4-FFF2-40B4-BE49-F238E27FC236}">
                <a16:creationId xmlns:a16="http://schemas.microsoft.com/office/drawing/2014/main" id="{A8B86C5C-4139-4D01-AF66-EB15D9378234}"/>
              </a:ext>
            </a:extLst>
          </p:cNvPr>
          <p:cNvSpPr/>
          <p:nvPr/>
        </p:nvSpPr>
        <p:spPr>
          <a:xfrm>
            <a:off x="6754054" y="4890812"/>
            <a:ext cx="3650820" cy="117049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a:solidFill>
                  <a:schemeClr val="bg1"/>
                </a:solidFill>
              </a:rPr>
              <a:t>Explanation </a:t>
            </a:r>
          </a:p>
        </p:txBody>
      </p:sp>
      <p:sp>
        <p:nvSpPr>
          <p:cNvPr id="14" name="TextBox 13">
            <a:extLst>
              <a:ext uri="{FF2B5EF4-FFF2-40B4-BE49-F238E27FC236}">
                <a16:creationId xmlns:a16="http://schemas.microsoft.com/office/drawing/2014/main" id="{14FD9351-36D0-421A-A4F2-7124E4AC2F73}"/>
              </a:ext>
            </a:extLst>
          </p:cNvPr>
          <p:cNvSpPr txBox="1"/>
          <p:nvPr/>
        </p:nvSpPr>
        <p:spPr>
          <a:xfrm>
            <a:off x="1075904" y="1831457"/>
            <a:ext cx="4696585" cy="4770537"/>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GB" sz="2200" b="0" i="0" u="none" strike="noStrike" dirty="0">
                <a:effectLst/>
                <a:latin typeface="Arial" panose="020B0604020202020204" pitchFamily="34" charset="0"/>
              </a:rPr>
              <a:t>Pupils develop mental models by anchoring or attaching new </a:t>
            </a:r>
            <a:r>
              <a:rPr lang="en-GB" sz="2200" dirty="0">
                <a:latin typeface="Arial" panose="020B0604020202020204" pitchFamily="34" charset="0"/>
              </a:rPr>
              <a:t>material to existing knowledge to make connections.</a:t>
            </a:r>
            <a:endParaRPr lang="en-GB" sz="2200" b="0" i="0" u="none" strike="noStrike" dirty="0">
              <a:effectLst/>
              <a:latin typeface="Arial" panose="020B0604020202020204" pitchFamily="34" charset="0"/>
            </a:endParaRPr>
          </a:p>
          <a:p>
            <a:pPr marL="342900" indent="-342900" algn="l" rtl="0" fontAlgn="base">
              <a:buFont typeface="Arial" panose="020B0604020202020204" pitchFamily="34" charset="0"/>
              <a:buChar char="•"/>
            </a:pPr>
            <a:endParaRPr lang="en-GB" sz="2200" dirty="0">
              <a:latin typeface="Arial" panose="020B0604020202020204" pitchFamily="34" charset="0"/>
            </a:endParaRPr>
          </a:p>
          <a:p>
            <a:pPr marL="342900" indent="-342900" algn="l" rtl="0" fontAlgn="base">
              <a:buFont typeface="Arial" panose="020B0604020202020204" pitchFamily="34" charset="0"/>
              <a:buChar char="•"/>
            </a:pPr>
            <a:r>
              <a:rPr lang="en-GB" sz="2200" b="0" i="0" u="none" strike="noStrike" dirty="0">
                <a:effectLst/>
                <a:latin typeface="Arial" panose="020B0604020202020204" pitchFamily="34" charset="0"/>
              </a:rPr>
              <a:t>Misconceptions can be hard to shift</a:t>
            </a:r>
            <a:r>
              <a:rPr lang="en-GB" sz="2200" b="0" i="0" dirty="0">
                <a:effectLst/>
                <a:latin typeface="Arial" panose="020B0604020202020204" pitchFamily="34" charset="0"/>
              </a:rPr>
              <a:t>​</a:t>
            </a:r>
            <a:r>
              <a:rPr lang="en-US" sz="2200" b="0" i="0" dirty="0">
                <a:effectLst/>
                <a:latin typeface="Arial" panose="020B0604020202020204" pitchFamily="34" charset="0"/>
              </a:rPr>
              <a:t>​.</a:t>
            </a:r>
          </a:p>
          <a:p>
            <a:pPr algn="l" rtl="0" fontAlgn="base"/>
            <a:r>
              <a:rPr lang="en-US" sz="2200" b="0" i="0" dirty="0">
                <a:effectLst/>
                <a:latin typeface="Arial" panose="020B0604020202020204" pitchFamily="34" charset="0"/>
              </a:rPr>
              <a:t> </a:t>
            </a:r>
          </a:p>
          <a:p>
            <a:pPr marL="342900" indent="-342900" algn="l" rtl="0" fontAlgn="base">
              <a:buFont typeface="Arial" panose="020B0604020202020204" pitchFamily="34" charset="0"/>
              <a:buChar char="•"/>
            </a:pPr>
            <a:r>
              <a:rPr lang="en-GB" sz="2200" b="1" i="0" u="none" strike="noStrike" dirty="0">
                <a:effectLst/>
                <a:latin typeface="Arial" panose="020B0604020202020204" pitchFamily="34" charset="0"/>
              </a:rPr>
              <a:t>Addressing misconceptions </a:t>
            </a:r>
            <a:r>
              <a:rPr lang="en-GB" sz="2200" b="0" i="0" u="none" strike="noStrike" dirty="0">
                <a:effectLst/>
                <a:latin typeface="Arial" panose="020B0604020202020204" pitchFamily="34" charset="0"/>
              </a:rPr>
              <a:t>and providing </a:t>
            </a:r>
            <a:r>
              <a:rPr lang="en-GB" sz="2200" b="1" i="0" u="none" strike="noStrike" dirty="0">
                <a:effectLst/>
                <a:latin typeface="Arial" panose="020B0604020202020204" pitchFamily="34" charset="0"/>
              </a:rPr>
              <a:t>corrective feedback </a:t>
            </a:r>
            <a:r>
              <a:rPr lang="en-GB" sz="2200" i="0" u="none" strike="noStrike" dirty="0">
                <a:effectLst/>
                <a:latin typeface="Arial" panose="020B0604020202020204" pitchFamily="34" charset="0"/>
              </a:rPr>
              <a:t>can</a:t>
            </a:r>
            <a:r>
              <a:rPr lang="en-GB" sz="2200" b="1" i="0" u="none" strike="noStrike" dirty="0">
                <a:effectLst/>
                <a:latin typeface="Arial" panose="020B0604020202020204" pitchFamily="34" charset="0"/>
              </a:rPr>
              <a:t> </a:t>
            </a:r>
            <a:r>
              <a:rPr lang="en-GB" sz="2200" b="0" i="0" u="none" strike="noStrike" dirty="0">
                <a:effectLst/>
                <a:latin typeface="Arial" panose="020B0604020202020204" pitchFamily="34" charset="0"/>
              </a:rPr>
              <a:t>help pupils to reconstruct their mental models and change their thinking.</a:t>
            </a:r>
          </a:p>
          <a:p>
            <a:endParaRPr lang="en-GB" dirty="0"/>
          </a:p>
        </p:txBody>
      </p:sp>
    </p:spTree>
    <p:extLst>
      <p:ext uri="{BB962C8B-B14F-4D97-AF65-F5344CB8AC3E}">
        <p14:creationId xmlns:p14="http://schemas.microsoft.com/office/powerpoint/2010/main" val="895081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2" end="2"/>
                                            </p:txEl>
                                          </p:spTgt>
                                        </p:tgtEl>
                                        <p:attrNameLst>
                                          <p:attrName>style.visibility</p:attrName>
                                        </p:attrNameLst>
                                      </p:cBhvr>
                                      <p:to>
                                        <p:strVal val="visible"/>
                                      </p:to>
                                    </p:set>
                                    <p:animEffect transition="in" filter="fade">
                                      <p:cBhvr>
                                        <p:cTn id="12" dur="500"/>
                                        <p:tgtEl>
                                          <p:spTgt spid="1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4" end="4"/>
                                            </p:txEl>
                                          </p:spTgt>
                                        </p:tgtEl>
                                        <p:attrNameLst>
                                          <p:attrName>style.visibility</p:attrName>
                                        </p:attrNameLst>
                                      </p:cBhvr>
                                      <p:to>
                                        <p:strVal val="visible"/>
                                      </p:to>
                                    </p:set>
                                    <p:animEffect transition="in" filter="fade">
                                      <p:cBhvr>
                                        <p:cTn id="17" dur="500"/>
                                        <p:tgtEl>
                                          <p:spTgt spid="1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75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75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Top Corners Snipped 6">
            <a:extLst>
              <a:ext uri="{FF2B5EF4-FFF2-40B4-BE49-F238E27FC236}">
                <a16:creationId xmlns:a16="http://schemas.microsoft.com/office/drawing/2014/main" id="{F1C87456-49D4-48FD-BAE2-CE30CEDE3682}"/>
              </a:ext>
            </a:extLst>
          </p:cNvPr>
          <p:cNvSpPr/>
          <p:nvPr/>
        </p:nvSpPr>
        <p:spPr>
          <a:xfrm>
            <a:off x="631826" y="1501010"/>
            <a:ext cx="5194543" cy="4708135"/>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A5D2A49-5013-45FA-9A5A-01A97D94A7A6}"/>
              </a:ext>
            </a:extLst>
          </p:cNvPr>
          <p:cNvSpPr>
            <a:spLocks noGrp="1"/>
          </p:cNvSpPr>
          <p:nvPr>
            <p:ph type="title"/>
          </p:nvPr>
        </p:nvSpPr>
        <p:spPr/>
        <p:txBody>
          <a:bodyPr/>
          <a:lstStyle/>
          <a:p>
            <a:r>
              <a:rPr lang="en-GB"/>
              <a:t>Correcting the misconception</a:t>
            </a:r>
          </a:p>
        </p:txBody>
      </p:sp>
      <p:sp>
        <p:nvSpPr>
          <p:cNvPr id="3" name="Slide Number Placeholder 2">
            <a:extLst>
              <a:ext uri="{FF2B5EF4-FFF2-40B4-BE49-F238E27FC236}">
                <a16:creationId xmlns:a16="http://schemas.microsoft.com/office/drawing/2014/main" id="{EFC004B7-FA0B-4177-B83C-55B48E5F98AB}"/>
              </a:ext>
            </a:extLst>
          </p:cNvPr>
          <p:cNvSpPr>
            <a:spLocks noGrp="1"/>
          </p:cNvSpPr>
          <p:nvPr>
            <p:ph type="sldNum" sz="quarter" idx="12"/>
          </p:nvPr>
        </p:nvSpPr>
        <p:spPr>
          <a:xfrm>
            <a:off x="10932510" y="6295756"/>
            <a:ext cx="807025" cy="153888"/>
          </a:xfrm>
        </p:spPr>
        <p:txBody>
          <a:bodyPr/>
          <a:lstStyle/>
          <a:p>
            <a:fld id="{6B6EFD66-0F65-0C43-B4F5-A9CE99357F25}" type="slidenum">
              <a:rPr lang="en-GB" smtClean="0"/>
              <a:t>14</a:t>
            </a:fld>
            <a:endParaRPr lang="en-GB"/>
          </a:p>
        </p:txBody>
      </p:sp>
      <p:sp>
        <p:nvSpPr>
          <p:cNvPr id="4" name="TextBox 3">
            <a:extLst>
              <a:ext uri="{FF2B5EF4-FFF2-40B4-BE49-F238E27FC236}">
                <a16:creationId xmlns:a16="http://schemas.microsoft.com/office/drawing/2014/main" id="{EF3288D3-314D-46ED-AAD3-CE67E6A55679}"/>
              </a:ext>
            </a:extLst>
          </p:cNvPr>
          <p:cNvSpPr txBox="1"/>
          <p:nvPr/>
        </p:nvSpPr>
        <p:spPr>
          <a:xfrm>
            <a:off x="919650" y="1800606"/>
            <a:ext cx="4618893" cy="3785652"/>
          </a:xfrm>
          <a:prstGeom prst="rect">
            <a:avLst/>
          </a:prstGeom>
          <a:noFill/>
        </p:spPr>
        <p:txBody>
          <a:bodyPr wrap="square">
            <a:spAutoFit/>
          </a:bodyPr>
          <a:lstStyle/>
          <a:p>
            <a:r>
              <a:rPr lang="en-GB" sz="2400">
                <a:solidFill>
                  <a:srgbClr val="000000"/>
                </a:solidFill>
                <a:effectLst/>
                <a:latin typeface="Arial" panose="020B0604020202020204" pitchFamily="34" charset="0"/>
              </a:rPr>
              <a:t>Many people think that the colour red enrages bulls, but this notion is false </a:t>
            </a:r>
            <a:r>
              <a:rPr lang="en-GB" sz="2400" b="1" i="1">
                <a:effectLst/>
                <a:latin typeface="Arial" panose="020B0604020202020204" pitchFamily="34" charset="0"/>
              </a:rPr>
              <a:t>(the refutation)</a:t>
            </a:r>
            <a:r>
              <a:rPr lang="en-GB" sz="2400" i="1">
                <a:solidFill>
                  <a:srgbClr val="000000"/>
                </a:solidFill>
                <a:effectLst/>
                <a:latin typeface="Arial" panose="020B0604020202020204" pitchFamily="34" charset="0"/>
              </a:rPr>
              <a:t>. </a:t>
            </a:r>
            <a:endParaRPr lang="en-GB" sz="2400" i="1">
              <a:solidFill>
                <a:srgbClr val="000000"/>
              </a:solidFill>
              <a:latin typeface="Arial" panose="020B0604020202020204" pitchFamily="34" charset="0"/>
            </a:endParaRPr>
          </a:p>
          <a:p>
            <a:r>
              <a:rPr lang="en-GB" sz="2400">
                <a:solidFill>
                  <a:srgbClr val="000000"/>
                </a:solidFill>
                <a:effectLst/>
                <a:latin typeface="Arial" panose="020B0604020202020204" pitchFamily="34" charset="0"/>
              </a:rPr>
              <a:t>The colour red does not enrage bulls </a:t>
            </a:r>
            <a:r>
              <a:rPr lang="en-GB" sz="2400" b="1" i="1">
                <a:solidFill>
                  <a:srgbClr val="000000"/>
                </a:solidFill>
                <a:effectLst/>
                <a:latin typeface="Arial" panose="020B0604020202020204" pitchFamily="34" charset="0"/>
              </a:rPr>
              <a:t>(the correct answer)</a:t>
            </a:r>
            <a:r>
              <a:rPr lang="en-GB" sz="2400" i="1">
                <a:solidFill>
                  <a:srgbClr val="000000"/>
                </a:solidFill>
                <a:effectLst/>
                <a:latin typeface="Arial" panose="020B0604020202020204" pitchFamily="34" charset="0"/>
              </a:rPr>
              <a:t> </a:t>
            </a:r>
            <a:r>
              <a:rPr lang="en-GB" sz="2400">
                <a:solidFill>
                  <a:srgbClr val="000000"/>
                </a:solidFill>
                <a:effectLst/>
                <a:latin typeface="Arial" panose="020B0604020202020204" pitchFamily="34" charset="0"/>
              </a:rPr>
              <a:t>because bulls do not see the colour red, and, instead, attack because they perceive the matador as a threat </a:t>
            </a:r>
            <a:r>
              <a:rPr lang="en-GB" sz="2400" b="1" i="1">
                <a:solidFill>
                  <a:srgbClr val="000000"/>
                </a:solidFill>
                <a:effectLst/>
                <a:latin typeface="Arial" panose="020B0604020202020204" pitchFamily="34" charset="0"/>
              </a:rPr>
              <a:t>(the explanation).</a:t>
            </a:r>
            <a:endParaRPr lang="en-GB" sz="2400" b="1" i="1"/>
          </a:p>
        </p:txBody>
      </p:sp>
      <p:sp>
        <p:nvSpPr>
          <p:cNvPr id="10" name="Rectangle: Top Corners Snipped 9">
            <a:extLst>
              <a:ext uri="{FF2B5EF4-FFF2-40B4-BE49-F238E27FC236}">
                <a16:creationId xmlns:a16="http://schemas.microsoft.com/office/drawing/2014/main" id="{91289CCC-EEA2-4CEB-9E29-69741A4B7DCE}"/>
              </a:ext>
            </a:extLst>
          </p:cNvPr>
          <p:cNvSpPr/>
          <p:nvPr/>
        </p:nvSpPr>
        <p:spPr>
          <a:xfrm>
            <a:off x="6202727" y="1501010"/>
            <a:ext cx="5194543" cy="4708135"/>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4F6D0E5C-59DE-4CFB-BA90-40DC6CC57CEF}"/>
              </a:ext>
            </a:extLst>
          </p:cNvPr>
          <p:cNvSpPr txBox="1"/>
          <p:nvPr/>
        </p:nvSpPr>
        <p:spPr>
          <a:xfrm>
            <a:off x="6499275" y="1608537"/>
            <a:ext cx="4656406" cy="4893647"/>
          </a:xfrm>
          <a:prstGeom prst="rect">
            <a:avLst/>
          </a:prstGeom>
          <a:noFill/>
        </p:spPr>
        <p:txBody>
          <a:bodyPr wrap="square" lIns="91440" tIns="45720" rIns="91440" bIns="45720" rtlCol="0" anchor="t">
            <a:spAutoFit/>
          </a:bodyPr>
          <a:lstStyle/>
          <a:p>
            <a:r>
              <a:rPr lang="en-GB" sz="2400"/>
              <a:t>Some people think that an object stops moving because it 'runs out of push' but this is not correct</a:t>
            </a:r>
            <a:r>
              <a:rPr lang="en-GB" sz="2400" b="1" i="1">
                <a:latin typeface="Arial"/>
                <a:cs typeface="Arial"/>
              </a:rPr>
              <a:t> (the refutation)</a:t>
            </a:r>
            <a:r>
              <a:rPr lang="en-GB" sz="2400"/>
              <a:t>. Once an object is moving, you don't need a force to keep it moving: it will carry on moving all by itself unless another force stops it</a:t>
            </a:r>
            <a:r>
              <a:rPr lang="en-GB" sz="2400" b="1" i="1">
                <a:solidFill>
                  <a:srgbClr val="000000"/>
                </a:solidFill>
                <a:latin typeface="Arial"/>
                <a:cs typeface="Arial"/>
              </a:rPr>
              <a:t> (the correct answer)</a:t>
            </a:r>
            <a:r>
              <a:rPr lang="en-GB" sz="2400"/>
              <a:t>. For example, a rolling ball stops because of friction, not because it ran out of push </a:t>
            </a:r>
            <a:r>
              <a:rPr lang="en-GB" sz="2400" b="1" i="1">
                <a:solidFill>
                  <a:srgbClr val="000000"/>
                </a:solidFill>
                <a:latin typeface="Arial"/>
                <a:cs typeface="Arial"/>
              </a:rPr>
              <a:t>(the explanation).</a:t>
            </a:r>
            <a:endParaRPr lang="en-GB" sz="2400">
              <a:latin typeface="Arial"/>
              <a:cs typeface="Arial"/>
            </a:endParaRPr>
          </a:p>
          <a:p>
            <a:endParaRPr lang="en-GB" sz="2400"/>
          </a:p>
        </p:txBody>
      </p:sp>
      <p:sp>
        <p:nvSpPr>
          <p:cNvPr id="5" name="TextBox 4">
            <a:extLst>
              <a:ext uri="{FF2B5EF4-FFF2-40B4-BE49-F238E27FC236}">
                <a16:creationId xmlns:a16="http://schemas.microsoft.com/office/drawing/2014/main" id="{3316C7E6-9ABB-4028-A4C9-817675B373B9}"/>
              </a:ext>
            </a:extLst>
          </p:cNvPr>
          <p:cNvSpPr txBox="1"/>
          <p:nvPr/>
        </p:nvSpPr>
        <p:spPr>
          <a:xfrm>
            <a:off x="780881" y="6292574"/>
            <a:ext cx="3281287" cy="372305"/>
          </a:xfrm>
          <a:prstGeom prst="rect">
            <a:avLst/>
          </a:prstGeom>
          <a:noFill/>
        </p:spPr>
        <p:txBody>
          <a:bodyPr wrap="square" rtlCol="0">
            <a:spAutoFit/>
          </a:bodyPr>
          <a:lstStyle/>
          <a:p>
            <a:r>
              <a:rPr lang="en-GB"/>
              <a:t>(Taken from Rich et al., 2017)</a:t>
            </a:r>
          </a:p>
        </p:txBody>
      </p:sp>
    </p:spTree>
    <p:extLst>
      <p:ext uri="{BB962C8B-B14F-4D97-AF65-F5344CB8AC3E}">
        <p14:creationId xmlns:p14="http://schemas.microsoft.com/office/powerpoint/2010/main" val="2358899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ABBAB-B7D6-410B-A988-56B32DAD0433}"/>
              </a:ext>
            </a:extLst>
          </p:cNvPr>
          <p:cNvSpPr>
            <a:spLocks noGrp="1"/>
          </p:cNvSpPr>
          <p:nvPr>
            <p:ph type="title"/>
          </p:nvPr>
        </p:nvSpPr>
        <p:spPr/>
        <p:txBody>
          <a:bodyPr/>
          <a:lstStyle/>
          <a:p>
            <a:r>
              <a:rPr lang="en-GB"/>
              <a:t>Correcting the misconception</a:t>
            </a:r>
          </a:p>
        </p:txBody>
      </p:sp>
      <p:sp>
        <p:nvSpPr>
          <p:cNvPr id="3" name="Slide Number Placeholder 2">
            <a:extLst>
              <a:ext uri="{FF2B5EF4-FFF2-40B4-BE49-F238E27FC236}">
                <a16:creationId xmlns:a16="http://schemas.microsoft.com/office/drawing/2014/main" id="{1B0A2BE1-F00C-40F4-942C-A4FBB325DFDE}"/>
              </a:ext>
            </a:extLst>
          </p:cNvPr>
          <p:cNvSpPr>
            <a:spLocks noGrp="1"/>
          </p:cNvSpPr>
          <p:nvPr>
            <p:ph type="sldNum" sz="quarter" idx="12"/>
          </p:nvPr>
        </p:nvSpPr>
        <p:spPr/>
        <p:txBody>
          <a:bodyPr/>
          <a:lstStyle/>
          <a:p>
            <a:fld id="{6B6EFD66-0F65-0C43-B4F5-A9CE99357F25}" type="slidenum">
              <a:rPr lang="en-GB" smtClean="0"/>
              <a:t>15</a:t>
            </a:fld>
            <a:endParaRPr lang="en-GB"/>
          </a:p>
        </p:txBody>
      </p:sp>
      <p:sp>
        <p:nvSpPr>
          <p:cNvPr id="11" name="Content Placeholder 10">
            <a:extLst>
              <a:ext uri="{FF2B5EF4-FFF2-40B4-BE49-F238E27FC236}">
                <a16:creationId xmlns:a16="http://schemas.microsoft.com/office/drawing/2014/main" id="{9F1DB32E-C9BB-481F-8D3D-9CA7F898CB7C}"/>
              </a:ext>
            </a:extLst>
          </p:cNvPr>
          <p:cNvSpPr>
            <a:spLocks noGrp="1"/>
          </p:cNvSpPr>
          <p:nvPr>
            <p:ph idx="1"/>
          </p:nvPr>
        </p:nvSpPr>
        <p:spPr/>
        <p:txBody>
          <a:bodyPr/>
          <a:lstStyle/>
          <a:p>
            <a:r>
              <a:rPr lang="en-GB"/>
              <a:t>Success criteria:</a:t>
            </a:r>
          </a:p>
        </p:txBody>
      </p:sp>
      <p:sp>
        <p:nvSpPr>
          <p:cNvPr id="13" name="Content Placeholder 12">
            <a:extLst>
              <a:ext uri="{FF2B5EF4-FFF2-40B4-BE49-F238E27FC236}">
                <a16:creationId xmlns:a16="http://schemas.microsoft.com/office/drawing/2014/main" id="{270D1E60-BA42-42B9-9CB4-DF4F198A42B9}"/>
              </a:ext>
            </a:extLst>
          </p:cNvPr>
          <p:cNvSpPr>
            <a:spLocks noGrp="1"/>
          </p:cNvSpPr>
          <p:nvPr>
            <p:ph idx="13"/>
          </p:nvPr>
        </p:nvSpPr>
        <p:spPr>
          <a:xfrm>
            <a:off x="6727829" y="2228237"/>
            <a:ext cx="4829172" cy="3810462"/>
          </a:xfrm>
        </p:spPr>
        <p:txBody>
          <a:bodyPr>
            <a:normAutofit fontScale="92500"/>
          </a:bodyPr>
          <a:lstStyle/>
          <a:p>
            <a:r>
              <a:rPr lang="en-GB"/>
              <a:t>Success criteria:</a:t>
            </a:r>
          </a:p>
          <a:p>
            <a:pPr marL="457200" indent="-457200">
              <a:buFont typeface="Arial" panose="020B0604020202020204" pitchFamily="34" charset="0"/>
              <a:buChar char="•"/>
            </a:pPr>
            <a:r>
              <a:rPr lang="en-GB" b="0"/>
              <a:t>Contains a refutation</a:t>
            </a:r>
          </a:p>
          <a:p>
            <a:endParaRPr lang="en-GB" b="0"/>
          </a:p>
          <a:p>
            <a:pPr marL="457200" indent="-457200">
              <a:buFont typeface="Arial" panose="020B0604020202020204" pitchFamily="34" charset="0"/>
              <a:buChar char="•"/>
            </a:pPr>
            <a:r>
              <a:rPr lang="en-GB" b="0"/>
              <a:t>States the correct answer</a:t>
            </a:r>
          </a:p>
          <a:p>
            <a:endParaRPr lang="en-GB" b="0"/>
          </a:p>
          <a:p>
            <a:pPr marL="457200" indent="-457200">
              <a:buFont typeface="Arial" panose="020B0604020202020204" pitchFamily="34" charset="0"/>
              <a:buChar char="•"/>
            </a:pPr>
            <a:r>
              <a:rPr lang="en-GB" b="0"/>
              <a:t>Provides an explanation</a:t>
            </a:r>
          </a:p>
          <a:p>
            <a:endParaRPr lang="en-GB"/>
          </a:p>
        </p:txBody>
      </p:sp>
      <p:sp>
        <p:nvSpPr>
          <p:cNvPr id="4" name="Rectangle: Top Corners Snipped 3">
            <a:extLst>
              <a:ext uri="{FF2B5EF4-FFF2-40B4-BE49-F238E27FC236}">
                <a16:creationId xmlns:a16="http://schemas.microsoft.com/office/drawing/2014/main" id="{EF38287A-15DA-44C5-A5F8-61A99201F39D}"/>
              </a:ext>
            </a:extLst>
          </p:cNvPr>
          <p:cNvSpPr/>
          <p:nvPr/>
        </p:nvSpPr>
        <p:spPr>
          <a:xfrm>
            <a:off x="631826" y="2166980"/>
            <a:ext cx="4829173" cy="4052845"/>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t>     </a:t>
            </a:r>
          </a:p>
        </p:txBody>
      </p:sp>
      <p:sp>
        <p:nvSpPr>
          <p:cNvPr id="12" name="Freeform 74">
            <a:extLst>
              <a:ext uri="{FF2B5EF4-FFF2-40B4-BE49-F238E27FC236}">
                <a16:creationId xmlns:a16="http://schemas.microsoft.com/office/drawing/2014/main" id="{A98C1EAF-155D-4D02-B467-A4D78477E960}"/>
              </a:ext>
            </a:extLst>
          </p:cNvPr>
          <p:cNvSpPr/>
          <p:nvPr/>
        </p:nvSpPr>
        <p:spPr>
          <a:xfrm>
            <a:off x="263548" y="1937998"/>
            <a:ext cx="1024843" cy="1078830"/>
          </a:xfrm>
          <a:custGeom>
            <a:avLst/>
            <a:gdLst>
              <a:gd name="connsiteX0" fmla="*/ 0 w 704972"/>
              <a:gd name="connsiteY0" fmla="*/ 0 h 759898"/>
              <a:gd name="connsiteX1" fmla="*/ 42286 w 704972"/>
              <a:gd name="connsiteY1" fmla="*/ 0 h 759898"/>
              <a:gd name="connsiteX2" fmla="*/ 281958 w 704972"/>
              <a:gd name="connsiteY2" fmla="*/ 239194 h 759898"/>
              <a:gd name="connsiteX3" fmla="*/ 281958 w 704972"/>
              <a:gd name="connsiteY3" fmla="*/ 0 h 759898"/>
              <a:gd name="connsiteX4" fmla="*/ 324282 w 704972"/>
              <a:gd name="connsiteY4" fmla="*/ 0 h 759898"/>
              <a:gd name="connsiteX5" fmla="*/ 704972 w 704972"/>
              <a:gd name="connsiteY5" fmla="*/ 379968 h 759898"/>
              <a:gd name="connsiteX6" fmla="*/ 324282 w 704972"/>
              <a:gd name="connsiteY6" fmla="*/ 759898 h 759898"/>
              <a:gd name="connsiteX7" fmla="*/ 281958 w 704972"/>
              <a:gd name="connsiteY7" fmla="*/ 759898 h 759898"/>
              <a:gd name="connsiteX8" fmla="*/ 281958 w 704972"/>
              <a:gd name="connsiteY8" fmla="*/ 520728 h 759898"/>
              <a:gd name="connsiteX9" fmla="*/ 42286 w 704972"/>
              <a:gd name="connsiteY9" fmla="*/ 759898 h 759898"/>
              <a:gd name="connsiteX10" fmla="*/ 0 w 704972"/>
              <a:gd name="connsiteY10" fmla="*/ 759898 h 75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4972" h="759898">
                <a:moveTo>
                  <a:pt x="0" y="0"/>
                </a:moveTo>
                <a:lnTo>
                  <a:pt x="42286" y="0"/>
                </a:lnTo>
                <a:lnTo>
                  <a:pt x="281958" y="239194"/>
                </a:lnTo>
                <a:lnTo>
                  <a:pt x="281958" y="0"/>
                </a:lnTo>
                <a:lnTo>
                  <a:pt x="324282" y="0"/>
                </a:lnTo>
                <a:lnTo>
                  <a:pt x="704972" y="379968"/>
                </a:lnTo>
                <a:lnTo>
                  <a:pt x="324282" y="759898"/>
                </a:lnTo>
                <a:lnTo>
                  <a:pt x="281958" y="759898"/>
                </a:lnTo>
                <a:lnTo>
                  <a:pt x="281958" y="520728"/>
                </a:lnTo>
                <a:lnTo>
                  <a:pt x="42286" y="759898"/>
                </a:lnTo>
                <a:lnTo>
                  <a:pt x="0" y="759898"/>
                </a:lnTo>
                <a:close/>
              </a:path>
            </a:pathLst>
          </a:custGeom>
          <a:solidFill>
            <a:schemeClr val="accent1"/>
          </a:solidFill>
          <a:ln w="9525" cap="flat">
            <a:noFill/>
            <a:prstDash val="solid"/>
            <a:miter/>
          </a:ln>
        </p:spPr>
        <p:txBody>
          <a:bodyPr rtlCol="0" anchor="ctr"/>
          <a:lstStyle/>
          <a:p>
            <a:endParaRPr lang="en-GB"/>
          </a:p>
        </p:txBody>
      </p:sp>
      <p:sp>
        <p:nvSpPr>
          <p:cNvPr id="14" name="TextBox 13">
            <a:extLst>
              <a:ext uri="{FF2B5EF4-FFF2-40B4-BE49-F238E27FC236}">
                <a16:creationId xmlns:a16="http://schemas.microsoft.com/office/drawing/2014/main" id="{4877704F-1954-47C4-B0E2-8648AD52DEC7}"/>
              </a:ext>
            </a:extLst>
          </p:cNvPr>
          <p:cNvSpPr txBox="1"/>
          <p:nvPr/>
        </p:nvSpPr>
        <p:spPr>
          <a:xfrm>
            <a:off x="1288391" y="2228237"/>
            <a:ext cx="4363935" cy="3631763"/>
          </a:xfrm>
          <a:prstGeom prst="rect">
            <a:avLst/>
          </a:prstGeom>
          <a:noFill/>
        </p:spPr>
        <p:txBody>
          <a:bodyPr wrap="square" lIns="91440" tIns="45720" rIns="91440" bIns="45720" rtlCol="0" anchor="t">
            <a:spAutoFit/>
          </a:bodyPr>
          <a:lstStyle/>
          <a:p>
            <a:r>
              <a:rPr lang="en-GB" sz="2400" b="1" dirty="0"/>
              <a:t>Discuss and script:</a:t>
            </a:r>
          </a:p>
          <a:p>
            <a:endParaRPr lang="en-GB" sz="2400" dirty="0"/>
          </a:p>
          <a:p>
            <a:r>
              <a:rPr lang="en-GB" sz="2400" dirty="0"/>
              <a:t>Using the success criteria, script a refutation text for the following misconception:</a:t>
            </a:r>
          </a:p>
          <a:p>
            <a:endParaRPr lang="en-GB" sz="2400" dirty="0">
              <a:cs typeface="Arial"/>
            </a:endParaRPr>
          </a:p>
          <a:p>
            <a:r>
              <a:rPr lang="en-GB" sz="2400" b="1" i="0" u="none" strike="noStrike" baseline="0" dirty="0">
                <a:solidFill>
                  <a:srgbClr val="000000"/>
                </a:solidFill>
              </a:rPr>
              <a:t>All metals are attracted to a magnet.</a:t>
            </a:r>
          </a:p>
          <a:p>
            <a:pPr marL="342900" indent="-342900">
              <a:buFont typeface="Arial"/>
              <a:buChar char="•"/>
            </a:pPr>
            <a:endParaRPr lang="en-GB" sz="2000" dirty="0">
              <a:cs typeface="Arial"/>
            </a:endParaRPr>
          </a:p>
          <a:p>
            <a:endParaRPr lang="en-GB" dirty="0">
              <a:cs typeface="Arial" panose="020B0604020202020204"/>
            </a:endParaRPr>
          </a:p>
        </p:txBody>
      </p:sp>
    </p:spTree>
    <p:extLst>
      <p:ext uri="{BB962C8B-B14F-4D97-AF65-F5344CB8AC3E}">
        <p14:creationId xmlns:p14="http://schemas.microsoft.com/office/powerpoint/2010/main" val="162129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2D1DC-EA7E-4554-AEE6-261097941D60}"/>
              </a:ext>
            </a:extLst>
          </p:cNvPr>
          <p:cNvSpPr>
            <a:spLocks noGrp="1"/>
          </p:cNvSpPr>
          <p:nvPr>
            <p:ph type="title"/>
          </p:nvPr>
        </p:nvSpPr>
        <p:spPr/>
        <p:txBody>
          <a:bodyPr/>
          <a:lstStyle/>
          <a:p>
            <a:r>
              <a:rPr lang="en-GB"/>
              <a:t>Structuring tasks carefully</a:t>
            </a:r>
          </a:p>
        </p:txBody>
      </p:sp>
      <p:sp>
        <p:nvSpPr>
          <p:cNvPr id="3" name="Slide Number Placeholder 2">
            <a:extLst>
              <a:ext uri="{FF2B5EF4-FFF2-40B4-BE49-F238E27FC236}">
                <a16:creationId xmlns:a16="http://schemas.microsoft.com/office/drawing/2014/main" id="{92FEFAF7-7D28-4404-A169-5DA9C4A904FC}"/>
              </a:ext>
            </a:extLst>
          </p:cNvPr>
          <p:cNvSpPr>
            <a:spLocks noGrp="1"/>
          </p:cNvSpPr>
          <p:nvPr>
            <p:ph type="sldNum" sz="quarter" idx="12"/>
          </p:nvPr>
        </p:nvSpPr>
        <p:spPr/>
        <p:txBody>
          <a:bodyPr/>
          <a:lstStyle/>
          <a:p>
            <a:fld id="{6B6EFD66-0F65-0C43-B4F5-A9CE99357F25}" type="slidenum">
              <a:rPr lang="en-GB" smtClean="0"/>
              <a:t>16</a:t>
            </a:fld>
            <a:endParaRPr lang="en-GB"/>
          </a:p>
        </p:txBody>
      </p:sp>
      <p:pic>
        <p:nvPicPr>
          <p:cNvPr id="4" name="Picture 3">
            <a:extLst>
              <a:ext uri="{FF2B5EF4-FFF2-40B4-BE49-F238E27FC236}">
                <a16:creationId xmlns:a16="http://schemas.microsoft.com/office/drawing/2014/main" id="{C7703F0D-9275-4140-8660-352DDD66A1DF}"/>
              </a:ext>
            </a:extLst>
          </p:cNvPr>
          <p:cNvPicPr>
            <a:picLocks noChangeAspect="1"/>
          </p:cNvPicPr>
          <p:nvPr/>
        </p:nvPicPr>
        <p:blipFill>
          <a:blip r:embed="rId3">
            <a:clrChange>
              <a:clrFrom>
                <a:srgbClr val="FAFAFA"/>
              </a:clrFrom>
              <a:clrTo>
                <a:srgbClr val="FAFAFA">
                  <a:alpha val="0"/>
                </a:srgbClr>
              </a:clrTo>
            </a:clrChange>
            <a:alphaModFix/>
            <a:duotone>
              <a:schemeClr val="accent1">
                <a:shade val="45000"/>
                <a:satMod val="135000"/>
              </a:schemeClr>
              <a:prstClr val="white"/>
            </a:duotone>
          </a:blip>
          <a:stretch>
            <a:fillRect/>
          </a:stretch>
        </p:blipFill>
        <p:spPr>
          <a:xfrm>
            <a:off x="797527" y="3268137"/>
            <a:ext cx="779412" cy="797970"/>
          </a:xfrm>
          <a:prstGeom prst="rect">
            <a:avLst/>
          </a:prstGeom>
          <a:ln>
            <a:noFill/>
          </a:ln>
        </p:spPr>
      </p:pic>
      <p:sp>
        <p:nvSpPr>
          <p:cNvPr id="5" name="Rectangle: Top Corners Snipped 4">
            <a:extLst>
              <a:ext uri="{FF2B5EF4-FFF2-40B4-BE49-F238E27FC236}">
                <a16:creationId xmlns:a16="http://schemas.microsoft.com/office/drawing/2014/main" id="{5810DCE8-AA30-4505-BAC1-3E3AD28ABA81}"/>
              </a:ext>
            </a:extLst>
          </p:cNvPr>
          <p:cNvSpPr/>
          <p:nvPr/>
        </p:nvSpPr>
        <p:spPr>
          <a:xfrm>
            <a:off x="1285690" y="2888839"/>
            <a:ext cx="942488" cy="518855"/>
          </a:xfrm>
          <a:prstGeom prst="snip2SameRect">
            <a:avLst>
              <a:gd name="adj1" fmla="val 9849"/>
              <a:gd name="adj2" fmla="val 9435"/>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solidFill>
                <a:schemeClr val="tx1"/>
              </a:solidFill>
              <a:cs typeface="Arial"/>
            </a:endParaRPr>
          </a:p>
        </p:txBody>
      </p:sp>
      <p:sp>
        <p:nvSpPr>
          <p:cNvPr id="6" name="TextBox 5">
            <a:extLst>
              <a:ext uri="{FF2B5EF4-FFF2-40B4-BE49-F238E27FC236}">
                <a16:creationId xmlns:a16="http://schemas.microsoft.com/office/drawing/2014/main" id="{22AAC137-2C3D-4273-B2A8-6701BB4A3910}"/>
              </a:ext>
            </a:extLst>
          </p:cNvPr>
          <p:cNvSpPr txBox="1"/>
          <p:nvPr/>
        </p:nvSpPr>
        <p:spPr>
          <a:xfrm>
            <a:off x="2390687" y="3115306"/>
            <a:ext cx="6332220" cy="584775"/>
          </a:xfrm>
          <a:prstGeom prst="rect">
            <a:avLst/>
          </a:prstGeom>
          <a:noFill/>
        </p:spPr>
        <p:txBody>
          <a:bodyPr wrap="square" rtlCol="0">
            <a:spAutoFit/>
          </a:bodyPr>
          <a:lstStyle/>
          <a:p>
            <a:r>
              <a:rPr lang="en-GB" sz="3200"/>
              <a:t>Using concept cartoons</a:t>
            </a:r>
          </a:p>
        </p:txBody>
      </p:sp>
    </p:spTree>
    <p:extLst>
      <p:ext uri="{BB962C8B-B14F-4D97-AF65-F5344CB8AC3E}">
        <p14:creationId xmlns:p14="http://schemas.microsoft.com/office/powerpoint/2010/main" val="33249346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34908-201E-4E95-A165-8ACDFB25E64B}"/>
              </a:ext>
            </a:extLst>
          </p:cNvPr>
          <p:cNvSpPr>
            <a:spLocks noGrp="1"/>
          </p:cNvSpPr>
          <p:nvPr>
            <p:ph type="title"/>
          </p:nvPr>
        </p:nvSpPr>
        <p:spPr>
          <a:xfrm>
            <a:off x="346076" y="593770"/>
            <a:ext cx="12874624" cy="852155"/>
          </a:xfrm>
        </p:spPr>
        <p:txBody>
          <a:bodyPr/>
          <a:lstStyle/>
          <a:p>
            <a:r>
              <a:rPr lang="en-GB"/>
              <a:t>Structuring tasks carefully</a:t>
            </a:r>
          </a:p>
        </p:txBody>
      </p:sp>
      <p:sp>
        <p:nvSpPr>
          <p:cNvPr id="4" name="Slide Number Placeholder 3">
            <a:extLst>
              <a:ext uri="{FF2B5EF4-FFF2-40B4-BE49-F238E27FC236}">
                <a16:creationId xmlns:a16="http://schemas.microsoft.com/office/drawing/2014/main" id="{72283CDD-0923-4FEF-932F-4B11817E33A2}"/>
              </a:ext>
            </a:extLst>
          </p:cNvPr>
          <p:cNvSpPr>
            <a:spLocks noGrp="1"/>
          </p:cNvSpPr>
          <p:nvPr>
            <p:ph type="sldNum" sz="quarter" idx="12"/>
          </p:nvPr>
        </p:nvSpPr>
        <p:spPr>
          <a:xfrm>
            <a:off x="10746800" y="6521543"/>
            <a:ext cx="807025" cy="153888"/>
          </a:xfrm>
        </p:spPr>
        <p:txBody>
          <a:bodyPr/>
          <a:lstStyle/>
          <a:p>
            <a:fld id="{6B6EFD66-0F65-0C43-B4F5-A9CE99357F25}" type="slidenum">
              <a:rPr lang="en-GB" smtClean="0"/>
              <a:t>17</a:t>
            </a:fld>
            <a:endParaRPr lang="en-GB"/>
          </a:p>
        </p:txBody>
      </p:sp>
      <p:sp>
        <p:nvSpPr>
          <p:cNvPr id="7" name="Rectangle: Top Corners Snipped 6">
            <a:extLst>
              <a:ext uri="{FF2B5EF4-FFF2-40B4-BE49-F238E27FC236}">
                <a16:creationId xmlns:a16="http://schemas.microsoft.com/office/drawing/2014/main" id="{0DCDE940-4147-41C1-9BAD-5F52A498E0E8}"/>
              </a:ext>
            </a:extLst>
          </p:cNvPr>
          <p:cNvSpPr/>
          <p:nvPr/>
        </p:nvSpPr>
        <p:spPr>
          <a:xfrm>
            <a:off x="2574121" y="1445925"/>
            <a:ext cx="7037408" cy="117049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a:solidFill>
                  <a:schemeClr val="bg1"/>
                </a:solidFill>
              </a:rPr>
              <a:t>Formative assessment </a:t>
            </a:r>
          </a:p>
        </p:txBody>
      </p:sp>
      <p:sp>
        <p:nvSpPr>
          <p:cNvPr id="8" name="Rectangle: Top Corners Snipped 7">
            <a:extLst>
              <a:ext uri="{FF2B5EF4-FFF2-40B4-BE49-F238E27FC236}">
                <a16:creationId xmlns:a16="http://schemas.microsoft.com/office/drawing/2014/main" id="{CD4A5292-406E-411F-A913-34813F985F42}"/>
              </a:ext>
            </a:extLst>
          </p:cNvPr>
          <p:cNvSpPr/>
          <p:nvPr/>
        </p:nvSpPr>
        <p:spPr>
          <a:xfrm>
            <a:off x="3877570" y="2840785"/>
            <a:ext cx="4430509" cy="1170491"/>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Identify misconceptions </a:t>
            </a:r>
            <a:endParaRPr lang="en-GB" sz="2400"/>
          </a:p>
        </p:txBody>
      </p:sp>
      <p:sp>
        <p:nvSpPr>
          <p:cNvPr id="9" name="Rectangle: Top Corners Snipped 8">
            <a:extLst>
              <a:ext uri="{FF2B5EF4-FFF2-40B4-BE49-F238E27FC236}">
                <a16:creationId xmlns:a16="http://schemas.microsoft.com/office/drawing/2014/main" id="{C9F64B92-CF92-4B52-ABB6-BBAB71959084}"/>
              </a:ext>
            </a:extLst>
          </p:cNvPr>
          <p:cNvSpPr/>
          <p:nvPr/>
        </p:nvSpPr>
        <p:spPr>
          <a:xfrm>
            <a:off x="3877569" y="4110080"/>
            <a:ext cx="4430509" cy="1170491"/>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Inform planning</a:t>
            </a:r>
            <a:endParaRPr lang="en-GB" sz="2400"/>
          </a:p>
        </p:txBody>
      </p:sp>
      <p:sp>
        <p:nvSpPr>
          <p:cNvPr id="12" name="Rectangle: Top Corners Snipped 11">
            <a:extLst>
              <a:ext uri="{FF2B5EF4-FFF2-40B4-BE49-F238E27FC236}">
                <a16:creationId xmlns:a16="http://schemas.microsoft.com/office/drawing/2014/main" id="{06F826EE-ABDD-4091-8A51-D38D52FD2546}"/>
              </a:ext>
            </a:extLst>
          </p:cNvPr>
          <p:cNvSpPr/>
          <p:nvPr/>
        </p:nvSpPr>
        <p:spPr>
          <a:xfrm>
            <a:off x="3877569" y="5379375"/>
            <a:ext cx="4430509" cy="1170491"/>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Address misconceptions  </a:t>
            </a:r>
            <a:endParaRPr lang="en-GB" sz="2400"/>
          </a:p>
        </p:txBody>
      </p:sp>
    </p:spTree>
    <p:extLst>
      <p:ext uri="{BB962C8B-B14F-4D97-AF65-F5344CB8AC3E}">
        <p14:creationId xmlns:p14="http://schemas.microsoft.com/office/powerpoint/2010/main" val="1431309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75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0AC9C-597D-4550-8679-EC48C7C496D8}"/>
              </a:ext>
            </a:extLst>
          </p:cNvPr>
          <p:cNvSpPr>
            <a:spLocks noGrp="1"/>
          </p:cNvSpPr>
          <p:nvPr>
            <p:ph type="title"/>
          </p:nvPr>
        </p:nvSpPr>
        <p:spPr/>
        <p:txBody>
          <a:bodyPr/>
          <a:lstStyle/>
          <a:p>
            <a:r>
              <a:rPr lang="en-GB"/>
              <a:t>Identifying misconceptions</a:t>
            </a:r>
          </a:p>
        </p:txBody>
      </p:sp>
      <p:sp>
        <p:nvSpPr>
          <p:cNvPr id="3" name="Slide Number Placeholder 2">
            <a:extLst>
              <a:ext uri="{FF2B5EF4-FFF2-40B4-BE49-F238E27FC236}">
                <a16:creationId xmlns:a16="http://schemas.microsoft.com/office/drawing/2014/main" id="{1B83CC10-34B1-4601-9933-4C902FD06EE6}"/>
              </a:ext>
            </a:extLst>
          </p:cNvPr>
          <p:cNvSpPr>
            <a:spLocks noGrp="1"/>
          </p:cNvSpPr>
          <p:nvPr>
            <p:ph type="sldNum" sz="quarter" idx="12"/>
          </p:nvPr>
        </p:nvSpPr>
        <p:spPr>
          <a:xfrm>
            <a:off x="11150312" y="6611922"/>
            <a:ext cx="807025" cy="153888"/>
          </a:xfrm>
        </p:spPr>
        <p:txBody>
          <a:bodyPr/>
          <a:lstStyle/>
          <a:p>
            <a:fld id="{6B6EFD66-0F65-0C43-B4F5-A9CE99357F25}" type="slidenum">
              <a:rPr lang="en-GB" dirty="0" smtClean="0"/>
              <a:t>18</a:t>
            </a:fld>
            <a:endParaRPr lang="en-GB"/>
          </a:p>
        </p:txBody>
      </p:sp>
      <p:sp>
        <p:nvSpPr>
          <p:cNvPr id="11" name="Rectangle: Top Corners Snipped 10">
            <a:extLst>
              <a:ext uri="{FF2B5EF4-FFF2-40B4-BE49-F238E27FC236}">
                <a16:creationId xmlns:a16="http://schemas.microsoft.com/office/drawing/2014/main" id="{35A6EC1D-BCF1-424C-8C60-61761A9C0EA7}"/>
              </a:ext>
            </a:extLst>
          </p:cNvPr>
          <p:cNvSpPr/>
          <p:nvPr/>
        </p:nvSpPr>
        <p:spPr>
          <a:xfrm>
            <a:off x="416118" y="1313845"/>
            <a:ext cx="3373007" cy="108363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600" b="1">
                <a:cs typeface="Arial"/>
              </a:rPr>
              <a:t>Shadows </a:t>
            </a:r>
          </a:p>
        </p:txBody>
      </p:sp>
      <p:sp>
        <p:nvSpPr>
          <p:cNvPr id="14" name="Rectangle: Top Corners Snipped 13">
            <a:extLst>
              <a:ext uri="{FF2B5EF4-FFF2-40B4-BE49-F238E27FC236}">
                <a16:creationId xmlns:a16="http://schemas.microsoft.com/office/drawing/2014/main" id="{A13A22A4-56E3-4DAB-8AFB-C71582F63C2F}"/>
              </a:ext>
            </a:extLst>
          </p:cNvPr>
          <p:cNvSpPr/>
          <p:nvPr/>
        </p:nvSpPr>
        <p:spPr>
          <a:xfrm>
            <a:off x="416118" y="2631362"/>
            <a:ext cx="2891688" cy="1669025"/>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000">
                <a:solidFill>
                  <a:schemeClr val="tx1"/>
                </a:solidFill>
              </a:rPr>
              <a:t>My shadow is biggest when I am close to the screen and far away from the lamp.</a:t>
            </a:r>
            <a:endParaRPr lang="en-GB" sz="2000">
              <a:solidFill>
                <a:schemeClr val="tx1"/>
              </a:solidFill>
              <a:cs typeface="Arial"/>
            </a:endParaRPr>
          </a:p>
        </p:txBody>
      </p:sp>
      <p:sp>
        <p:nvSpPr>
          <p:cNvPr id="16" name="Rectangle: Top Corners Snipped 15">
            <a:extLst>
              <a:ext uri="{FF2B5EF4-FFF2-40B4-BE49-F238E27FC236}">
                <a16:creationId xmlns:a16="http://schemas.microsoft.com/office/drawing/2014/main" id="{7001D51A-BE6E-46F9-9DFB-076284683A07}"/>
              </a:ext>
            </a:extLst>
          </p:cNvPr>
          <p:cNvSpPr/>
          <p:nvPr/>
        </p:nvSpPr>
        <p:spPr>
          <a:xfrm>
            <a:off x="1913924" y="4373976"/>
            <a:ext cx="2625715" cy="1525251"/>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000">
                <a:solidFill>
                  <a:schemeClr val="tx1"/>
                </a:solidFill>
              </a:rPr>
              <a:t>Standing close to the lamp makes your shadow clearer. </a:t>
            </a:r>
          </a:p>
        </p:txBody>
      </p:sp>
      <p:sp>
        <p:nvSpPr>
          <p:cNvPr id="18" name="Rectangle: Top Corners Snipped 17">
            <a:extLst>
              <a:ext uri="{FF2B5EF4-FFF2-40B4-BE49-F238E27FC236}">
                <a16:creationId xmlns:a16="http://schemas.microsoft.com/office/drawing/2014/main" id="{FE09BD41-1352-437A-A1C7-10A66343B8D0}"/>
              </a:ext>
            </a:extLst>
          </p:cNvPr>
          <p:cNvSpPr/>
          <p:nvPr/>
        </p:nvSpPr>
        <p:spPr>
          <a:xfrm>
            <a:off x="5068120" y="4503942"/>
            <a:ext cx="2322736" cy="1438986"/>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000">
                <a:solidFill>
                  <a:schemeClr val="tx1"/>
                </a:solidFill>
              </a:rPr>
              <a:t>The shadow is the same no matter where you stand. </a:t>
            </a:r>
          </a:p>
        </p:txBody>
      </p:sp>
      <p:sp>
        <p:nvSpPr>
          <p:cNvPr id="20" name="Rectangle: Top Corners Snipped 19">
            <a:extLst>
              <a:ext uri="{FF2B5EF4-FFF2-40B4-BE49-F238E27FC236}">
                <a16:creationId xmlns:a16="http://schemas.microsoft.com/office/drawing/2014/main" id="{E50E290B-F289-4CE1-8B69-58DFC7E353F1}"/>
              </a:ext>
            </a:extLst>
          </p:cNvPr>
          <p:cNvSpPr/>
          <p:nvPr/>
        </p:nvSpPr>
        <p:spPr>
          <a:xfrm>
            <a:off x="4674140" y="1813709"/>
            <a:ext cx="2716716" cy="1697779"/>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000">
                <a:solidFill>
                  <a:schemeClr val="tx1"/>
                </a:solidFill>
                <a:cs typeface="Arial"/>
              </a:rPr>
              <a:t>Your shadow is biggest when you are closer to the lamp.</a:t>
            </a:r>
          </a:p>
        </p:txBody>
      </p:sp>
      <p:sp>
        <p:nvSpPr>
          <p:cNvPr id="4" name="TextBox 3">
            <a:extLst>
              <a:ext uri="{FF2B5EF4-FFF2-40B4-BE49-F238E27FC236}">
                <a16:creationId xmlns:a16="http://schemas.microsoft.com/office/drawing/2014/main" id="{FF488FFF-2314-4CED-9E9E-262A1140A00C}"/>
              </a:ext>
            </a:extLst>
          </p:cNvPr>
          <p:cNvSpPr txBox="1"/>
          <p:nvPr/>
        </p:nvSpPr>
        <p:spPr>
          <a:xfrm>
            <a:off x="5800264" y="6235248"/>
            <a:ext cx="2490719" cy="523220"/>
          </a:xfrm>
          <a:prstGeom prst="rect">
            <a:avLst/>
          </a:prstGeom>
          <a:noFill/>
        </p:spPr>
        <p:txBody>
          <a:bodyPr wrap="square" lIns="91440" tIns="45720" rIns="91440" bIns="45720" rtlCol="0" anchor="t">
            <a:spAutoFit/>
          </a:bodyPr>
          <a:lstStyle/>
          <a:p>
            <a:r>
              <a:rPr lang="en-GB" sz="1400"/>
              <a:t>(Adapted from Millgate House Education LTD)</a:t>
            </a:r>
          </a:p>
        </p:txBody>
      </p:sp>
      <p:sp>
        <p:nvSpPr>
          <p:cNvPr id="6" name="TextBox 5">
            <a:extLst>
              <a:ext uri="{FF2B5EF4-FFF2-40B4-BE49-F238E27FC236}">
                <a16:creationId xmlns:a16="http://schemas.microsoft.com/office/drawing/2014/main" id="{A238CBB9-43B6-4A56-8954-6945201F203C}"/>
              </a:ext>
            </a:extLst>
          </p:cNvPr>
          <p:cNvSpPr txBox="1"/>
          <p:nvPr/>
        </p:nvSpPr>
        <p:spPr>
          <a:xfrm>
            <a:off x="9085787" y="2039742"/>
            <a:ext cx="3054393" cy="830997"/>
          </a:xfrm>
          <a:prstGeom prst="rect">
            <a:avLst/>
          </a:prstGeom>
          <a:noFill/>
        </p:spPr>
        <p:txBody>
          <a:bodyPr wrap="square" rtlCol="0">
            <a:spAutoFit/>
          </a:bodyPr>
          <a:lstStyle/>
          <a:p>
            <a:r>
              <a:rPr lang="en-GB" sz="2400"/>
              <a:t>Include common misconceptions</a:t>
            </a:r>
          </a:p>
        </p:txBody>
      </p:sp>
      <p:sp>
        <p:nvSpPr>
          <p:cNvPr id="7" name="Freeform 75">
            <a:extLst>
              <a:ext uri="{FF2B5EF4-FFF2-40B4-BE49-F238E27FC236}">
                <a16:creationId xmlns:a16="http://schemas.microsoft.com/office/drawing/2014/main" id="{AB51B455-A480-4147-9A94-F523088AA78F}"/>
              </a:ext>
            </a:extLst>
          </p:cNvPr>
          <p:cNvSpPr/>
          <p:nvPr/>
        </p:nvSpPr>
        <p:spPr>
          <a:xfrm>
            <a:off x="7565927" y="1963042"/>
            <a:ext cx="1508970" cy="637569"/>
          </a:xfrm>
          <a:custGeom>
            <a:avLst/>
            <a:gdLst>
              <a:gd name="connsiteX0" fmla="*/ 1360658 w 2105713"/>
              <a:gd name="connsiteY0" fmla="*/ 0 h 1341100"/>
              <a:gd name="connsiteX1" fmla="*/ 1435164 w 2105713"/>
              <a:gd name="connsiteY1" fmla="*/ 0 h 1341100"/>
              <a:gd name="connsiteX2" fmla="*/ 2105713 w 2105713"/>
              <a:gd name="connsiteY2" fmla="*/ 670550 h 1341100"/>
              <a:gd name="connsiteX3" fmla="*/ 1435164 w 2105713"/>
              <a:gd name="connsiteY3" fmla="*/ 1341100 h 1341100"/>
              <a:gd name="connsiteX4" fmla="*/ 1360658 w 2105713"/>
              <a:gd name="connsiteY4" fmla="*/ 1341100 h 1341100"/>
              <a:gd name="connsiteX5" fmla="*/ 1360658 w 2105713"/>
              <a:gd name="connsiteY5" fmla="*/ 903494 h 1341100"/>
              <a:gd name="connsiteX6" fmla="*/ 1359252 w 2105713"/>
              <a:gd name="connsiteY6" fmla="*/ 904901 h 1341100"/>
              <a:gd name="connsiteX7" fmla="*/ 46857 w 2105713"/>
              <a:gd name="connsiteY7" fmla="*/ 904901 h 1341100"/>
              <a:gd name="connsiteX8" fmla="*/ 0 w 2105713"/>
              <a:gd name="connsiteY8" fmla="*/ 858045 h 1341100"/>
              <a:gd name="connsiteX9" fmla="*/ 0 w 2105713"/>
              <a:gd name="connsiteY9" fmla="*/ 483055 h 1341100"/>
              <a:gd name="connsiteX10" fmla="*/ 46857 w 2105713"/>
              <a:gd name="connsiteY10" fmla="*/ 436199 h 1341100"/>
              <a:gd name="connsiteX11" fmla="*/ 1359252 w 2105713"/>
              <a:gd name="connsiteY11" fmla="*/ 436199 h 1341100"/>
              <a:gd name="connsiteX12" fmla="*/ 1360658 w 2105713"/>
              <a:gd name="connsiteY12" fmla="*/ 437606 h 134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05713" h="1341100">
                <a:moveTo>
                  <a:pt x="1360658" y="0"/>
                </a:moveTo>
                <a:lnTo>
                  <a:pt x="1435164" y="0"/>
                </a:lnTo>
                <a:lnTo>
                  <a:pt x="2105713" y="670550"/>
                </a:lnTo>
                <a:lnTo>
                  <a:pt x="1435164" y="1341100"/>
                </a:lnTo>
                <a:lnTo>
                  <a:pt x="1360658" y="1341100"/>
                </a:lnTo>
                <a:lnTo>
                  <a:pt x="1360658" y="903494"/>
                </a:lnTo>
                <a:lnTo>
                  <a:pt x="1359252" y="904901"/>
                </a:lnTo>
                <a:lnTo>
                  <a:pt x="46857" y="904901"/>
                </a:lnTo>
                <a:lnTo>
                  <a:pt x="0" y="858045"/>
                </a:lnTo>
                <a:lnTo>
                  <a:pt x="0" y="483055"/>
                </a:lnTo>
                <a:lnTo>
                  <a:pt x="46857" y="436199"/>
                </a:lnTo>
                <a:lnTo>
                  <a:pt x="1359252" y="436199"/>
                </a:lnTo>
                <a:lnTo>
                  <a:pt x="1360658" y="437606"/>
                </a:lnTo>
                <a:close/>
              </a:path>
            </a:pathLst>
          </a:custGeom>
          <a:solidFill>
            <a:schemeClr val="accent1"/>
          </a:solidFill>
          <a:ln w="9525" cap="flat">
            <a:noFill/>
            <a:prstDash val="solid"/>
            <a:miter/>
          </a:ln>
        </p:spPr>
        <p:txBody>
          <a:bodyPr rtlCol="0" anchor="ctr"/>
          <a:lstStyle/>
          <a:p>
            <a:endParaRPr lang="en-GB"/>
          </a:p>
        </p:txBody>
      </p:sp>
      <p:sp>
        <p:nvSpPr>
          <p:cNvPr id="8" name="TextBox 7">
            <a:extLst>
              <a:ext uri="{FF2B5EF4-FFF2-40B4-BE49-F238E27FC236}">
                <a16:creationId xmlns:a16="http://schemas.microsoft.com/office/drawing/2014/main" id="{AAFE87F3-CE18-4B52-9D80-D59C0BF6F534}"/>
              </a:ext>
            </a:extLst>
          </p:cNvPr>
          <p:cNvSpPr txBox="1"/>
          <p:nvPr/>
        </p:nvSpPr>
        <p:spPr>
          <a:xfrm>
            <a:off x="9085787" y="4907040"/>
            <a:ext cx="2759644" cy="830997"/>
          </a:xfrm>
          <a:prstGeom prst="rect">
            <a:avLst/>
          </a:prstGeom>
          <a:noFill/>
        </p:spPr>
        <p:txBody>
          <a:bodyPr wrap="square" rtlCol="0">
            <a:spAutoFit/>
          </a:bodyPr>
          <a:lstStyle/>
          <a:p>
            <a:r>
              <a:rPr lang="en-GB" sz="2400"/>
              <a:t>Challenge misconceptions</a:t>
            </a:r>
          </a:p>
        </p:txBody>
      </p:sp>
      <p:sp>
        <p:nvSpPr>
          <p:cNvPr id="10" name="TextBox 9">
            <a:extLst>
              <a:ext uri="{FF2B5EF4-FFF2-40B4-BE49-F238E27FC236}">
                <a16:creationId xmlns:a16="http://schemas.microsoft.com/office/drawing/2014/main" id="{4F12716C-2175-498B-9A88-83BEA5A4F57A}"/>
              </a:ext>
            </a:extLst>
          </p:cNvPr>
          <p:cNvSpPr txBox="1"/>
          <p:nvPr/>
        </p:nvSpPr>
        <p:spPr>
          <a:xfrm>
            <a:off x="9085787" y="3386824"/>
            <a:ext cx="3672467" cy="1200329"/>
          </a:xfrm>
          <a:prstGeom prst="rect">
            <a:avLst/>
          </a:prstGeom>
          <a:noFill/>
        </p:spPr>
        <p:txBody>
          <a:bodyPr wrap="square" rtlCol="0">
            <a:spAutoFit/>
          </a:bodyPr>
          <a:lstStyle/>
          <a:p>
            <a:r>
              <a:rPr lang="en-GB" sz="2400"/>
              <a:t>Plausible viewpoints which generate </a:t>
            </a:r>
            <a:r>
              <a:rPr lang="en-GB" sz="2400" b="1"/>
              <a:t>cognitive conflict</a:t>
            </a:r>
          </a:p>
        </p:txBody>
      </p:sp>
      <p:pic>
        <p:nvPicPr>
          <p:cNvPr id="21" name="Picture 20">
            <a:extLst>
              <a:ext uri="{FF2B5EF4-FFF2-40B4-BE49-F238E27FC236}">
                <a16:creationId xmlns:a16="http://schemas.microsoft.com/office/drawing/2014/main" id="{1DCFC2C6-718C-46C2-B984-D29AD68F0448}"/>
              </a:ext>
            </a:extLst>
          </p:cNvPr>
          <p:cNvPicPr>
            <a:picLocks noChangeAspect="1"/>
          </p:cNvPicPr>
          <p:nvPr/>
        </p:nvPicPr>
        <p:blipFill>
          <a:blip r:embed="rId3">
            <a:clrChange>
              <a:clrFrom>
                <a:srgbClr val="FAFAFA"/>
              </a:clrFrom>
              <a:clrTo>
                <a:srgbClr val="FAFAFA">
                  <a:alpha val="0"/>
                </a:srgbClr>
              </a:clrTo>
            </a:clrChange>
            <a:alphaModFix/>
          </a:blip>
          <a:stretch>
            <a:fillRect/>
          </a:stretch>
        </p:blipFill>
        <p:spPr>
          <a:xfrm>
            <a:off x="-16381" y="4098336"/>
            <a:ext cx="1098933" cy="1125099"/>
          </a:xfrm>
          <a:prstGeom prst="rect">
            <a:avLst/>
          </a:prstGeom>
        </p:spPr>
      </p:pic>
      <p:sp>
        <p:nvSpPr>
          <p:cNvPr id="22" name="Freeform 75">
            <a:extLst>
              <a:ext uri="{FF2B5EF4-FFF2-40B4-BE49-F238E27FC236}">
                <a16:creationId xmlns:a16="http://schemas.microsoft.com/office/drawing/2014/main" id="{90862D8B-8D32-4B33-84E0-6C2F7AE1EDC3}"/>
              </a:ext>
            </a:extLst>
          </p:cNvPr>
          <p:cNvSpPr/>
          <p:nvPr/>
        </p:nvSpPr>
        <p:spPr>
          <a:xfrm>
            <a:off x="7565927" y="3338252"/>
            <a:ext cx="1459358" cy="637569"/>
          </a:xfrm>
          <a:custGeom>
            <a:avLst/>
            <a:gdLst>
              <a:gd name="connsiteX0" fmla="*/ 1360658 w 2105713"/>
              <a:gd name="connsiteY0" fmla="*/ 0 h 1341100"/>
              <a:gd name="connsiteX1" fmla="*/ 1435164 w 2105713"/>
              <a:gd name="connsiteY1" fmla="*/ 0 h 1341100"/>
              <a:gd name="connsiteX2" fmla="*/ 2105713 w 2105713"/>
              <a:gd name="connsiteY2" fmla="*/ 670550 h 1341100"/>
              <a:gd name="connsiteX3" fmla="*/ 1435164 w 2105713"/>
              <a:gd name="connsiteY3" fmla="*/ 1341100 h 1341100"/>
              <a:gd name="connsiteX4" fmla="*/ 1360658 w 2105713"/>
              <a:gd name="connsiteY4" fmla="*/ 1341100 h 1341100"/>
              <a:gd name="connsiteX5" fmla="*/ 1360658 w 2105713"/>
              <a:gd name="connsiteY5" fmla="*/ 903494 h 1341100"/>
              <a:gd name="connsiteX6" fmla="*/ 1359252 w 2105713"/>
              <a:gd name="connsiteY6" fmla="*/ 904901 h 1341100"/>
              <a:gd name="connsiteX7" fmla="*/ 46857 w 2105713"/>
              <a:gd name="connsiteY7" fmla="*/ 904901 h 1341100"/>
              <a:gd name="connsiteX8" fmla="*/ 0 w 2105713"/>
              <a:gd name="connsiteY8" fmla="*/ 858045 h 1341100"/>
              <a:gd name="connsiteX9" fmla="*/ 0 w 2105713"/>
              <a:gd name="connsiteY9" fmla="*/ 483055 h 1341100"/>
              <a:gd name="connsiteX10" fmla="*/ 46857 w 2105713"/>
              <a:gd name="connsiteY10" fmla="*/ 436199 h 1341100"/>
              <a:gd name="connsiteX11" fmla="*/ 1359252 w 2105713"/>
              <a:gd name="connsiteY11" fmla="*/ 436199 h 1341100"/>
              <a:gd name="connsiteX12" fmla="*/ 1360658 w 2105713"/>
              <a:gd name="connsiteY12" fmla="*/ 437606 h 134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05713" h="1341100">
                <a:moveTo>
                  <a:pt x="1360658" y="0"/>
                </a:moveTo>
                <a:lnTo>
                  <a:pt x="1435164" y="0"/>
                </a:lnTo>
                <a:lnTo>
                  <a:pt x="2105713" y="670550"/>
                </a:lnTo>
                <a:lnTo>
                  <a:pt x="1435164" y="1341100"/>
                </a:lnTo>
                <a:lnTo>
                  <a:pt x="1360658" y="1341100"/>
                </a:lnTo>
                <a:lnTo>
                  <a:pt x="1360658" y="903494"/>
                </a:lnTo>
                <a:lnTo>
                  <a:pt x="1359252" y="904901"/>
                </a:lnTo>
                <a:lnTo>
                  <a:pt x="46857" y="904901"/>
                </a:lnTo>
                <a:lnTo>
                  <a:pt x="0" y="858045"/>
                </a:lnTo>
                <a:lnTo>
                  <a:pt x="0" y="483055"/>
                </a:lnTo>
                <a:lnTo>
                  <a:pt x="46857" y="436199"/>
                </a:lnTo>
                <a:lnTo>
                  <a:pt x="1359252" y="436199"/>
                </a:lnTo>
                <a:lnTo>
                  <a:pt x="1360658" y="437606"/>
                </a:lnTo>
                <a:close/>
              </a:path>
            </a:pathLst>
          </a:custGeom>
          <a:solidFill>
            <a:schemeClr val="accent1"/>
          </a:solidFill>
          <a:ln w="9525" cap="flat">
            <a:noFill/>
            <a:prstDash val="solid"/>
            <a:miter/>
          </a:ln>
        </p:spPr>
        <p:txBody>
          <a:bodyPr rtlCol="0" anchor="ctr"/>
          <a:lstStyle/>
          <a:p>
            <a:endParaRPr lang="en-GB"/>
          </a:p>
        </p:txBody>
      </p:sp>
      <p:sp>
        <p:nvSpPr>
          <p:cNvPr id="23" name="Freeform 75">
            <a:extLst>
              <a:ext uri="{FF2B5EF4-FFF2-40B4-BE49-F238E27FC236}">
                <a16:creationId xmlns:a16="http://schemas.microsoft.com/office/drawing/2014/main" id="{B81CEA58-F715-448C-8D03-0B09F08BC0F4}"/>
              </a:ext>
            </a:extLst>
          </p:cNvPr>
          <p:cNvSpPr/>
          <p:nvPr/>
        </p:nvSpPr>
        <p:spPr>
          <a:xfrm>
            <a:off x="7565927" y="4819087"/>
            <a:ext cx="1544866" cy="637569"/>
          </a:xfrm>
          <a:custGeom>
            <a:avLst/>
            <a:gdLst>
              <a:gd name="connsiteX0" fmla="*/ 1360658 w 2105713"/>
              <a:gd name="connsiteY0" fmla="*/ 0 h 1341100"/>
              <a:gd name="connsiteX1" fmla="*/ 1435164 w 2105713"/>
              <a:gd name="connsiteY1" fmla="*/ 0 h 1341100"/>
              <a:gd name="connsiteX2" fmla="*/ 2105713 w 2105713"/>
              <a:gd name="connsiteY2" fmla="*/ 670550 h 1341100"/>
              <a:gd name="connsiteX3" fmla="*/ 1435164 w 2105713"/>
              <a:gd name="connsiteY3" fmla="*/ 1341100 h 1341100"/>
              <a:gd name="connsiteX4" fmla="*/ 1360658 w 2105713"/>
              <a:gd name="connsiteY4" fmla="*/ 1341100 h 1341100"/>
              <a:gd name="connsiteX5" fmla="*/ 1360658 w 2105713"/>
              <a:gd name="connsiteY5" fmla="*/ 903494 h 1341100"/>
              <a:gd name="connsiteX6" fmla="*/ 1359252 w 2105713"/>
              <a:gd name="connsiteY6" fmla="*/ 904901 h 1341100"/>
              <a:gd name="connsiteX7" fmla="*/ 46857 w 2105713"/>
              <a:gd name="connsiteY7" fmla="*/ 904901 h 1341100"/>
              <a:gd name="connsiteX8" fmla="*/ 0 w 2105713"/>
              <a:gd name="connsiteY8" fmla="*/ 858045 h 1341100"/>
              <a:gd name="connsiteX9" fmla="*/ 0 w 2105713"/>
              <a:gd name="connsiteY9" fmla="*/ 483055 h 1341100"/>
              <a:gd name="connsiteX10" fmla="*/ 46857 w 2105713"/>
              <a:gd name="connsiteY10" fmla="*/ 436199 h 1341100"/>
              <a:gd name="connsiteX11" fmla="*/ 1359252 w 2105713"/>
              <a:gd name="connsiteY11" fmla="*/ 436199 h 1341100"/>
              <a:gd name="connsiteX12" fmla="*/ 1360658 w 2105713"/>
              <a:gd name="connsiteY12" fmla="*/ 437606 h 134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05713" h="1341100">
                <a:moveTo>
                  <a:pt x="1360658" y="0"/>
                </a:moveTo>
                <a:lnTo>
                  <a:pt x="1435164" y="0"/>
                </a:lnTo>
                <a:lnTo>
                  <a:pt x="2105713" y="670550"/>
                </a:lnTo>
                <a:lnTo>
                  <a:pt x="1435164" y="1341100"/>
                </a:lnTo>
                <a:lnTo>
                  <a:pt x="1360658" y="1341100"/>
                </a:lnTo>
                <a:lnTo>
                  <a:pt x="1360658" y="903494"/>
                </a:lnTo>
                <a:lnTo>
                  <a:pt x="1359252" y="904901"/>
                </a:lnTo>
                <a:lnTo>
                  <a:pt x="46857" y="904901"/>
                </a:lnTo>
                <a:lnTo>
                  <a:pt x="0" y="858045"/>
                </a:lnTo>
                <a:lnTo>
                  <a:pt x="0" y="483055"/>
                </a:lnTo>
                <a:lnTo>
                  <a:pt x="46857" y="436199"/>
                </a:lnTo>
                <a:lnTo>
                  <a:pt x="1359252" y="436199"/>
                </a:lnTo>
                <a:lnTo>
                  <a:pt x="1360658" y="437606"/>
                </a:lnTo>
                <a:close/>
              </a:path>
            </a:pathLst>
          </a:custGeom>
          <a:solidFill>
            <a:schemeClr val="accent1"/>
          </a:solidFill>
          <a:ln w="9525" cap="flat">
            <a:noFill/>
            <a:prstDash val="solid"/>
            <a:miter/>
          </a:ln>
        </p:spPr>
        <p:txBody>
          <a:bodyPr rtlCol="0" anchor="ctr"/>
          <a:lstStyle/>
          <a:p>
            <a:endParaRPr lang="en-GB"/>
          </a:p>
        </p:txBody>
      </p:sp>
      <p:pic>
        <p:nvPicPr>
          <p:cNvPr id="24" name="Picture 23">
            <a:extLst>
              <a:ext uri="{FF2B5EF4-FFF2-40B4-BE49-F238E27FC236}">
                <a16:creationId xmlns:a16="http://schemas.microsoft.com/office/drawing/2014/main" id="{E7CD24D1-0510-455F-87A8-66D53FAC6199}"/>
              </a:ext>
            </a:extLst>
          </p:cNvPr>
          <p:cNvPicPr>
            <a:picLocks noChangeAspect="1"/>
          </p:cNvPicPr>
          <p:nvPr/>
        </p:nvPicPr>
        <p:blipFill>
          <a:blip r:embed="rId3">
            <a:clrChange>
              <a:clrFrom>
                <a:srgbClr val="FAFAFA"/>
              </a:clrFrom>
              <a:clrTo>
                <a:srgbClr val="FAFAFA">
                  <a:alpha val="0"/>
                </a:srgbClr>
              </a:clrTo>
            </a:clrChange>
            <a:alphaModFix/>
          </a:blip>
          <a:stretch>
            <a:fillRect/>
          </a:stretch>
        </p:blipFill>
        <p:spPr>
          <a:xfrm>
            <a:off x="1384731" y="5646595"/>
            <a:ext cx="1098933" cy="1125099"/>
          </a:xfrm>
          <a:prstGeom prst="rect">
            <a:avLst/>
          </a:prstGeom>
        </p:spPr>
      </p:pic>
      <p:pic>
        <p:nvPicPr>
          <p:cNvPr id="25" name="Picture 24">
            <a:extLst>
              <a:ext uri="{FF2B5EF4-FFF2-40B4-BE49-F238E27FC236}">
                <a16:creationId xmlns:a16="http://schemas.microsoft.com/office/drawing/2014/main" id="{830406A0-4503-4C1D-8E30-AA7033A3D16C}"/>
              </a:ext>
            </a:extLst>
          </p:cNvPr>
          <p:cNvPicPr>
            <a:picLocks noChangeAspect="1"/>
          </p:cNvPicPr>
          <p:nvPr/>
        </p:nvPicPr>
        <p:blipFill>
          <a:blip r:embed="rId3">
            <a:clrChange>
              <a:clrFrom>
                <a:srgbClr val="FAFAFA"/>
              </a:clrFrom>
              <a:clrTo>
                <a:srgbClr val="FAFAFA">
                  <a:alpha val="0"/>
                </a:srgbClr>
              </a:clrTo>
            </a:clrChange>
            <a:alphaModFix/>
          </a:blip>
          <a:stretch>
            <a:fillRect/>
          </a:stretch>
        </p:blipFill>
        <p:spPr>
          <a:xfrm>
            <a:off x="4094423" y="3124340"/>
            <a:ext cx="1098933" cy="1125099"/>
          </a:xfrm>
          <a:prstGeom prst="rect">
            <a:avLst/>
          </a:prstGeom>
        </p:spPr>
      </p:pic>
      <p:pic>
        <p:nvPicPr>
          <p:cNvPr id="26" name="Picture 25">
            <a:extLst>
              <a:ext uri="{FF2B5EF4-FFF2-40B4-BE49-F238E27FC236}">
                <a16:creationId xmlns:a16="http://schemas.microsoft.com/office/drawing/2014/main" id="{8D1DDA5B-1D67-46D4-9F30-7D0CFBDBC819}"/>
              </a:ext>
            </a:extLst>
          </p:cNvPr>
          <p:cNvPicPr>
            <a:picLocks noChangeAspect="1"/>
          </p:cNvPicPr>
          <p:nvPr/>
        </p:nvPicPr>
        <p:blipFill>
          <a:blip r:embed="rId3">
            <a:clrChange>
              <a:clrFrom>
                <a:srgbClr val="FAFAFA"/>
              </a:clrFrom>
              <a:clrTo>
                <a:srgbClr val="FAFAFA">
                  <a:alpha val="0"/>
                </a:srgbClr>
              </a:clrTo>
            </a:clrChange>
            <a:alphaModFix/>
          </a:blip>
          <a:stretch>
            <a:fillRect/>
          </a:stretch>
        </p:blipFill>
        <p:spPr>
          <a:xfrm>
            <a:off x="4539639" y="5673404"/>
            <a:ext cx="1098933" cy="1125099"/>
          </a:xfrm>
          <a:prstGeom prst="rect">
            <a:avLst/>
          </a:prstGeom>
        </p:spPr>
      </p:pic>
    </p:spTree>
    <p:extLst>
      <p:ext uri="{BB962C8B-B14F-4D97-AF65-F5344CB8AC3E}">
        <p14:creationId xmlns:p14="http://schemas.microsoft.com/office/powerpoint/2010/main" val="9734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75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75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75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750"/>
                                        <p:tgtEl>
                                          <p:spTgt spid="2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10" grpId="0"/>
      <p:bldP spid="22" grpId="0" animBg="1"/>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B83CC10-34B1-4601-9933-4C902FD06EE6}"/>
              </a:ext>
            </a:extLst>
          </p:cNvPr>
          <p:cNvSpPr>
            <a:spLocks noGrp="1"/>
          </p:cNvSpPr>
          <p:nvPr>
            <p:ph type="sldNum" sz="quarter" idx="12"/>
          </p:nvPr>
        </p:nvSpPr>
        <p:spPr/>
        <p:txBody>
          <a:bodyPr/>
          <a:lstStyle/>
          <a:p>
            <a:fld id="{6B6EFD66-0F65-0C43-B4F5-A9CE99357F25}" type="slidenum">
              <a:rPr lang="en-GB" dirty="0" smtClean="0"/>
              <a:t>19</a:t>
            </a:fld>
            <a:endParaRPr lang="en-GB"/>
          </a:p>
        </p:txBody>
      </p:sp>
      <p:sp>
        <p:nvSpPr>
          <p:cNvPr id="6" name="Rectangle: Top Corners Snipped 5">
            <a:extLst>
              <a:ext uri="{FF2B5EF4-FFF2-40B4-BE49-F238E27FC236}">
                <a16:creationId xmlns:a16="http://schemas.microsoft.com/office/drawing/2014/main" id="{0EFC27D1-87BB-434B-A34E-60CB550DF45C}"/>
              </a:ext>
            </a:extLst>
          </p:cNvPr>
          <p:cNvSpPr/>
          <p:nvPr/>
        </p:nvSpPr>
        <p:spPr>
          <a:xfrm>
            <a:off x="452465" y="1338204"/>
            <a:ext cx="11287070" cy="1252596"/>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600">
                <a:solidFill>
                  <a:schemeClr val="bg1"/>
                </a:solidFill>
                <a:effectLst/>
                <a:ea typeface="Calibri" panose="020F0502020204030204" pitchFamily="34" charset="0"/>
                <a:cs typeface="Times New Roman" panose="02020603050405020304" pitchFamily="18" charset="0"/>
              </a:rPr>
              <a:t>Light travels in a straight line. Shadows are </a:t>
            </a:r>
            <a:r>
              <a:rPr lang="en-GB" sz="1600" b="1">
                <a:solidFill>
                  <a:schemeClr val="bg1"/>
                </a:solidFill>
                <a:effectLst/>
                <a:ea typeface="Calibri" panose="020F0502020204030204" pitchFamily="34" charset="0"/>
                <a:cs typeface="Times New Roman" panose="02020603050405020304" pitchFamily="18" charset="0"/>
              </a:rPr>
              <a:t>formed when light, from a light source, is blocked by a solid object</a:t>
            </a:r>
            <a:r>
              <a:rPr lang="en-GB" sz="1600">
                <a:solidFill>
                  <a:schemeClr val="bg1"/>
                </a:solidFill>
                <a:effectLst/>
                <a:ea typeface="Calibri" panose="020F0502020204030204" pitchFamily="34" charset="0"/>
                <a:cs typeface="Times New Roman" panose="02020603050405020304" pitchFamily="18" charset="0"/>
              </a:rPr>
              <a:t>. ​​​​​​​The size of a shadow can change depending on the position of the object. The </a:t>
            </a:r>
            <a:r>
              <a:rPr lang="en-GB" sz="1600" b="1">
                <a:solidFill>
                  <a:schemeClr val="bg1"/>
                </a:solidFill>
                <a:effectLst/>
                <a:ea typeface="Calibri" panose="020F0502020204030204" pitchFamily="34" charset="0"/>
                <a:cs typeface="Times New Roman" panose="02020603050405020304" pitchFamily="18" charset="0"/>
              </a:rPr>
              <a:t>closer</a:t>
            </a:r>
            <a:r>
              <a:rPr lang="en-GB" sz="1600">
                <a:solidFill>
                  <a:schemeClr val="bg1"/>
                </a:solidFill>
                <a:effectLst/>
                <a:ea typeface="Calibri" panose="020F0502020204030204" pitchFamily="34" charset="0"/>
                <a:cs typeface="Times New Roman" panose="02020603050405020304" pitchFamily="18" charset="0"/>
              </a:rPr>
              <a:t> an object is to the light source the </a:t>
            </a:r>
            <a:r>
              <a:rPr lang="en-GB" sz="1600" b="1">
                <a:solidFill>
                  <a:schemeClr val="bg1"/>
                </a:solidFill>
                <a:effectLst/>
                <a:ea typeface="Calibri" panose="020F0502020204030204" pitchFamily="34" charset="0"/>
                <a:cs typeface="Times New Roman" panose="02020603050405020304" pitchFamily="18" charset="0"/>
              </a:rPr>
              <a:t>bigger</a:t>
            </a:r>
            <a:r>
              <a:rPr lang="en-GB" sz="1600">
                <a:solidFill>
                  <a:schemeClr val="bg1"/>
                </a:solidFill>
                <a:effectLst/>
                <a:ea typeface="Calibri" panose="020F0502020204030204" pitchFamily="34" charset="0"/>
                <a:cs typeface="Times New Roman" panose="02020603050405020304" pitchFamily="18" charset="0"/>
              </a:rPr>
              <a:t> the shadow. This is because a closer object blocks more of the light. Therefore the </a:t>
            </a:r>
            <a:r>
              <a:rPr lang="en-GB" sz="1600" b="1">
                <a:solidFill>
                  <a:schemeClr val="bg1"/>
                </a:solidFill>
                <a:effectLst/>
                <a:ea typeface="Calibri" panose="020F0502020204030204" pitchFamily="34" charset="0"/>
                <a:cs typeface="Times New Roman" panose="02020603050405020304" pitchFamily="18" charset="0"/>
              </a:rPr>
              <a:t>further away</a:t>
            </a:r>
            <a:r>
              <a:rPr lang="en-GB" sz="1600">
                <a:solidFill>
                  <a:schemeClr val="bg1"/>
                </a:solidFill>
                <a:effectLst/>
                <a:ea typeface="Calibri" panose="020F0502020204030204" pitchFamily="34" charset="0"/>
                <a:cs typeface="Times New Roman" panose="02020603050405020304" pitchFamily="18" charset="0"/>
              </a:rPr>
              <a:t> the object is from the light source, the </a:t>
            </a:r>
            <a:r>
              <a:rPr lang="en-GB" sz="1600" b="1">
                <a:solidFill>
                  <a:schemeClr val="bg1"/>
                </a:solidFill>
                <a:effectLst/>
                <a:ea typeface="Calibri" panose="020F0502020204030204" pitchFamily="34" charset="0"/>
                <a:cs typeface="Times New Roman" panose="02020603050405020304" pitchFamily="18" charset="0"/>
              </a:rPr>
              <a:t>smaller </a:t>
            </a:r>
            <a:r>
              <a:rPr lang="en-GB" sz="1600">
                <a:solidFill>
                  <a:schemeClr val="bg1"/>
                </a:solidFill>
                <a:effectLst/>
                <a:ea typeface="Calibri" panose="020F0502020204030204" pitchFamily="34" charset="0"/>
                <a:cs typeface="Times New Roman" panose="02020603050405020304" pitchFamily="18" charset="0"/>
              </a:rPr>
              <a:t>the shadow will be as it blocks less light. </a:t>
            </a:r>
          </a:p>
        </p:txBody>
      </p:sp>
      <p:sp>
        <p:nvSpPr>
          <p:cNvPr id="7" name="Rectangle: Top Corners Snipped 6">
            <a:extLst>
              <a:ext uri="{FF2B5EF4-FFF2-40B4-BE49-F238E27FC236}">
                <a16:creationId xmlns:a16="http://schemas.microsoft.com/office/drawing/2014/main" id="{57F75B4B-F1AD-4457-844F-258C8C473F84}"/>
              </a:ext>
            </a:extLst>
          </p:cNvPr>
          <p:cNvSpPr/>
          <p:nvPr/>
        </p:nvSpPr>
        <p:spPr>
          <a:xfrm>
            <a:off x="651608" y="2709150"/>
            <a:ext cx="2961706" cy="1475780"/>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My shadow is biggest when I am close to the screen and far away from the lamp.</a:t>
            </a:r>
            <a:endParaRPr lang="en-GB" sz="2000">
              <a:solidFill>
                <a:schemeClr val="tx1"/>
              </a:solidFill>
              <a:cs typeface="Arial"/>
            </a:endParaRPr>
          </a:p>
        </p:txBody>
      </p:sp>
      <p:sp>
        <p:nvSpPr>
          <p:cNvPr id="8" name="Rectangle: Top Corners Snipped 7">
            <a:extLst>
              <a:ext uri="{FF2B5EF4-FFF2-40B4-BE49-F238E27FC236}">
                <a16:creationId xmlns:a16="http://schemas.microsoft.com/office/drawing/2014/main" id="{3564A3A0-4633-4CDF-A5FE-DB53D94A8A58}"/>
              </a:ext>
            </a:extLst>
          </p:cNvPr>
          <p:cNvSpPr/>
          <p:nvPr/>
        </p:nvSpPr>
        <p:spPr>
          <a:xfrm>
            <a:off x="5448531" y="2709150"/>
            <a:ext cx="2045822" cy="1499997"/>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cs typeface="Arial"/>
              </a:rPr>
              <a:t>Your shadow is biggest when you are closer to the lamp.</a:t>
            </a:r>
          </a:p>
        </p:txBody>
      </p:sp>
      <p:sp>
        <p:nvSpPr>
          <p:cNvPr id="9" name="Rectangle: Top Corners Snipped 8">
            <a:extLst>
              <a:ext uri="{FF2B5EF4-FFF2-40B4-BE49-F238E27FC236}">
                <a16:creationId xmlns:a16="http://schemas.microsoft.com/office/drawing/2014/main" id="{6F68508D-3A6C-42FA-8318-F0881D6C39A1}"/>
              </a:ext>
            </a:extLst>
          </p:cNvPr>
          <p:cNvSpPr/>
          <p:nvPr/>
        </p:nvSpPr>
        <p:spPr>
          <a:xfrm>
            <a:off x="4776153" y="4939944"/>
            <a:ext cx="2519341" cy="1252597"/>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The shadow is the same no matter where you stand. </a:t>
            </a:r>
          </a:p>
        </p:txBody>
      </p:sp>
      <p:pic>
        <p:nvPicPr>
          <p:cNvPr id="15" name="Picture 14">
            <a:extLst>
              <a:ext uri="{FF2B5EF4-FFF2-40B4-BE49-F238E27FC236}">
                <a16:creationId xmlns:a16="http://schemas.microsoft.com/office/drawing/2014/main" id="{F4DA7D2E-149F-4DD9-8A1F-228087A689DB}"/>
              </a:ext>
            </a:extLst>
          </p:cNvPr>
          <p:cNvPicPr>
            <a:picLocks noChangeAspect="1"/>
          </p:cNvPicPr>
          <p:nvPr/>
        </p:nvPicPr>
        <p:blipFill>
          <a:blip r:embed="rId3">
            <a:clrChange>
              <a:clrFrom>
                <a:srgbClr val="FAFAFA"/>
              </a:clrFrom>
              <a:clrTo>
                <a:srgbClr val="FAFAFA">
                  <a:alpha val="0"/>
                </a:srgbClr>
              </a:clrTo>
            </a:clrChange>
          </a:blip>
          <a:stretch>
            <a:fillRect/>
          </a:stretch>
        </p:blipFill>
        <p:spPr>
          <a:xfrm>
            <a:off x="4899064" y="3764947"/>
            <a:ext cx="1098933" cy="1125099"/>
          </a:xfrm>
          <a:prstGeom prst="rect">
            <a:avLst/>
          </a:prstGeom>
        </p:spPr>
      </p:pic>
      <p:pic>
        <p:nvPicPr>
          <p:cNvPr id="17" name="Picture 16">
            <a:extLst>
              <a:ext uri="{FF2B5EF4-FFF2-40B4-BE49-F238E27FC236}">
                <a16:creationId xmlns:a16="http://schemas.microsoft.com/office/drawing/2014/main" id="{4B310918-4857-41B8-AE90-88EC009D5D8D}"/>
              </a:ext>
            </a:extLst>
          </p:cNvPr>
          <p:cNvPicPr>
            <a:picLocks noChangeAspect="1"/>
          </p:cNvPicPr>
          <p:nvPr/>
        </p:nvPicPr>
        <p:blipFill>
          <a:blip r:embed="rId3">
            <a:clrChange>
              <a:clrFrom>
                <a:srgbClr val="FAFAFA"/>
              </a:clrFrom>
              <a:clrTo>
                <a:srgbClr val="FAFAFA">
                  <a:alpha val="0"/>
                </a:srgbClr>
              </a:clrTo>
            </a:clrChange>
          </a:blip>
          <a:stretch>
            <a:fillRect/>
          </a:stretch>
        </p:blipFill>
        <p:spPr>
          <a:xfrm>
            <a:off x="115784" y="3764947"/>
            <a:ext cx="1098933" cy="1125099"/>
          </a:xfrm>
          <a:prstGeom prst="rect">
            <a:avLst/>
          </a:prstGeom>
        </p:spPr>
      </p:pic>
      <p:sp>
        <p:nvSpPr>
          <p:cNvPr id="21" name="Rectangle: Top Corners Snipped 20">
            <a:extLst>
              <a:ext uri="{FF2B5EF4-FFF2-40B4-BE49-F238E27FC236}">
                <a16:creationId xmlns:a16="http://schemas.microsoft.com/office/drawing/2014/main" id="{8F4289DD-5755-4E3A-A097-548E5019DA76}"/>
              </a:ext>
            </a:extLst>
          </p:cNvPr>
          <p:cNvSpPr/>
          <p:nvPr/>
        </p:nvSpPr>
        <p:spPr>
          <a:xfrm>
            <a:off x="1333148" y="4976809"/>
            <a:ext cx="2814309" cy="1125099"/>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Standing close to the lamp makes your shadow clearer. </a:t>
            </a:r>
          </a:p>
        </p:txBody>
      </p:sp>
      <p:pic>
        <p:nvPicPr>
          <p:cNvPr id="22" name="Picture 21">
            <a:extLst>
              <a:ext uri="{FF2B5EF4-FFF2-40B4-BE49-F238E27FC236}">
                <a16:creationId xmlns:a16="http://schemas.microsoft.com/office/drawing/2014/main" id="{7E00132D-F837-4E9A-9A3D-08A6F89AA431}"/>
              </a:ext>
            </a:extLst>
          </p:cNvPr>
          <p:cNvPicPr>
            <a:picLocks noChangeAspect="1"/>
          </p:cNvPicPr>
          <p:nvPr/>
        </p:nvPicPr>
        <p:blipFill>
          <a:blip r:embed="rId3">
            <a:clrChange>
              <a:clrFrom>
                <a:srgbClr val="FAFAFA"/>
              </a:clrFrom>
              <a:clrTo>
                <a:srgbClr val="FAFAFA">
                  <a:alpha val="0"/>
                </a:srgbClr>
              </a:clrTo>
            </a:clrChange>
          </a:blip>
          <a:stretch>
            <a:fillRect/>
          </a:stretch>
        </p:blipFill>
        <p:spPr>
          <a:xfrm>
            <a:off x="4221082" y="5700622"/>
            <a:ext cx="1098933" cy="1125099"/>
          </a:xfrm>
          <a:prstGeom prst="rect">
            <a:avLst/>
          </a:prstGeom>
        </p:spPr>
      </p:pic>
      <p:pic>
        <p:nvPicPr>
          <p:cNvPr id="23" name="Picture 22">
            <a:extLst>
              <a:ext uri="{FF2B5EF4-FFF2-40B4-BE49-F238E27FC236}">
                <a16:creationId xmlns:a16="http://schemas.microsoft.com/office/drawing/2014/main" id="{4CA72A45-7E58-43B0-AF3E-0A3BC656A6EA}"/>
              </a:ext>
            </a:extLst>
          </p:cNvPr>
          <p:cNvPicPr>
            <a:picLocks noChangeAspect="1"/>
          </p:cNvPicPr>
          <p:nvPr/>
        </p:nvPicPr>
        <p:blipFill>
          <a:blip r:embed="rId3">
            <a:clrChange>
              <a:clrFrom>
                <a:srgbClr val="FAFAFA"/>
              </a:clrFrom>
              <a:clrTo>
                <a:srgbClr val="FAFAFA">
                  <a:alpha val="0"/>
                </a:srgbClr>
              </a:clrTo>
            </a:clrChange>
          </a:blip>
          <a:stretch>
            <a:fillRect/>
          </a:stretch>
        </p:blipFill>
        <p:spPr>
          <a:xfrm>
            <a:off x="783681" y="5700622"/>
            <a:ext cx="1098933" cy="1125099"/>
          </a:xfrm>
          <a:prstGeom prst="rect">
            <a:avLst/>
          </a:prstGeom>
        </p:spPr>
      </p:pic>
      <p:sp>
        <p:nvSpPr>
          <p:cNvPr id="24" name="Title 1">
            <a:extLst>
              <a:ext uri="{FF2B5EF4-FFF2-40B4-BE49-F238E27FC236}">
                <a16:creationId xmlns:a16="http://schemas.microsoft.com/office/drawing/2014/main" id="{3844E149-CC04-42B4-B908-C5734466D616}"/>
              </a:ext>
            </a:extLst>
          </p:cNvPr>
          <p:cNvSpPr>
            <a:spLocks noGrp="1"/>
          </p:cNvSpPr>
          <p:nvPr>
            <p:ph type="title"/>
          </p:nvPr>
        </p:nvSpPr>
        <p:spPr>
          <a:xfrm>
            <a:off x="631826" y="648855"/>
            <a:ext cx="10921999" cy="852155"/>
          </a:xfrm>
        </p:spPr>
        <p:txBody>
          <a:bodyPr/>
          <a:lstStyle/>
          <a:p>
            <a:r>
              <a:rPr lang="en-GB"/>
              <a:t>Identifying misconceptions</a:t>
            </a:r>
          </a:p>
        </p:txBody>
      </p:sp>
      <p:sp>
        <p:nvSpPr>
          <p:cNvPr id="26" name="Rectangle: Top Corners Snipped 25">
            <a:extLst>
              <a:ext uri="{FF2B5EF4-FFF2-40B4-BE49-F238E27FC236}">
                <a16:creationId xmlns:a16="http://schemas.microsoft.com/office/drawing/2014/main" id="{1FF32CAD-A90A-4B1B-B2D8-2A67B0EDEFD3}"/>
              </a:ext>
            </a:extLst>
          </p:cNvPr>
          <p:cNvSpPr/>
          <p:nvPr/>
        </p:nvSpPr>
        <p:spPr>
          <a:xfrm>
            <a:off x="7972079" y="2709150"/>
            <a:ext cx="3844072" cy="3925281"/>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GB" sz="2400">
              <a:solidFill>
                <a:schemeClr val="tx1"/>
              </a:solidFill>
            </a:endParaRPr>
          </a:p>
        </p:txBody>
      </p:sp>
      <p:sp>
        <p:nvSpPr>
          <p:cNvPr id="27" name="Freeform 74">
            <a:extLst>
              <a:ext uri="{FF2B5EF4-FFF2-40B4-BE49-F238E27FC236}">
                <a16:creationId xmlns:a16="http://schemas.microsoft.com/office/drawing/2014/main" id="{BB755449-E07C-4222-8154-D11ED023E6D1}"/>
              </a:ext>
            </a:extLst>
          </p:cNvPr>
          <p:cNvSpPr/>
          <p:nvPr/>
        </p:nvSpPr>
        <p:spPr>
          <a:xfrm>
            <a:off x="7772416" y="2987792"/>
            <a:ext cx="798286" cy="852155"/>
          </a:xfrm>
          <a:custGeom>
            <a:avLst/>
            <a:gdLst>
              <a:gd name="connsiteX0" fmla="*/ 0 w 704972"/>
              <a:gd name="connsiteY0" fmla="*/ 0 h 759898"/>
              <a:gd name="connsiteX1" fmla="*/ 42286 w 704972"/>
              <a:gd name="connsiteY1" fmla="*/ 0 h 759898"/>
              <a:gd name="connsiteX2" fmla="*/ 281958 w 704972"/>
              <a:gd name="connsiteY2" fmla="*/ 239194 h 759898"/>
              <a:gd name="connsiteX3" fmla="*/ 281958 w 704972"/>
              <a:gd name="connsiteY3" fmla="*/ 0 h 759898"/>
              <a:gd name="connsiteX4" fmla="*/ 324282 w 704972"/>
              <a:gd name="connsiteY4" fmla="*/ 0 h 759898"/>
              <a:gd name="connsiteX5" fmla="*/ 704972 w 704972"/>
              <a:gd name="connsiteY5" fmla="*/ 379968 h 759898"/>
              <a:gd name="connsiteX6" fmla="*/ 324282 w 704972"/>
              <a:gd name="connsiteY6" fmla="*/ 759898 h 759898"/>
              <a:gd name="connsiteX7" fmla="*/ 281958 w 704972"/>
              <a:gd name="connsiteY7" fmla="*/ 759898 h 759898"/>
              <a:gd name="connsiteX8" fmla="*/ 281958 w 704972"/>
              <a:gd name="connsiteY8" fmla="*/ 520728 h 759898"/>
              <a:gd name="connsiteX9" fmla="*/ 42286 w 704972"/>
              <a:gd name="connsiteY9" fmla="*/ 759898 h 759898"/>
              <a:gd name="connsiteX10" fmla="*/ 0 w 704972"/>
              <a:gd name="connsiteY10" fmla="*/ 759898 h 75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4972" h="759898">
                <a:moveTo>
                  <a:pt x="0" y="0"/>
                </a:moveTo>
                <a:lnTo>
                  <a:pt x="42286" y="0"/>
                </a:lnTo>
                <a:lnTo>
                  <a:pt x="281958" y="239194"/>
                </a:lnTo>
                <a:lnTo>
                  <a:pt x="281958" y="0"/>
                </a:lnTo>
                <a:lnTo>
                  <a:pt x="324282" y="0"/>
                </a:lnTo>
                <a:lnTo>
                  <a:pt x="704972" y="379968"/>
                </a:lnTo>
                <a:lnTo>
                  <a:pt x="324282" y="759898"/>
                </a:lnTo>
                <a:lnTo>
                  <a:pt x="281958" y="759898"/>
                </a:lnTo>
                <a:lnTo>
                  <a:pt x="281958" y="520728"/>
                </a:lnTo>
                <a:lnTo>
                  <a:pt x="42286" y="759898"/>
                </a:lnTo>
                <a:lnTo>
                  <a:pt x="0" y="759898"/>
                </a:lnTo>
                <a:close/>
              </a:path>
            </a:pathLst>
          </a:custGeom>
          <a:solidFill>
            <a:schemeClr val="accent1"/>
          </a:solidFill>
          <a:ln w="9525" cap="flat">
            <a:noFill/>
            <a:prstDash val="solid"/>
            <a:miter/>
          </a:ln>
        </p:spPr>
        <p:txBody>
          <a:bodyPr rtlCol="0" anchor="ctr"/>
          <a:lstStyle/>
          <a:p>
            <a:endParaRPr lang="en-GB"/>
          </a:p>
        </p:txBody>
      </p:sp>
      <p:sp>
        <p:nvSpPr>
          <p:cNvPr id="28" name="TextBox 27">
            <a:extLst>
              <a:ext uri="{FF2B5EF4-FFF2-40B4-BE49-F238E27FC236}">
                <a16:creationId xmlns:a16="http://schemas.microsoft.com/office/drawing/2014/main" id="{0C2ACCF8-E9B0-4884-A5CB-02FAA78860AE}"/>
              </a:ext>
            </a:extLst>
          </p:cNvPr>
          <p:cNvSpPr txBox="1"/>
          <p:nvPr/>
        </p:nvSpPr>
        <p:spPr>
          <a:xfrm>
            <a:off x="8542933" y="2870766"/>
            <a:ext cx="2974843" cy="3693319"/>
          </a:xfrm>
          <a:prstGeom prst="rect">
            <a:avLst/>
          </a:prstGeom>
          <a:noFill/>
        </p:spPr>
        <p:txBody>
          <a:bodyPr wrap="square" rtlCol="0">
            <a:spAutoFit/>
          </a:bodyPr>
          <a:lstStyle/>
          <a:p>
            <a:r>
              <a:rPr lang="en-GB" b="1">
                <a:solidFill>
                  <a:schemeClr val="tx1"/>
                </a:solidFill>
              </a:rPr>
              <a:t>Consider:</a:t>
            </a:r>
          </a:p>
          <a:p>
            <a:endParaRPr lang="en-GB" b="1">
              <a:solidFill>
                <a:schemeClr val="tx1"/>
              </a:solidFill>
            </a:endParaRPr>
          </a:p>
          <a:p>
            <a:r>
              <a:rPr lang="en-GB"/>
              <a:t>How does the concept cartoon expose and address pupil misconceptions?</a:t>
            </a:r>
          </a:p>
          <a:p>
            <a:endParaRPr lang="en-GB"/>
          </a:p>
          <a:p>
            <a:r>
              <a:rPr lang="en-GB"/>
              <a:t>What are the common misconceptions?</a:t>
            </a:r>
          </a:p>
          <a:p>
            <a:endParaRPr lang="en-GB"/>
          </a:p>
          <a:p>
            <a:r>
              <a:rPr lang="en-GB"/>
              <a:t>How do the plausible viewpoints generate cognitive conflict?</a:t>
            </a:r>
          </a:p>
        </p:txBody>
      </p:sp>
    </p:spTree>
    <p:extLst>
      <p:ext uri="{BB962C8B-B14F-4D97-AF65-F5344CB8AC3E}">
        <p14:creationId xmlns:p14="http://schemas.microsoft.com/office/powerpoint/2010/main" val="2787990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1" grpId="0" animBg="1"/>
      <p:bldP spid="26" grpId="0" animBg="1"/>
      <p:bldP spid="27" grpId="0" animBg="1"/>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6DF22-9C98-49E2-A2A6-6E3F76C17306}"/>
              </a:ext>
            </a:extLst>
          </p:cNvPr>
          <p:cNvSpPr>
            <a:spLocks noGrp="1"/>
          </p:cNvSpPr>
          <p:nvPr>
            <p:ph type="title"/>
          </p:nvPr>
        </p:nvSpPr>
        <p:spPr>
          <a:xfrm>
            <a:off x="631826" y="573699"/>
            <a:ext cx="10921999" cy="852155"/>
          </a:xfrm>
        </p:spPr>
        <p:txBody>
          <a:bodyPr/>
          <a:lstStyle/>
          <a:p>
            <a:r>
              <a:rPr lang="en-GB"/>
              <a:t>Using the concept cartoon</a:t>
            </a:r>
          </a:p>
        </p:txBody>
      </p:sp>
      <p:sp>
        <p:nvSpPr>
          <p:cNvPr id="3" name="Slide Number Placeholder 2">
            <a:extLst>
              <a:ext uri="{FF2B5EF4-FFF2-40B4-BE49-F238E27FC236}">
                <a16:creationId xmlns:a16="http://schemas.microsoft.com/office/drawing/2014/main" id="{7803F990-02A8-407F-8FB0-D4C4E58D033F}"/>
              </a:ext>
            </a:extLst>
          </p:cNvPr>
          <p:cNvSpPr>
            <a:spLocks noGrp="1"/>
          </p:cNvSpPr>
          <p:nvPr>
            <p:ph type="sldNum" sz="quarter" idx="12"/>
          </p:nvPr>
        </p:nvSpPr>
        <p:spPr/>
        <p:txBody>
          <a:bodyPr/>
          <a:lstStyle/>
          <a:p>
            <a:fld id="{6B6EFD66-0F65-0C43-B4F5-A9CE99357F25}" type="slidenum">
              <a:rPr lang="en-GB" dirty="0" smtClean="0"/>
              <a:t>20</a:t>
            </a:fld>
            <a:endParaRPr lang="en-GB"/>
          </a:p>
        </p:txBody>
      </p:sp>
      <p:sp>
        <p:nvSpPr>
          <p:cNvPr id="13" name="Rectangle: Top Corners Snipped 12">
            <a:extLst>
              <a:ext uri="{FF2B5EF4-FFF2-40B4-BE49-F238E27FC236}">
                <a16:creationId xmlns:a16="http://schemas.microsoft.com/office/drawing/2014/main" id="{0B16635D-E910-487F-B5CC-6AD2BEAB273F}"/>
              </a:ext>
            </a:extLst>
          </p:cNvPr>
          <p:cNvSpPr/>
          <p:nvPr/>
        </p:nvSpPr>
        <p:spPr>
          <a:xfrm>
            <a:off x="414017" y="6021320"/>
            <a:ext cx="10921999" cy="73821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SzPts val="1000"/>
            </a:pPr>
            <a:r>
              <a:rPr lang="en-GB" sz="2400" dirty="0">
                <a:solidFill>
                  <a:schemeClr val="bg1"/>
                </a:solidFill>
                <a:latin typeface="Arial" panose="020B0604020202020204" pitchFamily="34" charset="0"/>
                <a:ea typeface="Times New Roman" panose="02020603050405020304" pitchFamily="18" charset="0"/>
                <a:cs typeface="Verdana" panose="020B0604030504040204" pitchFamily="34" charset="0"/>
              </a:rPr>
              <a:t>Have pupils’ views changed? If so, what has led to a change in their ideas?</a:t>
            </a:r>
            <a:endParaRPr lang="en-GB" sz="2400" dirty="0">
              <a:solidFill>
                <a:schemeClr val="bg1"/>
              </a:solidFill>
            </a:endParaRPr>
          </a:p>
        </p:txBody>
      </p:sp>
      <p:sp>
        <p:nvSpPr>
          <p:cNvPr id="14" name="Rectangle: Top Corners Snipped 13">
            <a:extLst>
              <a:ext uri="{FF2B5EF4-FFF2-40B4-BE49-F238E27FC236}">
                <a16:creationId xmlns:a16="http://schemas.microsoft.com/office/drawing/2014/main" id="{66C47441-379E-417B-92D4-C940995F6B88}"/>
              </a:ext>
            </a:extLst>
          </p:cNvPr>
          <p:cNvSpPr/>
          <p:nvPr/>
        </p:nvSpPr>
        <p:spPr>
          <a:xfrm>
            <a:off x="414022" y="1332367"/>
            <a:ext cx="10921999" cy="73821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400" dirty="0">
                <a:solidFill>
                  <a:schemeClr val="bg1"/>
                </a:solidFill>
                <a:latin typeface="Arial" panose="020B0604020202020204" pitchFamily="34" charset="0"/>
                <a:ea typeface="Times New Roman" panose="02020603050405020304" pitchFamily="18" charset="0"/>
                <a:cs typeface="Verdana" panose="020B0604030504040204" pitchFamily="34" charset="0"/>
              </a:rPr>
              <a:t>Give time for individual reflection and partner/small group discussion.</a:t>
            </a:r>
            <a:endParaRPr lang="en-GB" sz="2400" dirty="0"/>
          </a:p>
        </p:txBody>
      </p:sp>
      <p:sp>
        <p:nvSpPr>
          <p:cNvPr id="15" name="Rectangle: Top Corners Snipped 14">
            <a:extLst>
              <a:ext uri="{FF2B5EF4-FFF2-40B4-BE49-F238E27FC236}">
                <a16:creationId xmlns:a16="http://schemas.microsoft.com/office/drawing/2014/main" id="{78344980-FBE7-42FF-B850-79048B4B8B72}"/>
              </a:ext>
            </a:extLst>
          </p:cNvPr>
          <p:cNvSpPr/>
          <p:nvPr/>
        </p:nvSpPr>
        <p:spPr>
          <a:xfrm>
            <a:off x="414022" y="2109402"/>
            <a:ext cx="10921999" cy="73821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a:buSzPts val="1000"/>
            </a:pPr>
            <a:r>
              <a:rPr lang="en-GB" sz="2400" dirty="0">
                <a:solidFill>
                  <a:schemeClr val="bg1"/>
                </a:solidFill>
                <a:latin typeface="Arial" panose="020B0604020202020204" pitchFamily="34" charset="0"/>
                <a:ea typeface="Times New Roman" panose="02020603050405020304" pitchFamily="18" charset="0"/>
                <a:cs typeface="Verdana" panose="020B0604030504040204" pitchFamily="34" charset="0"/>
              </a:rPr>
              <a:t>Ask for b</a:t>
            </a:r>
            <a:r>
              <a:rPr lang="en-GB" sz="2400" dirty="0">
                <a:solidFill>
                  <a:schemeClr val="bg1"/>
                </a:solidFill>
                <a:effectLst/>
                <a:latin typeface="Arial" panose="020B0604020202020204" pitchFamily="34" charset="0"/>
                <a:ea typeface="Times New Roman" panose="02020603050405020304" pitchFamily="18" charset="0"/>
                <a:cs typeface="Verdana" panose="020B0604030504040204" pitchFamily="34" charset="0"/>
              </a:rPr>
              <a:t>rief feedback.</a:t>
            </a:r>
            <a:endParaRPr lang="en-GB" sz="2400" dirty="0">
              <a:solidFill>
                <a:schemeClr val="bg1"/>
              </a:solidFill>
            </a:endParaRPr>
          </a:p>
        </p:txBody>
      </p:sp>
      <p:sp>
        <p:nvSpPr>
          <p:cNvPr id="16" name="Rectangle: Top Corners Snipped 15">
            <a:extLst>
              <a:ext uri="{FF2B5EF4-FFF2-40B4-BE49-F238E27FC236}">
                <a16:creationId xmlns:a16="http://schemas.microsoft.com/office/drawing/2014/main" id="{D136FF5B-01B8-41B8-A6E1-A384BEA91F54}"/>
              </a:ext>
            </a:extLst>
          </p:cNvPr>
          <p:cNvSpPr/>
          <p:nvPr/>
        </p:nvSpPr>
        <p:spPr>
          <a:xfrm>
            <a:off x="414021" y="2879741"/>
            <a:ext cx="10921999" cy="73821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SzPts val="1000"/>
            </a:pPr>
            <a:r>
              <a:rPr lang="en-GB" sz="2400" dirty="0">
                <a:solidFill>
                  <a:schemeClr val="bg1"/>
                </a:solidFill>
                <a:latin typeface="Arial" panose="020B0604020202020204" pitchFamily="34" charset="0"/>
                <a:ea typeface="Times New Roman" panose="02020603050405020304" pitchFamily="18" charset="0"/>
                <a:cs typeface="Verdana" panose="020B0604030504040204" pitchFamily="34" charset="0"/>
              </a:rPr>
              <a:t>Encourage d</a:t>
            </a:r>
            <a:r>
              <a:rPr lang="en-GB" sz="2400" dirty="0">
                <a:solidFill>
                  <a:schemeClr val="bg1"/>
                </a:solidFill>
                <a:effectLst/>
                <a:latin typeface="Arial" panose="020B0604020202020204" pitchFamily="34" charset="0"/>
                <a:ea typeface="Times New Roman" panose="02020603050405020304" pitchFamily="18" charset="0"/>
                <a:cs typeface="Verdana" panose="020B0604030504040204" pitchFamily="34" charset="0"/>
              </a:rPr>
              <a:t>iscussion of how the situation could be </a:t>
            </a:r>
            <a:r>
              <a:rPr lang="en-GB" sz="2400" dirty="0">
                <a:solidFill>
                  <a:schemeClr val="bg1"/>
                </a:solidFill>
                <a:latin typeface="Arial" panose="020B0604020202020204" pitchFamily="34" charset="0"/>
                <a:ea typeface="Times New Roman" panose="02020603050405020304" pitchFamily="18" charset="0"/>
                <a:cs typeface="Verdana" panose="020B0604030504040204" pitchFamily="34" charset="0"/>
              </a:rPr>
              <a:t>investigated (optional).</a:t>
            </a:r>
            <a:endParaRPr lang="en-GB" sz="2400" dirty="0">
              <a:solidFill>
                <a:schemeClr val="bg1"/>
              </a:solidFill>
            </a:endParaRPr>
          </a:p>
        </p:txBody>
      </p:sp>
      <p:sp>
        <p:nvSpPr>
          <p:cNvPr id="17" name="Rectangle: Top Corners Snipped 16">
            <a:extLst>
              <a:ext uri="{FF2B5EF4-FFF2-40B4-BE49-F238E27FC236}">
                <a16:creationId xmlns:a16="http://schemas.microsoft.com/office/drawing/2014/main" id="{DEF72BA8-C68B-4C3A-96D8-F8476CDF1C5F}"/>
              </a:ext>
            </a:extLst>
          </p:cNvPr>
          <p:cNvSpPr/>
          <p:nvPr/>
        </p:nvSpPr>
        <p:spPr>
          <a:xfrm>
            <a:off x="414020" y="3657580"/>
            <a:ext cx="10921999" cy="73821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a:buSzPts val="1000"/>
            </a:pPr>
            <a:r>
              <a:rPr lang="en-GB" sz="2400" dirty="0">
                <a:solidFill>
                  <a:schemeClr val="bg1"/>
                </a:solidFill>
                <a:effectLst/>
                <a:latin typeface="Arial" panose="020B0604020202020204" pitchFamily="34" charset="0"/>
                <a:ea typeface="Times New Roman" panose="02020603050405020304" pitchFamily="18" charset="0"/>
                <a:cs typeface="Verdana" panose="020B0604030504040204" pitchFamily="34" charset="0"/>
              </a:rPr>
              <a:t>Small groups investigate then share the outcomes of investigation (optional).</a:t>
            </a:r>
            <a:endParaRPr lang="en-GB" sz="2400" dirty="0">
              <a:solidFill>
                <a:schemeClr val="bg1"/>
              </a:solidFill>
            </a:endParaRPr>
          </a:p>
        </p:txBody>
      </p:sp>
      <p:sp>
        <p:nvSpPr>
          <p:cNvPr id="18" name="Rectangle: Top Corners Snipped 17">
            <a:extLst>
              <a:ext uri="{FF2B5EF4-FFF2-40B4-BE49-F238E27FC236}">
                <a16:creationId xmlns:a16="http://schemas.microsoft.com/office/drawing/2014/main" id="{D16C1598-C57F-4639-9036-A79D014A0755}"/>
              </a:ext>
            </a:extLst>
          </p:cNvPr>
          <p:cNvSpPr/>
          <p:nvPr/>
        </p:nvSpPr>
        <p:spPr>
          <a:xfrm>
            <a:off x="414017" y="4443850"/>
            <a:ext cx="10921999" cy="73821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a:buSzPts val="1000"/>
            </a:pPr>
            <a:r>
              <a:rPr lang="en-GB" sz="2400" dirty="0">
                <a:solidFill>
                  <a:schemeClr val="bg1"/>
                </a:solidFill>
                <a:latin typeface="Arial" panose="020B0604020202020204" pitchFamily="34" charset="0"/>
                <a:ea typeface="Times New Roman" panose="02020603050405020304" pitchFamily="18" charset="0"/>
                <a:cs typeface="Verdana" panose="020B0604030504040204" pitchFamily="34" charset="0"/>
              </a:rPr>
              <a:t>Bring ideas together with a w</a:t>
            </a:r>
            <a:r>
              <a:rPr lang="en-GB" sz="2400" dirty="0">
                <a:solidFill>
                  <a:schemeClr val="bg1"/>
                </a:solidFill>
                <a:effectLst/>
                <a:latin typeface="Arial" panose="020B0604020202020204" pitchFamily="34" charset="0"/>
                <a:ea typeface="Times New Roman" panose="02020603050405020304" pitchFamily="18" charset="0"/>
                <a:cs typeface="Verdana" panose="020B0604030504040204" pitchFamily="34" charset="0"/>
              </a:rPr>
              <a:t>hole-class discussion.</a:t>
            </a:r>
            <a:endParaRPr lang="en-GB" sz="2400" dirty="0">
              <a:solidFill>
                <a:schemeClr val="bg1"/>
              </a:solidFill>
            </a:endParaRPr>
          </a:p>
        </p:txBody>
      </p:sp>
      <p:sp>
        <p:nvSpPr>
          <p:cNvPr id="19" name="Rectangle: Top Corners Snipped 18">
            <a:extLst>
              <a:ext uri="{FF2B5EF4-FFF2-40B4-BE49-F238E27FC236}">
                <a16:creationId xmlns:a16="http://schemas.microsoft.com/office/drawing/2014/main" id="{9CC21F87-F4CC-45A8-BA07-E594C3DE98CE}"/>
              </a:ext>
            </a:extLst>
          </p:cNvPr>
          <p:cNvSpPr/>
          <p:nvPr/>
        </p:nvSpPr>
        <p:spPr>
          <a:xfrm>
            <a:off x="414018" y="5229360"/>
            <a:ext cx="10921999" cy="73821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a:buSzPts val="1000"/>
            </a:pPr>
            <a:r>
              <a:rPr lang="en-GB" sz="2400" dirty="0">
                <a:solidFill>
                  <a:schemeClr val="bg1"/>
                </a:solidFill>
                <a:effectLst/>
                <a:latin typeface="Arial" panose="020B0604020202020204" pitchFamily="34" charset="0"/>
                <a:ea typeface="Times New Roman" panose="02020603050405020304" pitchFamily="18" charset="0"/>
                <a:cs typeface="Verdana" panose="020B0604030504040204" pitchFamily="34" charset="0"/>
              </a:rPr>
              <a:t>Draw ideas together to provide an explicit summary.</a:t>
            </a:r>
            <a:endParaRPr lang="en-GB" sz="2400" dirty="0">
              <a:solidFill>
                <a:schemeClr val="bg1"/>
              </a:solidFill>
            </a:endParaRPr>
          </a:p>
        </p:txBody>
      </p:sp>
    </p:spTree>
    <p:extLst>
      <p:ext uri="{BB962C8B-B14F-4D97-AF65-F5344CB8AC3E}">
        <p14:creationId xmlns:p14="http://schemas.microsoft.com/office/powerpoint/2010/main" val="3012838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0981F-F3AD-4213-A641-00A6677D0D53}"/>
              </a:ext>
            </a:extLst>
          </p:cNvPr>
          <p:cNvSpPr>
            <a:spLocks noGrp="1"/>
          </p:cNvSpPr>
          <p:nvPr>
            <p:ph type="title"/>
          </p:nvPr>
        </p:nvSpPr>
        <p:spPr/>
        <p:txBody>
          <a:bodyPr/>
          <a:lstStyle/>
          <a:p>
            <a:r>
              <a:rPr lang="en-GB"/>
              <a:t>Breakout activity</a:t>
            </a:r>
          </a:p>
        </p:txBody>
      </p:sp>
      <p:sp>
        <p:nvSpPr>
          <p:cNvPr id="3" name="Slide Number Placeholder 2">
            <a:extLst>
              <a:ext uri="{FF2B5EF4-FFF2-40B4-BE49-F238E27FC236}">
                <a16:creationId xmlns:a16="http://schemas.microsoft.com/office/drawing/2014/main" id="{D91F61C2-A304-4587-9D6D-728F8A01FF20}"/>
              </a:ext>
            </a:extLst>
          </p:cNvPr>
          <p:cNvSpPr>
            <a:spLocks noGrp="1"/>
          </p:cNvSpPr>
          <p:nvPr>
            <p:ph type="sldNum" sz="quarter" idx="12"/>
          </p:nvPr>
        </p:nvSpPr>
        <p:spPr/>
        <p:txBody>
          <a:bodyPr/>
          <a:lstStyle/>
          <a:p>
            <a:fld id="{6B6EFD66-0F65-0C43-B4F5-A9CE99357F25}" type="slidenum">
              <a:rPr lang="en-GB" dirty="0" smtClean="0"/>
              <a:t>21</a:t>
            </a:fld>
            <a:endParaRPr lang="en-GB" dirty="0"/>
          </a:p>
        </p:txBody>
      </p:sp>
      <p:sp>
        <p:nvSpPr>
          <p:cNvPr id="6" name="Rectangle: Top Corners Snipped 5">
            <a:extLst>
              <a:ext uri="{FF2B5EF4-FFF2-40B4-BE49-F238E27FC236}">
                <a16:creationId xmlns:a16="http://schemas.microsoft.com/office/drawing/2014/main" id="{E843C15C-7B18-4B9D-85C1-44A32075640C}"/>
              </a:ext>
            </a:extLst>
          </p:cNvPr>
          <p:cNvSpPr/>
          <p:nvPr/>
        </p:nvSpPr>
        <p:spPr>
          <a:xfrm>
            <a:off x="309404" y="1501010"/>
            <a:ext cx="5473814" cy="4708135"/>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t>     </a:t>
            </a:r>
          </a:p>
        </p:txBody>
      </p:sp>
      <p:sp>
        <p:nvSpPr>
          <p:cNvPr id="9" name="Rectangle: Top Corners Snipped 8">
            <a:extLst>
              <a:ext uri="{FF2B5EF4-FFF2-40B4-BE49-F238E27FC236}">
                <a16:creationId xmlns:a16="http://schemas.microsoft.com/office/drawing/2014/main" id="{A63BAC7F-A9D4-4ABE-8DD5-13629D475B12}"/>
              </a:ext>
            </a:extLst>
          </p:cNvPr>
          <p:cNvSpPr/>
          <p:nvPr/>
        </p:nvSpPr>
        <p:spPr>
          <a:xfrm>
            <a:off x="6096001" y="1501010"/>
            <a:ext cx="5652650" cy="1974850"/>
          </a:xfrm>
          <a:prstGeom prst="snip2SameRect">
            <a:avLst>
              <a:gd name="adj1" fmla="val 9849"/>
              <a:gd name="adj2" fmla="val 9435"/>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3" name="Freeform 74">
            <a:extLst>
              <a:ext uri="{FF2B5EF4-FFF2-40B4-BE49-F238E27FC236}">
                <a16:creationId xmlns:a16="http://schemas.microsoft.com/office/drawing/2014/main" id="{4AA237E9-E7DC-4182-95F2-1EC19ECE4598}"/>
              </a:ext>
            </a:extLst>
          </p:cNvPr>
          <p:cNvSpPr/>
          <p:nvPr/>
        </p:nvSpPr>
        <p:spPr>
          <a:xfrm>
            <a:off x="69131" y="1501010"/>
            <a:ext cx="891008" cy="852155"/>
          </a:xfrm>
          <a:custGeom>
            <a:avLst/>
            <a:gdLst>
              <a:gd name="connsiteX0" fmla="*/ 0 w 704972"/>
              <a:gd name="connsiteY0" fmla="*/ 0 h 759898"/>
              <a:gd name="connsiteX1" fmla="*/ 42286 w 704972"/>
              <a:gd name="connsiteY1" fmla="*/ 0 h 759898"/>
              <a:gd name="connsiteX2" fmla="*/ 281958 w 704972"/>
              <a:gd name="connsiteY2" fmla="*/ 239194 h 759898"/>
              <a:gd name="connsiteX3" fmla="*/ 281958 w 704972"/>
              <a:gd name="connsiteY3" fmla="*/ 0 h 759898"/>
              <a:gd name="connsiteX4" fmla="*/ 324282 w 704972"/>
              <a:gd name="connsiteY4" fmla="*/ 0 h 759898"/>
              <a:gd name="connsiteX5" fmla="*/ 704972 w 704972"/>
              <a:gd name="connsiteY5" fmla="*/ 379968 h 759898"/>
              <a:gd name="connsiteX6" fmla="*/ 324282 w 704972"/>
              <a:gd name="connsiteY6" fmla="*/ 759898 h 759898"/>
              <a:gd name="connsiteX7" fmla="*/ 281958 w 704972"/>
              <a:gd name="connsiteY7" fmla="*/ 759898 h 759898"/>
              <a:gd name="connsiteX8" fmla="*/ 281958 w 704972"/>
              <a:gd name="connsiteY8" fmla="*/ 520728 h 759898"/>
              <a:gd name="connsiteX9" fmla="*/ 42286 w 704972"/>
              <a:gd name="connsiteY9" fmla="*/ 759898 h 759898"/>
              <a:gd name="connsiteX10" fmla="*/ 0 w 704972"/>
              <a:gd name="connsiteY10" fmla="*/ 759898 h 75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4972" h="759898">
                <a:moveTo>
                  <a:pt x="0" y="0"/>
                </a:moveTo>
                <a:lnTo>
                  <a:pt x="42286" y="0"/>
                </a:lnTo>
                <a:lnTo>
                  <a:pt x="281958" y="239194"/>
                </a:lnTo>
                <a:lnTo>
                  <a:pt x="281958" y="0"/>
                </a:lnTo>
                <a:lnTo>
                  <a:pt x="324282" y="0"/>
                </a:lnTo>
                <a:lnTo>
                  <a:pt x="704972" y="379968"/>
                </a:lnTo>
                <a:lnTo>
                  <a:pt x="324282" y="759898"/>
                </a:lnTo>
                <a:lnTo>
                  <a:pt x="281958" y="759898"/>
                </a:lnTo>
                <a:lnTo>
                  <a:pt x="281958" y="520728"/>
                </a:lnTo>
                <a:lnTo>
                  <a:pt x="42286" y="759898"/>
                </a:lnTo>
                <a:lnTo>
                  <a:pt x="0" y="759898"/>
                </a:lnTo>
                <a:close/>
              </a:path>
            </a:pathLst>
          </a:custGeom>
          <a:solidFill>
            <a:schemeClr val="accent1"/>
          </a:solidFill>
          <a:ln w="9525" cap="flat">
            <a:noFill/>
            <a:prstDash val="solid"/>
            <a:miter/>
          </a:ln>
        </p:spPr>
        <p:txBody>
          <a:bodyPr rtlCol="0" anchor="ctr"/>
          <a:lstStyle/>
          <a:p>
            <a:endParaRPr lang="en-GB"/>
          </a:p>
        </p:txBody>
      </p:sp>
      <p:sp>
        <p:nvSpPr>
          <p:cNvPr id="10" name="Rectangle: Top Corners Snipped 9">
            <a:extLst>
              <a:ext uri="{FF2B5EF4-FFF2-40B4-BE49-F238E27FC236}">
                <a16:creationId xmlns:a16="http://schemas.microsoft.com/office/drawing/2014/main" id="{1B4E8439-7ED0-4A4C-9B4E-A61D76341CFF}"/>
              </a:ext>
            </a:extLst>
          </p:cNvPr>
          <p:cNvSpPr/>
          <p:nvPr/>
        </p:nvSpPr>
        <p:spPr>
          <a:xfrm>
            <a:off x="6096000" y="3661006"/>
            <a:ext cx="5652650" cy="2548139"/>
          </a:xfrm>
          <a:prstGeom prst="snip2SameRect">
            <a:avLst>
              <a:gd name="adj1" fmla="val 9849"/>
              <a:gd name="adj2" fmla="val 9435"/>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1" name="TextBox 10">
            <a:extLst>
              <a:ext uri="{FF2B5EF4-FFF2-40B4-BE49-F238E27FC236}">
                <a16:creationId xmlns:a16="http://schemas.microsoft.com/office/drawing/2014/main" id="{0BF1B67B-626F-45D7-A389-C33146518492}"/>
              </a:ext>
            </a:extLst>
          </p:cNvPr>
          <p:cNvSpPr txBox="1"/>
          <p:nvPr/>
        </p:nvSpPr>
        <p:spPr>
          <a:xfrm>
            <a:off x="6274838" y="3838884"/>
            <a:ext cx="5464697" cy="2308324"/>
          </a:xfrm>
          <a:prstGeom prst="rect">
            <a:avLst/>
          </a:prstGeom>
          <a:noFill/>
        </p:spPr>
        <p:txBody>
          <a:bodyPr wrap="square" rtlCol="0">
            <a:spAutoFit/>
          </a:bodyPr>
          <a:lstStyle/>
          <a:p>
            <a:r>
              <a:rPr lang="en-GB" b="1" dirty="0"/>
              <a:t>Success criteria:</a:t>
            </a:r>
          </a:p>
          <a:p>
            <a:endParaRPr lang="en-GB" sz="1200" b="1" dirty="0"/>
          </a:p>
          <a:p>
            <a:pPr marL="285750" indent="-285750">
              <a:buFont typeface="Arial" panose="020B0604020202020204" pitchFamily="34" charset="0"/>
              <a:buChar char="•"/>
            </a:pPr>
            <a:r>
              <a:rPr lang="en-GB" dirty="0"/>
              <a:t>Include common misconceptions.</a:t>
            </a:r>
          </a:p>
          <a:p>
            <a:pPr marL="285750" indent="-285750">
              <a:buFont typeface="Arial" panose="020B0604020202020204" pitchFamily="34" charset="0"/>
              <a:buChar char="•"/>
            </a:pPr>
            <a:endParaRPr lang="en-GB" sz="1200" dirty="0"/>
          </a:p>
          <a:p>
            <a:pPr marL="285750" indent="-285750">
              <a:buFont typeface="Arial" panose="020B0604020202020204" pitchFamily="34" charset="0"/>
              <a:buChar char="•"/>
            </a:pPr>
            <a:r>
              <a:rPr lang="en-GB" dirty="0"/>
              <a:t>Include plausible viewpoints which generate </a:t>
            </a:r>
            <a:r>
              <a:rPr lang="en-GB" b="1" dirty="0"/>
              <a:t>cognitive conflict.</a:t>
            </a:r>
          </a:p>
          <a:p>
            <a:pPr marL="285750" indent="-285750">
              <a:buFont typeface="Arial" panose="020B0604020202020204" pitchFamily="34" charset="0"/>
              <a:buChar char="•"/>
            </a:pPr>
            <a:endParaRPr lang="en-GB" sz="1200" b="1" dirty="0"/>
          </a:p>
          <a:p>
            <a:pPr marL="285750" indent="-285750">
              <a:buFont typeface="Arial" panose="020B0604020202020204" pitchFamily="34" charset="0"/>
              <a:buChar char="•"/>
            </a:pPr>
            <a:r>
              <a:rPr lang="en-GB" dirty="0"/>
              <a:t>P</a:t>
            </a:r>
            <a:r>
              <a:rPr lang="en-GB" b="0" i="0" dirty="0"/>
              <a:t>romote discussion and support pupils to use their reasoning skills when exploring concepts.</a:t>
            </a:r>
            <a:endParaRPr lang="en-GB" b="1" dirty="0"/>
          </a:p>
        </p:txBody>
      </p:sp>
      <p:sp>
        <p:nvSpPr>
          <p:cNvPr id="14" name="TextBox 13">
            <a:extLst>
              <a:ext uri="{FF2B5EF4-FFF2-40B4-BE49-F238E27FC236}">
                <a16:creationId xmlns:a16="http://schemas.microsoft.com/office/drawing/2014/main" id="{C726FB39-FB7B-41E9-A91A-3F49769A8431}"/>
              </a:ext>
            </a:extLst>
          </p:cNvPr>
          <p:cNvSpPr txBox="1"/>
          <p:nvPr/>
        </p:nvSpPr>
        <p:spPr>
          <a:xfrm>
            <a:off x="960139" y="1593069"/>
            <a:ext cx="4823078" cy="4708981"/>
          </a:xfrm>
          <a:prstGeom prst="rect">
            <a:avLst/>
          </a:prstGeom>
          <a:noFill/>
        </p:spPr>
        <p:txBody>
          <a:bodyPr wrap="square" lIns="91440" tIns="45720" rIns="91440" bIns="45720" rtlCol="0" anchor="t">
            <a:spAutoFit/>
          </a:bodyPr>
          <a:lstStyle/>
          <a:p>
            <a:r>
              <a:rPr lang="en-GB" b="1" dirty="0"/>
              <a:t>Discuss and plan:</a:t>
            </a:r>
          </a:p>
          <a:p>
            <a:endParaRPr lang="en-GB" sz="1200" b="1" dirty="0"/>
          </a:p>
          <a:p>
            <a:r>
              <a:rPr lang="en-GB" sz="1800" dirty="0"/>
              <a:t>Choose from one of the following teaching points:</a:t>
            </a:r>
          </a:p>
          <a:p>
            <a:endParaRPr lang="en-GB" sz="1200" dirty="0"/>
          </a:p>
          <a:p>
            <a:pPr marL="285750" indent="-285750">
              <a:buFont typeface="Arial" panose="020B0604020202020204" pitchFamily="34" charset="0"/>
              <a:buChar char="•"/>
            </a:pPr>
            <a:r>
              <a:rPr lang="en-GB" sz="1800" b="1" dirty="0"/>
              <a:t>Magnets</a:t>
            </a:r>
            <a:r>
              <a:rPr lang="en-GB" sz="1800" dirty="0"/>
              <a:t> (Year 3): Identify some everyday materials that are attracted to a magnet (magnetic).</a:t>
            </a:r>
          </a:p>
          <a:p>
            <a:pPr marL="285750" indent="-285750">
              <a:buFont typeface="Arial" panose="020B0604020202020204" pitchFamily="34" charset="0"/>
              <a:buChar char="•"/>
            </a:pPr>
            <a:endParaRPr lang="en-GB" sz="1200" dirty="0"/>
          </a:p>
          <a:p>
            <a:pPr marL="285750" indent="-285750">
              <a:buFont typeface="Arial" panose="020B0604020202020204" pitchFamily="34" charset="0"/>
              <a:buChar char="•"/>
            </a:pPr>
            <a:r>
              <a:rPr lang="en-GB" sz="1800" b="1" dirty="0"/>
              <a:t>Sound</a:t>
            </a:r>
            <a:r>
              <a:rPr lang="en-GB" sz="1800" dirty="0"/>
              <a:t> (Year 4): </a:t>
            </a:r>
            <a:r>
              <a:rPr lang="en-GB" b="0" i="0" dirty="0">
                <a:effectLst/>
              </a:rPr>
              <a:t>Know that vibrations from sounds travel through a medium to the ear.</a:t>
            </a:r>
          </a:p>
          <a:p>
            <a:endParaRPr lang="en-GB" sz="1200" b="1" dirty="0"/>
          </a:p>
          <a:p>
            <a:r>
              <a:rPr lang="en-GB" dirty="0"/>
              <a:t>Discuss the common misconceptions related to the teaching point and design a concept cartoon that will expose these misconceptions. </a:t>
            </a:r>
          </a:p>
          <a:p>
            <a:endParaRPr lang="en-GB" dirty="0"/>
          </a:p>
          <a:p>
            <a:endParaRPr lang="en-GB" dirty="0">
              <a:highlight>
                <a:srgbClr val="FFFF00"/>
              </a:highlight>
            </a:endParaRPr>
          </a:p>
        </p:txBody>
      </p:sp>
      <p:sp>
        <p:nvSpPr>
          <p:cNvPr id="15" name="TextBox 14">
            <a:extLst>
              <a:ext uri="{FF2B5EF4-FFF2-40B4-BE49-F238E27FC236}">
                <a16:creationId xmlns:a16="http://schemas.microsoft.com/office/drawing/2014/main" id="{642BA0C9-838C-4256-9C73-AEA453C70C11}"/>
              </a:ext>
            </a:extLst>
          </p:cNvPr>
          <p:cNvSpPr txBox="1"/>
          <p:nvPr/>
        </p:nvSpPr>
        <p:spPr>
          <a:xfrm>
            <a:off x="6274838" y="1593069"/>
            <a:ext cx="5884824" cy="1846659"/>
          </a:xfrm>
          <a:prstGeom prst="rect">
            <a:avLst/>
          </a:prstGeom>
          <a:noFill/>
        </p:spPr>
        <p:txBody>
          <a:bodyPr wrap="square" lIns="91440" tIns="45720" rIns="91440" bIns="45720" rtlCol="0" anchor="t">
            <a:spAutoFit/>
          </a:bodyPr>
          <a:lstStyle/>
          <a:p>
            <a:r>
              <a:rPr lang="en-GB" b="1" dirty="0"/>
              <a:t>Consider:</a:t>
            </a:r>
          </a:p>
          <a:p>
            <a:endParaRPr lang="en-GB" sz="1200" b="1" dirty="0"/>
          </a:p>
          <a:p>
            <a:r>
              <a:rPr lang="en-GB" dirty="0"/>
              <a:t>How does the concept cartoon expose the common misconceptions?</a:t>
            </a:r>
          </a:p>
          <a:p>
            <a:endParaRPr lang="en-GB" sz="1200" dirty="0"/>
          </a:p>
          <a:p>
            <a:r>
              <a:rPr lang="en-GB" dirty="0"/>
              <a:t>How does it support you to address the common misconceptions? </a:t>
            </a:r>
          </a:p>
        </p:txBody>
      </p:sp>
    </p:spTree>
    <p:extLst>
      <p:ext uri="{BB962C8B-B14F-4D97-AF65-F5344CB8AC3E}">
        <p14:creationId xmlns:p14="http://schemas.microsoft.com/office/powerpoint/2010/main" val="15226438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Top Corners Snipped 10">
            <a:extLst>
              <a:ext uri="{FF2B5EF4-FFF2-40B4-BE49-F238E27FC236}">
                <a16:creationId xmlns:a16="http://schemas.microsoft.com/office/drawing/2014/main" id="{68C88F83-9DAF-4EE2-A866-3CFB06FDDCBF}"/>
              </a:ext>
            </a:extLst>
          </p:cNvPr>
          <p:cNvSpPr/>
          <p:nvPr/>
        </p:nvSpPr>
        <p:spPr>
          <a:xfrm>
            <a:off x="1230628" y="1706527"/>
            <a:ext cx="6076622" cy="4287874"/>
          </a:xfrm>
          <a:custGeom>
            <a:avLst/>
            <a:gdLst>
              <a:gd name="connsiteX0" fmla="*/ 422313 w 6076622"/>
              <a:gd name="connsiteY0" fmla="*/ 0 h 4287874"/>
              <a:gd name="connsiteX1" fmla="*/ 1023993 w 6076622"/>
              <a:gd name="connsiteY1" fmla="*/ 0 h 4287874"/>
              <a:gd name="connsiteX2" fmla="*/ 1573352 w 6076622"/>
              <a:gd name="connsiteY2" fmla="*/ 0 h 4287874"/>
              <a:gd name="connsiteX3" fmla="*/ 2279672 w 6076622"/>
              <a:gd name="connsiteY3" fmla="*/ 0 h 4287874"/>
              <a:gd name="connsiteX4" fmla="*/ 2829031 w 6076622"/>
              <a:gd name="connsiteY4" fmla="*/ 0 h 4287874"/>
              <a:gd name="connsiteX5" fmla="*/ 3326071 w 6076622"/>
              <a:gd name="connsiteY5" fmla="*/ 0 h 4287874"/>
              <a:gd name="connsiteX6" fmla="*/ 3875430 w 6076622"/>
              <a:gd name="connsiteY6" fmla="*/ 0 h 4287874"/>
              <a:gd name="connsiteX7" fmla="*/ 4477110 w 6076622"/>
              <a:gd name="connsiteY7" fmla="*/ 0 h 4287874"/>
              <a:gd name="connsiteX8" fmla="*/ 5654309 w 6076622"/>
              <a:gd name="connsiteY8" fmla="*/ 0 h 4287874"/>
              <a:gd name="connsiteX9" fmla="*/ 6076622 w 6076622"/>
              <a:gd name="connsiteY9" fmla="*/ 422313 h 4287874"/>
              <a:gd name="connsiteX10" fmla="*/ 6076622 w 6076622"/>
              <a:gd name="connsiteY10" fmla="*/ 1045293 h 4287874"/>
              <a:gd name="connsiteX11" fmla="*/ 6076622 w 6076622"/>
              <a:gd name="connsiteY11" fmla="*/ 1633663 h 4287874"/>
              <a:gd name="connsiteX12" fmla="*/ 6076622 w 6076622"/>
              <a:gd name="connsiteY12" fmla="*/ 2325863 h 4287874"/>
              <a:gd name="connsiteX13" fmla="*/ 6076622 w 6076622"/>
              <a:gd name="connsiteY13" fmla="*/ 3087283 h 4287874"/>
              <a:gd name="connsiteX14" fmla="*/ 6076622 w 6076622"/>
              <a:gd name="connsiteY14" fmla="*/ 3883313 h 4287874"/>
              <a:gd name="connsiteX15" fmla="*/ 5672061 w 6076622"/>
              <a:gd name="connsiteY15" fmla="*/ 4287874 h 4287874"/>
              <a:gd name="connsiteX16" fmla="*/ 5171649 w 6076622"/>
              <a:gd name="connsiteY16" fmla="*/ 4287874 h 4287874"/>
              <a:gd name="connsiteX17" fmla="*/ 4407861 w 6076622"/>
              <a:gd name="connsiteY17" fmla="*/ 4287874 h 4287874"/>
              <a:gd name="connsiteX18" fmla="*/ 3696749 w 6076622"/>
              <a:gd name="connsiteY18" fmla="*/ 4287874 h 4287874"/>
              <a:gd name="connsiteX19" fmla="*/ 2985636 w 6076622"/>
              <a:gd name="connsiteY19" fmla="*/ 4287874 h 4287874"/>
              <a:gd name="connsiteX20" fmla="*/ 2274524 w 6076622"/>
              <a:gd name="connsiteY20" fmla="*/ 4287874 h 4287874"/>
              <a:gd name="connsiteX21" fmla="*/ 1721436 w 6076622"/>
              <a:gd name="connsiteY21" fmla="*/ 4287874 h 4287874"/>
              <a:gd name="connsiteX22" fmla="*/ 404561 w 6076622"/>
              <a:gd name="connsiteY22" fmla="*/ 4287874 h 4287874"/>
              <a:gd name="connsiteX23" fmla="*/ 0 w 6076622"/>
              <a:gd name="connsiteY23" fmla="*/ 3883313 h 4287874"/>
              <a:gd name="connsiteX24" fmla="*/ 0 w 6076622"/>
              <a:gd name="connsiteY24" fmla="*/ 3294943 h 4287874"/>
              <a:gd name="connsiteX25" fmla="*/ 0 w 6076622"/>
              <a:gd name="connsiteY25" fmla="*/ 2568133 h 4287874"/>
              <a:gd name="connsiteX26" fmla="*/ 0 w 6076622"/>
              <a:gd name="connsiteY26" fmla="*/ 1945153 h 4287874"/>
              <a:gd name="connsiteX27" fmla="*/ 0 w 6076622"/>
              <a:gd name="connsiteY27" fmla="*/ 1218343 h 4287874"/>
              <a:gd name="connsiteX28" fmla="*/ 0 w 6076622"/>
              <a:gd name="connsiteY28" fmla="*/ 422313 h 4287874"/>
              <a:gd name="connsiteX29" fmla="*/ 422313 w 6076622"/>
              <a:gd name="connsiteY29" fmla="*/ 0 h 4287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076622" h="4287874" fill="none" extrusionOk="0">
                <a:moveTo>
                  <a:pt x="422313" y="0"/>
                </a:moveTo>
                <a:cubicBezTo>
                  <a:pt x="607277" y="-15948"/>
                  <a:pt x="883122" y="-2539"/>
                  <a:pt x="1023993" y="0"/>
                </a:cubicBezTo>
                <a:cubicBezTo>
                  <a:pt x="1164864" y="2539"/>
                  <a:pt x="1349401" y="-2939"/>
                  <a:pt x="1573352" y="0"/>
                </a:cubicBezTo>
                <a:cubicBezTo>
                  <a:pt x="1797303" y="2939"/>
                  <a:pt x="2005809" y="1661"/>
                  <a:pt x="2279672" y="0"/>
                </a:cubicBezTo>
                <a:cubicBezTo>
                  <a:pt x="2553535" y="-1661"/>
                  <a:pt x="2654352" y="21342"/>
                  <a:pt x="2829031" y="0"/>
                </a:cubicBezTo>
                <a:cubicBezTo>
                  <a:pt x="3003710" y="-21342"/>
                  <a:pt x="3163667" y="1758"/>
                  <a:pt x="3326071" y="0"/>
                </a:cubicBezTo>
                <a:cubicBezTo>
                  <a:pt x="3488475" y="-1758"/>
                  <a:pt x="3750008" y="-27064"/>
                  <a:pt x="3875430" y="0"/>
                </a:cubicBezTo>
                <a:cubicBezTo>
                  <a:pt x="4000852" y="27064"/>
                  <a:pt x="4183166" y="-674"/>
                  <a:pt x="4477110" y="0"/>
                </a:cubicBezTo>
                <a:cubicBezTo>
                  <a:pt x="4771054" y="674"/>
                  <a:pt x="5100979" y="12903"/>
                  <a:pt x="5654309" y="0"/>
                </a:cubicBezTo>
                <a:cubicBezTo>
                  <a:pt x="5786259" y="144305"/>
                  <a:pt x="5946998" y="271774"/>
                  <a:pt x="6076622" y="422313"/>
                </a:cubicBezTo>
                <a:cubicBezTo>
                  <a:pt x="6084470" y="656513"/>
                  <a:pt x="6060870" y="815112"/>
                  <a:pt x="6076622" y="1045293"/>
                </a:cubicBezTo>
                <a:cubicBezTo>
                  <a:pt x="6092374" y="1275474"/>
                  <a:pt x="6065813" y="1399233"/>
                  <a:pt x="6076622" y="1633663"/>
                </a:cubicBezTo>
                <a:cubicBezTo>
                  <a:pt x="6087432" y="1868093"/>
                  <a:pt x="6044614" y="2027524"/>
                  <a:pt x="6076622" y="2325863"/>
                </a:cubicBezTo>
                <a:cubicBezTo>
                  <a:pt x="6108630" y="2624202"/>
                  <a:pt x="6054475" y="2782425"/>
                  <a:pt x="6076622" y="3087283"/>
                </a:cubicBezTo>
                <a:cubicBezTo>
                  <a:pt x="6098769" y="3392141"/>
                  <a:pt x="6070324" y="3581388"/>
                  <a:pt x="6076622" y="3883313"/>
                </a:cubicBezTo>
                <a:cubicBezTo>
                  <a:pt x="5924042" y="4054891"/>
                  <a:pt x="5870745" y="4111017"/>
                  <a:pt x="5672061" y="4287874"/>
                </a:cubicBezTo>
                <a:cubicBezTo>
                  <a:pt x="5431047" y="4288659"/>
                  <a:pt x="5366734" y="4298899"/>
                  <a:pt x="5171649" y="4287874"/>
                </a:cubicBezTo>
                <a:cubicBezTo>
                  <a:pt x="4976564" y="4276849"/>
                  <a:pt x="4670814" y="4308826"/>
                  <a:pt x="4407861" y="4287874"/>
                </a:cubicBezTo>
                <a:cubicBezTo>
                  <a:pt x="4144908" y="4266922"/>
                  <a:pt x="4041500" y="4309775"/>
                  <a:pt x="3696749" y="4287874"/>
                </a:cubicBezTo>
                <a:cubicBezTo>
                  <a:pt x="3351998" y="4265973"/>
                  <a:pt x="3236931" y="4281470"/>
                  <a:pt x="2985636" y="4287874"/>
                </a:cubicBezTo>
                <a:cubicBezTo>
                  <a:pt x="2734341" y="4294278"/>
                  <a:pt x="2578649" y="4320175"/>
                  <a:pt x="2274524" y="4287874"/>
                </a:cubicBezTo>
                <a:cubicBezTo>
                  <a:pt x="1970399" y="4255573"/>
                  <a:pt x="1959599" y="4301714"/>
                  <a:pt x="1721436" y="4287874"/>
                </a:cubicBezTo>
                <a:cubicBezTo>
                  <a:pt x="1483273" y="4274034"/>
                  <a:pt x="891890" y="4335915"/>
                  <a:pt x="404561" y="4287874"/>
                </a:cubicBezTo>
                <a:cubicBezTo>
                  <a:pt x="253129" y="4148592"/>
                  <a:pt x="83474" y="3983091"/>
                  <a:pt x="0" y="3883313"/>
                </a:cubicBezTo>
                <a:cubicBezTo>
                  <a:pt x="-19732" y="3709218"/>
                  <a:pt x="-28695" y="3444176"/>
                  <a:pt x="0" y="3294943"/>
                </a:cubicBezTo>
                <a:cubicBezTo>
                  <a:pt x="28695" y="3145710"/>
                  <a:pt x="-26952" y="2756680"/>
                  <a:pt x="0" y="2568133"/>
                </a:cubicBezTo>
                <a:cubicBezTo>
                  <a:pt x="26952" y="2379586"/>
                  <a:pt x="-4771" y="2083844"/>
                  <a:pt x="0" y="1945153"/>
                </a:cubicBezTo>
                <a:cubicBezTo>
                  <a:pt x="4771" y="1806462"/>
                  <a:pt x="31444" y="1489123"/>
                  <a:pt x="0" y="1218343"/>
                </a:cubicBezTo>
                <a:cubicBezTo>
                  <a:pt x="-31444" y="947563"/>
                  <a:pt x="19985" y="745755"/>
                  <a:pt x="0" y="422313"/>
                </a:cubicBezTo>
                <a:cubicBezTo>
                  <a:pt x="128182" y="275377"/>
                  <a:pt x="271665" y="147836"/>
                  <a:pt x="422313" y="0"/>
                </a:cubicBezTo>
                <a:close/>
              </a:path>
              <a:path w="6076622" h="4287874" stroke="0" extrusionOk="0">
                <a:moveTo>
                  <a:pt x="422313" y="0"/>
                </a:moveTo>
                <a:cubicBezTo>
                  <a:pt x="640734" y="29999"/>
                  <a:pt x="841840" y="17159"/>
                  <a:pt x="1023993" y="0"/>
                </a:cubicBezTo>
                <a:cubicBezTo>
                  <a:pt x="1206146" y="-17159"/>
                  <a:pt x="1282837" y="2276"/>
                  <a:pt x="1521032" y="0"/>
                </a:cubicBezTo>
                <a:cubicBezTo>
                  <a:pt x="1759227" y="-2276"/>
                  <a:pt x="2052827" y="8489"/>
                  <a:pt x="2279672" y="0"/>
                </a:cubicBezTo>
                <a:cubicBezTo>
                  <a:pt x="2506517" y="-8489"/>
                  <a:pt x="2709633" y="10011"/>
                  <a:pt x="2881351" y="0"/>
                </a:cubicBezTo>
                <a:cubicBezTo>
                  <a:pt x="3053069" y="-10011"/>
                  <a:pt x="3262421" y="27181"/>
                  <a:pt x="3483031" y="0"/>
                </a:cubicBezTo>
                <a:cubicBezTo>
                  <a:pt x="3703641" y="-27181"/>
                  <a:pt x="3911432" y="5222"/>
                  <a:pt x="4241670" y="0"/>
                </a:cubicBezTo>
                <a:cubicBezTo>
                  <a:pt x="4571908" y="-5222"/>
                  <a:pt x="4670333" y="21087"/>
                  <a:pt x="4791030" y="0"/>
                </a:cubicBezTo>
                <a:cubicBezTo>
                  <a:pt x="4911727" y="-21087"/>
                  <a:pt x="5269682" y="27742"/>
                  <a:pt x="5654309" y="0"/>
                </a:cubicBezTo>
                <a:cubicBezTo>
                  <a:pt x="5783837" y="118138"/>
                  <a:pt x="5893166" y="265609"/>
                  <a:pt x="6076622" y="422313"/>
                </a:cubicBezTo>
                <a:cubicBezTo>
                  <a:pt x="6099614" y="553181"/>
                  <a:pt x="6082635" y="762612"/>
                  <a:pt x="6076622" y="1045293"/>
                </a:cubicBezTo>
                <a:cubicBezTo>
                  <a:pt x="6070609" y="1327974"/>
                  <a:pt x="6075338" y="1480393"/>
                  <a:pt x="6076622" y="1737493"/>
                </a:cubicBezTo>
                <a:cubicBezTo>
                  <a:pt x="6077906" y="1994593"/>
                  <a:pt x="6103491" y="2116000"/>
                  <a:pt x="6076622" y="2395083"/>
                </a:cubicBezTo>
                <a:cubicBezTo>
                  <a:pt x="6049754" y="2674166"/>
                  <a:pt x="6091213" y="2845103"/>
                  <a:pt x="6076622" y="3156503"/>
                </a:cubicBezTo>
                <a:cubicBezTo>
                  <a:pt x="6062031" y="3467903"/>
                  <a:pt x="6105179" y="3651891"/>
                  <a:pt x="6076622" y="3883313"/>
                </a:cubicBezTo>
                <a:cubicBezTo>
                  <a:pt x="5951794" y="4027134"/>
                  <a:pt x="5811721" y="4158531"/>
                  <a:pt x="5672061" y="4287874"/>
                </a:cubicBezTo>
                <a:cubicBezTo>
                  <a:pt x="5467965" y="4300078"/>
                  <a:pt x="5216541" y="4277894"/>
                  <a:pt x="5013624" y="4287874"/>
                </a:cubicBezTo>
                <a:cubicBezTo>
                  <a:pt x="4810707" y="4297854"/>
                  <a:pt x="4577181" y="4255792"/>
                  <a:pt x="4302511" y="4287874"/>
                </a:cubicBezTo>
                <a:cubicBezTo>
                  <a:pt x="4027841" y="4319956"/>
                  <a:pt x="3994029" y="4284312"/>
                  <a:pt x="3802099" y="4287874"/>
                </a:cubicBezTo>
                <a:cubicBezTo>
                  <a:pt x="3610169" y="4291436"/>
                  <a:pt x="3409125" y="4301797"/>
                  <a:pt x="3249011" y="4287874"/>
                </a:cubicBezTo>
                <a:cubicBezTo>
                  <a:pt x="3088897" y="4273951"/>
                  <a:pt x="2847357" y="4264485"/>
                  <a:pt x="2537899" y="4287874"/>
                </a:cubicBezTo>
                <a:cubicBezTo>
                  <a:pt x="2228441" y="4311263"/>
                  <a:pt x="2182652" y="4289712"/>
                  <a:pt x="1932136" y="4287874"/>
                </a:cubicBezTo>
                <a:cubicBezTo>
                  <a:pt x="1681620" y="4286036"/>
                  <a:pt x="1491360" y="4275809"/>
                  <a:pt x="1379049" y="4287874"/>
                </a:cubicBezTo>
                <a:cubicBezTo>
                  <a:pt x="1266738" y="4299939"/>
                  <a:pt x="630911" y="4278239"/>
                  <a:pt x="404561" y="4287874"/>
                </a:cubicBezTo>
                <a:cubicBezTo>
                  <a:pt x="229586" y="4073826"/>
                  <a:pt x="117373" y="3984244"/>
                  <a:pt x="0" y="3883313"/>
                </a:cubicBezTo>
                <a:cubicBezTo>
                  <a:pt x="14198" y="3714714"/>
                  <a:pt x="134" y="3512260"/>
                  <a:pt x="0" y="3191113"/>
                </a:cubicBezTo>
                <a:cubicBezTo>
                  <a:pt x="-134" y="2869966"/>
                  <a:pt x="2943" y="2807764"/>
                  <a:pt x="0" y="2568133"/>
                </a:cubicBezTo>
                <a:cubicBezTo>
                  <a:pt x="-2943" y="2328502"/>
                  <a:pt x="27107" y="1976377"/>
                  <a:pt x="0" y="1806713"/>
                </a:cubicBezTo>
                <a:cubicBezTo>
                  <a:pt x="-27107" y="1637049"/>
                  <a:pt x="-20340" y="1439714"/>
                  <a:pt x="0" y="1149123"/>
                </a:cubicBezTo>
                <a:cubicBezTo>
                  <a:pt x="20340" y="858532"/>
                  <a:pt x="23630" y="619600"/>
                  <a:pt x="0" y="422313"/>
                </a:cubicBezTo>
                <a:cubicBezTo>
                  <a:pt x="135201" y="259063"/>
                  <a:pt x="328296" y="78290"/>
                  <a:pt x="42231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6BD66BD3-55DD-49E3-8E21-E4CFD6628928}"/>
              </a:ext>
            </a:extLst>
          </p:cNvPr>
          <p:cNvSpPr>
            <a:spLocks noGrp="1"/>
          </p:cNvSpPr>
          <p:nvPr>
            <p:ph type="title"/>
          </p:nvPr>
        </p:nvSpPr>
        <p:spPr>
          <a:xfrm>
            <a:off x="635000" y="565591"/>
            <a:ext cx="10921999" cy="852155"/>
          </a:xfrm>
        </p:spPr>
        <p:txBody>
          <a:bodyPr/>
          <a:lstStyle/>
          <a:p>
            <a:r>
              <a:rPr lang="en-GB"/>
              <a:t>Reflection</a:t>
            </a:r>
          </a:p>
        </p:txBody>
      </p:sp>
      <p:sp>
        <p:nvSpPr>
          <p:cNvPr id="3" name="Content Placeholder 2">
            <a:extLst>
              <a:ext uri="{FF2B5EF4-FFF2-40B4-BE49-F238E27FC236}">
                <a16:creationId xmlns:a16="http://schemas.microsoft.com/office/drawing/2014/main" id="{F0B9D84F-C183-4C8D-A71F-88284F55F972}"/>
              </a:ext>
            </a:extLst>
          </p:cNvPr>
          <p:cNvSpPr>
            <a:spLocks noGrp="1"/>
          </p:cNvSpPr>
          <p:nvPr>
            <p:ph idx="1"/>
          </p:nvPr>
        </p:nvSpPr>
        <p:spPr>
          <a:xfrm>
            <a:off x="1486101" y="2015023"/>
            <a:ext cx="5565676" cy="4103369"/>
          </a:xfrm>
        </p:spPr>
        <p:txBody>
          <a:bodyPr>
            <a:normAutofit fontScale="92500"/>
          </a:bodyPr>
          <a:lstStyle/>
          <a:p>
            <a:r>
              <a:rPr lang="en-GB" sz="2400"/>
              <a:t>Think about a recent concept that you taught:</a:t>
            </a:r>
          </a:p>
          <a:p>
            <a:pPr marL="457200" indent="-457200">
              <a:buFont typeface="Arial" panose="020B0604020202020204" pitchFamily="34" charset="0"/>
              <a:buChar char="•"/>
            </a:pPr>
            <a:r>
              <a:rPr lang="en-GB" sz="2400" b="0"/>
              <a:t>How did you identify the common misconceptions for each teaching point?</a:t>
            </a:r>
          </a:p>
          <a:p>
            <a:pPr marL="457200" indent="-457200">
              <a:buFont typeface="Arial" panose="020B0604020202020204" pitchFamily="34" charset="0"/>
              <a:buChar char="•"/>
            </a:pPr>
            <a:r>
              <a:rPr lang="en-GB" sz="2400" b="0"/>
              <a:t>What task(s) did you plan to address the misconceptions?</a:t>
            </a:r>
          </a:p>
          <a:p>
            <a:pPr marL="457200" indent="-457200">
              <a:buFont typeface="Arial" panose="020B0604020202020204" pitchFamily="34" charset="0"/>
              <a:buChar char="•"/>
            </a:pPr>
            <a:r>
              <a:rPr lang="en-GB" sz="2400" b="0"/>
              <a:t>Was the task successful in addressing the misconception(s) for all pupils?</a:t>
            </a:r>
          </a:p>
          <a:p>
            <a:pPr marL="457200" indent="-457200">
              <a:buFont typeface="Arial" panose="020B0604020202020204" pitchFamily="34" charset="0"/>
              <a:buChar char="•"/>
            </a:pPr>
            <a:r>
              <a:rPr lang="en-GB" sz="2400" b="0"/>
              <a:t>What might you do differently next time?</a:t>
            </a:r>
          </a:p>
          <a:p>
            <a:endParaRPr lang="en-GB"/>
          </a:p>
        </p:txBody>
      </p:sp>
      <p:grpSp>
        <p:nvGrpSpPr>
          <p:cNvPr id="13" name="Group 12">
            <a:extLst>
              <a:ext uri="{FF2B5EF4-FFF2-40B4-BE49-F238E27FC236}">
                <a16:creationId xmlns:a16="http://schemas.microsoft.com/office/drawing/2014/main" id="{D9D7DE9C-0115-477E-A825-579116CFFB5F}"/>
              </a:ext>
            </a:extLst>
          </p:cNvPr>
          <p:cNvGrpSpPr/>
          <p:nvPr/>
        </p:nvGrpSpPr>
        <p:grpSpPr>
          <a:xfrm>
            <a:off x="417804" y="3147516"/>
            <a:ext cx="1050948" cy="1083981"/>
            <a:chOff x="652648" y="4259558"/>
            <a:chExt cx="1098577" cy="1174050"/>
          </a:xfrm>
        </p:grpSpPr>
        <p:sp>
          <p:nvSpPr>
            <p:cNvPr id="14" name="Graphic 25">
              <a:extLst>
                <a:ext uri="{FF2B5EF4-FFF2-40B4-BE49-F238E27FC236}">
                  <a16:creationId xmlns:a16="http://schemas.microsoft.com/office/drawing/2014/main" id="{F1B874EC-0428-4626-9B3D-696AA5D129D1}"/>
                </a:ext>
              </a:extLst>
            </p:cNvPr>
            <p:cNvSpPr/>
            <p:nvPr/>
          </p:nvSpPr>
          <p:spPr>
            <a:xfrm>
              <a:off x="652648" y="4284386"/>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5" name="Graphic 25">
              <a:extLst>
                <a:ext uri="{FF2B5EF4-FFF2-40B4-BE49-F238E27FC236}">
                  <a16:creationId xmlns:a16="http://schemas.microsoft.com/office/drawing/2014/main" id="{A8164CED-9B49-4772-B1B3-E01B267B34CB}"/>
                </a:ext>
              </a:extLst>
            </p:cNvPr>
            <p:cNvSpPr/>
            <p:nvPr/>
          </p:nvSpPr>
          <p:spPr>
            <a:xfrm>
              <a:off x="1115362" y="4259558"/>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4600" y="0"/>
            <a:ext cx="44259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a:extLst>
              <a:ext uri="{FF2B5EF4-FFF2-40B4-BE49-F238E27FC236}">
                <a16:creationId xmlns:a16="http://schemas.microsoft.com/office/drawing/2014/main" id="{479AB75E-EDEF-423D-9E8A-9B048B9A22B7}"/>
              </a:ext>
            </a:extLst>
          </p:cNvPr>
          <p:cNvSpPr txBox="1"/>
          <p:nvPr/>
        </p:nvSpPr>
        <p:spPr>
          <a:xfrm>
            <a:off x="9238593" y="6292409"/>
            <a:ext cx="2592771" cy="24622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lang="en-GB" dirty="0"/>
          </a:p>
        </p:txBody>
      </p:sp>
    </p:spTree>
    <p:extLst>
      <p:ext uri="{BB962C8B-B14F-4D97-AF65-F5344CB8AC3E}">
        <p14:creationId xmlns:p14="http://schemas.microsoft.com/office/powerpoint/2010/main" val="31358355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C0186-CB08-4F47-A664-0D3E82F44DFB}"/>
              </a:ext>
            </a:extLst>
          </p:cNvPr>
          <p:cNvSpPr>
            <a:spLocks noGrp="1"/>
          </p:cNvSpPr>
          <p:nvPr>
            <p:ph type="ctrTitle"/>
          </p:nvPr>
        </p:nvSpPr>
        <p:spPr>
          <a:xfrm>
            <a:off x="592471" y="1370441"/>
            <a:ext cx="5941646" cy="964795"/>
          </a:xfrm>
        </p:spPr>
        <p:txBody>
          <a:bodyPr/>
          <a:lstStyle/>
          <a:p>
            <a:r>
              <a:rPr lang="en-GB"/>
              <a:t>Networks and resources</a:t>
            </a:r>
          </a:p>
        </p:txBody>
      </p:sp>
      <p:sp>
        <p:nvSpPr>
          <p:cNvPr id="7" name="TextBox 6">
            <a:hlinkClick r:id="rId3"/>
            <a:extLst>
              <a:ext uri="{FF2B5EF4-FFF2-40B4-BE49-F238E27FC236}">
                <a16:creationId xmlns:a16="http://schemas.microsoft.com/office/drawing/2014/main" id="{77FCBE27-A2FB-4FE1-8CDE-48567F4CE882}"/>
              </a:ext>
            </a:extLst>
          </p:cNvPr>
          <p:cNvSpPr txBox="1"/>
          <p:nvPr/>
        </p:nvSpPr>
        <p:spPr>
          <a:xfrm>
            <a:off x="1209822" y="2335236"/>
            <a:ext cx="3841149" cy="3785652"/>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Teach First networks: The Primary Collective</a:t>
            </a:r>
            <a:endParaRPr lang="en-US" dirty="0"/>
          </a:p>
          <a:p>
            <a:endParaRPr lang="en-GB" sz="2400" dirty="0">
              <a:cs typeface="Arial"/>
            </a:endParaRPr>
          </a:p>
          <a:p>
            <a:pPr marL="342900" indent="-342900">
              <a:buFont typeface="Arial" panose="020B0604020202020204" pitchFamily="34" charset="0"/>
              <a:buChar char="•"/>
            </a:pPr>
            <a:r>
              <a:rPr lang="en-GB" sz="2400" dirty="0">
                <a:cs typeface="Arial"/>
              </a:rPr>
              <a:t>Primary Science Teaching Trust</a:t>
            </a:r>
          </a:p>
          <a:p>
            <a:pPr marL="342900" indent="-342900">
              <a:buFont typeface="Arial" panose="020B0604020202020204" pitchFamily="34" charset="0"/>
              <a:buChar char="•"/>
            </a:pPr>
            <a:endParaRPr lang="en-GB" sz="2400">
              <a:cs typeface="Arial"/>
            </a:endParaRPr>
          </a:p>
          <a:p>
            <a:pPr marL="342900" indent="-342900">
              <a:buFont typeface="Arial" panose="020B0604020202020204" pitchFamily="34" charset="0"/>
              <a:buChar char="•"/>
            </a:pPr>
            <a:r>
              <a:rPr lang="en-GB" sz="2400" dirty="0">
                <a:cs typeface="Arial"/>
              </a:rPr>
              <a:t>STEM learning</a:t>
            </a:r>
          </a:p>
          <a:p>
            <a:pPr marL="342900" indent="-342900">
              <a:buFont typeface="Arial" panose="020B0604020202020204" pitchFamily="34" charset="0"/>
              <a:buChar char="•"/>
            </a:pPr>
            <a:endParaRPr lang="en-GB" sz="2400">
              <a:cs typeface="Arial"/>
            </a:endParaRPr>
          </a:p>
          <a:p>
            <a:pPr marL="342900" indent="-342900">
              <a:buFont typeface="Arial" panose="020B0604020202020204" pitchFamily="34" charset="0"/>
              <a:buChar char="•"/>
            </a:pPr>
            <a:endParaRPr lang="en-GB" sz="2400">
              <a:cs typeface="Arial"/>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5164" y="3175"/>
            <a:ext cx="47434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16839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46B9824-9F48-5047-9ADB-5AF7AE6383CA}"/>
              </a:ext>
            </a:extLst>
          </p:cNvPr>
          <p:cNvSpPr>
            <a:spLocks noGrp="1"/>
          </p:cNvSpPr>
          <p:nvPr>
            <p:ph type="ctrTitle"/>
          </p:nvPr>
        </p:nvSpPr>
        <p:spPr/>
        <p:txBody>
          <a:bodyPr/>
          <a:lstStyle/>
          <a:p>
            <a:r>
              <a:rPr lang="en-GB"/>
              <a:t>Thank you.</a:t>
            </a:r>
          </a:p>
        </p:txBody>
      </p:sp>
      <p:sp>
        <p:nvSpPr>
          <p:cNvPr id="14" name="Subtitle 13">
            <a:extLst>
              <a:ext uri="{FF2B5EF4-FFF2-40B4-BE49-F238E27FC236}">
                <a16:creationId xmlns:a16="http://schemas.microsoft.com/office/drawing/2014/main" id="{8CF89974-4630-414E-BBA0-4E501510202A}"/>
              </a:ext>
            </a:extLst>
          </p:cNvPr>
          <p:cNvSpPr>
            <a:spLocks noGrp="1"/>
          </p:cNvSpPr>
          <p:nvPr>
            <p:ph type="subTitle" idx="1"/>
          </p:nvPr>
        </p:nvSpPr>
        <p:spPr/>
        <p:txBody>
          <a:bodyPr/>
          <a:lstStyle/>
          <a:p>
            <a:r>
              <a:rPr lang="en-GB"/>
              <a:t>teachfirst.org.uk </a:t>
            </a:r>
          </a:p>
        </p:txBody>
      </p:sp>
    </p:spTree>
    <p:extLst>
      <p:ext uri="{BB962C8B-B14F-4D97-AF65-F5344CB8AC3E}">
        <p14:creationId xmlns:p14="http://schemas.microsoft.com/office/powerpoint/2010/main" val="12525021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55DFB-E758-4F9A-8F5B-962168FC3C51}"/>
              </a:ext>
            </a:extLst>
          </p:cNvPr>
          <p:cNvSpPr>
            <a:spLocks noGrp="1"/>
          </p:cNvSpPr>
          <p:nvPr>
            <p:ph type="title"/>
          </p:nvPr>
        </p:nvSpPr>
        <p:spPr/>
        <p:txBody>
          <a:bodyPr/>
          <a:lstStyle/>
          <a:p>
            <a:r>
              <a:rPr lang="en-US">
                <a:latin typeface="Constantia"/>
              </a:rPr>
              <a:t>References</a:t>
            </a:r>
            <a:endParaRPr lang="en-US"/>
          </a:p>
        </p:txBody>
      </p:sp>
      <p:sp>
        <p:nvSpPr>
          <p:cNvPr id="3" name="Content Placeholder 2">
            <a:extLst>
              <a:ext uri="{FF2B5EF4-FFF2-40B4-BE49-F238E27FC236}">
                <a16:creationId xmlns:a16="http://schemas.microsoft.com/office/drawing/2014/main" id="{EC965471-F09F-4779-8421-19637121FBA5}"/>
              </a:ext>
            </a:extLst>
          </p:cNvPr>
          <p:cNvSpPr>
            <a:spLocks noGrp="1"/>
          </p:cNvSpPr>
          <p:nvPr>
            <p:ph idx="1"/>
          </p:nvPr>
        </p:nvSpPr>
        <p:spPr>
          <a:xfrm>
            <a:off x="635000" y="1501010"/>
            <a:ext cx="11311165" cy="4900167"/>
          </a:xfrm>
        </p:spPr>
        <p:txBody>
          <a:bodyPr vert="horz" lIns="0" tIns="0" rIns="0" bIns="0" rtlCol="0" anchor="t">
            <a:normAutofit fontScale="85000" lnSpcReduction="20000"/>
          </a:bodyPr>
          <a:lstStyle/>
          <a:p>
            <a:r>
              <a:rPr lang="en-GB" sz="1700" b="0" i="0" dirty="0">
                <a:effectLst/>
              </a:rPr>
              <a:t>Ball, D. L., Thames, M. H. &amp; Phelps, G. (2008) Content Knowledge for Teachers: What Makes it </a:t>
            </a:r>
            <a:r>
              <a:rPr lang="en-GB" sz="1700" dirty="0"/>
              <a:t>S</a:t>
            </a:r>
            <a:r>
              <a:rPr lang="en-GB" sz="1700" b="0" i="0" dirty="0">
                <a:effectLst/>
              </a:rPr>
              <a:t>pecial? </a:t>
            </a:r>
            <a:r>
              <a:rPr lang="en-GB" sz="1700" b="0" i="1" dirty="0">
                <a:effectLst/>
              </a:rPr>
              <a:t>Journal of Teacher Education, </a:t>
            </a:r>
            <a:r>
              <a:rPr lang="en-GB" sz="1700" b="0" i="0" dirty="0">
                <a:effectLst/>
              </a:rPr>
              <a:t>59, 389. DOI: 10.1177/0022487108324554 Available at: </a:t>
            </a:r>
            <a:r>
              <a:rPr lang="en-GB" sz="1700" b="0" i="0" u="sng" strike="noStrike" dirty="0">
                <a:effectLst/>
                <a:latin typeface="Arial" panose="020B0604020202020204" pitchFamily="34" charset="0"/>
                <a:hlinkClick r:id="rId3">
                  <a:extLst>
                    <a:ext uri="{A12FA001-AC4F-418D-AE19-62706E023703}">
                      <ahyp:hlinkClr xmlns:ahyp="http://schemas.microsoft.com/office/drawing/2018/hyperlinkcolor" val="tx"/>
                    </a:ext>
                  </a:extLst>
                </a:hlinkClick>
              </a:rPr>
              <a:t>https://www.math.ksu.edu/~bennett/onlinehw/qcenter/ballmkt.pdf</a:t>
            </a:r>
            <a:r>
              <a:rPr lang="en-GB" sz="1700" b="0" i="0" u="none" strike="noStrike" dirty="0">
                <a:effectLst/>
                <a:latin typeface="Arial" panose="020B0604020202020204" pitchFamily="34" charset="0"/>
              </a:rPr>
              <a:t>. </a:t>
            </a:r>
          </a:p>
          <a:p>
            <a:r>
              <a:rPr lang="en-GB" sz="1600" b="0" i="0" dirty="0">
                <a:effectLst/>
              </a:rPr>
              <a:t>Coe, R., Rauch, C. J., </a:t>
            </a:r>
            <a:r>
              <a:rPr lang="en-GB" sz="1600" b="0" i="0" dirty="0" err="1">
                <a:effectLst/>
              </a:rPr>
              <a:t>Kime</a:t>
            </a:r>
            <a:r>
              <a:rPr lang="en-GB" sz="1600" b="0" i="0" dirty="0">
                <a:effectLst/>
              </a:rPr>
              <a:t>, S. &amp; Singleton, D. (2020) Great Teaching Toolkit: Evidence Review.</a:t>
            </a:r>
          </a:p>
          <a:p>
            <a:r>
              <a:rPr lang="en-GB" sz="1600" b="0" i="0" dirty="0">
                <a:effectLst/>
              </a:rPr>
              <a:t>Education Endowment Foundation (2020) </a:t>
            </a:r>
            <a:r>
              <a:rPr lang="en-GB" sz="1600" b="0" i="1" dirty="0">
                <a:effectLst/>
              </a:rPr>
              <a:t>Special Education Needs in Mainstream Schools Guidance Report. </a:t>
            </a:r>
            <a:r>
              <a:rPr lang="en-GB" sz="1600" b="0" i="0" dirty="0">
                <a:effectLst/>
              </a:rPr>
              <a:t>[Online] Available at: </a:t>
            </a:r>
            <a:r>
              <a:rPr lang="en-GB" sz="1600" b="0" dirty="0"/>
              <a:t>https://educationendowmentfoundation.org.uk/public/files/Publications/Send/EEF_Special_Educational_Needs_in_Mainstream_Schools_Guidance_Report.pdf [Accessed 13 January 2022]</a:t>
            </a:r>
            <a:endParaRPr lang="en-GB" sz="1600" b="0" i="0" dirty="0">
              <a:effectLst/>
            </a:endParaRPr>
          </a:p>
          <a:p>
            <a:r>
              <a:rPr lang="en-GB" sz="1700" b="0" i="0" dirty="0" err="1">
                <a:effectLst/>
              </a:rPr>
              <a:t>Eshach</a:t>
            </a:r>
            <a:r>
              <a:rPr lang="en-GB" sz="1700" b="0" i="0" dirty="0">
                <a:effectLst/>
              </a:rPr>
              <a:t>, H. (2003) Small-Group-Interview-Based Discussions about Diffused Shadow. </a:t>
            </a:r>
            <a:r>
              <a:rPr lang="en-GB" sz="1700" b="0" i="1" dirty="0">
                <a:effectLst/>
              </a:rPr>
              <a:t>Journal of Science Education &amp; Technology, 12</a:t>
            </a:r>
            <a:r>
              <a:rPr lang="en-GB" sz="1700" b="0" i="0" dirty="0">
                <a:effectLst/>
              </a:rPr>
              <a:t>(Sept 3), 261</a:t>
            </a:r>
            <a:r>
              <a:rPr lang="en-GB" sz="1600" b="0" dirty="0">
                <a:latin typeface="+mn-lt"/>
              </a:rPr>
              <a:t>–</a:t>
            </a:r>
            <a:r>
              <a:rPr lang="en-GB" sz="1700" b="0" i="0" dirty="0">
                <a:effectLst/>
              </a:rPr>
              <a:t>275. Retrieved from</a:t>
            </a:r>
            <a:r>
              <a:rPr lang="en-GB" sz="1700" b="0" i="0" dirty="0">
                <a:solidFill>
                  <a:schemeClr val="tx1"/>
                </a:solidFill>
                <a:effectLst/>
              </a:rPr>
              <a:t> </a:t>
            </a:r>
            <a:r>
              <a:rPr lang="en-GB" sz="1700" b="0" i="0" u="none" strike="noStrike" dirty="0" err="1">
                <a:effectLst/>
                <a:hlinkClick r:id="rId3">
                  <a:extLst>
                    <a:ext uri="{A12FA001-AC4F-418D-AE19-62706E023703}">
                      <ahyp:hlinkClr xmlns:ahyp="http://schemas.microsoft.com/office/drawing/2018/hyperlinkcolor" val="tx"/>
                    </a:ext>
                  </a:extLst>
                </a:hlinkClick>
              </a:rPr>
              <a:t>UCan</a:t>
            </a:r>
            <a:r>
              <a:rPr lang="en-GB" sz="1700" b="0" i="0" u="none" strike="noStrike" dirty="0">
                <a:effectLst/>
                <a:hlinkClick r:id="rId3">
                  <a:extLst>
                    <a:ext uri="{A12FA001-AC4F-418D-AE19-62706E023703}">
                      <ahyp:hlinkClr xmlns:ahyp="http://schemas.microsoft.com/office/drawing/2018/hyperlinkcolor" val="tx"/>
                    </a:ext>
                  </a:extLst>
                </a:hlinkClick>
              </a:rPr>
              <a:t> search</a:t>
            </a:r>
            <a:r>
              <a:rPr lang="en-GB" sz="1700" b="0" i="0" dirty="0">
                <a:effectLst/>
              </a:rPr>
              <a:t>.</a:t>
            </a:r>
          </a:p>
          <a:p>
            <a:r>
              <a:rPr lang="en-GB" sz="1700" b="0" i="0" dirty="0">
                <a:effectLst/>
              </a:rPr>
              <a:t>Johnson, V. G., Neale, D. C. &amp; Smith, D. (1990) Implementing Conceptual Change Teaching in Primary Science. </a:t>
            </a:r>
            <a:r>
              <a:rPr lang="en-GB" sz="1700" b="0" i="1" dirty="0">
                <a:effectLst/>
              </a:rPr>
              <a:t>The Elementary School Journal, </a:t>
            </a:r>
            <a:r>
              <a:rPr lang="en-GB" sz="1700" b="0" i="0" dirty="0">
                <a:effectLst/>
              </a:rPr>
              <a:t>91(2) 108</a:t>
            </a:r>
            <a:r>
              <a:rPr lang="en-GB" sz="1600" b="0" dirty="0">
                <a:latin typeface="+mn-lt"/>
              </a:rPr>
              <a:t>–</a:t>
            </a:r>
            <a:r>
              <a:rPr lang="en-GB" sz="1700" b="0" i="0" dirty="0">
                <a:effectLst/>
              </a:rPr>
              <a:t>131. Retrieved from </a:t>
            </a:r>
            <a:r>
              <a:rPr lang="en-GB" sz="1700" b="0" i="0" u="none" strike="noStrike" dirty="0" err="1">
                <a:effectLst/>
                <a:hlinkClick r:id="rId3">
                  <a:extLst>
                    <a:ext uri="{A12FA001-AC4F-418D-AE19-62706E023703}">
                      <ahyp:hlinkClr xmlns:ahyp="http://schemas.microsoft.com/office/drawing/2018/hyperlinkcolor" val="tx"/>
                    </a:ext>
                  </a:extLst>
                </a:hlinkClick>
              </a:rPr>
              <a:t>UCan</a:t>
            </a:r>
            <a:r>
              <a:rPr lang="en-GB" sz="1700" b="0" i="0" u="none" strike="noStrike" dirty="0">
                <a:effectLst/>
                <a:hlinkClick r:id="rId3">
                  <a:extLst>
                    <a:ext uri="{A12FA001-AC4F-418D-AE19-62706E023703}">
                      <ahyp:hlinkClr xmlns:ahyp="http://schemas.microsoft.com/office/drawing/2018/hyperlinkcolor" val="tx"/>
                    </a:ext>
                  </a:extLst>
                </a:hlinkClick>
              </a:rPr>
              <a:t> search</a:t>
            </a:r>
            <a:r>
              <a:rPr lang="en-GB" sz="1700" b="0" i="0" u="none" strike="noStrike" dirty="0">
                <a:effectLst/>
              </a:rPr>
              <a:t>.</a:t>
            </a:r>
          </a:p>
          <a:p>
            <a:r>
              <a:rPr lang="en-GB" sz="1600" b="0" i="0" dirty="0" err="1">
                <a:effectLst/>
              </a:rPr>
              <a:t>Kabapinar</a:t>
            </a:r>
            <a:r>
              <a:rPr lang="en-GB" sz="1600" b="0" i="0" dirty="0">
                <a:effectLst/>
              </a:rPr>
              <a:t>, F. (2009) What Makes Concept Cartoons More Effective? Using Research to Inform Practice. </a:t>
            </a:r>
            <a:r>
              <a:rPr lang="en-GB" sz="1600" b="0" i="1" dirty="0" err="1">
                <a:effectLst/>
              </a:rPr>
              <a:t>Egitim</a:t>
            </a:r>
            <a:r>
              <a:rPr lang="en-GB" sz="1600" b="0" i="1" dirty="0">
                <a:effectLst/>
              </a:rPr>
              <a:t> </a:t>
            </a:r>
            <a:r>
              <a:rPr lang="en-GB" sz="1600" b="0" i="1" dirty="0" err="1">
                <a:effectLst/>
              </a:rPr>
              <a:t>ve</a:t>
            </a:r>
            <a:r>
              <a:rPr lang="en-GB" sz="1600" b="0" i="1" dirty="0">
                <a:effectLst/>
              </a:rPr>
              <a:t> </a:t>
            </a:r>
            <a:r>
              <a:rPr lang="en-GB" sz="1600" b="0" i="1" dirty="0" err="1">
                <a:effectLst/>
              </a:rPr>
              <a:t>Bilim</a:t>
            </a:r>
            <a:r>
              <a:rPr lang="en-GB" sz="1600" b="0" i="0" dirty="0">
                <a:effectLst/>
              </a:rPr>
              <a:t>, </a:t>
            </a:r>
            <a:r>
              <a:rPr lang="en-GB" sz="1600" b="0" i="1" dirty="0">
                <a:effectLst/>
              </a:rPr>
              <a:t>34</a:t>
            </a:r>
            <a:r>
              <a:rPr lang="en-GB" sz="1600" b="0" i="0" dirty="0">
                <a:effectLst/>
              </a:rPr>
              <a:t>(154), 104.</a:t>
            </a:r>
            <a:r>
              <a:rPr lang="en-GB" sz="1600" u="sng" dirty="0">
                <a:solidFill>
                  <a:srgbClr val="0563C1"/>
                </a:solidFill>
                <a:effectLst/>
                <a:latin typeface="TimesNewRomanPSMT"/>
                <a:ea typeface="Calibri" panose="020F0502020204030204" pitchFamily="34" charset="0"/>
                <a:cs typeface="TimesNewRomanPSMT"/>
                <a:hlinkClick r:id="rId3"/>
              </a:rPr>
              <a:t>.doi</a:t>
            </a:r>
            <a:endParaRPr lang="en-GB" sz="1700" b="0" i="0" u="none" strike="noStrike" dirty="0">
              <a:effectLst/>
              <a:latin typeface="Arial" panose="020B0604020202020204" pitchFamily="34" charset="0"/>
            </a:endParaRPr>
          </a:p>
          <a:p>
            <a:r>
              <a:rPr lang="en-GB" sz="1700" b="0" i="0" dirty="0">
                <a:effectLst/>
              </a:rPr>
              <a:t>Naylor, S. &amp; Keogh, B. (2013) Concept Cartoons: What </a:t>
            </a:r>
            <a:r>
              <a:rPr lang="en-GB" sz="1700" dirty="0"/>
              <a:t>h</a:t>
            </a:r>
            <a:r>
              <a:rPr lang="en-GB" sz="1700" b="0" i="0" dirty="0">
                <a:effectLst/>
              </a:rPr>
              <a:t>ave we Learnt? </a:t>
            </a:r>
            <a:r>
              <a:rPr lang="en-GB" sz="1700" b="0" i="1" dirty="0">
                <a:effectLst/>
              </a:rPr>
              <a:t>Journal of Turkish Science Education</a:t>
            </a:r>
            <a:r>
              <a:rPr lang="en-GB" sz="1700" b="0" i="0" dirty="0">
                <a:effectLst/>
              </a:rPr>
              <a:t>, </a:t>
            </a:r>
            <a:r>
              <a:rPr lang="en-GB" sz="1700" b="0" i="1" dirty="0">
                <a:effectLst/>
              </a:rPr>
              <a:t>10</a:t>
            </a:r>
            <a:r>
              <a:rPr lang="en-GB" sz="1700" b="0" i="0" dirty="0">
                <a:effectLst/>
              </a:rPr>
              <a:t>(1), 3</a:t>
            </a:r>
            <a:r>
              <a:rPr lang="en-GB" sz="1800" b="0" dirty="0">
                <a:latin typeface="+mn-lt"/>
              </a:rPr>
              <a:t>–</a:t>
            </a:r>
            <a:r>
              <a:rPr lang="en-GB" sz="1700" b="0" i="0" dirty="0">
                <a:effectLst/>
              </a:rPr>
              <a:t>11.</a:t>
            </a:r>
            <a:r>
              <a:rPr lang="en-GB" sz="1700" b="0" i="0" u="sng" strike="noStrike" dirty="0">
                <a:effectLst/>
              </a:rPr>
              <a:t> </a:t>
            </a:r>
          </a:p>
          <a:p>
            <a:r>
              <a:rPr lang="en-GB" sz="1700" b="0" i="0" dirty="0">
                <a:effectLst/>
              </a:rPr>
              <a:t>Rich, P. R., Van Loon, M. H., </a:t>
            </a:r>
            <a:r>
              <a:rPr lang="en-GB" sz="1700" b="0" i="0" dirty="0" err="1">
                <a:effectLst/>
              </a:rPr>
              <a:t>Dunlosky</a:t>
            </a:r>
            <a:r>
              <a:rPr lang="en-GB" sz="1700" b="0" i="0" dirty="0">
                <a:effectLst/>
              </a:rPr>
              <a:t>, J. &amp; Zaragoza, M. S. (2017) Belief in Corrective Feedback for Common Misconceptions: Implications for Knowledge Revision. </a:t>
            </a:r>
            <a:r>
              <a:rPr lang="en-GB" sz="1700" b="0" i="1" dirty="0">
                <a:effectLst/>
              </a:rPr>
              <a:t>Journal of Experimental Psychology: Learning, Memory, and Cognition</a:t>
            </a:r>
            <a:r>
              <a:rPr lang="en-GB" sz="1700" b="0" i="0" dirty="0">
                <a:effectLst/>
              </a:rPr>
              <a:t>, </a:t>
            </a:r>
            <a:r>
              <a:rPr lang="en-GB" sz="1700" b="0" i="1" dirty="0">
                <a:effectLst/>
              </a:rPr>
              <a:t>43</a:t>
            </a:r>
            <a:r>
              <a:rPr lang="en-GB" sz="1700" b="0" i="0" dirty="0">
                <a:effectLst/>
              </a:rPr>
              <a:t>(3), 492.</a:t>
            </a:r>
          </a:p>
          <a:p>
            <a:r>
              <a:rPr lang="en-GB" sz="1700" b="0" i="0" dirty="0" err="1">
                <a:effectLst/>
              </a:rPr>
              <a:t>Rosenshine</a:t>
            </a:r>
            <a:r>
              <a:rPr lang="en-GB" sz="1700" b="0" i="0" dirty="0">
                <a:effectLst/>
              </a:rPr>
              <a:t>, B. (2012</a:t>
            </a:r>
            <a:r>
              <a:rPr lang="en-GB" sz="1700" dirty="0"/>
              <a:t>)</a:t>
            </a:r>
            <a:r>
              <a:rPr lang="en-GB" sz="1700" b="0" i="0" dirty="0">
                <a:effectLst/>
              </a:rPr>
              <a:t> Principles of Instruction: Research-based Strategies that all Teachers Should Know. </a:t>
            </a:r>
            <a:r>
              <a:rPr lang="en-GB" sz="1700" b="0" i="1" dirty="0">
                <a:effectLst/>
              </a:rPr>
              <a:t>American Educator</a:t>
            </a:r>
            <a:r>
              <a:rPr lang="en-GB" sz="1700" b="0" i="0" dirty="0">
                <a:effectLst/>
              </a:rPr>
              <a:t>, </a:t>
            </a:r>
            <a:r>
              <a:rPr lang="en-GB" sz="1700" b="0" i="1" dirty="0">
                <a:effectLst/>
              </a:rPr>
              <a:t>36</a:t>
            </a:r>
            <a:r>
              <a:rPr lang="en-GB" sz="1700" b="0" i="0" dirty="0">
                <a:effectLst/>
              </a:rPr>
              <a:t>(1), 12. </a:t>
            </a:r>
          </a:p>
          <a:p>
            <a:r>
              <a:rPr lang="en-GB" sz="1600" b="0" i="0" dirty="0">
                <a:effectLst/>
              </a:rPr>
              <a:t>Sadler, P. M. &amp; </a:t>
            </a:r>
            <a:r>
              <a:rPr lang="en-GB" sz="1600" b="0" i="0" dirty="0" err="1">
                <a:effectLst/>
              </a:rPr>
              <a:t>Sonnert</a:t>
            </a:r>
            <a:r>
              <a:rPr lang="en-GB" sz="1600" b="0" i="0" dirty="0">
                <a:effectLst/>
              </a:rPr>
              <a:t>, G. (2016) Understanding Misconceptions: Teaching and Learning in Middle School Physical Science. </a:t>
            </a:r>
            <a:r>
              <a:rPr lang="en-GB" sz="1600" b="0" i="1" dirty="0">
                <a:effectLst/>
              </a:rPr>
              <a:t>American Educator</a:t>
            </a:r>
            <a:r>
              <a:rPr lang="en-GB" sz="1600" b="0" i="0" dirty="0">
                <a:effectLst/>
              </a:rPr>
              <a:t>, </a:t>
            </a:r>
            <a:r>
              <a:rPr lang="en-GB" sz="1600" b="0" i="1" dirty="0">
                <a:effectLst/>
              </a:rPr>
              <a:t>40</a:t>
            </a:r>
            <a:r>
              <a:rPr lang="en-GB" sz="1600" b="0" i="0" dirty="0">
                <a:effectLst/>
              </a:rPr>
              <a:t>(1), 26</a:t>
            </a:r>
            <a:r>
              <a:rPr lang="en-GB" sz="1600" b="0" dirty="0">
                <a:latin typeface="+mn-lt"/>
              </a:rPr>
              <a:t>–</a:t>
            </a:r>
            <a:r>
              <a:rPr lang="en-GB" sz="1600" b="0" i="0" dirty="0">
                <a:effectLst/>
              </a:rPr>
              <a:t>32.(Accessed </a:t>
            </a:r>
            <a:r>
              <a:rPr lang="en-GB" sz="1600" b="0" i="0" dirty="0">
                <a:effectLst/>
                <a:latin typeface="+mn-lt"/>
              </a:rPr>
              <a:t>online at https://files.eric.ed.gov/fulltext/EJ1094278.pdf).</a:t>
            </a:r>
            <a:r>
              <a:rPr lang="en-GB" sz="1600" b="0" i="0" dirty="0">
                <a:effectLst/>
                <a:hlinkClick r:id="rId3">
                  <a:extLst>
                    <a:ext uri="{A12FA001-AC4F-418D-AE19-62706E023703}">
                      <ahyp:hlinkClr xmlns:ahyp="http://schemas.microsoft.com/office/drawing/2018/hyperlinkcolor" val="tx"/>
                    </a:ext>
                  </a:extLst>
                </a:hlinkClick>
              </a:rPr>
              <a:t>://</a:t>
            </a:r>
            <a:r>
              <a:rPr lang="en-GB" sz="1600" b="0" i="0" dirty="0">
                <a:solidFill>
                  <a:srgbClr val="3663F0"/>
                </a:solidFill>
                <a:effectLst/>
                <a:hlinkClick r:id="rId3">
                  <a:extLst>
                    <a:ext uri="{A12FA001-AC4F-418D-AE19-62706E023703}">
                      <ahyp:hlinkClr xmlns:ahyp="http://schemas.microsoft.com/office/drawing/2018/hyperlinkcolor" val="tx"/>
                    </a:ext>
                  </a:extLst>
                </a:hlinkClick>
              </a:rPr>
              <a:t>files.eric.ed.gov/fulltext/EJ1094278.pdf</a:t>
            </a:r>
            <a:r>
              <a:rPr lang="en-GB" sz="1600" b="0" i="0" dirty="0">
                <a:effectLst/>
              </a:rPr>
              <a:t>)</a:t>
            </a:r>
          </a:p>
          <a:p>
            <a:r>
              <a:rPr lang="en-GB" sz="1600" b="0" i="0" dirty="0" err="1">
                <a:effectLst/>
              </a:rPr>
              <a:t>Skamp</a:t>
            </a:r>
            <a:r>
              <a:rPr lang="en-GB" sz="1600" b="0" i="0" dirty="0">
                <a:effectLst/>
              </a:rPr>
              <a:t>, K. (2007) </a:t>
            </a:r>
            <a:r>
              <a:rPr lang="en-GB" sz="1600" b="0" i="1" dirty="0">
                <a:effectLst/>
              </a:rPr>
              <a:t>Teaching Primary Science Constructively </a:t>
            </a:r>
            <a:r>
              <a:rPr lang="en-GB" sz="1600" b="0" dirty="0">
                <a:effectLst/>
              </a:rPr>
              <a:t>(3rd </a:t>
            </a:r>
            <a:r>
              <a:rPr lang="en-GB" sz="1600" b="0" dirty="0" err="1">
                <a:effectLst/>
              </a:rPr>
              <a:t>Edn</a:t>
            </a:r>
            <a:r>
              <a:rPr lang="en-GB" sz="1600" b="0" dirty="0">
                <a:effectLst/>
              </a:rPr>
              <a:t>). </a:t>
            </a:r>
            <a:r>
              <a:rPr lang="en-GB" sz="1600" b="0" i="0" dirty="0">
                <a:effectLst/>
              </a:rPr>
              <a:t>South Melbourne, Vic.: Thomson Learning Australia.</a:t>
            </a:r>
            <a:endParaRPr lang="en-GB" sz="1600" b="1" dirty="0"/>
          </a:p>
          <a:p>
            <a:endParaRPr lang="en-GB" sz="1700" b="0" dirty="0"/>
          </a:p>
          <a:p>
            <a:pPr marL="0" indent="0">
              <a:buNone/>
            </a:pPr>
            <a:endParaRPr lang="en-US" dirty="0">
              <a:ea typeface="+mn-lt"/>
              <a:cs typeface="+mn-lt"/>
            </a:endParaRPr>
          </a:p>
        </p:txBody>
      </p:sp>
      <p:sp>
        <p:nvSpPr>
          <p:cNvPr id="4" name="Slide Number Placeholder 3">
            <a:extLst>
              <a:ext uri="{FF2B5EF4-FFF2-40B4-BE49-F238E27FC236}">
                <a16:creationId xmlns:a16="http://schemas.microsoft.com/office/drawing/2014/main" id="{5D5BFE84-5E0E-4848-8D95-36B9DCBEA721}"/>
              </a:ext>
            </a:extLst>
          </p:cNvPr>
          <p:cNvSpPr>
            <a:spLocks noGrp="1"/>
          </p:cNvSpPr>
          <p:nvPr>
            <p:ph type="sldNum" sz="quarter" idx="12"/>
          </p:nvPr>
        </p:nvSpPr>
        <p:spPr/>
        <p:txBody>
          <a:bodyPr/>
          <a:lstStyle/>
          <a:p>
            <a:fld id="{6B6EFD66-0F65-0C43-B4F5-A9CE99357F25}" type="slidenum">
              <a:rPr lang="en-GB" dirty="0" smtClean="0"/>
              <a:pPr/>
              <a:t>25</a:t>
            </a:fld>
            <a:endParaRPr lang="en-GB"/>
          </a:p>
        </p:txBody>
      </p:sp>
    </p:spTree>
    <p:extLst>
      <p:ext uri="{BB962C8B-B14F-4D97-AF65-F5344CB8AC3E}">
        <p14:creationId xmlns:p14="http://schemas.microsoft.com/office/powerpoint/2010/main" val="1287939441"/>
      </p:ext>
    </p:extLst>
  </p:cSld>
  <p:clrMapOvr>
    <a:masterClrMapping/>
  </p:clrMapOvr>
</p:sld>
</file>

<file path=ppt/theme/theme1.xml><?xml version="1.0" encoding="utf-8"?>
<a:theme xmlns:a="http://schemas.openxmlformats.org/drawingml/2006/main" name="Teach First">
  <a:themeElements>
    <a:clrScheme name="Custom 2">
      <a:dk1>
        <a:srgbClr val="000000"/>
      </a:dk1>
      <a:lt1>
        <a:srgbClr val="FFFFFF"/>
      </a:lt1>
      <a:dk2>
        <a:srgbClr val="766C67"/>
      </a:dk2>
      <a:lt2>
        <a:srgbClr val="D8D3D3"/>
      </a:lt2>
      <a:accent1>
        <a:srgbClr val="3663F0"/>
      </a:accent1>
      <a:accent2>
        <a:srgbClr val="FAC832"/>
      </a:accent2>
      <a:accent3>
        <a:srgbClr val="3663F0"/>
      </a:accent3>
      <a:accent4>
        <a:srgbClr val="FAC832"/>
      </a:accent4>
      <a:accent5>
        <a:srgbClr val="3663F0"/>
      </a:accent5>
      <a:accent6>
        <a:srgbClr val="FAC832"/>
      </a:accent6>
      <a:hlink>
        <a:srgbClr val="3663F0"/>
      </a:hlink>
      <a:folHlink>
        <a:srgbClr val="86A1F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eachFirst_Template_v2-2" id="{5F7362E4-DA68-3549-A811-E88F9261DFFA}" vid="{7F233E9B-2770-AA49-88F5-1979A68D71D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order0 xmlns="bfde3989-6808-4797-9fdf-8feca9ffea0b">1</order0>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820B25B8D0BF34EBE4241AA980FFDB1" ma:contentTypeVersion="7" ma:contentTypeDescription="Create a new document." ma:contentTypeScope="" ma:versionID="a62c011e6766a778b6eb64bb6c5eaeb0">
  <xsd:schema xmlns:xsd="http://www.w3.org/2001/XMLSchema" xmlns:xs="http://www.w3.org/2001/XMLSchema" xmlns:p="http://schemas.microsoft.com/office/2006/metadata/properties" xmlns:ns2="bfde3989-6808-4797-9fdf-8feca9ffea0b" targetNamespace="http://schemas.microsoft.com/office/2006/metadata/properties" ma:root="true" ma:fieldsID="6a4b42effc98c66c9e0aa5fd0da6740e" ns2:_="">
    <xsd:import namespace="bfde3989-6808-4797-9fdf-8feca9ffea0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order0"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de3989-6808-4797-9fdf-8feca9ffea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order0" ma:index="12" nillable="true" ma:displayName="order" ma:default="1" ma:format="Dropdown" ma:internalName="order0" ma:percentage="FALSE">
      <xsd:simpleType>
        <xsd:restriction base="dms:Number"/>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B214C3A-E1FA-4385-9340-5A6756257EE8}">
  <ds:schemaRefs>
    <ds:schemaRef ds:uri="http://schemas.microsoft.com/sharepoint/v3/contenttype/forms"/>
  </ds:schemaRefs>
</ds:datastoreItem>
</file>

<file path=customXml/itemProps2.xml><?xml version="1.0" encoding="utf-8"?>
<ds:datastoreItem xmlns:ds="http://schemas.openxmlformats.org/officeDocument/2006/customXml" ds:itemID="{6498A398-C0C8-4A80-A515-60FB887F5356}">
  <ds:schemaRefs>
    <ds:schemaRef ds:uri="http://purl.org/dc/terms/"/>
    <ds:schemaRef ds:uri="http://schemas.microsoft.com/office/infopath/2007/PartnerControls"/>
    <ds:schemaRef ds:uri="http://schemas.microsoft.com/office/2006/documentManagement/types"/>
    <ds:schemaRef ds:uri="2f56af25-8bef-4b9d-bb8a-65b55f634804"/>
    <ds:schemaRef ds:uri="http://schemas.microsoft.com/office/2006/metadata/properties"/>
    <ds:schemaRef ds:uri="http://purl.org/dc/elements/1.1/"/>
    <ds:schemaRef ds:uri="http://schemas.openxmlformats.org/package/2006/metadata/core-properties"/>
    <ds:schemaRef ds:uri="e912450e-f376-402d-b4c2-d34e29040007"/>
    <ds:schemaRef ds:uri="http://www.w3.org/XML/1998/namespace"/>
    <ds:schemaRef ds:uri="http://purl.org/dc/dcmitype/"/>
  </ds:schemaRefs>
</ds:datastoreItem>
</file>

<file path=customXml/itemProps3.xml><?xml version="1.0" encoding="utf-8"?>
<ds:datastoreItem xmlns:ds="http://schemas.openxmlformats.org/officeDocument/2006/customXml" ds:itemID="{ADAA5224-6DFB-4C21-94A9-DB1879DA12FE}"/>
</file>

<file path=docProps/app.xml><?xml version="1.0" encoding="utf-8"?>
<Properties xmlns="http://schemas.openxmlformats.org/officeDocument/2006/extended-properties" xmlns:vt="http://schemas.openxmlformats.org/officeDocument/2006/docPropsVTypes">
  <Template/>
  <TotalTime>163</TotalTime>
  <Words>10717</Words>
  <Application>Microsoft Office PowerPoint</Application>
  <PresentationFormat>Widescreen</PresentationFormat>
  <Paragraphs>650</Paragraphs>
  <Slides>25</Slides>
  <Notes>25</Notes>
  <HiddenSlides>2</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Calibri</vt:lpstr>
      <vt:lpstr>Constantia</vt:lpstr>
      <vt:lpstr>Courier New</vt:lpstr>
      <vt:lpstr>Segoe UI</vt:lpstr>
      <vt:lpstr>Symbol</vt:lpstr>
      <vt:lpstr>TimesNewRomanPSMT</vt:lpstr>
      <vt:lpstr>Teach First</vt:lpstr>
      <vt:lpstr>Notes to the facilitator</vt:lpstr>
      <vt:lpstr>Overview of the seminar</vt:lpstr>
      <vt:lpstr>How do you know what misconceptions your pupils might have?   What techniques or strategies do you currently use?  </vt:lpstr>
      <vt:lpstr>Anticipating and addressing common misconceptions</vt:lpstr>
      <vt:lpstr>Seminar objectives</vt:lpstr>
      <vt:lpstr>PowerPoint Presentation</vt:lpstr>
      <vt:lpstr>Anticipating misconceptions</vt:lpstr>
      <vt:lpstr>Anticipating and addressing misconceptions</vt:lpstr>
      <vt:lpstr>Anticipating misconceptions </vt:lpstr>
      <vt:lpstr>Anticipating misconceptions</vt:lpstr>
      <vt:lpstr>Anticipating misconceptions</vt:lpstr>
      <vt:lpstr>Addressing misconceptions</vt:lpstr>
      <vt:lpstr>Addressing misconceptions</vt:lpstr>
      <vt:lpstr>Correcting the misconception</vt:lpstr>
      <vt:lpstr>Correcting the misconception</vt:lpstr>
      <vt:lpstr>Structuring tasks carefully</vt:lpstr>
      <vt:lpstr>Structuring tasks carefully</vt:lpstr>
      <vt:lpstr>Identifying misconceptions</vt:lpstr>
      <vt:lpstr>Identifying misconceptions</vt:lpstr>
      <vt:lpstr>Using the concept cartoon</vt:lpstr>
      <vt:lpstr>Breakout activity</vt:lpstr>
      <vt:lpstr>Reflection</vt:lpstr>
      <vt:lpstr>Networks and resources</vt:lpstr>
      <vt:lpstr>Thank you.</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Notes to the facilitator</dc:title>
  <dc:creator>Rebecca Goodwin</dc:creator>
  <cp:lastModifiedBy>Natalie Davys</cp:lastModifiedBy>
  <cp:revision>16</cp:revision>
  <dcterms:created xsi:type="dcterms:W3CDTF">2019-05-30T10:07:33Z</dcterms:created>
  <dcterms:modified xsi:type="dcterms:W3CDTF">2022-04-22T11:16:33Z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ensitivity">
    <vt:lpwstr>14;#Confidential (Limited External)|22f8b025-4979-457c-a6df-b9a35929e887</vt:lpwstr>
  </property>
  <property fmtid="{D5CDD505-2E9C-101B-9397-08002B2CF9AE}" pid="3" name="ContentTypeId">
    <vt:lpwstr>0x0101009820B25B8D0BF34EBE4241AA980FFDB1</vt:lpwstr>
  </property>
  <property fmtid="{D5CDD505-2E9C-101B-9397-08002B2CF9AE}" pid="4" name="Financial_x0020_Year">
    <vt:lpwstr/>
  </property>
  <property fmtid="{D5CDD505-2E9C-101B-9397-08002B2CF9AE}" pid="5" name="Local_x0020_Area">
    <vt:lpwstr/>
  </property>
  <property fmtid="{D5CDD505-2E9C-101B-9397-08002B2CF9AE}" pid="6" name="Strategic_x0020_Priority">
    <vt:lpwstr/>
  </property>
  <property fmtid="{D5CDD505-2E9C-101B-9397-08002B2CF9AE}" pid="7" name="Audience">
    <vt:lpwstr/>
  </property>
  <property fmtid="{D5CDD505-2E9C-101B-9397-08002B2CF9AE}" pid="8" name="Cohort">
    <vt:lpwstr/>
  </property>
  <property fmtid="{D5CDD505-2E9C-101B-9397-08002B2CF9AE}" pid="9" name="Division_x002d_Department">
    <vt:lpwstr/>
  </property>
  <property fmtid="{D5CDD505-2E9C-101B-9397-08002B2CF9AE}" pid="10" name="Strategic Priority">
    <vt:lpwstr/>
  </property>
  <property fmtid="{D5CDD505-2E9C-101B-9397-08002B2CF9AE}" pid="11" name="Financial Year">
    <vt:lpwstr/>
  </property>
  <property fmtid="{D5CDD505-2E9C-101B-9397-08002B2CF9AE}" pid="12" name="Division-Department">
    <vt:lpwstr/>
  </property>
  <property fmtid="{D5CDD505-2E9C-101B-9397-08002B2CF9AE}" pid="13" name="Local Area">
    <vt:lpwstr/>
  </property>
  <property fmtid="{D5CDD505-2E9C-101B-9397-08002B2CF9AE}" pid="14" name="Order">
    <vt:r8>373600</vt:r8>
  </property>
  <property fmtid="{D5CDD505-2E9C-101B-9397-08002B2CF9AE}" pid="15" name="TriggerFlowInfo">
    <vt:lpwstr/>
  </property>
  <property fmtid="{D5CDD505-2E9C-101B-9397-08002B2CF9AE}" pid="16" name="ComplianceAssetId">
    <vt:lpwstr/>
  </property>
  <property fmtid="{D5CDD505-2E9C-101B-9397-08002B2CF9AE}" pid="17" name="_ExtendedDescription">
    <vt:lpwstr/>
  </property>
</Properties>
</file>