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7" r:id="rId5"/>
    <p:sldId id="258"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00FF"/>
    <a:srgbClr val="6699FF"/>
    <a:srgbClr val="6666FF"/>
    <a:srgbClr val="33CC33"/>
    <a:srgbClr val="009900"/>
    <a:srgbClr val="CCFF99"/>
    <a:srgbClr val="CC99FF"/>
    <a:srgbClr val="FFFF99"/>
    <a:srgbClr val="FFAB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73" d="100"/>
          <a:sy n="73" d="100"/>
        </p:scale>
        <p:origin x="1116" y="-17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4A970ADC-70F7-4078-B823-2DB385F813BC}"/>
    <pc:docChg chg="custSel modSld">
      <pc:chgData name="Jan Keating" userId="808df2ce-9829-445b-ae67-ae255666b6da" providerId="ADAL" clId="{4A970ADC-70F7-4078-B823-2DB385F813BC}" dt="2023-01-19T15:33:24.622" v="716" actId="478"/>
      <pc:docMkLst>
        <pc:docMk/>
      </pc:docMkLst>
      <pc:sldChg chg="modSp">
        <pc:chgData name="Jan Keating" userId="808df2ce-9829-445b-ae67-ae255666b6da" providerId="ADAL" clId="{4A970ADC-70F7-4078-B823-2DB385F813BC}" dt="2023-01-19T15:30:37.774" v="603" actId="6549"/>
        <pc:sldMkLst>
          <pc:docMk/>
          <pc:sldMk cId="1056686704" sldId="257"/>
        </pc:sldMkLst>
        <pc:spChg chg="mod">
          <ac:chgData name="Jan Keating" userId="808df2ce-9829-445b-ae67-ae255666b6da" providerId="ADAL" clId="{4A970ADC-70F7-4078-B823-2DB385F813BC}" dt="2023-01-19T15:23:33.620" v="64" actId="20577"/>
          <ac:spMkLst>
            <pc:docMk/>
            <pc:sldMk cId="1056686704" sldId="257"/>
            <ac:spMk id="20" creationId="{00000000-0000-0000-0000-000000000000}"/>
          </ac:spMkLst>
        </pc:spChg>
        <pc:spChg chg="mod">
          <ac:chgData name="Jan Keating" userId="808df2ce-9829-445b-ae67-ae255666b6da" providerId="ADAL" clId="{4A970ADC-70F7-4078-B823-2DB385F813BC}" dt="2023-01-19T15:25:12.165" v="173" actId="20577"/>
          <ac:spMkLst>
            <pc:docMk/>
            <pc:sldMk cId="1056686704" sldId="257"/>
            <ac:spMk id="25" creationId="{CE043836-EA50-4838-9650-EE0E66B9E62A}"/>
          </ac:spMkLst>
        </pc:spChg>
        <pc:spChg chg="mod">
          <ac:chgData name="Jan Keating" userId="808df2ce-9829-445b-ae67-ae255666b6da" providerId="ADAL" clId="{4A970ADC-70F7-4078-B823-2DB385F813BC}" dt="2023-01-19T15:30:37.774" v="603" actId="6549"/>
          <ac:spMkLst>
            <pc:docMk/>
            <pc:sldMk cId="1056686704" sldId="257"/>
            <ac:spMk id="29" creationId="{266E5740-11AA-430E-9D42-53E92F124A22}"/>
          </ac:spMkLst>
        </pc:spChg>
        <pc:spChg chg="mod">
          <ac:chgData name="Jan Keating" userId="808df2ce-9829-445b-ae67-ae255666b6da" providerId="ADAL" clId="{4A970ADC-70F7-4078-B823-2DB385F813BC}" dt="2023-01-19T15:29:36.009" v="512" actId="20577"/>
          <ac:spMkLst>
            <pc:docMk/>
            <pc:sldMk cId="1056686704" sldId="257"/>
            <ac:spMk id="34" creationId="{BA686F27-EEDA-49CB-971B-0F7A8ABA5166}"/>
          </ac:spMkLst>
        </pc:spChg>
      </pc:sldChg>
      <pc:sldChg chg="delSp modSp">
        <pc:chgData name="Jan Keating" userId="808df2ce-9829-445b-ae67-ae255666b6da" providerId="ADAL" clId="{4A970ADC-70F7-4078-B823-2DB385F813BC}" dt="2023-01-19T15:33:24.622" v="716" actId="478"/>
        <pc:sldMkLst>
          <pc:docMk/>
          <pc:sldMk cId="4264698637" sldId="258"/>
        </pc:sldMkLst>
        <pc:spChg chg="mod">
          <ac:chgData name="Jan Keating" userId="808df2ce-9829-445b-ae67-ae255666b6da" providerId="ADAL" clId="{4A970ADC-70F7-4078-B823-2DB385F813BC}" dt="2023-01-19T15:33:07.345" v="713" actId="20577"/>
          <ac:spMkLst>
            <pc:docMk/>
            <pc:sldMk cId="4264698637" sldId="258"/>
            <ac:spMk id="26" creationId="{FE71DB08-D1AA-4863-A071-8FE23C5CB037}"/>
          </ac:spMkLst>
        </pc:spChg>
        <pc:spChg chg="del">
          <ac:chgData name="Jan Keating" userId="808df2ce-9829-445b-ae67-ae255666b6da" providerId="ADAL" clId="{4A970ADC-70F7-4078-B823-2DB385F813BC}" dt="2023-01-19T15:31:49.584" v="604" actId="478"/>
          <ac:spMkLst>
            <pc:docMk/>
            <pc:sldMk cId="4264698637" sldId="258"/>
            <ac:spMk id="27" creationId="{AFF2BE88-D2A7-4CAC-A0E5-EE429093692E}"/>
          </ac:spMkLst>
        </pc:spChg>
        <pc:spChg chg="mod">
          <ac:chgData name="Jan Keating" userId="808df2ce-9829-445b-ae67-ae255666b6da" providerId="ADAL" clId="{4A970ADC-70F7-4078-B823-2DB385F813BC}" dt="2023-01-19T15:33:16.197" v="714" actId="20577"/>
          <ac:spMkLst>
            <pc:docMk/>
            <pc:sldMk cId="4264698637" sldId="258"/>
            <ac:spMk id="29" creationId="{1460AB2F-7BB1-4EDA-B108-5ADF49AD50F8}"/>
          </ac:spMkLst>
        </pc:spChg>
        <pc:spChg chg="del">
          <ac:chgData name="Jan Keating" userId="808df2ce-9829-445b-ae67-ae255666b6da" providerId="ADAL" clId="{4A970ADC-70F7-4078-B823-2DB385F813BC}" dt="2023-01-19T15:33:24.622" v="716" actId="478"/>
          <ac:spMkLst>
            <pc:docMk/>
            <pc:sldMk cId="4264698637" sldId="258"/>
            <ac:spMk id="31" creationId="{57AB517C-FA3C-4EF6-B2AC-9638EE454462}"/>
          </ac:spMkLst>
        </pc:spChg>
        <pc:picChg chg="del">
          <ac:chgData name="Jan Keating" userId="808df2ce-9829-445b-ae67-ae255666b6da" providerId="ADAL" clId="{4A970ADC-70F7-4078-B823-2DB385F813BC}" dt="2023-01-19T15:31:52.775" v="605" actId="478"/>
          <ac:picMkLst>
            <pc:docMk/>
            <pc:sldMk cId="4264698637" sldId="258"/>
            <ac:picMk id="7" creationId="{51CBB5FB-FD25-4B7F-B99B-5E150C654434}"/>
          </ac:picMkLst>
        </pc:picChg>
        <pc:picChg chg="del">
          <ac:chgData name="Jan Keating" userId="808df2ce-9829-445b-ae67-ae255666b6da" providerId="ADAL" clId="{4A970ADC-70F7-4078-B823-2DB385F813BC}" dt="2023-01-19T15:33:22.461" v="715" actId="478"/>
          <ac:picMkLst>
            <pc:docMk/>
            <pc:sldMk cId="4264698637" sldId="258"/>
            <ac:picMk id="34" creationId="{4DD33D0A-2EB4-4632-83B2-3AA03FF2CFBE}"/>
          </ac:picMkLst>
        </pc:picChg>
      </pc:sldChg>
    </pc:docChg>
  </pc:docChgLst>
  <pc:docChgLst>
    <pc:chgData name="J Keating" userId="808df2ce-9829-445b-ae67-ae255666b6da" providerId="ADAL" clId="{19532954-7178-483A-A36C-E2275309309D}"/>
    <pc:docChg chg="undo custSel modSld">
      <pc:chgData name="J Keating" userId="808df2ce-9829-445b-ae67-ae255666b6da" providerId="ADAL" clId="{19532954-7178-483A-A36C-E2275309309D}" dt="2023-01-20T09:20:57.524" v="2770" actId="1076"/>
      <pc:docMkLst>
        <pc:docMk/>
      </pc:docMkLst>
      <pc:sldChg chg="addSp delSp modSp">
        <pc:chgData name="J Keating" userId="808df2ce-9829-445b-ae67-ae255666b6da" providerId="ADAL" clId="{19532954-7178-483A-A36C-E2275309309D}" dt="2023-01-20T09:20:57.524" v="2770" actId="1076"/>
        <pc:sldMkLst>
          <pc:docMk/>
          <pc:sldMk cId="1056686704" sldId="257"/>
        </pc:sldMkLst>
        <pc:spChg chg="mod">
          <ac:chgData name="J Keating" userId="808df2ce-9829-445b-ae67-ae255666b6da" providerId="ADAL" clId="{19532954-7178-483A-A36C-E2275309309D}" dt="2023-01-20T08:19:33.673" v="102" actId="20577"/>
          <ac:spMkLst>
            <pc:docMk/>
            <pc:sldMk cId="1056686704" sldId="257"/>
            <ac:spMk id="20" creationId="{00000000-0000-0000-0000-000000000000}"/>
          </ac:spMkLst>
        </pc:spChg>
        <pc:spChg chg="add mod">
          <ac:chgData name="J Keating" userId="808df2ce-9829-445b-ae67-ae255666b6da" providerId="ADAL" clId="{19532954-7178-483A-A36C-E2275309309D}" dt="2023-01-20T09:18:00.931" v="2740" actId="113"/>
          <ac:spMkLst>
            <pc:docMk/>
            <pc:sldMk cId="1056686704" sldId="257"/>
            <ac:spMk id="21" creationId="{56BE6B01-346D-41CB-89FF-759E3B663EB5}"/>
          </ac:spMkLst>
        </pc:spChg>
        <pc:spChg chg="mod">
          <ac:chgData name="J Keating" userId="808df2ce-9829-445b-ae67-ae255666b6da" providerId="ADAL" clId="{19532954-7178-483A-A36C-E2275309309D}" dt="2023-01-20T09:20:48.037" v="2769" actId="1076"/>
          <ac:spMkLst>
            <pc:docMk/>
            <pc:sldMk cId="1056686704" sldId="257"/>
            <ac:spMk id="25" creationId="{CE043836-EA50-4838-9650-EE0E66B9E62A}"/>
          </ac:spMkLst>
        </pc:spChg>
        <pc:spChg chg="del mod">
          <ac:chgData name="J Keating" userId="808df2ce-9829-445b-ae67-ae255666b6da" providerId="ADAL" clId="{19532954-7178-483A-A36C-E2275309309D}" dt="2023-01-20T08:35:23.091" v="644"/>
          <ac:spMkLst>
            <pc:docMk/>
            <pc:sldMk cId="1056686704" sldId="257"/>
            <ac:spMk id="29" creationId="{266E5740-11AA-430E-9D42-53E92F124A22}"/>
          </ac:spMkLst>
        </pc:spChg>
        <pc:spChg chg="mod">
          <ac:chgData name="J Keating" userId="808df2ce-9829-445b-ae67-ae255666b6da" providerId="ADAL" clId="{19532954-7178-483A-A36C-E2275309309D}" dt="2023-01-20T09:20:30.021" v="2766" actId="1076"/>
          <ac:spMkLst>
            <pc:docMk/>
            <pc:sldMk cId="1056686704" sldId="257"/>
            <ac:spMk id="34" creationId="{BA686F27-EEDA-49CB-971B-0F7A8ABA5166}"/>
          </ac:spMkLst>
        </pc:spChg>
        <pc:grpChg chg="mod">
          <ac:chgData name="J Keating" userId="808df2ce-9829-445b-ae67-ae255666b6da" providerId="ADAL" clId="{19532954-7178-483A-A36C-E2275309309D}" dt="2023-01-20T09:20:43.993" v="2768" actId="1076"/>
          <ac:grpSpMkLst>
            <pc:docMk/>
            <pc:sldMk cId="1056686704" sldId="257"/>
            <ac:grpSpMk id="30" creationId="{4C51B5C1-D84D-4995-9523-41155FC039B8}"/>
          </ac:grpSpMkLst>
        </pc:grpChg>
        <pc:grpChg chg="mod">
          <ac:chgData name="J Keating" userId="808df2ce-9829-445b-ae67-ae255666b6da" providerId="ADAL" clId="{19532954-7178-483A-A36C-E2275309309D}" dt="2023-01-20T09:20:57.524" v="2770" actId="1076"/>
          <ac:grpSpMkLst>
            <pc:docMk/>
            <pc:sldMk cId="1056686704" sldId="257"/>
            <ac:grpSpMk id="61" creationId="{00000000-0000-0000-0000-000000000000}"/>
          </ac:grpSpMkLst>
        </pc:grpChg>
        <pc:graphicFrameChg chg="add mod modGraphic">
          <ac:chgData name="J Keating" userId="808df2ce-9829-445b-ae67-ae255666b6da" providerId="ADAL" clId="{19532954-7178-483A-A36C-E2275309309D}" dt="2023-01-20T08:53:21.513" v="1808" actId="1076"/>
          <ac:graphicFrameMkLst>
            <pc:docMk/>
            <pc:sldMk cId="1056686704" sldId="257"/>
            <ac:graphicFrameMk id="7" creationId="{6F4AE16C-99BB-4783-AC56-D62E92E843A2}"/>
          </ac:graphicFrameMkLst>
        </pc:graphicFrameChg>
        <pc:picChg chg="del mod">
          <ac:chgData name="J Keating" userId="808df2ce-9829-445b-ae67-ae255666b6da" providerId="ADAL" clId="{19532954-7178-483A-A36C-E2275309309D}" dt="2023-01-20T08:35:29.401" v="646"/>
          <ac:picMkLst>
            <pc:docMk/>
            <pc:sldMk cId="1056686704" sldId="257"/>
            <ac:picMk id="4" creationId="{0FFCED4D-E3B0-4255-8816-CFB482AAE3B9}"/>
          </ac:picMkLst>
        </pc:picChg>
        <pc:picChg chg="add mod ord">
          <ac:chgData name="J Keating" userId="808df2ce-9829-445b-ae67-ae255666b6da" providerId="ADAL" clId="{19532954-7178-483A-A36C-E2275309309D}" dt="2023-01-20T08:53:27.845" v="1810" actId="1076"/>
          <ac:picMkLst>
            <pc:docMk/>
            <pc:sldMk cId="1056686704" sldId="257"/>
            <ac:picMk id="23" creationId="{5F76497B-33AA-4A7E-83BE-A6713D7353AB}"/>
          </ac:picMkLst>
        </pc:picChg>
        <pc:picChg chg="add mod">
          <ac:chgData name="J Keating" userId="808df2ce-9829-445b-ae67-ae255666b6da" providerId="ADAL" clId="{19532954-7178-483A-A36C-E2275309309D}" dt="2023-01-20T08:53:25.390" v="1809" actId="1076"/>
          <ac:picMkLst>
            <pc:docMk/>
            <pc:sldMk cId="1056686704" sldId="257"/>
            <ac:picMk id="24" creationId="{8C056B5B-4BE8-4AC3-89D8-98C4727EDCEE}"/>
          </ac:picMkLst>
        </pc:picChg>
      </pc:sldChg>
      <pc:sldChg chg="addSp delSp modSp">
        <pc:chgData name="J Keating" userId="808df2ce-9829-445b-ae67-ae255666b6da" providerId="ADAL" clId="{19532954-7178-483A-A36C-E2275309309D}" dt="2023-01-20T09:18:32.845" v="2765" actId="20577"/>
        <pc:sldMkLst>
          <pc:docMk/>
          <pc:sldMk cId="4264698637" sldId="258"/>
        </pc:sldMkLst>
        <pc:spChg chg="add mod">
          <ac:chgData name="J Keating" userId="808df2ce-9829-445b-ae67-ae255666b6da" providerId="ADAL" clId="{19532954-7178-483A-A36C-E2275309309D}" dt="2023-01-20T09:15:21.222" v="2736" actId="20577"/>
          <ac:spMkLst>
            <pc:docMk/>
            <pc:sldMk cId="4264698637" sldId="258"/>
            <ac:spMk id="7" creationId="{8AB3755E-E5CF-4940-AE7F-1275C7AA3717}"/>
          </ac:spMkLst>
        </pc:spChg>
        <pc:spChg chg="add mod">
          <ac:chgData name="J Keating" userId="808df2ce-9829-445b-ae67-ae255666b6da" providerId="ADAL" clId="{19532954-7178-483A-A36C-E2275309309D}" dt="2023-01-20T09:18:32.845" v="2765" actId="20577"/>
          <ac:spMkLst>
            <pc:docMk/>
            <pc:sldMk cId="4264698637" sldId="258"/>
            <ac:spMk id="16" creationId="{3122CECD-554B-4ABF-A352-D9B6380C2772}"/>
          </ac:spMkLst>
        </pc:spChg>
        <pc:spChg chg="mod">
          <ac:chgData name="J Keating" userId="808df2ce-9829-445b-ae67-ae255666b6da" providerId="ADAL" clId="{19532954-7178-483A-A36C-E2275309309D}" dt="2023-01-20T08:19:41.343" v="113" actId="20577"/>
          <ac:spMkLst>
            <pc:docMk/>
            <pc:sldMk cId="4264698637" sldId="258"/>
            <ac:spMk id="20" creationId="{00000000-0000-0000-0000-000000000000}"/>
          </ac:spMkLst>
        </pc:spChg>
        <pc:spChg chg="add mod">
          <ac:chgData name="J Keating" userId="808df2ce-9829-445b-ae67-ae255666b6da" providerId="ADAL" clId="{19532954-7178-483A-A36C-E2275309309D}" dt="2023-01-20T09:14:23.007" v="2639" actId="20577"/>
          <ac:spMkLst>
            <pc:docMk/>
            <pc:sldMk cId="4264698637" sldId="258"/>
            <ac:spMk id="21" creationId="{3BC12047-8614-4F62-9506-1AB264D82BC2}"/>
          </ac:spMkLst>
        </pc:spChg>
        <pc:spChg chg="del mod">
          <ac:chgData name="J Keating" userId="808df2ce-9829-445b-ae67-ae255666b6da" providerId="ADAL" clId="{19532954-7178-483A-A36C-E2275309309D}" dt="2023-01-20T08:35:36.805" v="648"/>
          <ac:spMkLst>
            <pc:docMk/>
            <pc:sldMk cId="4264698637" sldId="258"/>
            <ac:spMk id="26" creationId="{FE71DB08-D1AA-4863-A071-8FE23C5CB037}"/>
          </ac:spMkLst>
        </pc:spChg>
        <pc:spChg chg="mod">
          <ac:chgData name="J Keating" userId="808df2ce-9829-445b-ae67-ae255666b6da" providerId="ADAL" clId="{19532954-7178-483A-A36C-E2275309309D}" dt="2023-01-20T09:13:16.345" v="2583" actId="14100"/>
          <ac:spMkLst>
            <pc:docMk/>
            <pc:sldMk cId="4264698637" sldId="258"/>
            <ac:spMk id="29" creationId="{1460AB2F-7BB1-4EDA-B108-5ADF49AD50F8}"/>
          </ac:spMkLst>
        </pc:spChg>
        <pc:graphicFrameChg chg="add del mod modGraphic">
          <ac:chgData name="J Keating" userId="808df2ce-9829-445b-ae67-ae255666b6da" providerId="ADAL" clId="{19532954-7178-483A-A36C-E2275309309D}" dt="2023-01-20T08:36:15.323" v="653"/>
          <ac:graphicFrameMkLst>
            <pc:docMk/>
            <pc:sldMk cId="4264698637" sldId="258"/>
            <ac:graphicFrameMk id="4" creationId="{77A4EC17-018D-4671-9370-CDE68D472EAB}"/>
          </ac:graphicFrameMkLst>
        </pc:graphicFrameChg>
        <pc:picChg chg="del mod">
          <ac:chgData name="J Keating" userId="808df2ce-9829-445b-ae67-ae255666b6da" providerId="ADAL" clId="{19532954-7178-483A-A36C-E2275309309D}" dt="2023-01-20T08:37:56.313" v="669"/>
          <ac:picMkLst>
            <pc:docMk/>
            <pc:sldMk cId="4264698637" sldId="258"/>
            <ac:picMk id="17" creationId="{CFA314CD-B0C8-4EE5-ABD8-5D03F99C8E36}"/>
          </ac:picMkLst>
        </pc:picChg>
        <pc:picChg chg="mod">
          <ac:chgData name="J Keating" userId="808df2ce-9829-445b-ae67-ae255666b6da" providerId="ADAL" clId="{19532954-7178-483A-A36C-E2275309309D}" dt="2023-01-20T09:11:06.781" v="2167" actId="1076"/>
          <ac:picMkLst>
            <pc:docMk/>
            <pc:sldMk cId="4264698637" sldId="258"/>
            <ac:picMk id="18" creationId="{DE15B8C9-BD4D-44D2-A26F-3C9C87691789}"/>
          </ac:picMkLst>
        </pc:picChg>
        <pc:picChg chg="add mod">
          <ac:chgData name="J Keating" userId="808df2ce-9829-445b-ae67-ae255666b6da" providerId="ADAL" clId="{19532954-7178-483A-A36C-E2275309309D}" dt="2023-01-20T09:08:28.497" v="2126" actId="1076"/>
          <ac:picMkLst>
            <pc:docMk/>
            <pc:sldMk cId="4264698637" sldId="258"/>
            <ac:picMk id="19" creationId="{92C66B52-7F75-4CC5-8824-72E721F5D74E}"/>
          </ac:picMkLst>
        </pc:picChg>
        <pc:picChg chg="del mod">
          <ac:chgData name="J Keating" userId="808df2ce-9829-445b-ae67-ae255666b6da" providerId="ADAL" clId="{19532954-7178-483A-A36C-E2275309309D}" dt="2023-01-20T08:37:46.305" v="666"/>
          <ac:picMkLst>
            <pc:docMk/>
            <pc:sldMk cId="4264698637" sldId="258"/>
            <ac:picMk id="28" creationId="{D2661B39-61B9-40D1-8EC1-BB6E1F00F5A5}"/>
          </ac:picMkLst>
        </pc:picChg>
        <pc:picChg chg="mod">
          <ac:chgData name="J Keating" userId="808df2ce-9829-445b-ae67-ae255666b6da" providerId="ADAL" clId="{19532954-7178-483A-A36C-E2275309309D}" dt="2023-01-20T09:09:46.093" v="2135" actId="1076"/>
          <ac:picMkLst>
            <pc:docMk/>
            <pc:sldMk cId="4264698637" sldId="258"/>
            <ac:picMk id="30" creationId="{5F0210CB-DEA2-4E0D-8514-6BE518DD631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20/01/2023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20/01/2023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20/01/2023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20/01/2023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20/01/2023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20/01/2023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us05web.zoom.us/j/81960542199?pwd=a2ozUERJTkJzODllcWNEbmlmNE1xQT09" TargetMode="External"/><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hyperlink" Target="https://us06web.zoom.us/j/85425104320?pwd=WjNaNk9TWTZ1SDhZZE9rR2x6a0xrQT09" TargetMode="External"/><Relationship Id="rId4" Type="http://schemas.openxmlformats.org/officeDocument/2006/relationships/image" Target="../media/image2.jpeg"/><Relationship Id="rId9" Type="http://schemas.openxmlformats.org/officeDocument/2006/relationships/hyperlink" Target="https://us06web.zoom.us/j/84419481177?pwd=NnlVSkl6YWthSml0RnVrZDZOUHFCQT09"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mailto:s.hunter@xaviercet.org.uk" TargetMode="External"/><Relationship Id="rId5" Type="http://schemas.openxmlformats.org/officeDocument/2006/relationships/image" Target="../media/image3.png"/><Relationship Id="rId10" Type="http://schemas.openxmlformats.org/officeDocument/2006/relationships/hyperlink" Target="mailto:tseinfo@xaviercet.org.uk" TargetMode="External"/><Relationship Id="rId4" Type="http://schemas.openxmlformats.org/officeDocument/2006/relationships/image" Target="../media/image2.jpe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chemeClr val="accent5">
                    <a:lumMod val="50000"/>
                  </a:schemeClr>
                </a:solidFill>
              </a:rPr>
              <a:t>Year 2 ECT Development Cycle 3 mid-term bulletin</a:t>
            </a:r>
          </a:p>
          <a:p>
            <a:pPr algn="ctr"/>
            <a:r>
              <a:rPr lang="en-GB" sz="1100" b="1" dirty="0">
                <a:solidFill>
                  <a:schemeClr val="accent5">
                    <a:lumMod val="50000"/>
                  </a:schemeClr>
                </a:solidFill>
                <a:cs typeface="Calibri"/>
              </a:rPr>
              <a:t>USING MEANINGFUL AND MEMORABLE EXPLANATIONS </a:t>
            </a:r>
          </a:p>
          <a:p>
            <a:pPr algn="ctr"/>
            <a:r>
              <a:rPr lang="en-GB" sz="1100" dirty="0">
                <a:solidFill>
                  <a:schemeClr val="accent5">
                    <a:lumMod val="50000"/>
                  </a:schemeClr>
                </a:solidFill>
              </a:rPr>
              <a:t>w/b Monday 23</a:t>
            </a:r>
            <a:r>
              <a:rPr lang="en-GB" sz="1100" baseline="30000" dirty="0">
                <a:solidFill>
                  <a:schemeClr val="accent5">
                    <a:lumMod val="50000"/>
                  </a:schemeClr>
                </a:solidFill>
              </a:rPr>
              <a:t>rd</a:t>
            </a:r>
            <a:r>
              <a:rPr lang="en-GB" sz="1100" dirty="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94658" y="1483224"/>
            <a:ext cx="5647801" cy="4548757"/>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chemeClr val="accent5">
                    <a:lumMod val="50000"/>
                  </a:schemeClr>
                </a:solidFill>
              </a:rPr>
              <a:t>Welcome to your second mid-term Development Cycle bulletin. This is such a short half-term and time is flying!  </a:t>
            </a:r>
            <a:r>
              <a:rPr lang="en-GB" sz="1050" dirty="0">
                <a:solidFill>
                  <a:srgbClr val="002060"/>
                </a:solidFill>
              </a:rPr>
              <a:t>You will currently be working on </a:t>
            </a:r>
            <a:r>
              <a:rPr lang="en-GB" sz="1050" b="1" dirty="0">
                <a:solidFill>
                  <a:schemeClr val="accent5">
                    <a:lumMod val="50000"/>
                  </a:schemeClr>
                </a:solidFill>
              </a:rPr>
              <a:t>Development Cycle 3</a:t>
            </a:r>
            <a:r>
              <a:rPr lang="en-GB" sz="1050" dirty="0">
                <a:solidFill>
                  <a:schemeClr val="accent5">
                    <a:lumMod val="50000"/>
                  </a:schemeClr>
                </a:solidFill>
              </a:rPr>
              <a:t>, which focuses on </a:t>
            </a:r>
            <a:r>
              <a:rPr lang="en-GB" sz="1050" b="1" dirty="0">
                <a:solidFill>
                  <a:schemeClr val="accent5">
                    <a:lumMod val="50000"/>
                  </a:schemeClr>
                </a:solidFill>
              </a:rPr>
              <a:t>using meaningful and memorable explanations.</a:t>
            </a:r>
            <a:endParaRPr lang="en-GB" sz="1050" dirty="0">
              <a:solidFill>
                <a:schemeClr val="accent5">
                  <a:lumMod val="50000"/>
                </a:schemeClr>
              </a:solidFill>
            </a:endParaRPr>
          </a:p>
          <a:p>
            <a:pPr marL="171450" indent="-171450" algn="just">
              <a:buFont typeface="Arial" panose="020B0604020202020204" pitchFamily="34" charset="0"/>
              <a:buChar char="•"/>
            </a:pPr>
            <a:r>
              <a:rPr lang="en-GB" sz="1050" dirty="0">
                <a:solidFill>
                  <a:schemeClr val="accent5">
                    <a:lumMod val="50000"/>
                  </a:schemeClr>
                </a:solidFill>
              </a:rPr>
              <a:t>As an ECT2 you will be meeting with your mentor on at least a fortnightly basis.  However, should you feel the need to have more frequent meetings, please do not hesitate to ask your mentor.  The programme is designed to be flexible around your needs.  Please remember to keep records of your mentor meetings  and either upload these to Brightspace, or keep them in a folder.</a:t>
            </a:r>
          </a:p>
          <a:p>
            <a:pPr marL="171450" indent="-171450" algn="just">
              <a:buFont typeface="Arial" panose="020B0604020202020204" pitchFamily="34" charset="0"/>
              <a:buChar char="•"/>
            </a:pPr>
            <a:r>
              <a:rPr lang="en-GB" sz="1050" dirty="0">
                <a:solidFill>
                  <a:srgbClr val="002060"/>
                </a:solidFill>
                <a:cs typeface="Calibri"/>
              </a:rPr>
              <a:t>On </a:t>
            </a:r>
            <a:r>
              <a:rPr lang="en-GB" sz="1050" b="1" dirty="0">
                <a:solidFill>
                  <a:srgbClr val="002060"/>
                </a:solidFill>
                <a:cs typeface="Calibri"/>
              </a:rPr>
              <a:t>Thursday 26</a:t>
            </a:r>
            <a:r>
              <a:rPr lang="en-GB" sz="1050" b="1" baseline="30000" dirty="0">
                <a:solidFill>
                  <a:srgbClr val="002060"/>
                </a:solidFill>
                <a:cs typeface="Calibri"/>
              </a:rPr>
              <a:t>th</a:t>
            </a:r>
            <a:r>
              <a:rPr lang="en-GB" sz="1050" b="1" dirty="0">
                <a:solidFill>
                  <a:srgbClr val="002060"/>
                </a:solidFill>
                <a:cs typeface="Calibri"/>
              </a:rPr>
              <a:t> January from 4.00-4.30 p.m., </a:t>
            </a:r>
            <a:r>
              <a:rPr lang="en-GB" sz="1050" dirty="0">
                <a:solidFill>
                  <a:srgbClr val="002060"/>
                </a:solidFill>
                <a:cs typeface="Calibri"/>
              </a:rPr>
              <a:t>Helen Pearman, from West Hill School, will be holding an </a:t>
            </a:r>
            <a:r>
              <a:rPr lang="en-GB" sz="1050" b="1" dirty="0">
                <a:solidFill>
                  <a:srgbClr val="002060"/>
                </a:solidFill>
                <a:cs typeface="Calibri"/>
              </a:rPr>
              <a:t>optional drop-in session</a:t>
            </a:r>
            <a:r>
              <a:rPr lang="en-GB" sz="1050" dirty="0">
                <a:solidFill>
                  <a:srgbClr val="002060"/>
                </a:solidFill>
                <a:cs typeface="Calibri"/>
              </a:rPr>
              <a:t> for all ECTs (both ECT1s and ECT2s) who need help with </a:t>
            </a:r>
            <a:r>
              <a:rPr lang="en-GB" sz="1050" b="1" dirty="0">
                <a:solidFill>
                  <a:srgbClr val="002060"/>
                </a:solidFill>
                <a:cs typeface="Calibri"/>
              </a:rPr>
              <a:t>behaviour management</a:t>
            </a:r>
            <a:r>
              <a:rPr lang="en-GB" sz="1050" dirty="0">
                <a:solidFill>
                  <a:srgbClr val="002060"/>
                </a:solidFill>
                <a:cs typeface="Calibri"/>
              </a:rPr>
              <a:t>, particularly in terms of managing the behaviour of pupils </a:t>
            </a:r>
            <a:r>
              <a:rPr lang="en-GB" sz="1050" b="1" dirty="0">
                <a:solidFill>
                  <a:srgbClr val="002060"/>
                </a:solidFill>
                <a:cs typeface="Calibri"/>
              </a:rPr>
              <a:t>with SEND</a:t>
            </a:r>
            <a:r>
              <a:rPr lang="en-GB" sz="1050" dirty="0">
                <a:solidFill>
                  <a:srgbClr val="002060"/>
                </a:solidFill>
                <a:cs typeface="Calibri"/>
              </a:rPr>
              <a:t>.  Pupils’ behaviour can, at times, stretch us to our limits.  This is a wonderful opportunity for any of you to get expert advice about an individual pupil, or managing general classroom behaviour.  The Zoom login details for the session are as follows:</a:t>
            </a:r>
          </a:p>
          <a:p>
            <a:pPr algn="just"/>
            <a:r>
              <a:rPr lang="en-GB" sz="1050" dirty="0">
                <a:solidFill>
                  <a:srgbClr val="002060"/>
                </a:solidFill>
                <a:cs typeface="Calibri"/>
              </a:rPr>
              <a:t>	Meeting ID: 819 6054 2199</a:t>
            </a:r>
          </a:p>
          <a:p>
            <a:pPr algn="just"/>
            <a:r>
              <a:rPr lang="en-GB" sz="1050" dirty="0">
                <a:solidFill>
                  <a:srgbClr val="002060"/>
                </a:solidFill>
                <a:cs typeface="Calibri"/>
              </a:rPr>
              <a:t>	Passcode: JDjq5V</a:t>
            </a:r>
          </a:p>
          <a:p>
            <a:pPr algn="just"/>
            <a:r>
              <a:rPr lang="en-GB" sz="1050" dirty="0">
                <a:solidFill>
                  <a:srgbClr val="002060"/>
                </a:solidFill>
                <a:cs typeface="Calibri"/>
              </a:rPr>
              <a:t>	Or click on the link </a:t>
            </a:r>
            <a:r>
              <a:rPr lang="en-GB" sz="1050" u="sng" dirty="0">
                <a:hlinkClick r:id="rId6"/>
              </a:rPr>
              <a:t>Behaviour drop-in</a:t>
            </a:r>
            <a:endParaRPr lang="en-GB" sz="1050" dirty="0"/>
          </a:p>
          <a:p>
            <a:pPr marL="171450" indent="-171450" algn="just">
              <a:buFont typeface="Arial" panose="020B0604020202020204" pitchFamily="34" charset="0"/>
              <a:buChar char="•"/>
            </a:pPr>
            <a:r>
              <a:rPr lang="en-GB" sz="1050" dirty="0">
                <a:solidFill>
                  <a:schemeClr val="accent5">
                    <a:lumMod val="50000"/>
                  </a:schemeClr>
                </a:solidFill>
              </a:rPr>
              <a:t>Given that you are the first cohort to experience the Year 2 ECF programme on a national level, your feedback is invaluable and you have a real opportunity to shape the programme going forwards.  With that in mind, we are pleased to invite you to attend a </a:t>
            </a:r>
            <a:r>
              <a:rPr lang="en-GB" sz="1050" b="1" dirty="0">
                <a:solidFill>
                  <a:schemeClr val="accent5">
                    <a:lumMod val="50000"/>
                  </a:schemeClr>
                </a:solidFill>
              </a:rPr>
              <a:t>Year 2 focus group </a:t>
            </a:r>
            <a:r>
              <a:rPr lang="en-GB" sz="1050" dirty="0">
                <a:solidFill>
                  <a:schemeClr val="accent5">
                    <a:lumMod val="50000"/>
                  </a:schemeClr>
                </a:solidFill>
              </a:rPr>
              <a:t>on </a:t>
            </a:r>
            <a:r>
              <a:rPr lang="en-GB" sz="1050" b="1" dirty="0">
                <a:solidFill>
                  <a:schemeClr val="accent5">
                    <a:lumMod val="50000"/>
                  </a:schemeClr>
                </a:solidFill>
              </a:rPr>
              <a:t>Monday 6</a:t>
            </a:r>
            <a:r>
              <a:rPr lang="en-GB" sz="1050" b="1" baseline="30000" dirty="0">
                <a:solidFill>
                  <a:schemeClr val="accent5">
                    <a:lumMod val="50000"/>
                  </a:schemeClr>
                </a:solidFill>
              </a:rPr>
              <a:t>th</a:t>
            </a:r>
            <a:r>
              <a:rPr lang="en-GB" sz="1050" b="1" dirty="0">
                <a:solidFill>
                  <a:schemeClr val="accent5">
                    <a:lumMod val="50000"/>
                  </a:schemeClr>
                </a:solidFill>
              </a:rPr>
              <a:t> March </a:t>
            </a:r>
            <a:r>
              <a:rPr lang="en-GB" sz="1050" dirty="0">
                <a:solidFill>
                  <a:schemeClr val="accent5">
                    <a:lumMod val="50000"/>
                  </a:schemeClr>
                </a:solidFill>
              </a:rPr>
              <a:t>from </a:t>
            </a:r>
            <a:r>
              <a:rPr lang="en-GB" sz="1050" b="1" dirty="0">
                <a:solidFill>
                  <a:schemeClr val="accent5">
                    <a:lumMod val="50000"/>
                  </a:schemeClr>
                </a:solidFill>
              </a:rPr>
              <a:t>4.00-5.00 p.m.  </a:t>
            </a:r>
            <a:r>
              <a:rPr lang="en-GB" sz="1050" dirty="0">
                <a:solidFill>
                  <a:schemeClr val="accent5">
                    <a:lumMod val="50000"/>
                  </a:schemeClr>
                </a:solidFill>
              </a:rPr>
              <a:t>We will be running two parallel sessions – one face-to-face at Salesian School in Chertsey, and the other online via Zoom.  Full details will be sent out in the Development Cycle 4 bulletin you will receive just before half-term, but please save the date if you would like to attend.  It is entirely optional, but we would be very grateful to any ECTs who are willing to take part.</a:t>
            </a: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algn="just"/>
            <a:r>
              <a:rPr lang="en-GB" sz="1050" dirty="0">
                <a:solidFill>
                  <a:schemeClr val="accent5">
                    <a:lumMod val="50000"/>
                  </a:schemeClr>
                </a:solidFill>
              </a:rPr>
              <a:t>  </a:t>
            </a:r>
          </a:p>
        </p:txBody>
      </p:sp>
      <p:grpSp>
        <p:nvGrpSpPr>
          <p:cNvPr id="61" name="Group 60"/>
          <p:cNvGrpSpPr/>
          <p:nvPr/>
        </p:nvGrpSpPr>
        <p:grpSpPr>
          <a:xfrm>
            <a:off x="119146" y="1483224"/>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pSp>
        <p:nvGrpSpPr>
          <p:cNvPr id="30" name="Group 29">
            <a:extLst>
              <a:ext uri="{FF2B5EF4-FFF2-40B4-BE49-F238E27FC236}">
                <a16:creationId xmlns:a16="http://schemas.microsoft.com/office/drawing/2014/main" id="{4C51B5C1-D84D-4995-9523-41155FC039B8}"/>
              </a:ext>
            </a:extLst>
          </p:cNvPr>
          <p:cNvGrpSpPr/>
          <p:nvPr/>
        </p:nvGrpSpPr>
        <p:grpSpPr>
          <a:xfrm>
            <a:off x="129996" y="6201357"/>
            <a:ext cx="802800" cy="993600"/>
            <a:chOff x="297203" y="3536739"/>
            <a:chExt cx="2224101" cy="2757313"/>
          </a:xfrm>
        </p:grpSpPr>
        <p:sp>
          <p:nvSpPr>
            <p:cNvPr id="31" name="Oval 30">
              <a:extLst>
                <a:ext uri="{FF2B5EF4-FFF2-40B4-BE49-F238E27FC236}">
                  <a16:creationId xmlns:a16="http://schemas.microsoft.com/office/drawing/2014/main" id="{5E560CA5-B459-4AD1-9A77-2B31FEDB858C}"/>
                </a:ext>
              </a:extLst>
            </p:cNvPr>
            <p:cNvSpPr/>
            <p:nvPr/>
          </p:nvSpPr>
          <p:spPr>
            <a:xfrm>
              <a:off x="297203" y="3536739"/>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10" descr="video mentoring Icon 3848569">
              <a:extLst>
                <a:ext uri="{FF2B5EF4-FFF2-40B4-BE49-F238E27FC236}">
                  <a16:creationId xmlns:a16="http://schemas.microsoft.com/office/drawing/2014/main" id="{864A48A2-254A-4CE7-A61B-BB2B09D0B32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3987" y="3949044"/>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33" name="Rounded Rectangle 36">
              <a:extLst>
                <a:ext uri="{FF2B5EF4-FFF2-40B4-BE49-F238E27FC236}">
                  <a16:creationId xmlns:a16="http://schemas.microsoft.com/office/drawing/2014/main" id="{03BA8658-EABA-4E49-B5AC-0625745C3F46}"/>
                </a:ext>
              </a:extLst>
            </p:cNvPr>
            <p:cNvSpPr/>
            <p:nvPr/>
          </p:nvSpPr>
          <p:spPr>
            <a:xfrm>
              <a:off x="306675" y="5824769"/>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ECT Seminar</a:t>
              </a:r>
            </a:p>
          </p:txBody>
        </p:sp>
      </p:grpSp>
      <p:sp>
        <p:nvSpPr>
          <p:cNvPr id="34" name="Rounded Rectangle 20">
            <a:extLst>
              <a:ext uri="{FF2B5EF4-FFF2-40B4-BE49-F238E27FC236}">
                <a16:creationId xmlns:a16="http://schemas.microsoft.com/office/drawing/2014/main" id="{BA686F27-EEDA-49CB-971B-0F7A8ABA5166}"/>
              </a:ext>
            </a:extLst>
          </p:cNvPr>
          <p:cNvSpPr/>
          <p:nvPr/>
        </p:nvSpPr>
        <p:spPr>
          <a:xfrm>
            <a:off x="1035044" y="6201357"/>
            <a:ext cx="5647801" cy="993600"/>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6699FF"/>
                </a:solidFill>
              </a:rPr>
              <a:t>ECT seminars: </a:t>
            </a:r>
            <a:endParaRPr lang="en-GB" sz="1050" dirty="0">
              <a:solidFill>
                <a:schemeClr val="accent5">
                  <a:lumMod val="50000"/>
                </a:schemeClr>
              </a:solidFill>
            </a:endParaRPr>
          </a:p>
          <a:p>
            <a:pPr marL="171450" indent="-171450" algn="just">
              <a:buFont typeface="Arial" panose="020B0604020202020204" pitchFamily="34" charset="0"/>
              <a:buChar char="•"/>
            </a:pPr>
            <a:r>
              <a:rPr lang="en-GB" sz="1050" dirty="0">
                <a:solidFill>
                  <a:schemeClr val="accent5">
                    <a:lumMod val="50000"/>
                  </a:schemeClr>
                </a:solidFill>
              </a:rPr>
              <a:t>The vast majority of you have now attended your Development Cycle 3 seminar.  Thank you to all those who have completed the required evaluation.  Once we have all the evaluations, we will follow up on a 1:1 basis with any of you who have expressed any concerns. </a:t>
            </a:r>
          </a:p>
        </p:txBody>
      </p:sp>
      <p:sp>
        <p:nvSpPr>
          <p:cNvPr id="21" name="Rounded Rectangle 20">
            <a:extLst>
              <a:ext uri="{FF2B5EF4-FFF2-40B4-BE49-F238E27FC236}">
                <a16:creationId xmlns:a16="http://schemas.microsoft.com/office/drawing/2014/main" id="{56BE6B01-346D-41CB-89FF-759E3B663EB5}"/>
              </a:ext>
            </a:extLst>
          </p:cNvPr>
          <p:cNvSpPr/>
          <p:nvPr/>
        </p:nvSpPr>
        <p:spPr>
          <a:xfrm>
            <a:off x="1015834" y="7355654"/>
            <a:ext cx="5647801" cy="2222787"/>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rgbClr val="FFAB1B"/>
                </a:solidFill>
              </a:rPr>
              <a:t>Message to your mentor</a:t>
            </a:r>
            <a:endParaRPr lang="en-GB" sz="1050" b="1" dirty="0">
              <a:solidFill>
                <a:srgbClr val="FFAB1B"/>
              </a:solidFill>
              <a:cs typeface="Calibri"/>
            </a:endParaRPr>
          </a:p>
          <a:p>
            <a:pPr algn="just"/>
            <a:r>
              <a:rPr lang="en-GB" sz="1050" dirty="0">
                <a:solidFill>
                  <a:schemeClr val="accent5">
                    <a:lumMod val="50000"/>
                  </a:schemeClr>
                </a:solidFill>
                <a:cs typeface="Calibri" panose="020F0502020204030204"/>
              </a:rPr>
              <a:t>Please remember that your third Year 2 mentor training session is coming up in the week beginning 23</a:t>
            </a:r>
            <a:r>
              <a:rPr lang="en-GB" sz="1050" baseline="30000" dirty="0">
                <a:solidFill>
                  <a:schemeClr val="accent5">
                    <a:lumMod val="50000"/>
                  </a:schemeClr>
                </a:solidFill>
                <a:cs typeface="Calibri" panose="020F0502020204030204"/>
              </a:rPr>
              <a:t>rd</a:t>
            </a:r>
            <a:r>
              <a:rPr lang="en-GB" sz="1050" dirty="0">
                <a:solidFill>
                  <a:schemeClr val="accent5">
                    <a:lumMod val="50000"/>
                  </a:schemeClr>
                </a:solidFill>
                <a:cs typeface="Calibri" panose="020F0502020204030204"/>
              </a:rPr>
              <a:t> January.   There are two opportunities to attend the online training – on </a:t>
            </a:r>
            <a:r>
              <a:rPr lang="en-GB" sz="1050" b="1" dirty="0">
                <a:solidFill>
                  <a:schemeClr val="accent5">
                    <a:lumMod val="50000"/>
                  </a:schemeClr>
                </a:solidFill>
                <a:cs typeface="Calibri" panose="020F0502020204030204"/>
              </a:rPr>
              <a:t>Tuesday 24</a:t>
            </a:r>
            <a:r>
              <a:rPr lang="en-GB" sz="1050" b="1" baseline="30000" dirty="0">
                <a:solidFill>
                  <a:schemeClr val="accent5">
                    <a:lumMod val="50000"/>
                  </a:schemeClr>
                </a:solidFill>
                <a:cs typeface="Calibri" panose="020F0502020204030204"/>
              </a:rPr>
              <a:t>th</a:t>
            </a:r>
            <a:r>
              <a:rPr lang="en-GB" sz="1050" b="1" dirty="0">
                <a:solidFill>
                  <a:schemeClr val="accent5">
                    <a:lumMod val="50000"/>
                  </a:schemeClr>
                </a:solidFill>
                <a:cs typeface="Calibri" panose="020F0502020204030204"/>
              </a:rPr>
              <a:t> or Thursday 26</a:t>
            </a:r>
            <a:r>
              <a:rPr lang="en-GB" sz="1050" b="1" baseline="30000" dirty="0">
                <a:solidFill>
                  <a:schemeClr val="accent5">
                    <a:lumMod val="50000"/>
                  </a:schemeClr>
                </a:solidFill>
                <a:cs typeface="Calibri" panose="020F0502020204030204"/>
              </a:rPr>
              <a:t>th</a:t>
            </a:r>
            <a:r>
              <a:rPr lang="en-GB" sz="1050" b="1" dirty="0">
                <a:solidFill>
                  <a:schemeClr val="accent5">
                    <a:lumMod val="50000"/>
                  </a:schemeClr>
                </a:solidFill>
                <a:cs typeface="Calibri" panose="020F0502020204030204"/>
              </a:rPr>
              <a:t> January</a:t>
            </a:r>
            <a:r>
              <a:rPr lang="en-GB" sz="1050" dirty="0">
                <a:solidFill>
                  <a:schemeClr val="accent5">
                    <a:lumMod val="50000"/>
                  </a:schemeClr>
                </a:solidFill>
                <a:cs typeface="Calibri" panose="020F0502020204030204"/>
              </a:rPr>
              <a:t>.  Please pick whichever one is most convenient to you.  Both sessions start at 3.45 pm and can be accessed via the following Zoom links:</a:t>
            </a:r>
          </a:p>
          <a:p>
            <a:pPr algn="just"/>
            <a:endParaRPr lang="en-GB" sz="1050" dirty="0">
              <a:solidFill>
                <a:schemeClr val="accent5">
                  <a:lumMod val="50000"/>
                </a:schemeClr>
              </a:solidFill>
              <a:cs typeface="Calibri" panose="020F0502020204030204"/>
            </a:endParaRPr>
          </a:p>
          <a:p>
            <a:pPr algn="just"/>
            <a:r>
              <a:rPr lang="en-GB" sz="1050" dirty="0">
                <a:solidFill>
                  <a:schemeClr val="accent5">
                    <a:lumMod val="50000"/>
                  </a:schemeClr>
                </a:solidFill>
                <a:cs typeface="Calibri" panose="020F0502020204030204"/>
              </a:rPr>
              <a:t> </a:t>
            </a:r>
          </a:p>
        </p:txBody>
      </p:sp>
      <p:graphicFrame>
        <p:nvGraphicFramePr>
          <p:cNvPr id="7" name="Table 6">
            <a:extLst>
              <a:ext uri="{FF2B5EF4-FFF2-40B4-BE49-F238E27FC236}">
                <a16:creationId xmlns:a16="http://schemas.microsoft.com/office/drawing/2014/main" id="{6F4AE16C-99BB-4783-AC56-D62E92E843A2}"/>
              </a:ext>
            </a:extLst>
          </p:cNvPr>
          <p:cNvGraphicFramePr>
            <a:graphicFrameLocks noGrp="1"/>
          </p:cNvGraphicFramePr>
          <p:nvPr>
            <p:extLst>
              <p:ext uri="{D42A27DB-BD31-4B8C-83A1-F6EECF244321}">
                <p14:modId xmlns:p14="http://schemas.microsoft.com/office/powerpoint/2010/main" val="1260897038"/>
              </p:ext>
            </p:extLst>
          </p:nvPr>
        </p:nvGraphicFramePr>
        <p:xfrm>
          <a:off x="1660427" y="8342603"/>
          <a:ext cx="3779520" cy="960120"/>
        </p:xfrm>
        <a:graphic>
          <a:graphicData uri="http://schemas.openxmlformats.org/drawingml/2006/table">
            <a:tbl>
              <a:tblPr firstRow="1" firstCol="1" bandRow="1">
                <a:tableStyleId>{5C22544A-7EE6-4342-B048-85BDC9FD1C3A}</a:tableStyleId>
              </a:tblPr>
              <a:tblGrid>
                <a:gridCol w="1617345">
                  <a:extLst>
                    <a:ext uri="{9D8B030D-6E8A-4147-A177-3AD203B41FA5}">
                      <a16:colId xmlns:a16="http://schemas.microsoft.com/office/drawing/2014/main" val="3528591886"/>
                    </a:ext>
                  </a:extLst>
                </a:gridCol>
                <a:gridCol w="2162175">
                  <a:extLst>
                    <a:ext uri="{9D8B030D-6E8A-4147-A177-3AD203B41FA5}">
                      <a16:colId xmlns:a16="http://schemas.microsoft.com/office/drawing/2014/main" val="3844962854"/>
                    </a:ext>
                  </a:extLst>
                </a:gridCol>
              </a:tblGrid>
              <a:tr h="0">
                <a:tc>
                  <a:txBody>
                    <a:bodyPr/>
                    <a:lstStyle/>
                    <a:p>
                      <a:pPr>
                        <a:spcAft>
                          <a:spcPts val="0"/>
                        </a:spcAft>
                      </a:pPr>
                      <a:r>
                        <a:rPr lang="en-GB" sz="1050" b="0" dirty="0">
                          <a:solidFill>
                            <a:srgbClr val="002060"/>
                          </a:solidFill>
                          <a:effectLst/>
                        </a:rPr>
                        <a:t>Tuesday 24</a:t>
                      </a:r>
                      <a:r>
                        <a:rPr lang="en-GB" sz="1050" b="0" baseline="30000" dirty="0">
                          <a:solidFill>
                            <a:srgbClr val="002060"/>
                          </a:solidFill>
                          <a:effectLst/>
                        </a:rPr>
                        <a:t>th</a:t>
                      </a:r>
                      <a:r>
                        <a:rPr lang="en-GB" sz="1050" b="0" dirty="0">
                          <a:solidFill>
                            <a:srgbClr val="002060"/>
                          </a:solidFill>
                          <a:effectLst/>
                        </a:rPr>
                        <a:t> January</a:t>
                      </a:r>
                      <a:endParaRPr lang="en-GB" sz="1100" b="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spcAft>
                          <a:spcPts val="0"/>
                        </a:spcAft>
                      </a:pPr>
                      <a:r>
                        <a:rPr lang="en-GB" sz="1050" u="sng" dirty="0">
                          <a:effectLst/>
                          <a:hlinkClick r:id="rId9"/>
                        </a:rPr>
                        <a:t>Mentor training 24.1.2023</a:t>
                      </a:r>
                      <a:endParaRPr lang="en-GB" sz="1100" dirty="0">
                        <a:effectLst/>
                      </a:endParaRPr>
                    </a:p>
                    <a:p>
                      <a:pPr>
                        <a:spcAft>
                          <a:spcPts val="0"/>
                        </a:spcAft>
                      </a:pPr>
                      <a:r>
                        <a:rPr lang="en-GB" sz="1050" b="0" dirty="0">
                          <a:solidFill>
                            <a:srgbClr val="002060"/>
                          </a:solidFill>
                          <a:effectLst/>
                        </a:rPr>
                        <a:t>Meeting id: </a:t>
                      </a:r>
                      <a:r>
                        <a:rPr lang="en-GB" sz="1050" b="0" spc="30" dirty="0">
                          <a:solidFill>
                            <a:srgbClr val="002060"/>
                          </a:solidFill>
                          <a:effectLst/>
                        </a:rPr>
                        <a:t>844 1948 1177</a:t>
                      </a:r>
                      <a:endParaRPr lang="en-GB" sz="1100" b="0" dirty="0">
                        <a:solidFill>
                          <a:srgbClr val="002060"/>
                        </a:solidFill>
                        <a:effectLst/>
                      </a:endParaRPr>
                    </a:p>
                    <a:p>
                      <a:pPr>
                        <a:spcAft>
                          <a:spcPts val="0"/>
                        </a:spcAft>
                      </a:pPr>
                      <a:r>
                        <a:rPr lang="en-GB" sz="1050" b="0" dirty="0">
                          <a:solidFill>
                            <a:srgbClr val="002060"/>
                          </a:solidFill>
                          <a:effectLst/>
                        </a:rPr>
                        <a:t>Passcode: </a:t>
                      </a:r>
                      <a:r>
                        <a:rPr lang="en-GB" sz="1050" b="0" spc="30" dirty="0">
                          <a:solidFill>
                            <a:srgbClr val="002060"/>
                          </a:solidFill>
                          <a:effectLst/>
                        </a:rPr>
                        <a:t>555491</a:t>
                      </a:r>
                      <a:endParaRPr lang="en-GB" sz="1100" b="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extLst>
                  <a:ext uri="{0D108BD9-81ED-4DB2-BD59-A6C34878D82A}">
                    <a16:rowId xmlns:a16="http://schemas.microsoft.com/office/drawing/2014/main" val="238733205"/>
                  </a:ext>
                </a:extLst>
              </a:tr>
              <a:tr h="0">
                <a:tc>
                  <a:txBody>
                    <a:bodyPr/>
                    <a:lstStyle/>
                    <a:p>
                      <a:pPr>
                        <a:spcAft>
                          <a:spcPts val="0"/>
                        </a:spcAft>
                      </a:pPr>
                      <a:r>
                        <a:rPr lang="en-GB" sz="1050" b="0" dirty="0">
                          <a:solidFill>
                            <a:srgbClr val="002060"/>
                          </a:solidFill>
                          <a:effectLst/>
                        </a:rPr>
                        <a:t>Thursday 26</a:t>
                      </a:r>
                      <a:r>
                        <a:rPr lang="en-GB" sz="1050" b="0" baseline="30000" dirty="0">
                          <a:solidFill>
                            <a:srgbClr val="002060"/>
                          </a:solidFill>
                          <a:effectLst/>
                        </a:rPr>
                        <a:t>th</a:t>
                      </a:r>
                      <a:r>
                        <a:rPr lang="en-GB" sz="1050" b="0" dirty="0">
                          <a:solidFill>
                            <a:srgbClr val="002060"/>
                          </a:solidFill>
                          <a:effectLst/>
                        </a:rPr>
                        <a:t> January</a:t>
                      </a:r>
                      <a:endParaRPr lang="en-GB" sz="1100" b="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spcAft>
                          <a:spcPts val="0"/>
                        </a:spcAft>
                      </a:pPr>
                      <a:r>
                        <a:rPr lang="en-GB" sz="1050" b="1" u="sng" dirty="0">
                          <a:effectLst/>
                          <a:hlinkClick r:id="rId10"/>
                        </a:rPr>
                        <a:t>Mentor training 26.1.2023</a:t>
                      </a:r>
                      <a:endParaRPr lang="en-GB" sz="1100" b="1" dirty="0">
                        <a:effectLst/>
                      </a:endParaRPr>
                    </a:p>
                    <a:p>
                      <a:pPr>
                        <a:spcAft>
                          <a:spcPts val="0"/>
                        </a:spcAft>
                      </a:pPr>
                      <a:r>
                        <a:rPr lang="en-GB" sz="1050" dirty="0">
                          <a:solidFill>
                            <a:srgbClr val="002060"/>
                          </a:solidFill>
                          <a:effectLst/>
                        </a:rPr>
                        <a:t>Meeting id: </a:t>
                      </a:r>
                      <a:r>
                        <a:rPr lang="en-GB" sz="1050" spc="30" dirty="0">
                          <a:solidFill>
                            <a:srgbClr val="002060"/>
                          </a:solidFill>
                          <a:effectLst/>
                        </a:rPr>
                        <a:t>854 2510 4320</a:t>
                      </a:r>
                      <a:endParaRPr lang="en-GB" sz="1100" dirty="0">
                        <a:solidFill>
                          <a:srgbClr val="002060"/>
                        </a:solidFill>
                        <a:effectLst/>
                      </a:endParaRPr>
                    </a:p>
                    <a:p>
                      <a:pPr>
                        <a:spcAft>
                          <a:spcPts val="0"/>
                        </a:spcAft>
                      </a:pPr>
                      <a:r>
                        <a:rPr lang="en-GB" sz="1050" dirty="0">
                          <a:solidFill>
                            <a:srgbClr val="002060"/>
                          </a:solidFill>
                          <a:effectLst/>
                        </a:rPr>
                        <a:t>Passcode: </a:t>
                      </a:r>
                      <a:r>
                        <a:rPr lang="en-GB" sz="1050" spc="30" dirty="0">
                          <a:solidFill>
                            <a:srgbClr val="002060"/>
                          </a:solidFill>
                          <a:effectLst/>
                        </a:rPr>
                        <a:t>199141</a:t>
                      </a:r>
                      <a:endParaRPr lang="en-GB" sz="1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extLst>
                  <a:ext uri="{0D108BD9-81ED-4DB2-BD59-A6C34878D82A}">
                    <a16:rowId xmlns:a16="http://schemas.microsoft.com/office/drawing/2014/main" val="2011431402"/>
                  </a:ext>
                </a:extLst>
              </a:tr>
            </a:tbl>
          </a:graphicData>
        </a:graphic>
      </p:graphicFrame>
      <p:pic>
        <p:nvPicPr>
          <p:cNvPr id="24" name="Picture 23">
            <a:extLst>
              <a:ext uri="{FF2B5EF4-FFF2-40B4-BE49-F238E27FC236}">
                <a16:creationId xmlns:a16="http://schemas.microsoft.com/office/drawing/2014/main" id="{8C056B5B-4BE8-4AC3-89D8-98C4727EDCEE}"/>
              </a:ext>
            </a:extLst>
          </p:cNvPr>
          <p:cNvPicPr>
            <a:picLocks noChangeAspect="1"/>
          </p:cNvPicPr>
          <p:nvPr/>
        </p:nvPicPr>
        <p:blipFill>
          <a:blip r:embed="rId11"/>
          <a:stretch>
            <a:fillRect/>
          </a:stretch>
        </p:blipFill>
        <p:spPr>
          <a:xfrm>
            <a:off x="125473" y="7355654"/>
            <a:ext cx="798645" cy="1036410"/>
          </a:xfrm>
          <a:prstGeom prst="rect">
            <a:avLst/>
          </a:prstGeom>
        </p:spPr>
      </p:pic>
      <p:pic>
        <p:nvPicPr>
          <p:cNvPr id="23" name="Picture 22">
            <a:extLst>
              <a:ext uri="{FF2B5EF4-FFF2-40B4-BE49-F238E27FC236}">
                <a16:creationId xmlns:a16="http://schemas.microsoft.com/office/drawing/2014/main" id="{5F76497B-33AA-4A7E-83BE-A6713D7353AB}"/>
              </a:ext>
            </a:extLst>
          </p:cNvPr>
          <p:cNvPicPr>
            <a:picLocks noChangeAspect="1"/>
          </p:cNvPicPr>
          <p:nvPr/>
        </p:nvPicPr>
        <p:blipFill>
          <a:blip r:embed="rId12"/>
          <a:stretch>
            <a:fillRect/>
          </a:stretch>
        </p:blipFill>
        <p:spPr>
          <a:xfrm>
            <a:off x="233689" y="7459518"/>
            <a:ext cx="554784" cy="560881"/>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4" y="479403"/>
            <a:ext cx="457689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chemeClr val="accent5">
                    <a:lumMod val="50000"/>
                  </a:schemeClr>
                </a:solidFill>
              </a:rPr>
              <a:t>Year 2 ECT Development Cycle 3 mid-term bulletin</a:t>
            </a:r>
          </a:p>
          <a:p>
            <a:pPr algn="ctr"/>
            <a:r>
              <a:rPr lang="en-GB" sz="1100" b="1" dirty="0">
                <a:solidFill>
                  <a:schemeClr val="accent5">
                    <a:lumMod val="50000"/>
                  </a:schemeClr>
                </a:solidFill>
                <a:cs typeface="Calibri"/>
              </a:rPr>
              <a:t>USING MEANINGFUL AND MEMORABLE EXPLANATIONS </a:t>
            </a:r>
          </a:p>
          <a:p>
            <a:pPr algn="ctr"/>
            <a:r>
              <a:rPr lang="en-GB" sz="1100" dirty="0">
                <a:solidFill>
                  <a:schemeClr val="accent5">
                    <a:lumMod val="50000"/>
                  </a:schemeClr>
                </a:solidFill>
              </a:rPr>
              <a:t>w/b Monday 23</a:t>
            </a:r>
            <a:r>
              <a:rPr lang="en-GB" sz="1100" baseline="30000" dirty="0">
                <a:solidFill>
                  <a:schemeClr val="accent5">
                    <a:lumMod val="50000"/>
                  </a:schemeClr>
                </a:solidFill>
              </a:rPr>
              <a:t>rd</a:t>
            </a:r>
            <a:r>
              <a:rPr lang="en-GB" sz="1100" dirty="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29" name="Rounded Rectangle 20">
            <a:extLst>
              <a:ext uri="{FF2B5EF4-FFF2-40B4-BE49-F238E27FC236}">
                <a16:creationId xmlns:a16="http://schemas.microsoft.com/office/drawing/2014/main" id="{1460AB2F-7BB1-4EDA-B108-5ADF49AD50F8}"/>
              </a:ext>
            </a:extLst>
          </p:cNvPr>
          <p:cNvSpPr/>
          <p:nvPr/>
        </p:nvSpPr>
        <p:spPr>
          <a:xfrm>
            <a:off x="971233" y="3320350"/>
            <a:ext cx="5638508" cy="1086041"/>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dirty="0">
                <a:solidFill>
                  <a:srgbClr val="002060"/>
                </a:solidFill>
              </a:rPr>
              <a:t>Many thanks to all those who met the deadline for completing the end-of-autumn-term progress reviews and/or assessments. </a:t>
            </a:r>
          </a:p>
          <a:p>
            <a:pPr marL="171450" indent="-171450" algn="just">
              <a:buFont typeface="Arial" panose="020B0604020202020204" pitchFamily="34" charset="0"/>
              <a:buChar char="•"/>
            </a:pPr>
            <a:r>
              <a:rPr lang="en-GB" sz="1050" dirty="0">
                <a:solidFill>
                  <a:srgbClr val="002060"/>
                </a:solidFill>
                <a:cs typeface="Calibri"/>
              </a:rPr>
              <a:t>If you still have progress reviews and/or assessments to complete from last term, and would like support to do so, please contact Sophie Hunter on </a:t>
            </a:r>
            <a:r>
              <a:rPr lang="en-GB" sz="1050" dirty="0">
                <a:solidFill>
                  <a:srgbClr val="002060"/>
                </a:solidFill>
                <a:cs typeface="Calibri"/>
                <a:hlinkClick r:id="rId6"/>
              </a:rPr>
              <a:t>s.hunter@xaviercet.org.uk</a:t>
            </a:r>
            <a:r>
              <a:rPr lang="en-GB" sz="1050" dirty="0">
                <a:solidFill>
                  <a:srgbClr val="002060"/>
                </a:solidFill>
                <a:cs typeface="Calibri"/>
              </a:rPr>
              <a:t>, who will be pleased to help you.  </a:t>
            </a:r>
            <a:endParaRPr lang="en-GB" sz="1050"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pic>
        <p:nvPicPr>
          <p:cNvPr id="30" name="Picture 29">
            <a:extLst>
              <a:ext uri="{FF2B5EF4-FFF2-40B4-BE49-F238E27FC236}">
                <a16:creationId xmlns:a16="http://schemas.microsoft.com/office/drawing/2014/main" id="{5F0210CB-DEA2-4E0D-8514-6BE518DD6315}"/>
              </a:ext>
            </a:extLst>
          </p:cNvPr>
          <p:cNvPicPr>
            <a:picLocks noChangeAspect="1"/>
          </p:cNvPicPr>
          <p:nvPr/>
        </p:nvPicPr>
        <p:blipFill>
          <a:blip r:embed="rId7"/>
          <a:stretch>
            <a:fillRect/>
          </a:stretch>
        </p:blipFill>
        <p:spPr>
          <a:xfrm>
            <a:off x="57080" y="3320350"/>
            <a:ext cx="804742" cy="1042506"/>
          </a:xfrm>
          <a:prstGeom prst="rect">
            <a:avLst/>
          </a:prstGeom>
        </p:spPr>
      </p:pic>
      <p:pic>
        <p:nvPicPr>
          <p:cNvPr id="18" name="Picture 17">
            <a:extLst>
              <a:ext uri="{FF2B5EF4-FFF2-40B4-BE49-F238E27FC236}">
                <a16:creationId xmlns:a16="http://schemas.microsoft.com/office/drawing/2014/main" id="{DE15B8C9-BD4D-44D2-A26F-3C9C87691789}"/>
              </a:ext>
            </a:extLst>
          </p:cNvPr>
          <p:cNvPicPr>
            <a:picLocks noChangeAspect="1"/>
          </p:cNvPicPr>
          <p:nvPr/>
        </p:nvPicPr>
        <p:blipFill>
          <a:blip r:embed="rId8"/>
          <a:stretch>
            <a:fillRect/>
          </a:stretch>
        </p:blipFill>
        <p:spPr>
          <a:xfrm>
            <a:off x="200348" y="3488599"/>
            <a:ext cx="518205" cy="518205"/>
          </a:xfrm>
          <a:prstGeom prst="rect">
            <a:avLst/>
          </a:prstGeom>
        </p:spPr>
      </p:pic>
      <p:sp>
        <p:nvSpPr>
          <p:cNvPr id="16" name="Rounded Rectangle 20">
            <a:extLst>
              <a:ext uri="{FF2B5EF4-FFF2-40B4-BE49-F238E27FC236}">
                <a16:creationId xmlns:a16="http://schemas.microsoft.com/office/drawing/2014/main" id="{3122CECD-554B-4ABF-A352-D9B6380C2772}"/>
              </a:ext>
            </a:extLst>
          </p:cNvPr>
          <p:cNvSpPr/>
          <p:nvPr/>
        </p:nvSpPr>
        <p:spPr>
          <a:xfrm>
            <a:off x="983753" y="1428448"/>
            <a:ext cx="5661836" cy="1740890"/>
          </a:xfrm>
          <a:prstGeom prst="roundRect">
            <a:avLst>
              <a:gd name="adj" fmla="val 10435"/>
            </a:avLst>
          </a:prstGeom>
          <a:solidFill>
            <a:schemeClr val="bg1"/>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954ECA"/>
                </a:solidFill>
              </a:rPr>
              <a:t>Assessment</a:t>
            </a:r>
          </a:p>
          <a:p>
            <a:pPr marL="171450" indent="-171450" algn="just">
              <a:buFont typeface="Arial" panose="020B0604020202020204" pitchFamily="34" charset="0"/>
              <a:buChar char="•"/>
            </a:pPr>
            <a:r>
              <a:rPr lang="en-GB" sz="1050" dirty="0">
                <a:solidFill>
                  <a:srgbClr val="002060"/>
                </a:solidFill>
              </a:rPr>
              <a:t>At the end of this term, In March/April, the majority of you will have a </a:t>
            </a:r>
            <a:r>
              <a:rPr lang="en-GB" sz="1050" b="1" dirty="0">
                <a:solidFill>
                  <a:srgbClr val="002060"/>
                </a:solidFill>
              </a:rPr>
              <a:t>progress review, </a:t>
            </a:r>
            <a:r>
              <a:rPr lang="en-GB" sz="1050" dirty="0">
                <a:solidFill>
                  <a:srgbClr val="002060"/>
                </a:solidFill>
              </a:rPr>
              <a:t>just as you did this time last year, during which your school will be asked to comment on your progress against 3 of the Teachers’ Standards.  For those of you who started in April 2022 (and who are on a full-time contract), rather than a progress review, you will have your </a:t>
            </a:r>
            <a:r>
              <a:rPr lang="en-GB" sz="1050" b="1" dirty="0">
                <a:solidFill>
                  <a:srgbClr val="002060"/>
                </a:solidFill>
              </a:rPr>
              <a:t>formal end-of-year-1 assessment</a:t>
            </a:r>
            <a:r>
              <a:rPr lang="en-GB" sz="1050" dirty="0">
                <a:solidFill>
                  <a:srgbClr val="002060"/>
                </a:solidFill>
              </a:rPr>
              <a:t>, in which your school will look at your progress against </a:t>
            </a:r>
            <a:r>
              <a:rPr lang="en-GB" sz="1050" i="1" dirty="0">
                <a:solidFill>
                  <a:srgbClr val="002060"/>
                </a:solidFill>
              </a:rPr>
              <a:t>all </a:t>
            </a:r>
            <a:r>
              <a:rPr lang="en-GB" sz="1050" dirty="0">
                <a:solidFill>
                  <a:srgbClr val="002060"/>
                </a:solidFill>
              </a:rPr>
              <a:t>of the Standards.  </a:t>
            </a:r>
            <a:endParaRPr lang="en-GB" dirty="0"/>
          </a:p>
          <a:p>
            <a:pPr marL="171450" indent="-171450" algn="just">
              <a:buFont typeface="Arial" panose="020B0604020202020204" pitchFamily="34" charset="0"/>
              <a:buChar char="•"/>
            </a:pPr>
            <a:r>
              <a:rPr lang="en-GB" sz="1050" dirty="0">
                <a:solidFill>
                  <a:srgbClr val="002060"/>
                </a:solidFill>
              </a:rPr>
              <a:t>Prior to your progress review or formal assessment, you will be asked to complete a </a:t>
            </a:r>
            <a:r>
              <a:rPr lang="en-GB" sz="1050" b="1" dirty="0">
                <a:solidFill>
                  <a:srgbClr val="002060"/>
                </a:solidFill>
              </a:rPr>
              <a:t>self-reflection </a:t>
            </a:r>
            <a:r>
              <a:rPr lang="en-GB" sz="1050" dirty="0">
                <a:solidFill>
                  <a:srgbClr val="002060"/>
                </a:solidFill>
              </a:rPr>
              <a:t>form, a copy of which you will give to your assigned Tutor.  Copies of the two self-reflection forms (</a:t>
            </a:r>
            <a:r>
              <a:rPr lang="en-GB" sz="1050" dirty="0" err="1">
                <a:solidFill>
                  <a:srgbClr val="002060"/>
                </a:solidFill>
              </a:rPr>
              <a:t>ie</a:t>
            </a:r>
            <a:r>
              <a:rPr lang="en-GB" sz="1050" dirty="0">
                <a:solidFill>
                  <a:srgbClr val="002060"/>
                </a:solidFill>
              </a:rPr>
              <a:t> for either your progress review or end-of-year-1 assessment) can be found in the Resources tab in </a:t>
            </a:r>
            <a:r>
              <a:rPr lang="en-GB" sz="1050" i="1" dirty="0">
                <a:solidFill>
                  <a:srgbClr val="002060"/>
                </a:solidFill>
              </a:rPr>
              <a:t>ECT Manager.  </a:t>
            </a:r>
            <a:endParaRPr lang="en-GB" sz="1050" dirty="0">
              <a:solidFill>
                <a:srgbClr val="002060"/>
              </a:solidFill>
              <a:cs typeface="Calibri"/>
            </a:endParaRPr>
          </a:p>
          <a:p>
            <a:pPr marL="171450" indent="-171450" algn="just">
              <a:buFont typeface="Arial" panose="020B0604020202020204" pitchFamily="34" charset="0"/>
              <a:buChar char="•"/>
            </a:pPr>
            <a:endParaRPr lang="en-GB" sz="1050" dirty="0">
              <a:solidFill>
                <a:srgbClr val="002060"/>
              </a:solidFill>
            </a:endParaRPr>
          </a:p>
        </p:txBody>
      </p:sp>
      <p:pic>
        <p:nvPicPr>
          <p:cNvPr id="19" name="Picture 18">
            <a:extLst>
              <a:ext uri="{FF2B5EF4-FFF2-40B4-BE49-F238E27FC236}">
                <a16:creationId xmlns:a16="http://schemas.microsoft.com/office/drawing/2014/main" id="{92C66B52-7F75-4CC5-8824-72E721F5D74E}"/>
              </a:ext>
            </a:extLst>
          </p:cNvPr>
          <p:cNvPicPr>
            <a:picLocks noChangeAspect="1"/>
          </p:cNvPicPr>
          <p:nvPr/>
        </p:nvPicPr>
        <p:blipFill>
          <a:blip r:embed="rId9"/>
          <a:stretch>
            <a:fillRect/>
          </a:stretch>
        </p:blipFill>
        <p:spPr>
          <a:xfrm>
            <a:off x="57080" y="1428448"/>
            <a:ext cx="816935" cy="1086040"/>
          </a:xfrm>
          <a:prstGeom prst="rect">
            <a:avLst/>
          </a:prstGeom>
        </p:spPr>
      </p:pic>
      <p:sp>
        <p:nvSpPr>
          <p:cNvPr id="21" name="TextBox 20">
            <a:extLst>
              <a:ext uri="{FF2B5EF4-FFF2-40B4-BE49-F238E27FC236}">
                <a16:creationId xmlns:a16="http://schemas.microsoft.com/office/drawing/2014/main" id="{3BC12047-8614-4F62-9506-1AB264D82BC2}"/>
              </a:ext>
            </a:extLst>
          </p:cNvPr>
          <p:cNvSpPr txBox="1"/>
          <p:nvPr/>
        </p:nvSpPr>
        <p:spPr>
          <a:xfrm>
            <a:off x="183895" y="4703396"/>
            <a:ext cx="6482730" cy="4801314"/>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sz="1600" dirty="0"/>
          </a:p>
          <a:p>
            <a:endParaRPr lang="en-GB" sz="1600" dirty="0"/>
          </a:p>
          <a:p>
            <a:endParaRPr lang="en-GB" sz="1400" dirty="0"/>
          </a:p>
          <a:p>
            <a:endParaRPr lang="en-GB" sz="1400" dirty="0"/>
          </a:p>
          <a:p>
            <a:endParaRPr lang="en-GB" sz="1400" dirty="0"/>
          </a:p>
          <a:p>
            <a:r>
              <a:rPr lang="en-GB" sz="1400" dirty="0"/>
              <a:t>At Xavier Teach South East, we want to attract the very best candidates into the teaching profession.  </a:t>
            </a:r>
            <a:r>
              <a:rPr lang="en-GB" sz="1400" b="1" dirty="0"/>
              <a:t>Do you know anyone who you feel would make a great teacher?</a:t>
            </a:r>
            <a:r>
              <a:rPr lang="en-GB" sz="1400" dirty="0"/>
              <a:t> We would love to train them!</a:t>
            </a:r>
          </a:p>
          <a:p>
            <a:endParaRPr lang="en-GB" sz="1400" dirty="0"/>
          </a:p>
          <a:p>
            <a:r>
              <a:rPr lang="en-GB" sz="1400" dirty="0"/>
              <a:t>Until the end of March 2023, Xavier Teach South East will pay you </a:t>
            </a:r>
            <a:r>
              <a:rPr lang="en-GB" sz="1400" b="1" dirty="0">
                <a:solidFill>
                  <a:srgbClr val="FF0000"/>
                </a:solidFill>
              </a:rPr>
              <a:t>£100 (in gift vouchers) for every trainee </a:t>
            </a:r>
            <a:r>
              <a:rPr lang="en-GB" sz="1400" dirty="0"/>
              <a:t>you recommend, who is successfully recruited onto the ITT programme.  There is no maximum amount, so the more people you help to recruit, the more gift vouchers you receive!  </a:t>
            </a:r>
          </a:p>
          <a:p>
            <a:endParaRPr lang="en-GB" sz="1400" dirty="0"/>
          </a:p>
          <a:p>
            <a:r>
              <a:rPr lang="en-GB" sz="1400" dirty="0"/>
              <a:t>To secure your £100 per trainee, you just need you ask whoever you put forward to name you at interview.</a:t>
            </a:r>
          </a:p>
          <a:p>
            <a:r>
              <a:rPr lang="en-GB" sz="1400" dirty="0"/>
              <a:t> </a:t>
            </a:r>
          </a:p>
          <a:p>
            <a:r>
              <a:rPr lang="en-GB" sz="1400" dirty="0"/>
              <a:t>Here's to attracting some fantastic candidates and championing our great profession!  Please signpost </a:t>
            </a:r>
            <a:r>
              <a:rPr lang="en-GB" sz="1600" dirty="0"/>
              <a:t>your prospective candidates to </a:t>
            </a:r>
            <a:r>
              <a:rPr lang="en-GB" sz="1600" dirty="0">
                <a:hlinkClick r:id="rId10"/>
              </a:rPr>
              <a:t>tseinfo@xaviercet.org.uk</a:t>
            </a:r>
            <a:r>
              <a:rPr lang="en-GB" sz="1600" dirty="0"/>
              <a:t>. </a:t>
            </a:r>
          </a:p>
          <a:p>
            <a:endParaRPr lang="en-GB" sz="1600" dirty="0"/>
          </a:p>
        </p:txBody>
      </p:sp>
      <p:sp>
        <p:nvSpPr>
          <p:cNvPr id="7" name="Rectangle 6">
            <a:extLst>
              <a:ext uri="{FF2B5EF4-FFF2-40B4-BE49-F238E27FC236}">
                <a16:creationId xmlns:a16="http://schemas.microsoft.com/office/drawing/2014/main" id="{8AB3755E-E5CF-4940-AE7F-1275C7AA3717}"/>
              </a:ext>
            </a:extLst>
          </p:cNvPr>
          <p:cNvSpPr/>
          <p:nvPr/>
        </p:nvSpPr>
        <p:spPr>
          <a:xfrm>
            <a:off x="452142" y="4491335"/>
            <a:ext cx="5953746" cy="1754326"/>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An opportunity to</a:t>
            </a:r>
          </a:p>
          <a:p>
            <a:pPr algn="ctr"/>
            <a:r>
              <a:rPr lang="en-US" sz="5400" dirty="0">
                <a:ln w="0"/>
                <a:solidFill>
                  <a:schemeClr val="accent1"/>
                </a:solidFill>
                <a:effectLst>
                  <a:outerShdw blurRad="38100" dist="25400" dir="5400000" algn="ctr" rotWithShape="0">
                    <a:srgbClr val="6E747A">
                      <a:alpha val="43000"/>
                    </a:srgbClr>
                  </a:outerShdw>
                </a:effectLst>
              </a:rPr>
              <a:t>e</a:t>
            </a:r>
            <a:r>
              <a:rPr lang="en-US" sz="5400" b="0" cap="none" spc="0" dirty="0">
                <a:ln w="0"/>
                <a:solidFill>
                  <a:schemeClr val="accent1"/>
                </a:solidFill>
                <a:effectLst>
                  <a:outerShdw blurRad="38100" dist="25400" dir="5400000" algn="ctr" rotWithShape="0">
                    <a:srgbClr val="6E747A">
                      <a:alpha val="43000"/>
                    </a:srgbClr>
                  </a:outerShdw>
                </a:effectLst>
              </a:rPr>
              <a:t>arn some extra £££</a:t>
            </a:r>
          </a:p>
        </p:txBody>
      </p:sp>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91FE79-98A4-4AA9-8CDF-DC2E15FEC3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A09931-75FB-4F27-905A-4216465D4FC3}">
  <ds:schemaRefs>
    <ds:schemaRef ds:uri="http://purl.org/dc/dcmitype/"/>
    <ds:schemaRef ds:uri="http://purl.org/dc/elements/1.1/"/>
    <ds:schemaRef ds:uri="http://schemas.microsoft.com/office/2006/metadata/properties"/>
    <ds:schemaRef ds:uri="bb72b056-a597-4370-8ff5-977ebef110a8"/>
    <ds:schemaRef ds:uri="http://schemas.microsoft.com/office/infopath/2007/PartnerControls"/>
    <ds:schemaRef ds:uri="http://schemas.openxmlformats.org/package/2006/metadata/core-properties"/>
    <ds:schemaRef ds:uri="http://schemas.microsoft.com/office/2006/documentManagement/types"/>
    <ds:schemaRef ds:uri="1a4f690a-3c21-47b9-b626-ddb63adf0775"/>
    <ds:schemaRef ds:uri="http://www.w3.org/XML/1998/namespace"/>
    <ds:schemaRef ds:uri="http://purl.org/dc/terms/"/>
  </ds:schemaRefs>
</ds:datastoreItem>
</file>

<file path=customXml/itemProps3.xml><?xml version="1.0" encoding="utf-8"?>
<ds:datastoreItem xmlns:ds="http://schemas.openxmlformats.org/officeDocument/2006/customXml" ds:itemID="{F5A581F0-4552-4638-8DE6-99C8E27441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73370</TotalTime>
  <Words>973</Words>
  <Application>Microsoft Office PowerPoint</Application>
  <PresentationFormat>A4 Paper (210x297 mm)</PresentationFormat>
  <Paragraphs>60</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Gill Sans MT Condensed</vt:lpstr>
      <vt:lpstr>Times New Roman</vt: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780</cp:revision>
  <dcterms:created xsi:type="dcterms:W3CDTF">2021-06-21T08:59:27Z</dcterms:created>
  <dcterms:modified xsi:type="dcterms:W3CDTF">2023-01-20T09:22:00Z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