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8"/>
  </p:notesMasterIdLst>
  <p:sldIdLst>
    <p:sldId id="257" r:id="rId5"/>
    <p:sldId id="258" r:id="rId6"/>
    <p:sldId id="259" r:id="rId7"/>
  </p:sldIdLst>
  <p:sldSz cx="6858000" cy="9906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9FF"/>
    <a:srgbClr val="6666FF"/>
    <a:srgbClr val="33CC33"/>
    <a:srgbClr val="009900"/>
    <a:srgbClr val="CCFF99"/>
    <a:srgbClr val="CC99FF"/>
    <a:srgbClr val="FFFF99"/>
    <a:srgbClr val="FFAB1B"/>
    <a:srgbClr val="FFFF66"/>
    <a:srgbClr val="13225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5856747-1AC2-4FC8-F61A-FFCDAC830F9E}" v="15" dt="2022-10-20T09:15:50.552"/>
    <p1510:client id="{71901D73-7BF0-62DB-EAED-F3EFB3FA0A88}" v="303" dt="2022-10-19T12:02:19.807"/>
    <p1510:client id="{3F9967B2-5429-BEEC-7F68-C5E5F86C049C}" v="435" dt="2022-10-19T12:20:56.127"/>
    <p1510:client id="{5832BBC5-C66A-4337-73DA-5E3A8FC9B240}" v="66" dt="2022-10-19T10:52:50.523"/>
    <p1510:client id="{A2A060E1-784D-8DE1-50BD-C78D8C5FC1AF}" v="100" dt="2022-10-20T08:08:50.55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44" d="100"/>
          <a:sy n="44" d="100"/>
        </p:scale>
        <p:origin x="247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A4B00F-4B9F-4A34-BCF3-CE3B6E2A7E68}" type="datetimeFigureOut">
              <a:rPr lang="en-GB" smtClean="0"/>
              <a:t>20/10/2022</a:t>
            </a:fld>
            <a:endParaRPr lang="en-GB"/>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ADB5B5-F954-44EF-8726-07455D3E8C93}" type="slidenum">
              <a:rPr lang="en-GB" smtClean="0"/>
              <a:t>‹#›</a:t>
            </a:fld>
            <a:endParaRPr lang="en-GB"/>
          </a:p>
        </p:txBody>
      </p:sp>
    </p:spTree>
    <p:extLst>
      <p:ext uri="{BB962C8B-B14F-4D97-AF65-F5344CB8AC3E}">
        <p14:creationId xmlns:p14="http://schemas.microsoft.com/office/powerpoint/2010/main" val="4189533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BADB5B5-F954-44EF-8726-07455D3E8C93}" type="slidenum">
              <a:rPr lang="en-GB" smtClean="0"/>
              <a:t>1</a:t>
            </a:fld>
            <a:endParaRPr lang="en-GB"/>
          </a:p>
        </p:txBody>
      </p:sp>
    </p:spTree>
    <p:extLst>
      <p:ext uri="{BB962C8B-B14F-4D97-AF65-F5344CB8AC3E}">
        <p14:creationId xmlns:p14="http://schemas.microsoft.com/office/powerpoint/2010/main" val="5535899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BADB5B5-F954-44EF-8726-07455D3E8C93}" type="slidenum">
              <a:rPr lang="en-GB" smtClean="0"/>
              <a:t>2</a:t>
            </a:fld>
            <a:endParaRPr lang="en-GB"/>
          </a:p>
        </p:txBody>
      </p:sp>
    </p:spTree>
    <p:extLst>
      <p:ext uri="{BB962C8B-B14F-4D97-AF65-F5344CB8AC3E}">
        <p14:creationId xmlns:p14="http://schemas.microsoft.com/office/powerpoint/2010/main" val="29336567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BADB5B5-F954-44EF-8726-07455D3E8C93}" type="slidenum">
              <a:rPr lang="en-GB" smtClean="0"/>
              <a:t>3</a:t>
            </a:fld>
            <a:endParaRPr lang="en-GB"/>
          </a:p>
        </p:txBody>
      </p:sp>
    </p:spTree>
    <p:extLst>
      <p:ext uri="{BB962C8B-B14F-4D97-AF65-F5344CB8AC3E}">
        <p14:creationId xmlns:p14="http://schemas.microsoft.com/office/powerpoint/2010/main" val="40155513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3BADC27-88BD-4EC2-A127-C9442C2D30E0}" type="datetimeFigureOut">
              <a:rPr lang="en-GB" smtClean="0"/>
              <a:t>20/10/2022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1918038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BADC27-88BD-4EC2-A127-C9442C2D30E0}" type="datetimeFigureOut">
              <a:rPr lang="en-GB" smtClean="0"/>
              <a:t>20/10/2022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446222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3BADC27-88BD-4EC2-A127-C9442C2D30E0}" type="datetimeFigureOut">
              <a:rPr lang="en-GB" smtClean="0"/>
              <a:t>20/10/2022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1639473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3BADC27-88BD-4EC2-A127-C9442C2D30E0}" type="datetimeFigureOut">
              <a:rPr lang="en-GB" smtClean="0"/>
              <a:t>20/10/2022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359421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3BADC27-88BD-4EC2-A127-C9442C2D30E0}" type="datetimeFigureOut">
              <a:rPr lang="en-GB" smtClean="0"/>
              <a:t>20/10/2022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458480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3BADC27-88BD-4EC2-A127-C9442C2D30E0}" type="datetimeFigureOut">
              <a:rPr lang="en-GB" smtClean="0"/>
              <a:t>20/10/2022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35671266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BADC27-88BD-4EC2-A127-C9442C2D30E0}" type="datetimeFigureOut">
              <a:rPr lang="en-GB" smtClean="0"/>
              <a:t>20/10/2022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535855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3BADC27-88BD-4EC2-A127-C9442C2D30E0}" type="datetimeFigureOut">
              <a:rPr lang="en-GB" smtClean="0"/>
              <a:t>20/10/2022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600761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3BADC27-88BD-4EC2-A127-C9442C2D30E0}" type="datetimeFigureOut">
              <a:rPr lang="en-GB" smtClean="0"/>
              <a:t>20/10/2022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34832677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BADC27-88BD-4EC2-A127-C9442C2D30E0}" type="datetimeFigureOut">
              <a:rPr lang="en-GB" smtClean="0"/>
              <a:t>20/10/2022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0257717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BADC27-88BD-4EC2-A127-C9442C2D30E0}" type="datetimeFigureOut">
              <a:rPr lang="en-GB" smtClean="0"/>
              <a:t>20/10/2022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42586533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3BADC27-88BD-4EC2-A127-C9442C2D30E0}" type="datetimeFigureOut">
              <a:rPr lang="en-GB" smtClean="0"/>
              <a:t>20/10/2022</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79F070B6-91DB-497F-930A-1C56EDE88C7D}" type="slidenum">
              <a:rPr lang="en-GB" smtClean="0"/>
              <a:t>‹#›</a:t>
            </a:fld>
            <a:endParaRPr lang="en-GB"/>
          </a:p>
        </p:txBody>
      </p:sp>
    </p:spTree>
    <p:extLst>
      <p:ext uri="{BB962C8B-B14F-4D97-AF65-F5344CB8AC3E}">
        <p14:creationId xmlns:p14="http://schemas.microsoft.com/office/powerpoint/2010/main" val="2098816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www.gov.uk/government/collections/curriculum-research-reviews" TargetMode="External"/><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jpe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7.png"/><Relationship Id="rId3" Type="http://schemas.openxmlformats.org/officeDocument/2006/relationships/image" Target="../media/image8.png"/><Relationship Id="rId7" Type="http://schemas.openxmlformats.org/officeDocument/2006/relationships/image" Target="../media/image9.png"/><Relationship Id="rId12"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3.png"/><Relationship Id="rId11" Type="http://schemas.openxmlformats.org/officeDocument/2006/relationships/image" Target="../media/image12.png"/><Relationship Id="rId5" Type="http://schemas.openxmlformats.org/officeDocument/2006/relationships/image" Target="../media/image2.jpeg"/><Relationship Id="rId10" Type="http://schemas.openxmlformats.org/officeDocument/2006/relationships/image" Target="../media/image11.png"/><Relationship Id="rId4" Type="http://schemas.openxmlformats.org/officeDocument/2006/relationships/image" Target="../media/image1.jpeg"/><Relationship Id="rId9" Type="http://schemas.openxmlformats.org/officeDocument/2006/relationships/hyperlink" Target="https://tshub.xaviercet.org.uk/page/?title=ECF+Portal&amp;pid=132" TargetMode="External"/></Relationships>
</file>

<file path=ppt/slides/_rels/slide3.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hyperlink" Target="mailto:K.mcgregor@xaviercet.org.uk" TargetMode="External"/><Relationship Id="rId3" Type="http://schemas.openxmlformats.org/officeDocument/2006/relationships/image" Target="../media/image1.jpeg"/><Relationship Id="rId7" Type="http://schemas.openxmlformats.org/officeDocument/2006/relationships/image" Target="../media/image15.png"/><Relationship Id="rId12" Type="http://schemas.openxmlformats.org/officeDocument/2006/relationships/hyperlink" Target="mailto:k.powlson@xaviercet.org.uk" TargetMode="Externa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4.png"/><Relationship Id="rId11" Type="http://schemas.openxmlformats.org/officeDocument/2006/relationships/hyperlink" Target="https://docs.google.com/forms/d/1xI8kapqwXe0JMuOxtcKlaYnVL0DJ-GbaQ96CEUf1w9s/prefill" TargetMode="External"/><Relationship Id="rId5" Type="http://schemas.openxmlformats.org/officeDocument/2006/relationships/image" Target="../media/image3.png"/><Relationship Id="rId15" Type="http://schemas.openxmlformats.org/officeDocument/2006/relationships/hyperlink" Target="https://us06web.zoom.us/j/89551819937?pwd=alpCZFdVeEVwZk9kV3VTY3BXLzQzZz09" TargetMode="External"/><Relationship Id="rId10" Type="http://schemas.openxmlformats.org/officeDocument/2006/relationships/hyperlink" Target="https://youtu.be/Tj0LNq_XU7c" TargetMode="External"/><Relationship Id="rId4" Type="http://schemas.openxmlformats.org/officeDocument/2006/relationships/image" Target="../media/image2.jpeg"/><Relationship Id="rId9" Type="http://schemas.openxmlformats.org/officeDocument/2006/relationships/image" Target="../media/image17.png"/><Relationship Id="rId14" Type="http://schemas.openxmlformats.org/officeDocument/2006/relationships/hyperlink" Target="https://us06web.zoom.us/j/83094124920?pwd=VUp4WERwdis1ek50cXRsNGE4QlgxUT09"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331763" y="122029"/>
            <a:ext cx="1334862" cy="339956"/>
            <a:chOff x="2817336" y="90208"/>
            <a:chExt cx="3982873" cy="1010599"/>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6222" y="100161"/>
              <a:ext cx="2153987" cy="736036"/>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17336" y="90208"/>
              <a:ext cx="1760893" cy="1010599"/>
            </a:xfrm>
            <a:prstGeom prst="rect">
              <a:avLst/>
            </a:prstGeom>
          </p:spPr>
        </p:pic>
      </p:grpSp>
      <p:sp>
        <p:nvSpPr>
          <p:cNvPr id="20" name="Rounded Rectangle 19"/>
          <p:cNvSpPr/>
          <p:nvPr/>
        </p:nvSpPr>
        <p:spPr>
          <a:xfrm rot="10800000" flipV="1">
            <a:off x="1981188" y="470688"/>
            <a:ext cx="4685437"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100" b="1" dirty="0">
                <a:solidFill>
                  <a:schemeClr val="accent5">
                    <a:lumMod val="50000"/>
                  </a:schemeClr>
                </a:solidFill>
              </a:rPr>
              <a:t>Year 2 ECT Development Cycle 2 bulletin</a:t>
            </a:r>
          </a:p>
          <a:p>
            <a:pPr algn="ctr"/>
            <a:r>
              <a:rPr lang="en-GB" sz="1100" b="1" dirty="0">
                <a:solidFill>
                  <a:schemeClr val="accent5">
                    <a:lumMod val="50000"/>
                  </a:schemeClr>
                </a:solidFill>
                <a:cs typeface="Calibri"/>
              </a:rPr>
              <a:t>SUPPORTING PUPILS TO DEVELOP SUBJECT-SPECIFIC SKILLS </a:t>
            </a:r>
          </a:p>
          <a:p>
            <a:pPr algn="ctr"/>
            <a:r>
              <a:rPr lang="en-GB" sz="1100" dirty="0">
                <a:solidFill>
                  <a:schemeClr val="accent5">
                    <a:lumMod val="50000"/>
                  </a:schemeClr>
                </a:solidFill>
              </a:rPr>
              <a:t>w/b Monday 7</a:t>
            </a:r>
            <a:r>
              <a:rPr lang="en-GB" sz="1100" baseline="30000" dirty="0">
                <a:solidFill>
                  <a:schemeClr val="accent5">
                    <a:lumMod val="50000"/>
                  </a:schemeClr>
                </a:solidFill>
              </a:rPr>
              <a:t>th</a:t>
            </a:r>
            <a:r>
              <a:rPr lang="en-GB" sz="1100" dirty="0">
                <a:solidFill>
                  <a:schemeClr val="accent5">
                    <a:lumMod val="50000"/>
                  </a:schemeClr>
                </a:solidFill>
              </a:rPr>
              <a:t> November 2022</a:t>
            </a: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5"/>
          <a:stretch>
            <a:fillRect/>
          </a:stretch>
        </p:blipFill>
        <p:spPr>
          <a:xfrm>
            <a:off x="127196" y="106818"/>
            <a:ext cx="1918172" cy="1086040"/>
          </a:xfrm>
          <a:prstGeom prst="rect">
            <a:avLst/>
          </a:prstGeom>
        </p:spPr>
      </p:pic>
      <p:sp>
        <p:nvSpPr>
          <p:cNvPr id="25" name="Rounded Rectangle 20">
            <a:extLst>
              <a:ext uri="{FF2B5EF4-FFF2-40B4-BE49-F238E27FC236}">
                <a16:creationId xmlns:a16="http://schemas.microsoft.com/office/drawing/2014/main" id="{CE043836-EA50-4838-9650-EE0E66B9E62A}"/>
              </a:ext>
            </a:extLst>
          </p:cNvPr>
          <p:cNvSpPr/>
          <p:nvPr/>
        </p:nvSpPr>
        <p:spPr>
          <a:xfrm>
            <a:off x="944705" y="1343180"/>
            <a:ext cx="5721920" cy="2983968"/>
          </a:xfrm>
          <a:prstGeom prst="roundRect">
            <a:avLst>
              <a:gd name="adj" fmla="val 10435"/>
            </a:avLst>
          </a:prstGeom>
          <a:solidFill>
            <a:schemeClr val="bg1"/>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478D73"/>
                </a:solidFill>
              </a:rPr>
              <a:t>A message from the team:</a:t>
            </a:r>
          </a:p>
          <a:p>
            <a:pPr marL="171450" indent="-171450" algn="just">
              <a:buFont typeface="Arial" panose="020B0604020202020204" pitchFamily="34" charset="0"/>
              <a:buChar char="•"/>
            </a:pPr>
            <a:r>
              <a:rPr lang="en-GB" sz="1050" dirty="0">
                <a:solidFill>
                  <a:schemeClr val="accent5">
                    <a:lumMod val="50000"/>
                  </a:schemeClr>
                </a:solidFill>
              </a:rPr>
              <a:t>We very much hope that you have had a positive and healthy first half-term.  By now, you should be well-acquainted with the new Development Cycle format, which allows a much more personalised focus for your training.</a:t>
            </a:r>
            <a:endParaRPr lang="en-GB" sz="1050" dirty="0">
              <a:solidFill>
                <a:schemeClr val="accent5">
                  <a:lumMod val="50000"/>
                </a:schemeClr>
              </a:solidFill>
              <a:highlight>
                <a:srgbClr val="FFFF00"/>
              </a:highlight>
            </a:endParaRPr>
          </a:p>
          <a:p>
            <a:pPr marL="171450" indent="-171450" algn="just">
              <a:buFont typeface="Arial" panose="020B0604020202020204" pitchFamily="34" charset="0"/>
              <a:buChar char="•"/>
            </a:pPr>
            <a:r>
              <a:rPr lang="en-GB" sz="1050" dirty="0">
                <a:solidFill>
                  <a:schemeClr val="accent5">
                    <a:lumMod val="50000"/>
                  </a:schemeClr>
                </a:solidFill>
              </a:rPr>
              <a:t>When you return after the half-term break you will move into </a:t>
            </a:r>
            <a:r>
              <a:rPr lang="en-GB" sz="1050" b="1" dirty="0">
                <a:solidFill>
                  <a:schemeClr val="accent5">
                    <a:lumMod val="50000"/>
                  </a:schemeClr>
                </a:solidFill>
              </a:rPr>
              <a:t>Development Cycle 2</a:t>
            </a:r>
            <a:r>
              <a:rPr lang="en-GB" sz="1050" dirty="0">
                <a:solidFill>
                  <a:schemeClr val="accent5">
                    <a:lumMod val="50000"/>
                  </a:schemeClr>
                </a:solidFill>
              </a:rPr>
              <a:t>, which focuses on </a:t>
            </a:r>
            <a:r>
              <a:rPr lang="en-GB" sz="1050" b="1" dirty="0">
                <a:solidFill>
                  <a:schemeClr val="accent5">
                    <a:lumMod val="50000"/>
                  </a:schemeClr>
                </a:solidFill>
              </a:rPr>
              <a:t>supporting pupils to develop subject-specific skills within your subject and/or phase</a:t>
            </a:r>
            <a:r>
              <a:rPr lang="en-GB" sz="1050" dirty="0">
                <a:solidFill>
                  <a:schemeClr val="accent5">
                    <a:lumMod val="50000"/>
                  </a:schemeClr>
                </a:solidFill>
              </a:rPr>
              <a:t>.  </a:t>
            </a:r>
            <a:r>
              <a:rPr lang="en-GB" sz="1050" u="sng" dirty="0">
                <a:solidFill>
                  <a:schemeClr val="accent5">
                    <a:lumMod val="50000"/>
                  </a:schemeClr>
                </a:solidFill>
              </a:rPr>
              <a:t>Please note that Development Cycle 2 does not begin until Monday 7</a:t>
            </a:r>
            <a:r>
              <a:rPr lang="en-GB" sz="1050" u="sng" baseline="30000" dirty="0">
                <a:solidFill>
                  <a:schemeClr val="accent5">
                    <a:lumMod val="50000"/>
                  </a:schemeClr>
                </a:solidFill>
              </a:rPr>
              <a:t>th</a:t>
            </a:r>
            <a:r>
              <a:rPr lang="en-GB" sz="1050" u="sng" dirty="0">
                <a:solidFill>
                  <a:schemeClr val="accent5">
                    <a:lumMod val="50000"/>
                  </a:schemeClr>
                </a:solidFill>
              </a:rPr>
              <a:t> September 2022</a:t>
            </a:r>
            <a:r>
              <a:rPr lang="en-GB" sz="1050" dirty="0">
                <a:solidFill>
                  <a:schemeClr val="accent5">
                    <a:lumMod val="50000"/>
                  </a:schemeClr>
                </a:solidFill>
              </a:rPr>
              <a:t>.  If you are (like us) returning to school on Monday 31</a:t>
            </a:r>
            <a:r>
              <a:rPr lang="en-GB" sz="1050" baseline="30000" dirty="0">
                <a:solidFill>
                  <a:schemeClr val="accent5">
                    <a:lumMod val="50000"/>
                  </a:schemeClr>
                </a:solidFill>
              </a:rPr>
              <a:t>st</a:t>
            </a:r>
            <a:r>
              <a:rPr lang="en-GB" sz="1050" dirty="0">
                <a:solidFill>
                  <a:schemeClr val="accent5">
                    <a:lumMod val="50000"/>
                  </a:schemeClr>
                </a:solidFill>
              </a:rPr>
              <a:t> October, this means that you have an additional week in which to breathe, reflect on Development Cycle 1 and plan ahead.  If you have a two-week half-term – enjoy!</a:t>
            </a:r>
          </a:p>
          <a:p>
            <a:pPr marL="171450" indent="-171450" algn="just">
              <a:buFont typeface="Arial" panose="020B0604020202020204" pitchFamily="34" charset="0"/>
              <a:buChar char="•"/>
            </a:pPr>
            <a:r>
              <a:rPr lang="en-GB" sz="1050" dirty="0">
                <a:solidFill>
                  <a:schemeClr val="accent5">
                    <a:lumMod val="50000"/>
                  </a:schemeClr>
                </a:solidFill>
              </a:rPr>
              <a:t>Development Cycle 2 builds on the following modules and sessions from your Year 1 study:</a:t>
            </a:r>
          </a:p>
          <a:p>
            <a:pPr marL="628650" lvl="1" indent="-171450" algn="just">
              <a:buFont typeface="Arial" panose="020B0604020202020204" pitchFamily="34" charset="0"/>
              <a:buChar char="•"/>
            </a:pPr>
            <a:r>
              <a:rPr lang="en-GB" sz="1050" dirty="0">
                <a:solidFill>
                  <a:schemeClr val="accent5">
                    <a:lumMod val="50000"/>
                  </a:schemeClr>
                </a:solidFill>
              </a:rPr>
              <a:t>Module 2: Session 2 – Considering how to introduce new knowledge to pupils</a:t>
            </a:r>
          </a:p>
          <a:p>
            <a:pPr marL="628650" lvl="1" indent="-171450" algn="just">
              <a:buFont typeface="Arial" panose="020B0604020202020204" pitchFamily="34" charset="0"/>
              <a:buChar char="•"/>
            </a:pPr>
            <a:r>
              <a:rPr lang="en-GB" sz="1050" dirty="0">
                <a:solidFill>
                  <a:schemeClr val="accent5">
                    <a:lumMod val="50000"/>
                  </a:schemeClr>
                </a:solidFill>
              </a:rPr>
              <a:t>Module 3: Session 2 – Explanations and modelling</a:t>
            </a:r>
          </a:p>
          <a:p>
            <a:pPr marL="628650" lvl="1" indent="-171450" algn="just">
              <a:buFont typeface="Arial" panose="020B0604020202020204" pitchFamily="34" charset="0"/>
              <a:buChar char="•"/>
            </a:pPr>
            <a:r>
              <a:rPr lang="en-GB" sz="1050" dirty="0">
                <a:solidFill>
                  <a:schemeClr val="accent5">
                    <a:lumMod val="50000"/>
                  </a:schemeClr>
                </a:solidFill>
              </a:rPr>
              <a:t>Module 6: Session 2 – Identifying concepts, knowledge and skills</a:t>
            </a:r>
          </a:p>
          <a:p>
            <a:pPr marL="628650" lvl="1" indent="-171450" algn="just">
              <a:buFont typeface="Arial" panose="020B0604020202020204" pitchFamily="34" charset="0"/>
              <a:buChar char="•"/>
            </a:pPr>
            <a:r>
              <a:rPr lang="en-GB" sz="1050" dirty="0">
                <a:solidFill>
                  <a:schemeClr val="accent5">
                    <a:lumMod val="50000"/>
                  </a:schemeClr>
                </a:solidFill>
              </a:rPr>
              <a:t>Module 6: Session 3 – Sequencing teaching and learning</a:t>
            </a:r>
          </a:p>
          <a:p>
            <a:pPr marL="628650" lvl="1" indent="-171450" algn="just">
              <a:buFont typeface="Arial" panose="020B0604020202020204" pitchFamily="34" charset="0"/>
              <a:buChar char="•"/>
            </a:pPr>
            <a:r>
              <a:rPr lang="en-GB" sz="1050" dirty="0">
                <a:solidFill>
                  <a:schemeClr val="accent5">
                    <a:lumMod val="50000"/>
                  </a:schemeClr>
                </a:solidFill>
              </a:rPr>
              <a:t>Module 6: Sessions 4 and 5 – Helping pupils to master important concepts, knowledge and skills.</a:t>
            </a:r>
          </a:p>
          <a:p>
            <a:pPr marL="171450" indent="-171450" algn="just">
              <a:buFont typeface="Arial" panose="020B0604020202020204" pitchFamily="34" charset="0"/>
              <a:buChar char="•"/>
            </a:pPr>
            <a:endParaRPr lang="en-GB" sz="1050" dirty="0">
              <a:solidFill>
                <a:schemeClr val="accent5">
                  <a:lumMod val="50000"/>
                </a:schemeClr>
              </a:solidFill>
            </a:endParaRPr>
          </a:p>
          <a:p>
            <a:pPr marL="171450" indent="-171450" algn="just">
              <a:buFont typeface="Arial" panose="020B0604020202020204" pitchFamily="34" charset="0"/>
              <a:buChar char="•"/>
            </a:pPr>
            <a:endParaRPr lang="en-GB" sz="1050" dirty="0">
              <a:solidFill>
                <a:schemeClr val="accent5">
                  <a:lumMod val="50000"/>
                </a:schemeClr>
              </a:solidFill>
            </a:endParaRPr>
          </a:p>
          <a:p>
            <a:pPr marL="171450" indent="-171450" algn="just">
              <a:buFont typeface="Arial" panose="020B0604020202020204" pitchFamily="34" charset="0"/>
              <a:buChar char="•"/>
            </a:pPr>
            <a:endParaRPr lang="en-GB" sz="1050" dirty="0">
              <a:solidFill>
                <a:schemeClr val="accent5">
                  <a:lumMod val="50000"/>
                </a:schemeClr>
              </a:solidFill>
            </a:endParaRPr>
          </a:p>
          <a:p>
            <a:pPr marL="171450" indent="-171450" algn="just">
              <a:buFont typeface="Arial" panose="020B0604020202020204" pitchFamily="34" charset="0"/>
              <a:buChar char="•"/>
            </a:pPr>
            <a:endParaRPr lang="en-GB" sz="1050" dirty="0">
              <a:solidFill>
                <a:schemeClr val="accent5">
                  <a:lumMod val="50000"/>
                </a:schemeClr>
              </a:solidFill>
            </a:endParaRPr>
          </a:p>
          <a:p>
            <a:pPr algn="just"/>
            <a:r>
              <a:rPr lang="en-GB" sz="1050" dirty="0">
                <a:solidFill>
                  <a:schemeClr val="accent5">
                    <a:lumMod val="50000"/>
                  </a:schemeClr>
                </a:solidFill>
              </a:rPr>
              <a:t>  </a:t>
            </a:r>
          </a:p>
        </p:txBody>
      </p:sp>
      <p:grpSp>
        <p:nvGrpSpPr>
          <p:cNvPr id="61" name="Group 60"/>
          <p:cNvGrpSpPr/>
          <p:nvPr/>
        </p:nvGrpSpPr>
        <p:grpSpPr>
          <a:xfrm>
            <a:off x="30081" y="1335890"/>
            <a:ext cx="804972" cy="994457"/>
            <a:chOff x="9677339" y="3546418"/>
            <a:chExt cx="2224100" cy="2747637"/>
          </a:xfrm>
        </p:grpSpPr>
        <p:grpSp>
          <p:nvGrpSpPr>
            <p:cNvPr id="62" name="Group 61"/>
            <p:cNvGrpSpPr/>
            <p:nvPr/>
          </p:nvGrpSpPr>
          <p:grpSpPr>
            <a:xfrm>
              <a:off x="9677339" y="3546418"/>
              <a:ext cx="2224100" cy="2747637"/>
              <a:chOff x="9677339" y="3546418"/>
              <a:chExt cx="2224100" cy="2747637"/>
            </a:xfrm>
          </p:grpSpPr>
          <p:sp>
            <p:nvSpPr>
              <p:cNvPr id="64" name="Oval 63">
                <a:extLst>
                  <a:ext uri="{FF2B5EF4-FFF2-40B4-BE49-F238E27FC236}">
                    <a16:creationId xmlns:a16="http://schemas.microsoft.com/office/drawing/2014/main" id="{89089E19-7267-4442-8293-8CDF23B1321A}"/>
                  </a:ext>
                </a:extLst>
              </p:cNvPr>
              <p:cNvSpPr/>
              <p:nvPr/>
            </p:nvSpPr>
            <p:spPr>
              <a:xfrm>
                <a:off x="9677339" y="3546418"/>
                <a:ext cx="2214629" cy="2214629"/>
              </a:xfrm>
              <a:prstGeom prst="ellipse">
                <a:avLst/>
              </a:prstGeom>
              <a:solidFill>
                <a:srgbClr val="478D73"/>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65" name="Rounded Rectangle 1">
                <a:extLst>
                  <a:ext uri="{FF2B5EF4-FFF2-40B4-BE49-F238E27FC236}">
                    <a16:creationId xmlns:a16="http://schemas.microsoft.com/office/drawing/2014/main" id="{1274FA95-A06A-4088-BF12-5D67502A3C21}"/>
                  </a:ext>
                </a:extLst>
              </p:cNvPr>
              <p:cNvSpPr/>
              <p:nvPr/>
            </p:nvSpPr>
            <p:spPr>
              <a:xfrm>
                <a:off x="9686810" y="5824772"/>
                <a:ext cx="2214629" cy="469283"/>
              </a:xfrm>
              <a:prstGeom prst="roundRect">
                <a:avLst/>
              </a:prstGeom>
              <a:solidFill>
                <a:srgbClr val="478D73"/>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Gill Sans MT Condensed" panose="020B0506020104020203" pitchFamily="34" charset="0"/>
                  </a:rPr>
                  <a:t>From the team</a:t>
                </a:r>
              </a:p>
            </p:txBody>
          </p:sp>
        </p:grpSp>
        <p:pic>
          <p:nvPicPr>
            <p:cNvPr id="63" name="Picture 4" descr="like Icon 1123638">
              <a:extLst>
                <a:ext uri="{FF2B5EF4-FFF2-40B4-BE49-F238E27FC236}">
                  <a16:creationId xmlns:a16="http://schemas.microsoft.com/office/drawing/2014/main" id="{84554E97-026D-4006-96E1-99731DCB3D3C}"/>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921432" y="3781039"/>
              <a:ext cx="1745385" cy="174538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71" name="Group 70"/>
          <p:cNvGrpSpPr/>
          <p:nvPr/>
        </p:nvGrpSpPr>
        <p:grpSpPr>
          <a:xfrm>
            <a:off x="102969" y="4693715"/>
            <a:ext cx="803170" cy="992230"/>
            <a:chOff x="290560" y="563947"/>
            <a:chExt cx="2224100" cy="2747637"/>
          </a:xfrm>
        </p:grpSpPr>
        <p:sp>
          <p:nvSpPr>
            <p:cNvPr id="72" name="Oval 71"/>
            <p:cNvSpPr/>
            <p:nvPr/>
          </p:nvSpPr>
          <p:spPr>
            <a:xfrm>
              <a:off x="290560" y="563947"/>
              <a:ext cx="2214629" cy="2214629"/>
            </a:xfrm>
            <a:prstGeom prst="ellipse">
              <a:avLst/>
            </a:prstGeom>
            <a:solidFill>
              <a:srgbClr val="D51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50"/>
            </a:p>
          </p:txBody>
        </p:sp>
        <p:pic>
          <p:nvPicPr>
            <p:cNvPr id="73" name="Picture 2" descr="study Icon 2025000"/>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24217" y="798376"/>
              <a:ext cx="1745766" cy="1745766"/>
            </a:xfrm>
            <a:prstGeom prst="rect">
              <a:avLst/>
            </a:prstGeom>
            <a:noFill/>
            <a:extLst>
              <a:ext uri="{909E8E84-426E-40DD-AFC4-6F175D3DCCD1}">
                <a14:hiddenFill xmlns:a14="http://schemas.microsoft.com/office/drawing/2010/main">
                  <a:solidFill>
                    <a:srgbClr val="FFFFFF"/>
                  </a:solidFill>
                </a14:hiddenFill>
              </a:ext>
            </a:extLst>
          </p:spPr>
        </p:pic>
        <p:sp>
          <p:nvSpPr>
            <p:cNvPr id="74" name="Rounded Rectangle 73"/>
            <p:cNvSpPr/>
            <p:nvPr/>
          </p:nvSpPr>
          <p:spPr>
            <a:xfrm>
              <a:off x="300031" y="2842301"/>
              <a:ext cx="2214629" cy="469283"/>
            </a:xfrm>
            <a:prstGeom prst="roundRect">
              <a:avLst/>
            </a:prstGeom>
            <a:solidFill>
              <a:srgbClr val="D51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0" dirty="0">
                  <a:latin typeface="Gill Sans MT Condensed" panose="020B0506020104020203" pitchFamily="34" charset="0"/>
                </a:rPr>
                <a:t>Self Directed Study</a:t>
              </a:r>
            </a:p>
          </p:txBody>
        </p:sp>
      </p:grpSp>
      <p:sp>
        <p:nvSpPr>
          <p:cNvPr id="75" name="Rounded Rectangle 20">
            <a:extLst>
              <a:ext uri="{FF2B5EF4-FFF2-40B4-BE49-F238E27FC236}">
                <a16:creationId xmlns:a16="http://schemas.microsoft.com/office/drawing/2014/main" id="{CE043836-EA50-4838-9650-EE0E66B9E62A}"/>
              </a:ext>
            </a:extLst>
          </p:cNvPr>
          <p:cNvSpPr/>
          <p:nvPr/>
        </p:nvSpPr>
        <p:spPr>
          <a:xfrm>
            <a:off x="959845" y="4507744"/>
            <a:ext cx="5691639" cy="2247386"/>
          </a:xfrm>
          <a:prstGeom prst="roundRect">
            <a:avLst>
              <a:gd name="adj" fmla="val 10435"/>
            </a:avLst>
          </a:prstGeom>
          <a:solidFill>
            <a:schemeClr val="bg1"/>
          </a:solidFill>
          <a:ln>
            <a:solidFill>
              <a:srgbClr val="D51F3D"/>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D51F3D"/>
                </a:solidFill>
              </a:rPr>
              <a:t>ECTs’ self directed study: </a:t>
            </a:r>
          </a:p>
          <a:p>
            <a:pPr marL="171450" indent="-171450" algn="just">
              <a:buFont typeface="Arial" panose="020B0604020202020204" pitchFamily="34" charset="0"/>
              <a:buChar char="•"/>
            </a:pPr>
            <a:r>
              <a:rPr lang="en-GB" sz="1050" dirty="0">
                <a:solidFill>
                  <a:schemeClr val="accent5">
                    <a:lumMod val="50000"/>
                  </a:schemeClr>
                </a:solidFill>
              </a:rPr>
              <a:t>Just as you did for Development Cycle 1, you will start your Development Cycle 2 journey by completing Unit 1 on </a:t>
            </a:r>
            <a:r>
              <a:rPr lang="en-GB" sz="1050" b="1" dirty="0">
                <a:solidFill>
                  <a:schemeClr val="accent5">
                    <a:lumMod val="50000"/>
                  </a:schemeClr>
                </a:solidFill>
              </a:rPr>
              <a:t>Brightspace</a:t>
            </a:r>
            <a:r>
              <a:rPr lang="en-GB" sz="1050" dirty="0">
                <a:solidFill>
                  <a:schemeClr val="accent5">
                    <a:lumMod val="50000"/>
                  </a:schemeClr>
                </a:solidFill>
              </a:rPr>
              <a:t>.  This provides an overview of the Development Cycle, a retrieval quiz and further guidance.  Following the retrieval quiz, you should identify an area of your practice, in consultation with your mentor, on which to focus for the remainder of the term.</a:t>
            </a:r>
          </a:p>
          <a:p>
            <a:pPr marL="171450" indent="-171450" algn="just">
              <a:buFont typeface="Arial" panose="020B0604020202020204" pitchFamily="34" charset="0"/>
              <a:buChar char="•"/>
            </a:pPr>
            <a:r>
              <a:rPr lang="en-GB" sz="1050" dirty="0">
                <a:solidFill>
                  <a:schemeClr val="accent5">
                    <a:lumMod val="50000"/>
                  </a:schemeClr>
                </a:solidFill>
              </a:rPr>
              <a:t>In case you have recently moved from another school and do not yet have your Brightspace login, a copy of the Unit 1 Brightspace materials are attached.</a:t>
            </a:r>
          </a:p>
          <a:p>
            <a:pPr marL="171450" indent="-171450" algn="just">
              <a:buFont typeface="Arial" panose="020B0604020202020204" pitchFamily="34" charset="0"/>
              <a:buChar char="•"/>
            </a:pPr>
            <a:r>
              <a:rPr lang="en-GB" sz="1050" dirty="0">
                <a:solidFill>
                  <a:schemeClr val="accent5">
                    <a:lumMod val="50000"/>
                  </a:schemeClr>
                </a:solidFill>
              </a:rPr>
              <a:t>Given that the focus for the remain of this term is developing subject-specific skills and knowledge, you might also like to consider looking at the </a:t>
            </a:r>
            <a:r>
              <a:rPr lang="en-GB" sz="1050" b="1" dirty="0">
                <a:solidFill>
                  <a:schemeClr val="accent5">
                    <a:lumMod val="50000"/>
                  </a:schemeClr>
                </a:solidFill>
              </a:rPr>
              <a:t>curriculum research reviews </a:t>
            </a:r>
            <a:r>
              <a:rPr lang="en-GB" sz="1050" dirty="0">
                <a:solidFill>
                  <a:schemeClr val="accent5">
                    <a:lumMod val="50000"/>
                  </a:schemeClr>
                </a:solidFill>
              </a:rPr>
              <a:t>which Ofsted have carried out over the past two years. So far, they have published reviews into English, computing, PE, history, music, geography, languages, maths, RE and science. </a:t>
            </a:r>
            <a:r>
              <a:rPr lang="en-GB" sz="1050" dirty="0">
                <a:hlinkClick r:id="rId8"/>
              </a:rPr>
              <a:t>Curriculum research reviews - GOV.UK (www.gov.uk)</a:t>
            </a:r>
            <a:r>
              <a:rPr lang="en-GB" sz="1050" dirty="0"/>
              <a:t> There</a:t>
            </a:r>
            <a:endParaRPr lang="en-GB" sz="1050" dirty="0">
              <a:solidFill>
                <a:schemeClr val="accent5">
                  <a:lumMod val="50000"/>
                </a:schemeClr>
              </a:solidFill>
            </a:endParaRPr>
          </a:p>
          <a:p>
            <a:pPr algn="just">
              <a:spcAft>
                <a:spcPts val="400"/>
              </a:spcAft>
            </a:pPr>
            <a:endParaRPr lang="en-GB" sz="1050" dirty="0">
              <a:solidFill>
                <a:srgbClr val="002060"/>
              </a:solidFill>
            </a:endParaRPr>
          </a:p>
        </p:txBody>
      </p:sp>
      <p:grpSp>
        <p:nvGrpSpPr>
          <p:cNvPr id="76" name="Group 75"/>
          <p:cNvGrpSpPr/>
          <p:nvPr/>
        </p:nvGrpSpPr>
        <p:grpSpPr>
          <a:xfrm>
            <a:off x="78777" y="8127069"/>
            <a:ext cx="799381" cy="985489"/>
            <a:chOff x="5048571" y="563945"/>
            <a:chExt cx="2340854" cy="2757312"/>
          </a:xfrm>
        </p:grpSpPr>
        <p:sp>
          <p:nvSpPr>
            <p:cNvPr id="77" name="Oval 76"/>
            <p:cNvSpPr/>
            <p:nvPr/>
          </p:nvSpPr>
          <p:spPr>
            <a:xfrm>
              <a:off x="5048571" y="563945"/>
              <a:ext cx="2214629" cy="2214629"/>
            </a:xfrm>
            <a:prstGeom prst="ellipse">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p>
          </p:txBody>
        </p:sp>
        <p:pic>
          <p:nvPicPr>
            <p:cNvPr id="78" name="Picture 6" descr="mentoring Icon 2514129"/>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446604" y="873420"/>
              <a:ext cx="1551126" cy="1551126"/>
            </a:xfrm>
            <a:prstGeom prst="rect">
              <a:avLst/>
            </a:prstGeom>
            <a:noFill/>
            <a:extLst>
              <a:ext uri="{909E8E84-426E-40DD-AFC4-6F175D3DCCD1}">
                <a14:hiddenFill xmlns:a14="http://schemas.microsoft.com/office/drawing/2010/main">
                  <a:solidFill>
                    <a:srgbClr val="FFFFFF"/>
                  </a:solidFill>
                </a14:hiddenFill>
              </a:ext>
            </a:extLst>
          </p:spPr>
        </p:pic>
        <p:sp>
          <p:nvSpPr>
            <p:cNvPr id="79" name="Rounded Rectangle 78"/>
            <p:cNvSpPr/>
            <p:nvPr/>
          </p:nvSpPr>
          <p:spPr>
            <a:xfrm>
              <a:off x="5058044" y="2843953"/>
              <a:ext cx="2331381" cy="477304"/>
            </a:xfrm>
            <a:prstGeom prst="roundRect">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dirty="0">
                  <a:latin typeface="Gill Sans MT Condensed" panose="020B0506020104020203" pitchFamily="34" charset="0"/>
                </a:rPr>
                <a:t>Your mentor</a:t>
              </a:r>
            </a:p>
          </p:txBody>
        </p:sp>
      </p:grpSp>
      <p:sp>
        <p:nvSpPr>
          <p:cNvPr id="80" name="Rounded Rectangle 20">
            <a:extLst>
              <a:ext uri="{FF2B5EF4-FFF2-40B4-BE49-F238E27FC236}">
                <a16:creationId xmlns:a16="http://schemas.microsoft.com/office/drawing/2014/main" id="{CE043836-EA50-4838-9650-EE0E66B9E62A}"/>
              </a:ext>
            </a:extLst>
          </p:cNvPr>
          <p:cNvSpPr/>
          <p:nvPr/>
        </p:nvSpPr>
        <p:spPr>
          <a:xfrm>
            <a:off x="996133" y="8133036"/>
            <a:ext cx="5703187" cy="1387077"/>
          </a:xfrm>
          <a:prstGeom prst="roundRect">
            <a:avLst>
              <a:gd name="adj" fmla="val 10435"/>
            </a:avLst>
          </a:prstGeom>
          <a:solidFill>
            <a:schemeClr val="bg1"/>
          </a:solidFill>
          <a:ln>
            <a:solidFill>
              <a:srgbClr val="FFAB1B"/>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FFAB1B"/>
                </a:solidFill>
              </a:rPr>
              <a:t>Mentor interaction</a:t>
            </a:r>
          </a:p>
          <a:p>
            <a:pPr marL="171450" indent="-171450" algn="just">
              <a:buFont typeface="Arial" panose="020B0604020202020204" pitchFamily="34" charset="0"/>
              <a:buChar char="•"/>
            </a:pPr>
            <a:r>
              <a:rPr lang="en-GB" sz="1050" dirty="0">
                <a:solidFill>
                  <a:srgbClr val="002060"/>
                </a:solidFill>
              </a:rPr>
              <a:t>In Year 2 mentor meetings take place every 2 weeks, rather than weekly. As you did last year, during (or just after) each mentor meeting, please complete the mentor meeting record (a copy of which can be found in the secure area of our website – see overleaf).  Again, please note that there is no expectation that the form be typed, written in perfect prose or immaculately presented!  It is a working document, so please do feel free to take notes by hand.  Once the form has been completed, you then need to </a:t>
            </a:r>
            <a:r>
              <a:rPr lang="en-GB" sz="1050" u="sng" dirty="0">
                <a:solidFill>
                  <a:srgbClr val="002060"/>
                </a:solidFill>
              </a:rPr>
              <a:t>either</a:t>
            </a:r>
            <a:r>
              <a:rPr lang="en-GB" sz="1050" dirty="0">
                <a:solidFill>
                  <a:srgbClr val="002060"/>
                </a:solidFill>
              </a:rPr>
              <a:t> upload the mentor meeting record to Brightspace or keep all of your mentor meeting records in a folder.  </a:t>
            </a:r>
          </a:p>
          <a:p>
            <a:pPr algn="just">
              <a:spcAft>
                <a:spcPts val="400"/>
              </a:spcAft>
            </a:pPr>
            <a:endParaRPr lang="en-GB" sz="1050" dirty="0">
              <a:solidFill>
                <a:srgbClr val="002060"/>
              </a:solidFill>
            </a:endParaRPr>
          </a:p>
        </p:txBody>
      </p:sp>
      <p:sp>
        <p:nvSpPr>
          <p:cNvPr id="6" name="Rectangle 5">
            <a:extLst>
              <a:ext uri="{FF2B5EF4-FFF2-40B4-BE49-F238E27FC236}">
                <a16:creationId xmlns:a16="http://schemas.microsoft.com/office/drawing/2014/main" id="{FE82B984-5A13-46CC-8725-48CC825A6C11}"/>
              </a:ext>
            </a:extLst>
          </p:cNvPr>
          <p:cNvSpPr/>
          <p:nvPr/>
        </p:nvSpPr>
        <p:spPr>
          <a:xfrm>
            <a:off x="3307813" y="4768334"/>
            <a:ext cx="242374" cy="369332"/>
          </a:xfrm>
          <a:prstGeom prst="rect">
            <a:avLst/>
          </a:prstGeom>
        </p:spPr>
        <p:txBody>
          <a:bodyPr wrap="none">
            <a:spAutoFit/>
          </a:bodyPr>
          <a:lstStyle/>
          <a:p>
            <a:r>
              <a:rPr lang="en-GB" dirty="0">
                <a:solidFill>
                  <a:srgbClr val="000000"/>
                </a:solidFill>
                <a:latin typeface="Times New Roman" panose="02020603050405020304" pitchFamily="18" charset="0"/>
              </a:rPr>
              <a:t> </a:t>
            </a:r>
            <a:endParaRPr lang="en-GB" dirty="0"/>
          </a:p>
        </p:txBody>
      </p:sp>
      <p:grpSp>
        <p:nvGrpSpPr>
          <p:cNvPr id="30" name="Group 29">
            <a:extLst>
              <a:ext uri="{FF2B5EF4-FFF2-40B4-BE49-F238E27FC236}">
                <a16:creationId xmlns:a16="http://schemas.microsoft.com/office/drawing/2014/main" id="{4C51B5C1-D84D-4995-9523-41155FC039B8}"/>
              </a:ext>
            </a:extLst>
          </p:cNvPr>
          <p:cNvGrpSpPr/>
          <p:nvPr/>
        </p:nvGrpSpPr>
        <p:grpSpPr>
          <a:xfrm>
            <a:off x="102969" y="6940556"/>
            <a:ext cx="802800" cy="993600"/>
            <a:chOff x="297203" y="3536739"/>
            <a:chExt cx="2224101" cy="2757313"/>
          </a:xfrm>
        </p:grpSpPr>
        <p:sp>
          <p:nvSpPr>
            <p:cNvPr id="31" name="Oval 30">
              <a:extLst>
                <a:ext uri="{FF2B5EF4-FFF2-40B4-BE49-F238E27FC236}">
                  <a16:creationId xmlns:a16="http://schemas.microsoft.com/office/drawing/2014/main" id="{5E560CA5-B459-4AD1-9A77-2B31FEDB858C}"/>
                </a:ext>
              </a:extLst>
            </p:cNvPr>
            <p:cNvSpPr/>
            <p:nvPr/>
          </p:nvSpPr>
          <p:spPr>
            <a:xfrm>
              <a:off x="297203" y="3536739"/>
              <a:ext cx="2214629" cy="2214629"/>
            </a:xfrm>
            <a:prstGeom prst="ellipse">
              <a:avLst/>
            </a:prstGeom>
            <a:solidFill>
              <a:srgbClr val="778D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2" name="Picture 10" descr="video mentoring Icon 3848569">
              <a:extLst>
                <a:ext uri="{FF2B5EF4-FFF2-40B4-BE49-F238E27FC236}">
                  <a16:creationId xmlns:a16="http://schemas.microsoft.com/office/drawing/2014/main" id="{864A48A2-254A-4CE7-A61B-BB2B09D0B322}"/>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13987" y="3949044"/>
              <a:ext cx="1422552" cy="1422552"/>
            </a:xfrm>
            <a:prstGeom prst="rect">
              <a:avLst/>
            </a:prstGeom>
            <a:noFill/>
            <a:extLst>
              <a:ext uri="{909E8E84-426E-40DD-AFC4-6F175D3DCCD1}">
                <a14:hiddenFill xmlns:a14="http://schemas.microsoft.com/office/drawing/2010/main">
                  <a:solidFill>
                    <a:srgbClr val="FFFFFF"/>
                  </a:solidFill>
                </a14:hiddenFill>
              </a:ext>
            </a:extLst>
          </p:spPr>
        </p:pic>
        <p:sp>
          <p:nvSpPr>
            <p:cNvPr id="33" name="Rounded Rectangle 36">
              <a:extLst>
                <a:ext uri="{FF2B5EF4-FFF2-40B4-BE49-F238E27FC236}">
                  <a16:creationId xmlns:a16="http://schemas.microsoft.com/office/drawing/2014/main" id="{03BA8658-EABA-4E49-B5AC-0625745C3F46}"/>
                </a:ext>
              </a:extLst>
            </p:cNvPr>
            <p:cNvSpPr/>
            <p:nvPr/>
          </p:nvSpPr>
          <p:spPr>
            <a:xfrm>
              <a:off x="306675" y="5824769"/>
              <a:ext cx="2214629" cy="469283"/>
            </a:xfrm>
            <a:prstGeom prst="roundRect">
              <a:avLst/>
            </a:prstGeom>
            <a:solidFill>
              <a:srgbClr val="778D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0" dirty="0">
                  <a:latin typeface="Gill Sans MT Condensed" panose="020B0506020104020203" pitchFamily="34" charset="0"/>
                </a:rPr>
                <a:t>ECT Seminar</a:t>
              </a:r>
            </a:p>
          </p:txBody>
        </p:sp>
      </p:grpSp>
      <p:sp>
        <p:nvSpPr>
          <p:cNvPr id="34" name="Rounded Rectangle 20">
            <a:extLst>
              <a:ext uri="{FF2B5EF4-FFF2-40B4-BE49-F238E27FC236}">
                <a16:creationId xmlns:a16="http://schemas.microsoft.com/office/drawing/2014/main" id="{BA686F27-EEDA-49CB-971B-0F7A8ABA5166}"/>
              </a:ext>
            </a:extLst>
          </p:cNvPr>
          <p:cNvSpPr/>
          <p:nvPr/>
        </p:nvSpPr>
        <p:spPr>
          <a:xfrm>
            <a:off x="996133" y="6956302"/>
            <a:ext cx="5703187" cy="798044"/>
          </a:xfrm>
          <a:prstGeom prst="roundRect">
            <a:avLst>
              <a:gd name="adj" fmla="val 10435"/>
            </a:avLst>
          </a:prstGeom>
          <a:solidFill>
            <a:schemeClr val="bg1"/>
          </a:solidFill>
          <a:ln>
            <a:solidFill>
              <a:srgbClr val="6666FF"/>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6699FF"/>
                </a:solidFill>
              </a:rPr>
              <a:t>ECT seminars: </a:t>
            </a:r>
            <a:endParaRPr lang="en-GB" sz="1050" dirty="0">
              <a:solidFill>
                <a:schemeClr val="accent5">
                  <a:lumMod val="50000"/>
                </a:schemeClr>
              </a:solidFill>
            </a:endParaRPr>
          </a:p>
          <a:p>
            <a:pPr marL="171450" indent="-171450" algn="just">
              <a:buFont typeface="Arial" panose="020B0604020202020204" pitchFamily="34" charset="0"/>
              <a:buChar char="•"/>
            </a:pPr>
            <a:r>
              <a:rPr lang="en-GB" sz="1050" dirty="0">
                <a:solidFill>
                  <a:schemeClr val="accent5">
                    <a:lumMod val="50000"/>
                  </a:schemeClr>
                </a:solidFill>
              </a:rPr>
              <a:t>The focus of your Development Cycle 2 seminar is </a:t>
            </a:r>
            <a:r>
              <a:rPr lang="en-GB" sz="1050" b="1" dirty="0">
                <a:solidFill>
                  <a:schemeClr val="accent5">
                    <a:lumMod val="50000"/>
                  </a:schemeClr>
                </a:solidFill>
              </a:rPr>
              <a:t>supporting pupils to develop subject-specific skills.  </a:t>
            </a:r>
            <a:endParaRPr lang="en-GB" sz="1050" dirty="0">
              <a:solidFill>
                <a:schemeClr val="accent5">
                  <a:lumMod val="50000"/>
                </a:schemeClr>
              </a:solidFill>
            </a:endParaRPr>
          </a:p>
        </p:txBody>
      </p:sp>
    </p:spTree>
    <p:extLst>
      <p:ext uri="{BB962C8B-B14F-4D97-AF65-F5344CB8AC3E}">
        <p14:creationId xmlns:p14="http://schemas.microsoft.com/office/powerpoint/2010/main" val="10566867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D44BD05-57D2-4D7C-8387-4F16B56928D1}"/>
              </a:ext>
            </a:extLst>
          </p:cNvPr>
          <p:cNvPicPr>
            <a:picLocks noChangeAspect="1"/>
          </p:cNvPicPr>
          <p:nvPr/>
        </p:nvPicPr>
        <p:blipFill>
          <a:blip r:embed="rId3"/>
          <a:stretch>
            <a:fillRect/>
          </a:stretch>
        </p:blipFill>
        <p:spPr>
          <a:xfrm>
            <a:off x="983103" y="7207750"/>
            <a:ext cx="5713465" cy="2414225"/>
          </a:xfrm>
          <a:prstGeom prst="rect">
            <a:avLst/>
          </a:prstGeom>
        </p:spPr>
      </p:pic>
      <p:grpSp>
        <p:nvGrpSpPr>
          <p:cNvPr id="5" name="Group 4"/>
          <p:cNvGrpSpPr/>
          <p:nvPr/>
        </p:nvGrpSpPr>
        <p:grpSpPr>
          <a:xfrm>
            <a:off x="5331763" y="122029"/>
            <a:ext cx="1334862" cy="339956"/>
            <a:chOff x="2817336" y="90208"/>
            <a:chExt cx="3982873" cy="1010599"/>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46222" y="100161"/>
              <a:ext cx="2153987" cy="736036"/>
            </a:xfrm>
            <a:prstGeom prst="rect">
              <a:avLst/>
            </a:prstGeom>
          </p:spPr>
        </p:pic>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17336" y="90208"/>
              <a:ext cx="1760893" cy="1010599"/>
            </a:xfrm>
            <a:prstGeom prst="rect">
              <a:avLst/>
            </a:prstGeom>
          </p:spPr>
        </p:pic>
      </p:grpSp>
      <p:sp>
        <p:nvSpPr>
          <p:cNvPr id="20" name="Rounded Rectangle 19"/>
          <p:cNvSpPr/>
          <p:nvPr/>
        </p:nvSpPr>
        <p:spPr>
          <a:xfrm rot="10800000" flipV="1">
            <a:off x="2045365" y="479403"/>
            <a:ext cx="4685437"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100" b="1" dirty="0">
                <a:solidFill>
                  <a:srgbClr val="002060"/>
                </a:solidFill>
              </a:rPr>
              <a:t>Year 2 ECT Development Cycle 2 bulletin</a:t>
            </a:r>
          </a:p>
          <a:p>
            <a:pPr algn="ctr"/>
            <a:r>
              <a:rPr lang="en-GB" sz="1100" b="1" dirty="0">
                <a:solidFill>
                  <a:srgbClr val="002060"/>
                </a:solidFill>
              </a:rPr>
              <a:t>SUPPORTING PUPILS TO DEVELOP SUBJECT-SPECIFIC SKILLS</a:t>
            </a:r>
            <a:endParaRPr lang="en-GB" sz="1100" b="1">
              <a:solidFill>
                <a:srgbClr val="002060"/>
              </a:solidFill>
              <a:cs typeface="Calibri"/>
            </a:endParaRPr>
          </a:p>
          <a:p>
            <a:pPr algn="ctr"/>
            <a:r>
              <a:rPr lang="en-GB" sz="1100" dirty="0">
                <a:solidFill>
                  <a:srgbClr val="002060"/>
                </a:solidFill>
              </a:rPr>
              <a:t>w/b Monday 7th November 2022</a:t>
            </a:r>
            <a:endParaRPr lang="en-GB" sz="1100">
              <a:solidFill>
                <a:srgbClr val="002060"/>
              </a:solidFill>
              <a:cs typeface="Calibri"/>
            </a:endParaRP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6"/>
          <a:stretch>
            <a:fillRect/>
          </a:stretch>
        </p:blipFill>
        <p:spPr>
          <a:xfrm>
            <a:off x="127196" y="106818"/>
            <a:ext cx="1918172" cy="1086040"/>
          </a:xfrm>
          <a:prstGeom prst="rect">
            <a:avLst/>
          </a:prstGeom>
        </p:spPr>
      </p:pic>
      <p:sp>
        <p:nvSpPr>
          <p:cNvPr id="6" name="Rectangle 5">
            <a:extLst>
              <a:ext uri="{FF2B5EF4-FFF2-40B4-BE49-F238E27FC236}">
                <a16:creationId xmlns:a16="http://schemas.microsoft.com/office/drawing/2014/main" id="{FE82B984-5A13-46CC-8725-48CC825A6C11}"/>
              </a:ext>
            </a:extLst>
          </p:cNvPr>
          <p:cNvSpPr/>
          <p:nvPr/>
        </p:nvSpPr>
        <p:spPr>
          <a:xfrm>
            <a:off x="3307813" y="4768334"/>
            <a:ext cx="242374" cy="369332"/>
          </a:xfrm>
          <a:prstGeom prst="rect">
            <a:avLst/>
          </a:prstGeom>
        </p:spPr>
        <p:txBody>
          <a:bodyPr wrap="none">
            <a:spAutoFit/>
          </a:bodyPr>
          <a:lstStyle/>
          <a:p>
            <a:r>
              <a:rPr lang="en-GB" dirty="0">
                <a:solidFill>
                  <a:srgbClr val="000000"/>
                </a:solidFill>
                <a:latin typeface="Times New Roman" panose="02020603050405020304" pitchFamily="18" charset="0"/>
              </a:rPr>
              <a:t> </a:t>
            </a:r>
            <a:endParaRPr lang="en-GB" dirty="0"/>
          </a:p>
        </p:txBody>
      </p:sp>
      <p:sp>
        <p:nvSpPr>
          <p:cNvPr id="9" name="Rectangle 8">
            <a:extLst>
              <a:ext uri="{FF2B5EF4-FFF2-40B4-BE49-F238E27FC236}">
                <a16:creationId xmlns:a16="http://schemas.microsoft.com/office/drawing/2014/main" id="{911B1C9B-15E2-4AB1-BD1C-07EB9AD83EAD}"/>
              </a:ext>
            </a:extLst>
          </p:cNvPr>
          <p:cNvSpPr/>
          <p:nvPr/>
        </p:nvSpPr>
        <p:spPr>
          <a:xfrm>
            <a:off x="3307813" y="4768334"/>
            <a:ext cx="242374" cy="369332"/>
          </a:xfrm>
          <a:prstGeom prst="rect">
            <a:avLst/>
          </a:prstGeom>
        </p:spPr>
        <p:txBody>
          <a:bodyPr wrap="none">
            <a:spAutoFit/>
          </a:bodyPr>
          <a:lstStyle/>
          <a:p>
            <a:r>
              <a:rPr lang="en-GB" dirty="0">
                <a:solidFill>
                  <a:srgbClr val="000000"/>
                </a:solidFill>
                <a:latin typeface="Times New Roman" panose="02020603050405020304" pitchFamily="18" charset="0"/>
              </a:rPr>
              <a:t> </a:t>
            </a:r>
            <a:endParaRPr lang="en-GB" dirty="0"/>
          </a:p>
        </p:txBody>
      </p:sp>
      <p:sp>
        <p:nvSpPr>
          <p:cNvPr id="19" name="Rounded Rectangle 20">
            <a:extLst>
              <a:ext uri="{FF2B5EF4-FFF2-40B4-BE49-F238E27FC236}">
                <a16:creationId xmlns:a16="http://schemas.microsoft.com/office/drawing/2014/main" id="{406B048C-5A46-4BD6-899C-824BF7C684DF}"/>
              </a:ext>
            </a:extLst>
          </p:cNvPr>
          <p:cNvSpPr/>
          <p:nvPr/>
        </p:nvSpPr>
        <p:spPr>
          <a:xfrm>
            <a:off x="984094" y="3701539"/>
            <a:ext cx="5746052" cy="2084208"/>
          </a:xfrm>
          <a:prstGeom prst="roundRect">
            <a:avLst>
              <a:gd name="adj" fmla="val 10435"/>
            </a:avLst>
          </a:prstGeom>
          <a:solidFill>
            <a:schemeClr val="bg1"/>
          </a:solidFill>
          <a:ln>
            <a:solidFill>
              <a:srgbClr val="954ECA"/>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954ECA"/>
                </a:solidFill>
              </a:rPr>
              <a:t>Assessment</a:t>
            </a:r>
          </a:p>
          <a:p>
            <a:pPr marL="171450" indent="-171450" algn="just">
              <a:buFont typeface="Arial" panose="020B0604020202020204" pitchFamily="34" charset="0"/>
              <a:buChar char="•"/>
            </a:pPr>
            <a:r>
              <a:rPr lang="en-GB" sz="1050" dirty="0">
                <a:solidFill>
                  <a:srgbClr val="002060"/>
                </a:solidFill>
                <a:ea typeface="+mn-lt"/>
                <a:cs typeface="+mn-lt"/>
              </a:rPr>
              <a:t>Please note that the dates for your assessments are </a:t>
            </a:r>
            <a:r>
              <a:rPr lang="en-GB" sz="1050" b="1" dirty="0">
                <a:solidFill>
                  <a:srgbClr val="002060"/>
                </a:solidFill>
                <a:ea typeface="+mn-lt"/>
                <a:cs typeface="+mn-lt"/>
              </a:rPr>
              <a:t>automatically calculated </a:t>
            </a:r>
            <a:r>
              <a:rPr lang="en-GB" sz="1050" dirty="0">
                <a:solidFill>
                  <a:srgbClr val="002060"/>
                </a:solidFill>
                <a:ea typeface="+mn-lt"/>
                <a:cs typeface="+mn-lt"/>
              </a:rPr>
              <a:t>by </a:t>
            </a:r>
            <a:r>
              <a:rPr lang="en-GB" sz="1050" i="1" dirty="0">
                <a:solidFill>
                  <a:srgbClr val="002060"/>
                </a:solidFill>
                <a:ea typeface="+mn-lt"/>
                <a:cs typeface="+mn-lt"/>
              </a:rPr>
              <a:t>ECT Manager, </a:t>
            </a:r>
            <a:r>
              <a:rPr lang="en-GB" sz="1050" dirty="0">
                <a:solidFill>
                  <a:srgbClr val="002060"/>
                </a:solidFill>
                <a:ea typeface="+mn-lt"/>
                <a:cs typeface="+mn-lt"/>
              </a:rPr>
              <a:t>taking into account your start date and the number of hours you work each week.  Assessment dates for ECTs on part-time contracts may therefore differ from those of their fellow ECTs.</a:t>
            </a:r>
            <a:endParaRPr lang="en-GB" sz="1050" dirty="0">
              <a:solidFill>
                <a:srgbClr val="002060"/>
              </a:solidFill>
            </a:endParaRPr>
          </a:p>
          <a:p>
            <a:pPr marL="171450" indent="-171450" algn="just">
              <a:buFont typeface="Arial" panose="020B0604020202020204" pitchFamily="34" charset="0"/>
              <a:buChar char="•"/>
            </a:pPr>
            <a:r>
              <a:rPr lang="en-GB" sz="1050" dirty="0">
                <a:solidFill>
                  <a:srgbClr val="002060"/>
                </a:solidFill>
              </a:rPr>
              <a:t>In December, the majority of you will have a </a:t>
            </a:r>
            <a:r>
              <a:rPr lang="en-GB" sz="1050" b="1" dirty="0">
                <a:solidFill>
                  <a:srgbClr val="002060"/>
                </a:solidFill>
              </a:rPr>
              <a:t>progress review, </a:t>
            </a:r>
            <a:r>
              <a:rPr lang="en-GB" sz="1050" dirty="0">
                <a:solidFill>
                  <a:srgbClr val="002060"/>
                </a:solidFill>
              </a:rPr>
              <a:t>just as you did this time last year, during which your school will be asked to comment on your progress against 3 of the Teachers’ Standards.  For those of you who started in January 2022, rather than a progress review, you will have your </a:t>
            </a:r>
            <a:r>
              <a:rPr lang="en-GB" sz="1050" b="1" dirty="0">
                <a:solidFill>
                  <a:srgbClr val="002060"/>
                </a:solidFill>
              </a:rPr>
              <a:t>formal end-of-year-1 assessment</a:t>
            </a:r>
            <a:r>
              <a:rPr lang="en-GB" sz="1050" dirty="0">
                <a:solidFill>
                  <a:srgbClr val="002060"/>
                </a:solidFill>
              </a:rPr>
              <a:t>, in which your school will look at your progress against </a:t>
            </a:r>
            <a:r>
              <a:rPr lang="en-GB" sz="1050" b="1" dirty="0">
                <a:solidFill>
                  <a:srgbClr val="002060"/>
                </a:solidFill>
              </a:rPr>
              <a:t> </a:t>
            </a:r>
            <a:r>
              <a:rPr lang="en-GB" sz="1050" i="1" dirty="0">
                <a:solidFill>
                  <a:srgbClr val="002060"/>
                </a:solidFill>
              </a:rPr>
              <a:t>all </a:t>
            </a:r>
            <a:r>
              <a:rPr lang="en-GB" sz="1050" dirty="0">
                <a:solidFill>
                  <a:srgbClr val="002060"/>
                </a:solidFill>
              </a:rPr>
              <a:t>of the Standards.  </a:t>
            </a:r>
            <a:endParaRPr lang="en-GB"/>
          </a:p>
          <a:p>
            <a:pPr marL="171450" indent="-171450" algn="just">
              <a:buFont typeface="Arial" panose="020B0604020202020204" pitchFamily="34" charset="0"/>
              <a:buChar char="•"/>
            </a:pPr>
            <a:r>
              <a:rPr lang="en-GB" sz="1050" dirty="0">
                <a:solidFill>
                  <a:srgbClr val="002060"/>
                </a:solidFill>
              </a:rPr>
              <a:t>Prior to your progress review or formal assessment, you will be asked to complete a </a:t>
            </a:r>
            <a:r>
              <a:rPr lang="en-GB" sz="1050" b="1" dirty="0">
                <a:solidFill>
                  <a:srgbClr val="002060"/>
                </a:solidFill>
              </a:rPr>
              <a:t>self-reflection </a:t>
            </a:r>
            <a:r>
              <a:rPr lang="en-GB" sz="1050" dirty="0">
                <a:solidFill>
                  <a:srgbClr val="002060"/>
                </a:solidFill>
              </a:rPr>
              <a:t>form (attached), a copy of which you will give to your assigned Tutor.</a:t>
            </a:r>
            <a:endParaRPr lang="en-GB" sz="1050" dirty="0">
              <a:solidFill>
                <a:srgbClr val="002060"/>
              </a:solidFill>
              <a:cs typeface="Calibri"/>
            </a:endParaRPr>
          </a:p>
          <a:p>
            <a:pPr marL="171450" indent="-171450" algn="just">
              <a:buFont typeface="Arial" panose="020B0604020202020204" pitchFamily="34" charset="0"/>
              <a:buChar char="•"/>
            </a:pPr>
            <a:endParaRPr lang="en-GB" sz="1050" dirty="0">
              <a:solidFill>
                <a:srgbClr val="002060"/>
              </a:solidFill>
            </a:endParaRPr>
          </a:p>
        </p:txBody>
      </p:sp>
      <p:grpSp>
        <p:nvGrpSpPr>
          <p:cNvPr id="21" name="Group 20">
            <a:extLst>
              <a:ext uri="{FF2B5EF4-FFF2-40B4-BE49-F238E27FC236}">
                <a16:creationId xmlns:a16="http://schemas.microsoft.com/office/drawing/2014/main" id="{650C48E0-D9CA-464C-87D6-F42E8D98A40E}"/>
              </a:ext>
            </a:extLst>
          </p:cNvPr>
          <p:cNvGrpSpPr/>
          <p:nvPr/>
        </p:nvGrpSpPr>
        <p:grpSpPr>
          <a:xfrm>
            <a:off x="50692" y="3703222"/>
            <a:ext cx="802800" cy="993600"/>
            <a:chOff x="2727858" y="4087751"/>
            <a:chExt cx="1971238" cy="2435254"/>
          </a:xfrm>
        </p:grpSpPr>
        <p:sp>
          <p:nvSpPr>
            <p:cNvPr id="23" name="Oval 22">
              <a:extLst>
                <a:ext uri="{FF2B5EF4-FFF2-40B4-BE49-F238E27FC236}">
                  <a16:creationId xmlns:a16="http://schemas.microsoft.com/office/drawing/2014/main" id="{744F8CBF-91C9-4636-AE01-3190717997AF}"/>
                </a:ext>
              </a:extLst>
            </p:cNvPr>
            <p:cNvSpPr/>
            <p:nvPr/>
          </p:nvSpPr>
          <p:spPr>
            <a:xfrm>
              <a:off x="2727858" y="4087751"/>
              <a:ext cx="1962844" cy="1962844"/>
            </a:xfrm>
            <a:prstGeom prst="ellipse">
              <a:avLst/>
            </a:prstGeom>
            <a:solidFill>
              <a:srgbClr val="954ECA"/>
            </a:solidFill>
            <a:ln>
              <a:solidFill>
                <a:srgbClr val="954EC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24" name="Rounded Rectangle 1">
              <a:extLst>
                <a:ext uri="{FF2B5EF4-FFF2-40B4-BE49-F238E27FC236}">
                  <a16:creationId xmlns:a16="http://schemas.microsoft.com/office/drawing/2014/main" id="{2EFCBDE8-9A01-4159-9B4C-60EC69971BED}"/>
                </a:ext>
              </a:extLst>
            </p:cNvPr>
            <p:cNvSpPr/>
            <p:nvPr/>
          </p:nvSpPr>
          <p:spPr>
            <a:xfrm>
              <a:off x="2736252" y="6107076"/>
              <a:ext cx="1962844" cy="415929"/>
            </a:xfrm>
            <a:prstGeom prst="roundRect">
              <a:avLst/>
            </a:prstGeom>
            <a:solidFill>
              <a:srgbClr val="954ECA"/>
            </a:solidFill>
            <a:ln>
              <a:solidFill>
                <a:srgbClr val="954EC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latin typeface="Gill Sans MT Condensed" panose="020B0506020104020203" pitchFamily="34" charset="0"/>
                </a:rPr>
                <a:t>Assessment</a:t>
              </a:r>
            </a:p>
          </p:txBody>
        </p:sp>
        <p:pic>
          <p:nvPicPr>
            <p:cNvPr id="25" name="Picture 8" descr="Assessment Icon 4236239">
              <a:extLst>
                <a:ext uri="{FF2B5EF4-FFF2-40B4-BE49-F238E27FC236}">
                  <a16:creationId xmlns:a16="http://schemas.microsoft.com/office/drawing/2014/main" id="{8060611A-39E6-4C0E-9322-4BAB08DB643D}"/>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984024" y="4315144"/>
              <a:ext cx="1547286" cy="1547287"/>
            </a:xfrm>
            <a:prstGeom prst="rect">
              <a:avLst/>
            </a:prstGeom>
            <a:noFill/>
            <a:extLst>
              <a:ext uri="{909E8E84-426E-40DD-AFC4-6F175D3DCCD1}">
                <a14:hiddenFill xmlns:a14="http://schemas.microsoft.com/office/drawing/2010/main">
                  <a:solidFill>
                    <a:srgbClr val="FFFFFF"/>
                  </a:solidFill>
                </a14:hiddenFill>
              </a:ext>
            </a:extLst>
          </p:spPr>
        </p:pic>
      </p:grpSp>
      <p:pic>
        <p:nvPicPr>
          <p:cNvPr id="7" name="Picture 6">
            <a:extLst>
              <a:ext uri="{FF2B5EF4-FFF2-40B4-BE49-F238E27FC236}">
                <a16:creationId xmlns:a16="http://schemas.microsoft.com/office/drawing/2014/main" id="{51CBB5FB-FD25-4B7F-B99B-5E150C65443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9429" y="1280929"/>
            <a:ext cx="963406" cy="1097804"/>
          </a:xfrm>
          <a:prstGeom prst="rect">
            <a:avLst/>
          </a:prstGeom>
        </p:spPr>
      </p:pic>
      <p:sp>
        <p:nvSpPr>
          <p:cNvPr id="27" name="Rounded Rectangle 20">
            <a:extLst>
              <a:ext uri="{FF2B5EF4-FFF2-40B4-BE49-F238E27FC236}">
                <a16:creationId xmlns:a16="http://schemas.microsoft.com/office/drawing/2014/main" id="{AFF2BE88-D2A7-4CAC-A0E5-EE429093692E}"/>
              </a:ext>
            </a:extLst>
          </p:cNvPr>
          <p:cNvSpPr/>
          <p:nvPr/>
        </p:nvSpPr>
        <p:spPr>
          <a:xfrm>
            <a:off x="984094" y="1333950"/>
            <a:ext cx="5743345" cy="2181529"/>
          </a:xfrm>
          <a:prstGeom prst="roundRect">
            <a:avLst>
              <a:gd name="adj" fmla="val 10435"/>
            </a:avLst>
          </a:prstGeom>
          <a:solidFill>
            <a:schemeClr val="bg1"/>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chemeClr val="accent5">
                    <a:lumMod val="75000"/>
                  </a:schemeClr>
                </a:solidFill>
              </a:rPr>
              <a:t>Website news</a:t>
            </a:r>
          </a:p>
          <a:p>
            <a:pPr marL="171450" indent="-171450" algn="just">
              <a:buFont typeface="Arial" panose="020B0604020202020204" pitchFamily="34" charset="0"/>
              <a:buChar char="•"/>
            </a:pPr>
            <a:r>
              <a:rPr lang="en-GB" sz="1050" dirty="0">
                <a:solidFill>
                  <a:schemeClr val="accent5">
                    <a:lumMod val="50000"/>
                  </a:schemeClr>
                </a:solidFill>
              </a:rPr>
              <a:t>We are pleased to inform you that we have created a password-protected </a:t>
            </a:r>
            <a:r>
              <a:rPr lang="en-GB" sz="1050" b="1" dirty="0">
                <a:solidFill>
                  <a:schemeClr val="accent5">
                    <a:lumMod val="50000"/>
                  </a:schemeClr>
                </a:solidFill>
              </a:rPr>
              <a:t>ECF member area </a:t>
            </a:r>
            <a:r>
              <a:rPr lang="en-GB" sz="1050" dirty="0">
                <a:solidFill>
                  <a:schemeClr val="accent5">
                    <a:lumMod val="50000"/>
                  </a:schemeClr>
                </a:solidFill>
              </a:rPr>
              <a:t>on our website, which is designed to serve as a centralised area for copies of weekly bulletins, proformas and handbooks.  We are currently finalising to uploading of all these materials. We hope that this will be a welcome development, as it will enable you to quickly locate everything that we send out. Please note that the site is only for those registered with the Xavier Teaching School Hub.  Logins, and the site content, should therefore not be shared more widely.  </a:t>
            </a:r>
            <a:endParaRPr lang="en-GB" sz="1050" dirty="0">
              <a:solidFill>
                <a:schemeClr val="accent5">
                  <a:lumMod val="50000"/>
                </a:schemeClr>
              </a:solidFill>
              <a:cs typeface="Calibri"/>
            </a:endParaRPr>
          </a:p>
          <a:p>
            <a:pPr marL="171450" indent="-171450" algn="just">
              <a:buFont typeface="Arial" panose="020B0604020202020204" pitchFamily="34" charset="0"/>
              <a:buChar char="•"/>
            </a:pPr>
            <a:r>
              <a:rPr lang="en-GB" sz="1050" dirty="0">
                <a:solidFill>
                  <a:schemeClr val="accent5">
                    <a:lumMod val="50000"/>
                  </a:schemeClr>
                </a:solidFill>
              </a:rPr>
              <a:t>The ECF member area can be found at this link </a:t>
            </a:r>
            <a:r>
              <a:rPr lang="en-GB" sz="1050" dirty="0">
                <a:hlinkClick r:id="rId9"/>
              </a:rPr>
              <a:t>Xavier Teaching School Hub - Secure Area (xaviercet.org.uk) </a:t>
            </a:r>
            <a:r>
              <a:rPr lang="en-GB" sz="1050" dirty="0">
                <a:solidFill>
                  <a:schemeClr val="accent5">
                    <a:lumMod val="50000"/>
                  </a:schemeClr>
                </a:solidFill>
              </a:rPr>
              <a:t>– or by going to the website (https://tshub.xaviercet.org.uk) and clicking on the green button at the top of the screen, entitled </a:t>
            </a:r>
            <a:r>
              <a:rPr lang="en-GB" sz="1050" i="1" dirty="0">
                <a:solidFill>
                  <a:schemeClr val="accent5">
                    <a:lumMod val="50000"/>
                  </a:schemeClr>
                </a:solidFill>
              </a:rPr>
              <a:t>ECF Member Area</a:t>
            </a:r>
            <a:r>
              <a:rPr lang="en-GB" sz="1050" dirty="0">
                <a:solidFill>
                  <a:schemeClr val="accent5">
                    <a:lumMod val="50000"/>
                  </a:schemeClr>
                </a:solidFill>
              </a:rPr>
              <a:t>.</a:t>
            </a:r>
          </a:p>
          <a:p>
            <a:pPr marL="171450" indent="-171450" algn="just">
              <a:buFont typeface="Arial" panose="020B0604020202020204" pitchFamily="34" charset="0"/>
              <a:buChar char="•"/>
            </a:pPr>
            <a:r>
              <a:rPr lang="en-GB" sz="1050" dirty="0">
                <a:solidFill>
                  <a:schemeClr val="accent5">
                    <a:lumMod val="50000"/>
                  </a:schemeClr>
                </a:solidFill>
              </a:rPr>
              <a:t>The secure login email address for you to use is </a:t>
            </a:r>
            <a:r>
              <a:rPr lang="en-GB" sz="1050" dirty="0">
                <a:solidFill>
                  <a:srgbClr val="FF0000"/>
                </a:solidFill>
              </a:rPr>
              <a:t>xavierecf@xavier.org.uk</a:t>
            </a:r>
            <a:r>
              <a:rPr lang="en-GB" sz="1050" dirty="0">
                <a:solidFill>
                  <a:schemeClr val="accent5">
                    <a:lumMod val="50000"/>
                  </a:schemeClr>
                </a:solidFill>
              </a:rPr>
              <a:t> with the password being </a:t>
            </a:r>
            <a:r>
              <a:rPr lang="en-GB" sz="1050" dirty="0" err="1">
                <a:solidFill>
                  <a:srgbClr val="FF0000"/>
                </a:solidFill>
              </a:rPr>
              <a:t>xaviertsh</a:t>
            </a:r>
            <a:r>
              <a:rPr lang="en-GB" sz="1050" dirty="0">
                <a:solidFill>
                  <a:schemeClr val="accent5">
                    <a:lumMod val="50000"/>
                  </a:schemeClr>
                </a:solidFill>
              </a:rPr>
              <a:t>.</a:t>
            </a:r>
            <a:endParaRPr lang="en-GB" sz="1050" dirty="0">
              <a:solidFill>
                <a:schemeClr val="accent5">
                  <a:lumMod val="50000"/>
                </a:schemeClr>
              </a:solidFill>
              <a:cs typeface="Calibri"/>
            </a:endParaRPr>
          </a:p>
          <a:p>
            <a:pPr algn="just"/>
            <a:endParaRPr lang="en-GB" sz="1050" b="1" dirty="0">
              <a:solidFill>
                <a:schemeClr val="accent5">
                  <a:lumMod val="75000"/>
                </a:schemeClr>
              </a:solidFill>
            </a:endParaRPr>
          </a:p>
        </p:txBody>
      </p:sp>
      <p:pic>
        <p:nvPicPr>
          <p:cNvPr id="4" name="Picture 3">
            <a:extLst>
              <a:ext uri="{FF2B5EF4-FFF2-40B4-BE49-F238E27FC236}">
                <a16:creationId xmlns:a16="http://schemas.microsoft.com/office/drawing/2014/main" id="{7484FCCB-590D-4084-B423-07496D53D547}"/>
              </a:ext>
            </a:extLst>
          </p:cNvPr>
          <p:cNvPicPr>
            <a:picLocks noChangeAspect="1"/>
          </p:cNvPicPr>
          <p:nvPr/>
        </p:nvPicPr>
        <p:blipFill>
          <a:blip r:embed="rId10"/>
          <a:stretch>
            <a:fillRect/>
          </a:stretch>
        </p:blipFill>
        <p:spPr>
          <a:xfrm>
            <a:off x="1034669" y="7291229"/>
            <a:ext cx="5627096" cy="1871634"/>
          </a:xfrm>
          <a:prstGeom prst="rect">
            <a:avLst/>
          </a:prstGeom>
        </p:spPr>
      </p:pic>
      <p:pic>
        <p:nvPicPr>
          <p:cNvPr id="10" name="Picture 9">
            <a:extLst>
              <a:ext uri="{FF2B5EF4-FFF2-40B4-BE49-F238E27FC236}">
                <a16:creationId xmlns:a16="http://schemas.microsoft.com/office/drawing/2014/main" id="{F7197532-1886-4673-A7CD-24F22A5B95AB}"/>
              </a:ext>
            </a:extLst>
          </p:cNvPr>
          <p:cNvPicPr>
            <a:picLocks noChangeAspect="1"/>
          </p:cNvPicPr>
          <p:nvPr/>
        </p:nvPicPr>
        <p:blipFill>
          <a:blip r:embed="rId11"/>
          <a:stretch>
            <a:fillRect/>
          </a:stretch>
        </p:blipFill>
        <p:spPr>
          <a:xfrm>
            <a:off x="4692676" y="8533611"/>
            <a:ext cx="615749" cy="890093"/>
          </a:xfrm>
          <a:prstGeom prst="rect">
            <a:avLst/>
          </a:prstGeom>
        </p:spPr>
      </p:pic>
      <p:pic>
        <p:nvPicPr>
          <p:cNvPr id="11" name="Picture 10">
            <a:extLst>
              <a:ext uri="{FF2B5EF4-FFF2-40B4-BE49-F238E27FC236}">
                <a16:creationId xmlns:a16="http://schemas.microsoft.com/office/drawing/2014/main" id="{C8A4F67E-BCBC-411E-B73A-26D1D3B667F6}"/>
              </a:ext>
            </a:extLst>
          </p:cNvPr>
          <p:cNvPicPr>
            <a:picLocks noChangeAspect="1"/>
          </p:cNvPicPr>
          <p:nvPr/>
        </p:nvPicPr>
        <p:blipFill>
          <a:blip r:embed="rId12"/>
          <a:stretch>
            <a:fillRect/>
          </a:stretch>
        </p:blipFill>
        <p:spPr>
          <a:xfrm>
            <a:off x="53614" y="7206233"/>
            <a:ext cx="865707" cy="1085182"/>
          </a:xfrm>
          <a:prstGeom prst="rect">
            <a:avLst/>
          </a:prstGeom>
        </p:spPr>
      </p:pic>
      <p:sp>
        <p:nvSpPr>
          <p:cNvPr id="12" name="Rounded Rectangle 20">
            <a:extLst>
              <a:ext uri="{FF2B5EF4-FFF2-40B4-BE49-F238E27FC236}">
                <a16:creationId xmlns:a16="http://schemas.microsoft.com/office/drawing/2014/main" id="{FA8F43E0-88E9-734B-3465-FDA518D2EB7B}"/>
              </a:ext>
            </a:extLst>
          </p:cNvPr>
          <p:cNvSpPr/>
          <p:nvPr/>
        </p:nvSpPr>
        <p:spPr>
          <a:xfrm>
            <a:off x="982924" y="6015441"/>
            <a:ext cx="5680427" cy="869956"/>
          </a:xfrm>
          <a:prstGeom prst="roundRect">
            <a:avLst>
              <a:gd name="adj" fmla="val 10435"/>
            </a:avLst>
          </a:prstGeom>
          <a:solidFill>
            <a:schemeClr val="bg1"/>
          </a:solidFill>
          <a:ln>
            <a:solidFill>
              <a:srgbClr val="6666FF"/>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a:r>
              <a:rPr lang="en-GB" sz="1050" b="1" dirty="0">
                <a:solidFill>
                  <a:srgbClr val="6699FF"/>
                </a:solidFill>
              </a:rPr>
              <a:t>Year 2 ECT seminars: </a:t>
            </a:r>
            <a:endParaRPr lang="en-GB" sz="1050" dirty="0">
              <a:solidFill>
                <a:schemeClr val="accent5">
                  <a:lumMod val="50000"/>
                </a:schemeClr>
              </a:solidFill>
            </a:endParaRPr>
          </a:p>
          <a:p>
            <a:pPr marL="171450" indent="-171450" algn="just">
              <a:buFont typeface="Arial" panose="020B0604020202020204" pitchFamily="34" charset="0"/>
              <a:buChar char="•"/>
            </a:pPr>
            <a:r>
              <a:rPr lang="en-GB" sz="1050" dirty="0">
                <a:solidFill>
                  <a:schemeClr val="accent5">
                    <a:lumMod val="50000"/>
                  </a:schemeClr>
                </a:solidFill>
                <a:cs typeface="Calibri"/>
              </a:rPr>
              <a:t>It has been lovely to read your seminar evaluations and hear how beneficial you are finding the subject hubs in Year 2.  We hope you are creating a useful subject network of colleagues to share good practice with.  Any queries regarding these sessions should go to your Delivery Partner.</a:t>
            </a:r>
            <a:endParaRPr lang="en-GB" sz="1050" dirty="0">
              <a:solidFill>
                <a:schemeClr val="accent5">
                  <a:lumMod val="50000"/>
                </a:schemeClr>
              </a:solidFill>
            </a:endParaRPr>
          </a:p>
        </p:txBody>
      </p:sp>
      <p:grpSp>
        <p:nvGrpSpPr>
          <p:cNvPr id="13" name="Group 12">
            <a:extLst>
              <a:ext uri="{FF2B5EF4-FFF2-40B4-BE49-F238E27FC236}">
                <a16:creationId xmlns:a16="http://schemas.microsoft.com/office/drawing/2014/main" id="{E75EEB31-ED75-E72A-E9D5-3F79283CDA04}"/>
              </a:ext>
            </a:extLst>
          </p:cNvPr>
          <p:cNvGrpSpPr/>
          <p:nvPr/>
        </p:nvGrpSpPr>
        <p:grpSpPr>
          <a:xfrm>
            <a:off x="50210" y="6016439"/>
            <a:ext cx="802800" cy="993600"/>
            <a:chOff x="102969" y="6940556"/>
            <a:chExt cx="2224101" cy="2757313"/>
          </a:xfrm>
        </p:grpSpPr>
        <p:sp>
          <p:nvSpPr>
            <p:cNvPr id="14" name="Oval 13">
              <a:extLst>
                <a:ext uri="{FF2B5EF4-FFF2-40B4-BE49-F238E27FC236}">
                  <a16:creationId xmlns:a16="http://schemas.microsoft.com/office/drawing/2014/main" id="{F3C1F9AD-F03D-9008-A6BE-20AAD6E7945D}"/>
                </a:ext>
              </a:extLst>
            </p:cNvPr>
            <p:cNvSpPr/>
            <p:nvPr/>
          </p:nvSpPr>
          <p:spPr>
            <a:xfrm>
              <a:off x="102969" y="6940556"/>
              <a:ext cx="2214629" cy="2214629"/>
            </a:xfrm>
            <a:prstGeom prst="ellipse">
              <a:avLst/>
            </a:prstGeom>
            <a:solidFill>
              <a:srgbClr val="778D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pic>
          <p:nvPicPr>
            <p:cNvPr id="15" name="Picture 14" descr="video mentoring Icon 3848569">
              <a:extLst>
                <a:ext uri="{FF2B5EF4-FFF2-40B4-BE49-F238E27FC236}">
                  <a16:creationId xmlns:a16="http://schemas.microsoft.com/office/drawing/2014/main" id="{5A8D0284-C43E-2246-4347-A4C348C9540C}"/>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419753" y="7352861"/>
              <a:ext cx="1422552" cy="1422552"/>
            </a:xfrm>
            <a:prstGeom prst="rect">
              <a:avLst/>
            </a:prstGeom>
            <a:noFill/>
            <a:extLst>
              <a:ext uri="{909E8E84-426E-40DD-AFC4-6F175D3DCCD1}">
                <a14:hiddenFill xmlns:a14="http://schemas.microsoft.com/office/drawing/2010/main">
                  <a:solidFill>
                    <a:srgbClr val="FFFFFF"/>
                  </a:solidFill>
                </a14:hiddenFill>
              </a:ext>
            </a:extLst>
          </p:spPr>
        </p:pic>
        <p:sp>
          <p:nvSpPr>
            <p:cNvPr id="16" name="Rounded Rectangle 36">
              <a:extLst>
                <a:ext uri="{FF2B5EF4-FFF2-40B4-BE49-F238E27FC236}">
                  <a16:creationId xmlns:a16="http://schemas.microsoft.com/office/drawing/2014/main" id="{C5458EC3-3148-F70C-82E2-4067AFD2451B}"/>
                </a:ext>
              </a:extLst>
            </p:cNvPr>
            <p:cNvSpPr/>
            <p:nvPr/>
          </p:nvSpPr>
          <p:spPr>
            <a:xfrm>
              <a:off x="112441" y="9228586"/>
              <a:ext cx="2214629" cy="469283"/>
            </a:xfrm>
            <a:prstGeom prst="roundRect">
              <a:avLst/>
            </a:prstGeom>
            <a:solidFill>
              <a:srgbClr val="778D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850" dirty="0">
                  <a:latin typeface="Gill Sans MT Condensed" panose="020B0506020104020203" pitchFamily="34" charset="0"/>
                </a:rPr>
                <a:t>ECT Seminar</a:t>
              </a:r>
            </a:p>
          </p:txBody>
        </p:sp>
      </p:grpSp>
    </p:spTree>
    <p:extLst>
      <p:ext uri="{BB962C8B-B14F-4D97-AF65-F5344CB8AC3E}">
        <p14:creationId xmlns:p14="http://schemas.microsoft.com/office/powerpoint/2010/main" val="42646986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331763" y="122029"/>
            <a:ext cx="1334862" cy="339956"/>
            <a:chOff x="2817336" y="90208"/>
            <a:chExt cx="3982873" cy="1010599"/>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6222" y="100161"/>
              <a:ext cx="2153987" cy="736036"/>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17336" y="90208"/>
              <a:ext cx="1760893" cy="1010599"/>
            </a:xfrm>
            <a:prstGeom prst="rect">
              <a:avLst/>
            </a:prstGeom>
          </p:spPr>
        </p:pic>
      </p:grpSp>
      <p:sp>
        <p:nvSpPr>
          <p:cNvPr id="20" name="Rounded Rectangle 19"/>
          <p:cNvSpPr/>
          <p:nvPr/>
        </p:nvSpPr>
        <p:spPr>
          <a:xfrm rot="10800000" flipV="1">
            <a:off x="2045365" y="479403"/>
            <a:ext cx="4685437"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100" b="1" dirty="0">
                <a:solidFill>
                  <a:srgbClr val="002060"/>
                </a:solidFill>
              </a:rPr>
              <a:t>Year 2 ECT Development Cycle 2 bulletin</a:t>
            </a:r>
          </a:p>
          <a:p>
            <a:pPr algn="ctr"/>
            <a:r>
              <a:rPr lang="en-GB" sz="1100" b="1" dirty="0">
                <a:solidFill>
                  <a:srgbClr val="002060"/>
                </a:solidFill>
              </a:rPr>
              <a:t>SUPPORTING PUPILS TO DEVELOP SUBJECT-SPECIFIC SKILLS</a:t>
            </a:r>
            <a:endParaRPr lang="en-GB" sz="1100" b="1" dirty="0">
              <a:solidFill>
                <a:srgbClr val="002060"/>
              </a:solidFill>
              <a:cs typeface="Calibri"/>
            </a:endParaRPr>
          </a:p>
          <a:p>
            <a:pPr algn="ctr"/>
            <a:r>
              <a:rPr lang="en-GB" sz="1100" dirty="0">
                <a:solidFill>
                  <a:srgbClr val="002060"/>
                </a:solidFill>
              </a:rPr>
              <a:t>w/b Monday 7th November 2022</a:t>
            </a:r>
            <a:endParaRPr lang="en-GB" sz="1100" dirty="0">
              <a:solidFill>
                <a:srgbClr val="002060"/>
              </a:solidFill>
              <a:cs typeface="Calibri"/>
            </a:endParaRP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5"/>
          <a:stretch>
            <a:fillRect/>
          </a:stretch>
        </p:blipFill>
        <p:spPr>
          <a:xfrm>
            <a:off x="127196" y="106818"/>
            <a:ext cx="1918172" cy="1086040"/>
          </a:xfrm>
          <a:prstGeom prst="rect">
            <a:avLst/>
          </a:prstGeom>
        </p:spPr>
      </p:pic>
      <p:sp>
        <p:nvSpPr>
          <p:cNvPr id="6" name="Rectangle 5">
            <a:extLst>
              <a:ext uri="{FF2B5EF4-FFF2-40B4-BE49-F238E27FC236}">
                <a16:creationId xmlns:a16="http://schemas.microsoft.com/office/drawing/2014/main" id="{FE82B984-5A13-46CC-8725-48CC825A6C11}"/>
              </a:ext>
            </a:extLst>
          </p:cNvPr>
          <p:cNvSpPr/>
          <p:nvPr/>
        </p:nvSpPr>
        <p:spPr>
          <a:xfrm>
            <a:off x="3307813" y="4768334"/>
            <a:ext cx="242374" cy="369332"/>
          </a:xfrm>
          <a:prstGeom prst="rect">
            <a:avLst/>
          </a:prstGeom>
        </p:spPr>
        <p:txBody>
          <a:bodyPr wrap="none">
            <a:spAutoFit/>
          </a:bodyPr>
          <a:lstStyle/>
          <a:p>
            <a:r>
              <a:rPr lang="en-GB" dirty="0">
                <a:solidFill>
                  <a:srgbClr val="000000"/>
                </a:solidFill>
                <a:latin typeface="Times New Roman" panose="02020603050405020304" pitchFamily="18" charset="0"/>
              </a:rPr>
              <a:t> </a:t>
            </a:r>
            <a:endParaRPr lang="en-GB" dirty="0"/>
          </a:p>
        </p:txBody>
      </p:sp>
      <p:sp>
        <p:nvSpPr>
          <p:cNvPr id="9" name="Rectangle 8">
            <a:extLst>
              <a:ext uri="{FF2B5EF4-FFF2-40B4-BE49-F238E27FC236}">
                <a16:creationId xmlns:a16="http://schemas.microsoft.com/office/drawing/2014/main" id="{911B1C9B-15E2-4AB1-BD1C-07EB9AD83EAD}"/>
              </a:ext>
            </a:extLst>
          </p:cNvPr>
          <p:cNvSpPr/>
          <p:nvPr/>
        </p:nvSpPr>
        <p:spPr>
          <a:xfrm>
            <a:off x="3307813" y="4768334"/>
            <a:ext cx="242374" cy="369332"/>
          </a:xfrm>
          <a:prstGeom prst="rect">
            <a:avLst/>
          </a:prstGeom>
        </p:spPr>
        <p:txBody>
          <a:bodyPr wrap="none">
            <a:spAutoFit/>
          </a:bodyPr>
          <a:lstStyle/>
          <a:p>
            <a:r>
              <a:rPr lang="en-GB" dirty="0">
                <a:solidFill>
                  <a:srgbClr val="000000"/>
                </a:solidFill>
                <a:latin typeface="Times New Roman" panose="02020603050405020304" pitchFamily="18" charset="0"/>
              </a:rPr>
              <a:t> </a:t>
            </a:r>
            <a:endParaRPr lang="en-GB" dirty="0"/>
          </a:p>
        </p:txBody>
      </p:sp>
      <p:pic>
        <p:nvPicPr>
          <p:cNvPr id="7" name="Picture 6">
            <a:extLst>
              <a:ext uri="{FF2B5EF4-FFF2-40B4-BE49-F238E27FC236}">
                <a16:creationId xmlns:a16="http://schemas.microsoft.com/office/drawing/2014/main" id="{3986BB8A-F9F1-4EF2-B83A-1EE5BF2769DB}"/>
              </a:ext>
            </a:extLst>
          </p:cNvPr>
          <p:cNvPicPr>
            <a:picLocks noChangeAspect="1"/>
          </p:cNvPicPr>
          <p:nvPr/>
        </p:nvPicPr>
        <p:blipFill>
          <a:blip r:embed="rId6"/>
          <a:stretch>
            <a:fillRect/>
          </a:stretch>
        </p:blipFill>
        <p:spPr>
          <a:xfrm>
            <a:off x="132347" y="3690942"/>
            <a:ext cx="804742" cy="1042506"/>
          </a:xfrm>
          <a:prstGeom prst="rect">
            <a:avLst/>
          </a:prstGeom>
        </p:spPr>
      </p:pic>
      <p:pic>
        <p:nvPicPr>
          <p:cNvPr id="8" name="Picture 7">
            <a:extLst>
              <a:ext uri="{FF2B5EF4-FFF2-40B4-BE49-F238E27FC236}">
                <a16:creationId xmlns:a16="http://schemas.microsoft.com/office/drawing/2014/main" id="{BC38F9B2-59A4-449F-BCE4-8D8211AEFBC5}"/>
              </a:ext>
            </a:extLst>
          </p:cNvPr>
          <p:cNvPicPr>
            <a:picLocks noChangeAspect="1"/>
          </p:cNvPicPr>
          <p:nvPr/>
        </p:nvPicPr>
        <p:blipFill>
          <a:blip r:embed="rId7"/>
          <a:stretch>
            <a:fillRect/>
          </a:stretch>
        </p:blipFill>
        <p:spPr>
          <a:xfrm>
            <a:off x="296998" y="3836823"/>
            <a:ext cx="518205" cy="518205"/>
          </a:xfrm>
          <a:prstGeom prst="rect">
            <a:avLst/>
          </a:prstGeom>
        </p:spPr>
      </p:pic>
      <p:pic>
        <p:nvPicPr>
          <p:cNvPr id="11" name="Picture 10">
            <a:extLst>
              <a:ext uri="{FF2B5EF4-FFF2-40B4-BE49-F238E27FC236}">
                <a16:creationId xmlns:a16="http://schemas.microsoft.com/office/drawing/2014/main" id="{D510A80D-2971-4A98-84D2-CEEBEE570C71}"/>
              </a:ext>
            </a:extLst>
          </p:cNvPr>
          <p:cNvPicPr>
            <a:picLocks noChangeAspect="1"/>
          </p:cNvPicPr>
          <p:nvPr/>
        </p:nvPicPr>
        <p:blipFill>
          <a:blip r:embed="rId8"/>
          <a:stretch>
            <a:fillRect/>
          </a:stretch>
        </p:blipFill>
        <p:spPr>
          <a:xfrm>
            <a:off x="155844" y="1396175"/>
            <a:ext cx="798645" cy="1036410"/>
          </a:xfrm>
          <a:prstGeom prst="rect">
            <a:avLst/>
          </a:prstGeom>
        </p:spPr>
      </p:pic>
      <p:pic>
        <p:nvPicPr>
          <p:cNvPr id="12" name="Picture 11">
            <a:extLst>
              <a:ext uri="{FF2B5EF4-FFF2-40B4-BE49-F238E27FC236}">
                <a16:creationId xmlns:a16="http://schemas.microsoft.com/office/drawing/2014/main" id="{79A4F27C-EBF1-44E6-85BC-7B3C3925369F}"/>
              </a:ext>
            </a:extLst>
          </p:cNvPr>
          <p:cNvPicPr>
            <a:picLocks noChangeAspect="1"/>
          </p:cNvPicPr>
          <p:nvPr/>
        </p:nvPicPr>
        <p:blipFill>
          <a:blip r:embed="rId9"/>
          <a:stretch>
            <a:fillRect/>
          </a:stretch>
        </p:blipFill>
        <p:spPr>
          <a:xfrm>
            <a:off x="255813" y="1539841"/>
            <a:ext cx="554784" cy="560881"/>
          </a:xfrm>
          <a:prstGeom prst="rect">
            <a:avLst/>
          </a:prstGeom>
        </p:spPr>
      </p:pic>
      <p:sp>
        <p:nvSpPr>
          <p:cNvPr id="14" name="Rounded Rectangle 20">
            <a:extLst>
              <a:ext uri="{FF2B5EF4-FFF2-40B4-BE49-F238E27FC236}">
                <a16:creationId xmlns:a16="http://schemas.microsoft.com/office/drawing/2014/main" id="{8836D098-B779-B1BB-0749-13B18F189044}"/>
              </a:ext>
            </a:extLst>
          </p:cNvPr>
          <p:cNvSpPr/>
          <p:nvPr/>
        </p:nvSpPr>
        <p:spPr>
          <a:xfrm>
            <a:off x="1082205" y="3693830"/>
            <a:ext cx="5583985" cy="4019198"/>
          </a:xfrm>
          <a:prstGeom prst="roundRect">
            <a:avLst>
              <a:gd name="adj" fmla="val 10435"/>
            </a:avLst>
          </a:prstGeom>
          <a:solidFill>
            <a:srgbClr val="CCFF99"/>
          </a:solidFill>
          <a:ln>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a:r>
              <a:rPr lang="en-GB" sz="1050" b="1" dirty="0">
                <a:solidFill>
                  <a:schemeClr val="accent6">
                    <a:lumMod val="50000"/>
                  </a:schemeClr>
                </a:solidFill>
              </a:rPr>
              <a:t>Message to your induction tutor</a:t>
            </a:r>
          </a:p>
          <a:p>
            <a:pPr marL="171450" indent="-171450" algn="just">
              <a:buFont typeface="Arial" panose="020B0604020202020204" pitchFamily="34" charset="0"/>
              <a:buChar char="•"/>
            </a:pPr>
            <a:r>
              <a:rPr lang="en-GB" sz="1050" dirty="0">
                <a:solidFill>
                  <a:srgbClr val="002060"/>
                </a:solidFill>
                <a:cs typeface="Calibri"/>
              </a:rPr>
              <a:t>Last week we shared the Induction Tutor Training from this term.  Please </a:t>
            </a:r>
            <a:r>
              <a:rPr lang="en-GB" sz="1050" dirty="0">
                <a:solidFill>
                  <a:srgbClr val="002060"/>
                </a:solidFill>
                <a:cs typeface="Calibri"/>
                <a:hlinkClick r:id="rId10"/>
              </a:rPr>
              <a:t>click here</a:t>
            </a:r>
            <a:r>
              <a:rPr lang="en-GB" sz="1050" dirty="0">
                <a:solidFill>
                  <a:srgbClr val="002060"/>
                </a:solidFill>
                <a:cs typeface="Calibri"/>
              </a:rPr>
              <a:t> if you missed it.  It is our responsibility as the Appropriate Body to ensure Induction tutors are fully trained and supported for their important role. We will be offering more training throughout the year.  Please register your engagement with this training by completing an </a:t>
            </a:r>
            <a:r>
              <a:rPr lang="en-GB" sz="1050" dirty="0">
                <a:solidFill>
                  <a:srgbClr val="002060"/>
                </a:solidFill>
                <a:ea typeface="+mn-lt"/>
                <a:cs typeface="+mn-lt"/>
                <a:hlinkClick r:id="rId11"/>
              </a:rPr>
              <a:t>evaluation here</a:t>
            </a:r>
            <a:r>
              <a:rPr lang="en-GB" sz="1050" b="1" dirty="0">
                <a:solidFill>
                  <a:srgbClr val="002060"/>
                </a:solidFill>
                <a:cs typeface="Calibri"/>
              </a:rPr>
              <a:t>. </a:t>
            </a:r>
            <a:r>
              <a:rPr lang="en-GB" sz="1050" dirty="0">
                <a:solidFill>
                  <a:srgbClr val="002060"/>
                </a:solidFill>
                <a:cs typeface="Calibri"/>
              </a:rPr>
              <a:t>By completing this form you will be registering that you have completed training for this half term</a:t>
            </a:r>
            <a:r>
              <a:rPr lang="en-GB" sz="1050" b="1" dirty="0">
                <a:solidFill>
                  <a:srgbClr val="002060"/>
                </a:solidFill>
                <a:cs typeface="Calibri"/>
              </a:rPr>
              <a:t>.  </a:t>
            </a:r>
          </a:p>
          <a:p>
            <a:pPr marL="171450" indent="-171450" algn="just">
              <a:buFont typeface="Arial" panose="020B0604020202020204" pitchFamily="34" charset="0"/>
              <a:buChar char="•"/>
            </a:pPr>
            <a:r>
              <a:rPr lang="en-GB" sz="1050" dirty="0">
                <a:solidFill>
                  <a:srgbClr val="002060"/>
                </a:solidFill>
                <a:cs typeface="Calibri"/>
              </a:rPr>
              <a:t>Internal and External Quality Assurance. As the year progresses, as well as asking ECTs for feedback on their training, we will also be asking for feedback regarding their experience in their schools, such as mentor interactions and support. As a half-term checklist, please start to think about the following areas:</a:t>
            </a:r>
          </a:p>
          <a:p>
            <a:pPr marL="628650" lvl="1" indent="-171450" algn="just">
              <a:buFont typeface="Arial" panose="020B0604020202020204" pitchFamily="34" charset="0"/>
              <a:buChar char="•"/>
            </a:pPr>
            <a:r>
              <a:rPr lang="en-GB" sz="1050" dirty="0">
                <a:solidFill>
                  <a:srgbClr val="002060"/>
                </a:solidFill>
                <a:cs typeface="Calibri"/>
              </a:rPr>
              <a:t>How do you check the quality of the mentor meetings and interactions within your school to ensure </a:t>
            </a:r>
            <a:r>
              <a:rPr lang="en-GB" sz="1050" u="sng" dirty="0">
                <a:solidFill>
                  <a:srgbClr val="002060"/>
                </a:solidFill>
                <a:cs typeface="Calibri"/>
              </a:rPr>
              <a:t>all</a:t>
            </a:r>
            <a:r>
              <a:rPr lang="en-GB" sz="1050" dirty="0">
                <a:solidFill>
                  <a:srgbClr val="002060"/>
                </a:solidFill>
                <a:cs typeface="Calibri"/>
              </a:rPr>
              <a:t> ECTs receive high-quality support?</a:t>
            </a:r>
            <a:endParaRPr lang="en-GB" dirty="0">
              <a:solidFill>
                <a:srgbClr val="FFFFFF"/>
              </a:solidFill>
              <a:cs typeface="Calibri"/>
            </a:endParaRPr>
          </a:p>
          <a:p>
            <a:pPr marL="628650" lvl="1" indent="-171450" algn="just">
              <a:buFont typeface="Arial" panose="020B0604020202020204" pitchFamily="34" charset="0"/>
              <a:buChar char="•"/>
            </a:pPr>
            <a:r>
              <a:rPr lang="en-GB" sz="1050" dirty="0">
                <a:solidFill>
                  <a:srgbClr val="002060"/>
                </a:solidFill>
                <a:cs typeface="Calibri"/>
              </a:rPr>
              <a:t>Do you know how your ECTs are getting on in the classroom in preparation for end-of-term progress reviews?</a:t>
            </a:r>
          </a:p>
          <a:p>
            <a:pPr marL="628650" lvl="1" indent="-171450" algn="just">
              <a:buFont typeface="Arial" panose="020B0604020202020204" pitchFamily="34" charset="0"/>
              <a:buChar char="•"/>
            </a:pPr>
            <a:r>
              <a:rPr lang="en-GB" sz="1050" dirty="0">
                <a:solidFill>
                  <a:srgbClr val="002060"/>
                </a:solidFill>
                <a:cs typeface="Calibri"/>
              </a:rPr>
              <a:t>How are your ECTs managing their workload and time?  Have you checked in with them personally regarding their wellbeing?</a:t>
            </a:r>
          </a:p>
          <a:p>
            <a:pPr algn="just"/>
            <a:endParaRPr lang="en-GB" sz="1050" b="1" dirty="0">
              <a:solidFill>
                <a:srgbClr val="002060"/>
              </a:solidFill>
              <a:cs typeface="Calibri"/>
            </a:endParaRPr>
          </a:p>
          <a:p>
            <a:pPr algn="just"/>
            <a:r>
              <a:rPr lang="en-GB" sz="1050" b="1" dirty="0">
                <a:solidFill>
                  <a:srgbClr val="002060"/>
                </a:solidFill>
                <a:highlight>
                  <a:srgbClr val="FFFF00"/>
                </a:highlight>
                <a:cs typeface="Calibri"/>
              </a:rPr>
              <a:t>Programme Agreements – for new schools only.</a:t>
            </a:r>
            <a:endParaRPr lang="en-GB">
              <a:solidFill>
                <a:srgbClr val="FFFFFF"/>
              </a:solidFill>
              <a:highlight>
                <a:srgbClr val="FFFF00"/>
              </a:highlight>
              <a:cs typeface="Calibri"/>
            </a:endParaRPr>
          </a:p>
          <a:p>
            <a:pPr algn="just"/>
            <a:r>
              <a:rPr lang="en-GB" sz="1050" b="1" dirty="0">
                <a:solidFill>
                  <a:srgbClr val="002060"/>
                </a:solidFill>
                <a:highlight>
                  <a:srgbClr val="FFFF00"/>
                </a:highlight>
                <a:cs typeface="Calibri"/>
              </a:rPr>
              <a:t>As part of your school's contract with Teach First you are required to sign a Programme  Agreement, if you are new to the programme this year please complete the attachment to this bulletin, please sign on P1 and P20 and return to </a:t>
            </a:r>
            <a:r>
              <a:rPr lang="en-GB" sz="1050" b="1" dirty="0">
                <a:solidFill>
                  <a:srgbClr val="002060"/>
                </a:solidFill>
                <a:highlight>
                  <a:srgbClr val="FFFF00"/>
                </a:highlight>
                <a:cs typeface="Calibri"/>
                <a:hlinkClick r:id="rId12"/>
              </a:rPr>
              <a:t>k.powlson@xaviercet.org.uk</a:t>
            </a:r>
            <a:r>
              <a:rPr lang="en-GB" sz="1050" b="1" dirty="0">
                <a:solidFill>
                  <a:srgbClr val="002060"/>
                </a:solidFill>
                <a:highlight>
                  <a:srgbClr val="FFFF00"/>
                </a:highlight>
                <a:cs typeface="Calibri"/>
              </a:rPr>
              <a:t> </a:t>
            </a:r>
            <a:endParaRPr lang="en-GB">
              <a:highlight>
                <a:srgbClr val="FFFF00"/>
              </a:highlight>
              <a:cs typeface="Calibri" panose="020F0502020204030204"/>
            </a:endParaRPr>
          </a:p>
          <a:p>
            <a:pPr marL="171450" indent="-171450" algn="just">
              <a:buFont typeface="Arial" panose="020B0604020202020204" pitchFamily="34" charset="0"/>
              <a:buChar char="•"/>
            </a:pPr>
            <a:endParaRPr lang="en-GB" sz="1050" dirty="0">
              <a:solidFill>
                <a:srgbClr val="002060"/>
              </a:solidFill>
              <a:cs typeface="Calibri"/>
            </a:endParaRPr>
          </a:p>
          <a:p>
            <a:pPr marL="171450" indent="-171450" algn="just">
              <a:buFont typeface="Arial" panose="020B0604020202020204" pitchFamily="34" charset="0"/>
              <a:buChar char="•"/>
            </a:pPr>
            <a:endParaRPr lang="en-GB" dirty="0">
              <a:solidFill>
                <a:srgbClr val="FFFFFF"/>
              </a:solidFill>
              <a:cs typeface="Calibri"/>
            </a:endParaRPr>
          </a:p>
          <a:p>
            <a:pPr marL="171450" indent="-171450" algn="just">
              <a:buFont typeface="Arial" panose="020B0604020202020204" pitchFamily="34" charset="0"/>
              <a:buChar char="•"/>
            </a:pPr>
            <a:endParaRPr lang="en-GB" sz="1050" dirty="0">
              <a:solidFill>
                <a:srgbClr val="002060"/>
              </a:solidFill>
              <a:cs typeface="Calibri"/>
            </a:endParaRPr>
          </a:p>
          <a:p>
            <a:pPr algn="just"/>
            <a:endParaRPr lang="en-GB" sz="1050" dirty="0">
              <a:solidFill>
                <a:srgbClr val="002060"/>
              </a:solidFill>
              <a:cs typeface="Calibri"/>
            </a:endParaRPr>
          </a:p>
        </p:txBody>
      </p:sp>
      <p:sp>
        <p:nvSpPr>
          <p:cNvPr id="13" name="Rounded Rectangle 20">
            <a:extLst>
              <a:ext uri="{FF2B5EF4-FFF2-40B4-BE49-F238E27FC236}">
                <a16:creationId xmlns:a16="http://schemas.microsoft.com/office/drawing/2014/main" id="{40ED6E25-C275-64C1-0BF7-265518CDE625}"/>
              </a:ext>
            </a:extLst>
          </p:cNvPr>
          <p:cNvSpPr/>
          <p:nvPr/>
        </p:nvSpPr>
        <p:spPr>
          <a:xfrm>
            <a:off x="1086606" y="1394549"/>
            <a:ext cx="5574491" cy="2098541"/>
          </a:xfrm>
          <a:prstGeom prst="roundRect">
            <a:avLst>
              <a:gd name="adj" fmla="val 10435"/>
            </a:avLst>
          </a:prstGeom>
          <a:solidFill>
            <a:srgbClr val="FFFF99"/>
          </a:solidFill>
          <a:ln>
            <a:solidFill>
              <a:srgbClr val="FFAB1B"/>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a:r>
              <a:rPr lang="en-GB" sz="1050" b="1" dirty="0">
                <a:solidFill>
                  <a:srgbClr val="FFAB1B"/>
                </a:solidFill>
              </a:rPr>
              <a:t>Message to your mentor</a:t>
            </a:r>
            <a:endParaRPr lang="en-GB" sz="1050" b="1">
              <a:solidFill>
                <a:srgbClr val="FFAB1B"/>
              </a:solidFill>
              <a:cs typeface="Calibri"/>
            </a:endParaRPr>
          </a:p>
          <a:p>
            <a:pPr marL="171450" indent="-171450" algn="just">
              <a:buFont typeface="Arial"/>
              <a:buChar char="•"/>
            </a:pPr>
            <a:r>
              <a:rPr lang="en-GB" sz="1050" dirty="0">
                <a:solidFill>
                  <a:srgbClr val="002060"/>
                </a:solidFill>
                <a:cs typeface="Calibri"/>
              </a:rPr>
              <a:t>As you will know, Development Cycle 2 begins on Monday 7th November. Please refer to Page 29 to 31 in your </a:t>
            </a:r>
            <a:r>
              <a:rPr lang="en-GB" sz="1050" b="1" dirty="0">
                <a:solidFill>
                  <a:srgbClr val="002060"/>
                </a:solidFill>
                <a:cs typeface="Calibri"/>
              </a:rPr>
              <a:t>Year 2 Mentor Programme Guide</a:t>
            </a:r>
            <a:r>
              <a:rPr lang="en-GB" sz="1050" dirty="0">
                <a:solidFill>
                  <a:srgbClr val="002060"/>
                </a:solidFill>
                <a:cs typeface="Calibri"/>
              </a:rPr>
              <a:t>. If you have any questions or  concerns regarding Development Cycle 2 or about your role in general, please do not hesitate to contact Kay McGregor, who will be able to help you. </a:t>
            </a:r>
            <a:r>
              <a:rPr lang="en-GB" sz="1050" dirty="0">
                <a:solidFill>
                  <a:srgbClr val="002060"/>
                </a:solidFill>
                <a:cs typeface="Calibri"/>
                <a:hlinkClick r:id="rId13"/>
              </a:rPr>
              <a:t>K.mcgregor@xaviercet.org.uk. </a:t>
            </a:r>
          </a:p>
          <a:p>
            <a:pPr marL="171450" indent="-171450" algn="just">
              <a:buFont typeface="Arial"/>
              <a:buChar char="•"/>
            </a:pPr>
            <a:r>
              <a:rPr lang="en-GB" sz="1050" dirty="0">
                <a:solidFill>
                  <a:srgbClr val="002060"/>
                </a:solidFill>
                <a:cs typeface="Calibri"/>
              </a:rPr>
              <a:t>The next training sessions for Year 2 mentors (delivered by the Xavier ECT central team,) will take place over Zoom on </a:t>
            </a:r>
            <a:r>
              <a:rPr lang="en-GB" sz="1050" b="1" dirty="0">
                <a:solidFill>
                  <a:srgbClr val="002060"/>
                </a:solidFill>
                <a:cs typeface="Calibri"/>
              </a:rPr>
              <a:t>22nd and 24th November</a:t>
            </a:r>
            <a:r>
              <a:rPr lang="en-GB" sz="1050" dirty="0">
                <a:solidFill>
                  <a:srgbClr val="002060"/>
                </a:solidFill>
                <a:cs typeface="Calibri"/>
              </a:rPr>
              <a:t>. These are identical sessions, so please choose the one that is most convenient for you.  Zoom links for these sessions are as follows:</a:t>
            </a:r>
          </a:p>
          <a:p>
            <a:pPr marL="171450" indent="-171450" algn="just">
              <a:buFont typeface="Arial"/>
              <a:buChar char="•"/>
            </a:pPr>
            <a:r>
              <a:rPr lang="en-GB" sz="1050" dirty="0">
                <a:solidFill>
                  <a:srgbClr val="002060"/>
                </a:solidFill>
                <a:cs typeface="Calibri"/>
                <a:hlinkClick r:id="rId14">
                  <a:extLst>
                    <a:ext uri="{A12FA001-AC4F-418D-AE19-62706E023703}">
                      <ahyp:hlinkClr xmlns:ahyp="http://schemas.microsoft.com/office/drawing/2018/hyperlinkcolor" val="tx"/>
                    </a:ext>
                  </a:extLst>
                </a:hlinkClick>
              </a:rPr>
              <a:t>Mentor training seminar 2, year 2 November </a:t>
            </a:r>
            <a:r>
              <a:rPr lang="en-GB" sz="1050" dirty="0">
                <a:solidFill>
                  <a:srgbClr val="002060"/>
                </a:solidFill>
                <a:cs typeface="Calibri"/>
                <a:hlinkClick r:id="rId14"/>
              </a:rPr>
              <a:t>22nd</a:t>
            </a:r>
            <a:r>
              <a:rPr lang="en-GB" sz="1050" dirty="0">
                <a:solidFill>
                  <a:srgbClr val="002060"/>
                </a:solidFill>
                <a:cs typeface="Calibri"/>
                <a:hlinkClick r:id="rId14">
                  <a:extLst>
                    <a:ext uri="{A12FA001-AC4F-418D-AE19-62706E023703}">
                      <ahyp:hlinkClr xmlns:ahyp="http://schemas.microsoft.com/office/drawing/2018/hyperlinkcolor" val="tx"/>
                    </a:ext>
                  </a:extLst>
                </a:hlinkClick>
              </a:rPr>
              <a:t> 3pm</a:t>
            </a:r>
          </a:p>
          <a:p>
            <a:pPr marL="171450" indent="-171450" algn="just">
              <a:buFont typeface="Arial"/>
              <a:buChar char="•"/>
            </a:pPr>
            <a:r>
              <a:rPr lang="en-GB" sz="1050" dirty="0">
                <a:solidFill>
                  <a:srgbClr val="002060"/>
                </a:solidFill>
                <a:ea typeface="+mn-lt"/>
                <a:cs typeface="+mn-lt"/>
                <a:hlinkClick r:id="rId15"/>
              </a:rPr>
              <a:t>Mentor training seminar 2, year 2 November 24th 3pm</a:t>
            </a:r>
            <a:endParaRPr lang="en-GB" sz="1050">
              <a:solidFill>
                <a:srgbClr val="002060"/>
              </a:solidFill>
              <a:cs typeface="Calibri"/>
            </a:endParaRPr>
          </a:p>
          <a:p>
            <a:pPr marL="171450" indent="-171450" algn="just">
              <a:buFont typeface="Arial"/>
              <a:buChar char="•"/>
            </a:pPr>
            <a:endParaRPr lang="en-GB" sz="1050" dirty="0">
              <a:solidFill>
                <a:srgbClr val="002060"/>
              </a:solidFill>
              <a:cs typeface="Calibri"/>
            </a:endParaRPr>
          </a:p>
          <a:p>
            <a:pPr marL="171450" indent="-171450" algn="just">
              <a:buFont typeface="Arial"/>
              <a:buChar char="•"/>
            </a:pPr>
            <a:endParaRPr lang="en-GB">
              <a:cs typeface="Calibri" panose="020F0502020204030204"/>
            </a:endParaRPr>
          </a:p>
        </p:txBody>
      </p:sp>
    </p:spTree>
    <p:extLst>
      <p:ext uri="{BB962C8B-B14F-4D97-AF65-F5344CB8AC3E}">
        <p14:creationId xmlns:p14="http://schemas.microsoft.com/office/powerpoint/2010/main" val="292273687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45A187EB7F1A84A890E3DBE6722B9A2" ma:contentTypeVersion="14" ma:contentTypeDescription="Create a new document." ma:contentTypeScope="" ma:versionID="54ce3d9e6ec901af5a0508e74bd325f2">
  <xsd:schema xmlns:xsd="http://www.w3.org/2001/XMLSchema" xmlns:xs="http://www.w3.org/2001/XMLSchema" xmlns:p="http://schemas.microsoft.com/office/2006/metadata/properties" xmlns:ns3="1a4f690a-3c21-47b9-b626-ddb63adf0775" xmlns:ns4="bb72b056-a597-4370-8ff5-977ebef110a8" targetNamespace="http://schemas.microsoft.com/office/2006/metadata/properties" ma:root="true" ma:fieldsID="16f267172ad2970bd5598b6a5e44b510" ns3:_="" ns4:_="">
    <xsd:import namespace="1a4f690a-3c21-47b9-b626-ddb63adf0775"/>
    <xsd:import namespace="bb72b056-a597-4370-8ff5-977ebef110a8"/>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DateTaken" minOccurs="0"/>
                <xsd:element ref="ns3:MediaLengthInSecond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a4f690a-3c21-47b9-b626-ddb63adf077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ternalName="MediaServiceDateTake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Location" ma:index="21"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b72b056-a597-4370-8ff5-977ebef110a8"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5A581F0-4552-4638-8DE6-99C8E274418A}">
  <ds:schemaRefs>
    <ds:schemaRef ds:uri="http://schemas.microsoft.com/sharepoint/v3/contenttype/forms"/>
  </ds:schemaRefs>
</ds:datastoreItem>
</file>

<file path=customXml/itemProps2.xml><?xml version="1.0" encoding="utf-8"?>
<ds:datastoreItem xmlns:ds="http://schemas.openxmlformats.org/officeDocument/2006/customXml" ds:itemID="{02A09931-75FB-4F27-905A-4216465D4FC3}">
  <ds:schemaRefs>
    <ds:schemaRef ds:uri="http://schemas.microsoft.com/office/2006/metadata/properties"/>
    <ds:schemaRef ds:uri="http://purl.org/dc/dcmitype/"/>
    <ds:schemaRef ds:uri="http://www.w3.org/XML/1998/namespace"/>
    <ds:schemaRef ds:uri="1a4f690a-3c21-47b9-b626-ddb63adf0775"/>
    <ds:schemaRef ds:uri="bb72b056-a597-4370-8ff5-977ebef110a8"/>
    <ds:schemaRef ds:uri="http://schemas.microsoft.com/office/2006/documentManagement/types"/>
    <ds:schemaRef ds:uri="http://purl.org/dc/terms/"/>
    <ds:schemaRef ds:uri="http://purl.org/dc/elements/1.1/"/>
    <ds:schemaRef ds:uri="http://schemas.microsoft.com/office/infopath/2007/PartnerControls"/>
    <ds:schemaRef ds:uri="http://schemas.openxmlformats.org/package/2006/metadata/core-properties"/>
  </ds:schemaRefs>
</ds:datastoreItem>
</file>

<file path=customXml/itemProps3.xml><?xml version="1.0" encoding="utf-8"?>
<ds:datastoreItem xmlns:ds="http://schemas.openxmlformats.org/officeDocument/2006/customXml" ds:itemID="{EE91FE79-98A4-4AA9-8CDF-DC2E15FEC34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a4f690a-3c21-47b9-b626-ddb63adf0775"/>
    <ds:schemaRef ds:uri="bb72b056-a597-4370-8ff5-977ebef110a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73149</TotalTime>
  <Words>1520</Words>
  <Application>Microsoft Office PowerPoint</Application>
  <PresentationFormat>A4 Paper (210x297 mm)</PresentationFormat>
  <Paragraphs>71</Paragraphs>
  <Slides>3</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Arial</vt:lpstr>
      <vt:lpstr>Calibri</vt:lpstr>
      <vt:lpstr>Calibri Light</vt:lpstr>
      <vt:lpstr>Gill Sans MT Condensed</vt:lpstr>
      <vt:lpstr>Times New Roman</vt:lpstr>
      <vt:lpstr>Office Theme</vt:lpstr>
      <vt:lpstr>PowerPoint Presentation</vt:lpstr>
      <vt:lpstr>PowerPoint Presentation</vt:lpstr>
      <vt:lpstr>PowerPoint Presentation</vt:lpstr>
    </vt:vector>
  </TitlesOfParts>
  <Company>Epsom and Ewell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MersonL</dc:creator>
  <cp:lastModifiedBy>Jan Keating</cp:lastModifiedBy>
  <cp:revision>759</cp:revision>
  <dcterms:created xsi:type="dcterms:W3CDTF">2021-06-21T08:59:27Z</dcterms:created>
  <dcterms:modified xsi:type="dcterms:W3CDTF">2022-10-20T09:18:22Z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0x010100345A187EB7F1A84A890E3DBE6722B9A2</vt:lpwstr>
  </property>
  <property fmtid="{D5CDD505-2E9C-101B-9397-08002B2CF9AE}" pid="3" name="MediaServiceImageTags">
    <vt:lpwstr/>
  </property>
</Properties>
</file>